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2"/>
  </p:notesMasterIdLst>
  <p:handoutMasterIdLst>
    <p:handoutMasterId r:id="rId113"/>
  </p:handoutMasterIdLst>
  <p:sldIdLst>
    <p:sldId id="340" r:id="rId2"/>
    <p:sldId id="554" r:id="rId3"/>
    <p:sldId id="342" r:id="rId4"/>
    <p:sldId id="373" r:id="rId5"/>
    <p:sldId id="374" r:id="rId6"/>
    <p:sldId id="555" r:id="rId7"/>
    <p:sldId id="556" r:id="rId8"/>
    <p:sldId id="557" r:id="rId9"/>
    <p:sldId id="559" r:id="rId10"/>
    <p:sldId id="560" r:id="rId11"/>
    <p:sldId id="561" r:id="rId12"/>
    <p:sldId id="562" r:id="rId13"/>
    <p:sldId id="564" r:id="rId14"/>
    <p:sldId id="563" r:id="rId15"/>
    <p:sldId id="565" r:id="rId16"/>
    <p:sldId id="558" r:id="rId17"/>
    <p:sldId id="566" r:id="rId18"/>
    <p:sldId id="567" r:id="rId19"/>
    <p:sldId id="568" r:id="rId20"/>
    <p:sldId id="569" r:id="rId21"/>
    <p:sldId id="570" r:id="rId22"/>
    <p:sldId id="571" r:id="rId23"/>
    <p:sldId id="572" r:id="rId24"/>
    <p:sldId id="573" r:id="rId25"/>
    <p:sldId id="574" r:id="rId26"/>
    <p:sldId id="575" r:id="rId27"/>
    <p:sldId id="576" r:id="rId28"/>
    <p:sldId id="578" r:id="rId29"/>
    <p:sldId id="579" r:id="rId30"/>
    <p:sldId id="577" r:id="rId31"/>
    <p:sldId id="583" r:id="rId32"/>
    <p:sldId id="585" r:id="rId33"/>
    <p:sldId id="586" r:id="rId34"/>
    <p:sldId id="587" r:id="rId35"/>
    <p:sldId id="588" r:id="rId36"/>
    <p:sldId id="589" r:id="rId37"/>
    <p:sldId id="580" r:id="rId38"/>
    <p:sldId id="653" r:id="rId39"/>
    <p:sldId id="582" r:id="rId40"/>
    <p:sldId id="584" r:id="rId41"/>
    <p:sldId id="590" r:id="rId42"/>
    <p:sldId id="591" r:id="rId43"/>
    <p:sldId id="592" r:id="rId44"/>
    <p:sldId id="593" r:id="rId45"/>
    <p:sldId id="594" r:id="rId46"/>
    <p:sldId id="595" r:id="rId47"/>
    <p:sldId id="596" r:id="rId48"/>
    <p:sldId id="597" r:id="rId49"/>
    <p:sldId id="598" r:id="rId50"/>
    <p:sldId id="599" r:id="rId51"/>
    <p:sldId id="600" r:id="rId52"/>
    <p:sldId id="601" r:id="rId53"/>
    <p:sldId id="602" r:id="rId54"/>
    <p:sldId id="603" r:id="rId55"/>
    <p:sldId id="604" r:id="rId56"/>
    <p:sldId id="605" r:id="rId57"/>
    <p:sldId id="606" r:id="rId58"/>
    <p:sldId id="607" r:id="rId59"/>
    <p:sldId id="608" r:id="rId60"/>
    <p:sldId id="609" r:id="rId61"/>
    <p:sldId id="610" r:id="rId62"/>
    <p:sldId id="611" r:id="rId63"/>
    <p:sldId id="612" r:id="rId64"/>
    <p:sldId id="613" r:id="rId65"/>
    <p:sldId id="648" r:id="rId66"/>
    <p:sldId id="649" r:id="rId67"/>
    <p:sldId id="614" r:id="rId68"/>
    <p:sldId id="615" r:id="rId69"/>
    <p:sldId id="616" r:id="rId70"/>
    <p:sldId id="618" r:id="rId71"/>
    <p:sldId id="617" r:id="rId72"/>
    <p:sldId id="619" r:id="rId73"/>
    <p:sldId id="620" r:id="rId74"/>
    <p:sldId id="621" r:id="rId75"/>
    <p:sldId id="624" r:id="rId76"/>
    <p:sldId id="625" r:id="rId77"/>
    <p:sldId id="623" r:id="rId78"/>
    <p:sldId id="622" r:id="rId79"/>
    <p:sldId id="626" r:id="rId80"/>
    <p:sldId id="627" r:id="rId81"/>
    <p:sldId id="628" r:id="rId82"/>
    <p:sldId id="629" r:id="rId83"/>
    <p:sldId id="630" r:id="rId84"/>
    <p:sldId id="631" r:id="rId85"/>
    <p:sldId id="632" r:id="rId86"/>
    <p:sldId id="633" r:id="rId87"/>
    <p:sldId id="634" r:id="rId88"/>
    <p:sldId id="635" r:id="rId89"/>
    <p:sldId id="636" r:id="rId90"/>
    <p:sldId id="637" r:id="rId91"/>
    <p:sldId id="638" r:id="rId92"/>
    <p:sldId id="639" r:id="rId93"/>
    <p:sldId id="640" r:id="rId94"/>
    <p:sldId id="641" r:id="rId95"/>
    <p:sldId id="642" r:id="rId96"/>
    <p:sldId id="643" r:id="rId97"/>
    <p:sldId id="644" r:id="rId98"/>
    <p:sldId id="645" r:id="rId99"/>
    <p:sldId id="646" r:id="rId100"/>
    <p:sldId id="647" r:id="rId101"/>
    <p:sldId id="650" r:id="rId102"/>
    <p:sldId id="651" r:id="rId103"/>
    <p:sldId id="652" r:id="rId104"/>
    <p:sldId id="654" r:id="rId105"/>
    <p:sldId id="655" r:id="rId106"/>
    <p:sldId id="656" r:id="rId107"/>
    <p:sldId id="657" r:id="rId108"/>
    <p:sldId id="658" r:id="rId109"/>
    <p:sldId id="659" r:id="rId110"/>
    <p:sldId id="442" r:id="rId111"/>
  </p:sldIdLst>
  <p:sldSz cx="9144000" cy="5143500" type="screen16x9"/>
  <p:notesSz cx="7102475" cy="93884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80003-5AB7-4F1B-B098-9AFC18F7AED2}" v="311" dt="2024-06-29T23:53:00.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6" autoAdjust="0"/>
    <p:restoredTop sz="77458" autoAdjust="0"/>
  </p:normalViewPr>
  <p:slideViewPr>
    <p:cSldViewPr snapToGrid="0">
      <p:cViewPr varScale="1">
        <p:scale>
          <a:sx n="114" d="100"/>
          <a:sy n="114" d="100"/>
        </p:scale>
        <p:origin x="1710" y="10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5" d="100"/>
          <a:sy n="55" d="100"/>
        </p:scale>
        <p:origin x="2560" y="6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Russo" userId="88ca608b-19ff-46ea-83b3-8919c2a05283" providerId="ADAL" clId="{04580003-5AB7-4F1B-B098-9AFC18F7AED2}"/>
    <pc:docChg chg="undo custSel modSld">
      <pc:chgData name="Francesco Russo" userId="88ca608b-19ff-46ea-83b3-8919c2a05283" providerId="ADAL" clId="{04580003-5AB7-4F1B-B098-9AFC18F7AED2}" dt="2024-06-29T23:53:04.613" v="430" actId="6549"/>
      <pc:docMkLst>
        <pc:docMk/>
      </pc:docMkLst>
      <pc:sldChg chg="addSp modSp modNotes">
        <pc:chgData name="Francesco Russo" userId="88ca608b-19ff-46ea-83b3-8919c2a05283" providerId="ADAL" clId="{04580003-5AB7-4F1B-B098-9AFC18F7AED2}" dt="2024-06-29T23:40:49.938" v="239"/>
        <pc:sldMkLst>
          <pc:docMk/>
          <pc:sldMk cId="1971099479" sldId="340"/>
        </pc:sldMkLst>
        <pc:picChg chg="add mod">
          <ac:chgData name="Francesco Russo" userId="88ca608b-19ff-46ea-83b3-8919c2a05283" providerId="ADAL" clId="{04580003-5AB7-4F1B-B098-9AFC18F7AED2}" dt="2024-06-24T23:38:39.364" v="8"/>
          <ac:picMkLst>
            <pc:docMk/>
            <pc:sldMk cId="1971099479" sldId="340"/>
            <ac:picMk id="5" creationId="{91BAD985-0E67-722C-B8BF-BB881B1DE59B}"/>
          </ac:picMkLst>
        </pc:picChg>
      </pc:sldChg>
      <pc:sldChg chg="addSp modSp modNotes">
        <pc:chgData name="Francesco Russo" userId="88ca608b-19ff-46ea-83b3-8919c2a05283" providerId="ADAL" clId="{04580003-5AB7-4F1B-B098-9AFC18F7AED2}" dt="2024-06-29T23:40:56.192" v="241"/>
        <pc:sldMkLst>
          <pc:docMk/>
          <pc:sldMk cId="1432522719" sldId="342"/>
        </pc:sldMkLst>
        <pc:picChg chg="add mod">
          <ac:chgData name="Francesco Russo" userId="88ca608b-19ff-46ea-83b3-8919c2a05283" providerId="ADAL" clId="{04580003-5AB7-4F1B-B098-9AFC18F7AED2}" dt="2024-06-24T23:45:38.102" v="22"/>
          <ac:picMkLst>
            <pc:docMk/>
            <pc:sldMk cId="1432522719" sldId="342"/>
            <ac:picMk id="8" creationId="{66A91964-1601-78C4-CC38-6DDBDE3EE874}"/>
          </ac:picMkLst>
        </pc:picChg>
      </pc:sldChg>
      <pc:sldChg chg="addSp modSp modNotes">
        <pc:chgData name="Francesco Russo" userId="88ca608b-19ff-46ea-83b3-8919c2a05283" providerId="ADAL" clId="{04580003-5AB7-4F1B-B098-9AFC18F7AED2}" dt="2024-06-29T23:40:58.116" v="242"/>
        <pc:sldMkLst>
          <pc:docMk/>
          <pc:sldMk cId="3517783304" sldId="373"/>
        </pc:sldMkLst>
        <pc:picChg chg="add mod">
          <ac:chgData name="Francesco Russo" userId="88ca608b-19ff-46ea-83b3-8919c2a05283" providerId="ADAL" clId="{04580003-5AB7-4F1B-B098-9AFC18F7AED2}" dt="2024-06-24T23:45:38.102" v="22"/>
          <ac:picMkLst>
            <pc:docMk/>
            <pc:sldMk cId="3517783304" sldId="373"/>
            <ac:picMk id="8" creationId="{9B4D5DA7-83D3-2CB4-8F78-702D7270E780}"/>
          </ac:picMkLst>
        </pc:picChg>
      </pc:sldChg>
      <pc:sldChg chg="addSp delSp modSp modTransition modAnim modNotes">
        <pc:chgData name="Francesco Russo" userId="88ca608b-19ff-46ea-83b3-8919c2a05283" providerId="ADAL" clId="{04580003-5AB7-4F1B-B098-9AFC18F7AED2}" dt="2024-06-29T23:44:37.238" v="348" actId="14100"/>
        <pc:sldMkLst>
          <pc:docMk/>
          <pc:sldMk cId="2392477551" sldId="374"/>
        </pc:sldMkLst>
        <pc:picChg chg="add del mod">
          <ac:chgData name="Francesco Russo" userId="88ca608b-19ff-46ea-83b3-8919c2a05283" providerId="ADAL" clId="{04580003-5AB7-4F1B-B098-9AFC18F7AED2}" dt="2024-06-24T23:45:43.401" v="23"/>
          <ac:picMkLst>
            <pc:docMk/>
            <pc:sldMk cId="2392477551" sldId="374"/>
            <ac:picMk id="7" creationId="{0EAE12E1-8F30-693D-BC28-F642DCBBBDF3}"/>
          </ac:picMkLst>
        </pc:picChg>
        <pc:picChg chg="add mod">
          <ac:chgData name="Francesco Russo" userId="88ca608b-19ff-46ea-83b3-8919c2a05283" providerId="ADAL" clId="{04580003-5AB7-4F1B-B098-9AFC18F7AED2}" dt="2024-06-24T23:48:58.231" v="24"/>
          <ac:picMkLst>
            <pc:docMk/>
            <pc:sldMk cId="2392477551" sldId="374"/>
            <ac:picMk id="13" creationId="{E1F79B59-0F03-963B-F073-A62BE23060A8}"/>
          </ac:picMkLst>
        </pc:picChg>
      </pc:sldChg>
      <pc:sldChg chg="addSp modSp">
        <pc:chgData name="Francesco Russo" userId="88ca608b-19ff-46ea-83b3-8919c2a05283" providerId="ADAL" clId="{04580003-5AB7-4F1B-B098-9AFC18F7AED2}" dt="2024-06-26T21:32:48.421" v="237"/>
        <pc:sldMkLst>
          <pc:docMk/>
          <pc:sldMk cId="3590320221" sldId="442"/>
        </pc:sldMkLst>
        <pc:picChg chg="add mod">
          <ac:chgData name="Francesco Russo" userId="88ca608b-19ff-46ea-83b3-8919c2a05283" providerId="ADAL" clId="{04580003-5AB7-4F1B-B098-9AFC18F7AED2}" dt="2024-06-26T21:32:48.421" v="237"/>
          <ac:picMkLst>
            <pc:docMk/>
            <pc:sldMk cId="3590320221" sldId="442"/>
            <ac:picMk id="3" creationId="{AE4D7F0D-1BAC-B55F-2F0F-B5C57F85432A}"/>
          </ac:picMkLst>
        </pc:picChg>
      </pc:sldChg>
      <pc:sldChg chg="addSp delSp modSp modTransition modAnim modNotes modNotesTx">
        <pc:chgData name="Francesco Russo" userId="88ca608b-19ff-46ea-83b3-8919c2a05283" providerId="ADAL" clId="{04580003-5AB7-4F1B-B098-9AFC18F7AED2}" dt="2024-06-29T23:40:54.246" v="240"/>
        <pc:sldMkLst>
          <pc:docMk/>
          <pc:sldMk cId="2908024949" sldId="554"/>
        </pc:sldMkLst>
        <pc:picChg chg="add del mod">
          <ac:chgData name="Francesco Russo" userId="88ca608b-19ff-46ea-83b3-8919c2a05283" providerId="ADAL" clId="{04580003-5AB7-4F1B-B098-9AFC18F7AED2}" dt="2024-06-24T23:38:42.180" v="9"/>
          <ac:picMkLst>
            <pc:docMk/>
            <pc:sldMk cId="2908024949" sldId="554"/>
            <ac:picMk id="7" creationId="{39FFB15C-5766-2B01-DB8B-055D8E20484F}"/>
          </ac:picMkLst>
        </pc:picChg>
        <pc:picChg chg="add del mod">
          <ac:chgData name="Francesco Russo" userId="88ca608b-19ff-46ea-83b3-8919c2a05283" providerId="ADAL" clId="{04580003-5AB7-4F1B-B098-9AFC18F7AED2}" dt="2024-06-24T23:41:42.455" v="20"/>
          <ac:picMkLst>
            <pc:docMk/>
            <pc:sldMk cId="2908024949" sldId="554"/>
            <ac:picMk id="13" creationId="{43E90918-7E2F-EC84-3469-338A11D2C4F3}"/>
          </ac:picMkLst>
        </pc:picChg>
        <pc:picChg chg="add mod">
          <ac:chgData name="Francesco Russo" userId="88ca608b-19ff-46ea-83b3-8919c2a05283" providerId="ADAL" clId="{04580003-5AB7-4F1B-B098-9AFC18F7AED2}" dt="2024-06-24T23:43:23.293" v="21"/>
          <ac:picMkLst>
            <pc:docMk/>
            <pc:sldMk cId="2908024949" sldId="554"/>
            <ac:picMk id="18" creationId="{19668D9B-FC45-3405-CA71-15332EF6DD14}"/>
          </ac:picMkLst>
        </pc:picChg>
      </pc:sldChg>
      <pc:sldChg chg="addSp modSp modNotes">
        <pc:chgData name="Francesco Russo" userId="88ca608b-19ff-46ea-83b3-8919c2a05283" providerId="ADAL" clId="{04580003-5AB7-4F1B-B098-9AFC18F7AED2}" dt="2024-06-29T23:41:01.922" v="244"/>
        <pc:sldMkLst>
          <pc:docMk/>
          <pc:sldMk cId="2170263350" sldId="555"/>
        </pc:sldMkLst>
        <pc:picChg chg="add mod">
          <ac:chgData name="Francesco Russo" userId="88ca608b-19ff-46ea-83b3-8919c2a05283" providerId="ADAL" clId="{04580003-5AB7-4F1B-B098-9AFC18F7AED2}" dt="2024-06-24T23:48:58.231" v="24"/>
          <ac:picMkLst>
            <pc:docMk/>
            <pc:sldMk cId="2170263350" sldId="555"/>
            <ac:picMk id="8" creationId="{F0AE9204-4F53-949E-8057-49DB70B260A4}"/>
          </ac:picMkLst>
        </pc:picChg>
      </pc:sldChg>
      <pc:sldChg chg="addSp modSp modNotes">
        <pc:chgData name="Francesco Russo" userId="88ca608b-19ff-46ea-83b3-8919c2a05283" providerId="ADAL" clId="{04580003-5AB7-4F1B-B098-9AFC18F7AED2}" dt="2024-06-29T23:41:03.879" v="245"/>
        <pc:sldMkLst>
          <pc:docMk/>
          <pc:sldMk cId="1318109218" sldId="556"/>
        </pc:sldMkLst>
        <pc:picChg chg="add mod">
          <ac:chgData name="Francesco Russo" userId="88ca608b-19ff-46ea-83b3-8919c2a05283" providerId="ADAL" clId="{04580003-5AB7-4F1B-B098-9AFC18F7AED2}" dt="2024-06-25T00:14:19.325" v="25"/>
          <ac:picMkLst>
            <pc:docMk/>
            <pc:sldMk cId="1318109218" sldId="556"/>
            <ac:picMk id="11" creationId="{3B1472B9-0145-7A67-8531-6634371DA1DF}"/>
          </ac:picMkLst>
        </pc:picChg>
      </pc:sldChg>
      <pc:sldChg chg="addSp modSp modNotes">
        <pc:chgData name="Francesco Russo" userId="88ca608b-19ff-46ea-83b3-8919c2a05283" providerId="ADAL" clId="{04580003-5AB7-4F1B-B098-9AFC18F7AED2}" dt="2024-06-29T23:41:05.545" v="246"/>
        <pc:sldMkLst>
          <pc:docMk/>
          <pc:sldMk cId="2733155158" sldId="557"/>
        </pc:sldMkLst>
        <pc:picChg chg="add mod">
          <ac:chgData name="Francesco Russo" userId="88ca608b-19ff-46ea-83b3-8919c2a05283" providerId="ADAL" clId="{04580003-5AB7-4F1B-B098-9AFC18F7AED2}" dt="2024-06-25T00:14:19.325" v="25"/>
          <ac:picMkLst>
            <pc:docMk/>
            <pc:sldMk cId="2733155158" sldId="557"/>
            <ac:picMk id="8" creationId="{E7F6F28B-DB84-01E2-4A62-3244EE27A36D}"/>
          </ac:picMkLst>
        </pc:picChg>
      </pc:sldChg>
      <pc:sldChg chg="addSp modSp modNotes">
        <pc:chgData name="Francesco Russo" userId="88ca608b-19ff-46ea-83b3-8919c2a05283" providerId="ADAL" clId="{04580003-5AB7-4F1B-B098-9AFC18F7AED2}" dt="2024-06-29T23:45:20.364" v="351" actId="6549"/>
        <pc:sldMkLst>
          <pc:docMk/>
          <pc:sldMk cId="3834848937" sldId="558"/>
        </pc:sldMkLst>
        <pc:picChg chg="add mod">
          <ac:chgData name="Francesco Russo" userId="88ca608b-19ff-46ea-83b3-8919c2a05283" providerId="ADAL" clId="{04580003-5AB7-4F1B-B098-9AFC18F7AED2}" dt="2024-06-25T00:40:05.170" v="33"/>
          <ac:picMkLst>
            <pc:docMk/>
            <pc:sldMk cId="3834848937" sldId="558"/>
            <ac:picMk id="9" creationId="{432E3A8F-6F47-1049-AA26-4B02B613C51E}"/>
          </ac:picMkLst>
        </pc:picChg>
      </pc:sldChg>
      <pc:sldChg chg="addSp delSp modSp mod modTransition modAnim modNotes">
        <pc:chgData name="Francesco Russo" userId="88ca608b-19ff-46ea-83b3-8919c2a05283" providerId="ADAL" clId="{04580003-5AB7-4F1B-B098-9AFC18F7AED2}" dt="2024-06-29T23:41:08.086" v="247"/>
        <pc:sldMkLst>
          <pc:docMk/>
          <pc:sldMk cId="1693163337" sldId="559"/>
        </pc:sldMkLst>
        <pc:spChg chg="mod">
          <ac:chgData name="Francesco Russo" userId="88ca608b-19ff-46ea-83b3-8919c2a05283" providerId="ADAL" clId="{04580003-5AB7-4F1B-B098-9AFC18F7AED2}" dt="2024-06-24T23:37:51.727" v="7" actId="208"/>
          <ac:spMkLst>
            <pc:docMk/>
            <pc:sldMk cId="1693163337" sldId="559"/>
            <ac:spMk id="11" creationId="{103BF935-3330-8263-F9EF-1E7AB65253C8}"/>
          </ac:spMkLst>
        </pc:spChg>
        <pc:picChg chg="add del mod">
          <ac:chgData name="Francesco Russo" userId="88ca608b-19ff-46ea-83b3-8919c2a05283" providerId="ADAL" clId="{04580003-5AB7-4F1B-B098-9AFC18F7AED2}" dt="2024-06-25T00:14:23.368" v="26"/>
          <ac:picMkLst>
            <pc:docMk/>
            <pc:sldMk cId="1693163337" sldId="559"/>
            <ac:picMk id="6" creationId="{A3B8E825-315D-F91D-2D9E-63010B67AC23}"/>
          </ac:picMkLst>
        </pc:picChg>
        <pc:picChg chg="mod ord">
          <ac:chgData name="Francesco Russo" userId="88ca608b-19ff-46ea-83b3-8919c2a05283" providerId="ADAL" clId="{04580003-5AB7-4F1B-B098-9AFC18F7AED2}" dt="2024-06-24T23:36:41.739" v="2" actId="167"/>
          <ac:picMkLst>
            <pc:docMk/>
            <pc:sldMk cId="1693163337" sldId="559"/>
            <ac:picMk id="10" creationId="{27C4DE59-0468-727B-86F8-C15D99B28801}"/>
          </ac:picMkLst>
        </pc:picChg>
        <pc:picChg chg="add mod">
          <ac:chgData name="Francesco Russo" userId="88ca608b-19ff-46ea-83b3-8919c2a05283" providerId="ADAL" clId="{04580003-5AB7-4F1B-B098-9AFC18F7AED2}" dt="2024-06-25T00:16:36.347" v="27"/>
          <ac:picMkLst>
            <pc:docMk/>
            <pc:sldMk cId="1693163337" sldId="559"/>
            <ac:picMk id="14" creationId="{3117F338-3ED2-58D7-3D79-8D0F09AC7AFA}"/>
          </ac:picMkLst>
        </pc:picChg>
        <pc:cxnChg chg="mod">
          <ac:chgData name="Francesco Russo" userId="88ca608b-19ff-46ea-83b3-8919c2a05283" providerId="ADAL" clId="{04580003-5AB7-4F1B-B098-9AFC18F7AED2}" dt="2024-06-24T23:37:51.727" v="7" actId="208"/>
          <ac:cxnSpMkLst>
            <pc:docMk/>
            <pc:sldMk cId="1693163337" sldId="559"/>
            <ac:cxnSpMk id="3" creationId="{05321CB2-E937-BE89-76C3-FD6D65AC54A9}"/>
          </ac:cxnSpMkLst>
        </pc:cxnChg>
      </pc:sldChg>
      <pc:sldChg chg="addSp delSp modSp modTransition modAnim modNotes">
        <pc:chgData name="Francesco Russo" userId="88ca608b-19ff-46ea-83b3-8919c2a05283" providerId="ADAL" clId="{04580003-5AB7-4F1B-B098-9AFC18F7AED2}" dt="2024-06-29T23:41:09.991" v="248"/>
        <pc:sldMkLst>
          <pc:docMk/>
          <pc:sldMk cId="3645426569" sldId="560"/>
        </pc:sldMkLst>
        <pc:picChg chg="add del mod">
          <ac:chgData name="Francesco Russo" userId="88ca608b-19ff-46ea-83b3-8919c2a05283" providerId="ADAL" clId="{04580003-5AB7-4F1B-B098-9AFC18F7AED2}" dt="2024-06-25T00:16:40.883" v="28"/>
          <ac:picMkLst>
            <pc:docMk/>
            <pc:sldMk cId="3645426569" sldId="560"/>
            <ac:picMk id="10" creationId="{62810164-B541-F70F-B9A2-C5C0C68F9113}"/>
          </ac:picMkLst>
        </pc:picChg>
        <pc:picChg chg="add del mod">
          <ac:chgData name="Francesco Russo" userId="88ca608b-19ff-46ea-83b3-8919c2a05283" providerId="ADAL" clId="{04580003-5AB7-4F1B-B098-9AFC18F7AED2}" dt="2024-06-25T00:18:01.501" v="30"/>
          <ac:picMkLst>
            <pc:docMk/>
            <pc:sldMk cId="3645426569" sldId="560"/>
            <ac:picMk id="16" creationId="{9C878376-F86A-47F3-CDEF-BAD8A9400B92}"/>
          </ac:picMkLst>
        </pc:picChg>
        <pc:picChg chg="add mod">
          <ac:chgData name="Francesco Russo" userId="88ca608b-19ff-46ea-83b3-8919c2a05283" providerId="ADAL" clId="{04580003-5AB7-4F1B-B098-9AFC18F7AED2}" dt="2024-06-25T00:21:55.248" v="31"/>
          <ac:picMkLst>
            <pc:docMk/>
            <pc:sldMk cId="3645426569" sldId="560"/>
            <ac:picMk id="21" creationId="{8C7EBEFE-E61D-74E6-FD56-274CB7B2C1C7}"/>
          </ac:picMkLst>
        </pc:picChg>
      </pc:sldChg>
      <pc:sldChg chg="addSp modSp modNotes">
        <pc:chgData name="Francesco Russo" userId="88ca608b-19ff-46ea-83b3-8919c2a05283" providerId="ADAL" clId="{04580003-5AB7-4F1B-B098-9AFC18F7AED2}" dt="2024-06-29T23:41:12.254" v="249"/>
        <pc:sldMkLst>
          <pc:docMk/>
          <pc:sldMk cId="2117872150" sldId="561"/>
        </pc:sldMkLst>
        <pc:picChg chg="add mod">
          <ac:chgData name="Francesco Russo" userId="88ca608b-19ff-46ea-83b3-8919c2a05283" providerId="ADAL" clId="{04580003-5AB7-4F1B-B098-9AFC18F7AED2}" dt="2024-06-25T00:21:55.248" v="31"/>
          <ac:picMkLst>
            <pc:docMk/>
            <pc:sldMk cId="2117872150" sldId="561"/>
            <ac:picMk id="17" creationId="{4708FB40-100F-7A9B-DDA3-49ADDCA6E396}"/>
          </ac:picMkLst>
        </pc:picChg>
      </pc:sldChg>
      <pc:sldChg chg="addSp delSp modSp modTransition modAnim modNotes">
        <pc:chgData name="Francesco Russo" userId="88ca608b-19ff-46ea-83b3-8919c2a05283" providerId="ADAL" clId="{04580003-5AB7-4F1B-B098-9AFC18F7AED2}" dt="2024-06-29T23:41:14.023" v="250"/>
        <pc:sldMkLst>
          <pc:docMk/>
          <pc:sldMk cId="1880299595" sldId="562"/>
        </pc:sldMkLst>
        <pc:picChg chg="add del mod">
          <ac:chgData name="Francesco Russo" userId="88ca608b-19ff-46ea-83b3-8919c2a05283" providerId="ADAL" clId="{04580003-5AB7-4F1B-B098-9AFC18F7AED2}" dt="2024-06-25T00:21:59.271" v="32"/>
          <ac:picMkLst>
            <pc:docMk/>
            <pc:sldMk cId="1880299595" sldId="562"/>
            <ac:picMk id="6" creationId="{6E7C7571-0CCD-8E88-B5E8-66B765C6EB87}"/>
          </ac:picMkLst>
        </pc:picChg>
        <pc:picChg chg="add mod">
          <ac:chgData name="Francesco Russo" userId="88ca608b-19ff-46ea-83b3-8919c2a05283" providerId="ADAL" clId="{04580003-5AB7-4F1B-B098-9AFC18F7AED2}" dt="2024-06-25T00:40:05.170" v="33"/>
          <ac:picMkLst>
            <pc:docMk/>
            <pc:sldMk cId="1880299595" sldId="562"/>
            <ac:picMk id="12" creationId="{7C998004-1039-5186-83A7-BE9CBFEBCE25}"/>
          </ac:picMkLst>
        </pc:picChg>
      </pc:sldChg>
      <pc:sldChg chg="addSp modSp modNotes">
        <pc:chgData name="Francesco Russo" userId="88ca608b-19ff-46ea-83b3-8919c2a05283" providerId="ADAL" clId="{04580003-5AB7-4F1B-B098-9AFC18F7AED2}" dt="2024-06-29T23:45:07.804" v="349" actId="6549"/>
        <pc:sldMkLst>
          <pc:docMk/>
          <pc:sldMk cId="1059156696" sldId="563"/>
        </pc:sldMkLst>
        <pc:picChg chg="add mod">
          <ac:chgData name="Francesco Russo" userId="88ca608b-19ff-46ea-83b3-8919c2a05283" providerId="ADAL" clId="{04580003-5AB7-4F1B-B098-9AFC18F7AED2}" dt="2024-06-25T00:40:05.170" v="33"/>
          <ac:picMkLst>
            <pc:docMk/>
            <pc:sldMk cId="1059156696" sldId="563"/>
            <ac:picMk id="10" creationId="{5D19DE0D-1E61-EA4D-E98A-4405305501A0}"/>
          </ac:picMkLst>
        </pc:picChg>
      </pc:sldChg>
      <pc:sldChg chg="addSp modSp modNotes">
        <pc:chgData name="Francesco Russo" userId="88ca608b-19ff-46ea-83b3-8919c2a05283" providerId="ADAL" clId="{04580003-5AB7-4F1B-B098-9AFC18F7AED2}" dt="2024-06-29T23:41:15.768" v="251"/>
        <pc:sldMkLst>
          <pc:docMk/>
          <pc:sldMk cId="1594915456" sldId="564"/>
        </pc:sldMkLst>
        <pc:picChg chg="add mod">
          <ac:chgData name="Francesco Russo" userId="88ca608b-19ff-46ea-83b3-8919c2a05283" providerId="ADAL" clId="{04580003-5AB7-4F1B-B098-9AFC18F7AED2}" dt="2024-06-25T00:40:05.170" v="33"/>
          <ac:picMkLst>
            <pc:docMk/>
            <pc:sldMk cId="1594915456" sldId="564"/>
            <ac:picMk id="7" creationId="{160F2260-8AC6-5101-4132-BD129BC95483}"/>
          </ac:picMkLst>
        </pc:picChg>
      </pc:sldChg>
      <pc:sldChg chg="addSp modSp modNotes">
        <pc:chgData name="Francesco Russo" userId="88ca608b-19ff-46ea-83b3-8919c2a05283" providerId="ADAL" clId="{04580003-5AB7-4F1B-B098-9AFC18F7AED2}" dt="2024-06-29T23:45:14.276" v="350" actId="6549"/>
        <pc:sldMkLst>
          <pc:docMk/>
          <pc:sldMk cId="1189544966" sldId="565"/>
        </pc:sldMkLst>
        <pc:picChg chg="add mod">
          <ac:chgData name="Francesco Russo" userId="88ca608b-19ff-46ea-83b3-8919c2a05283" providerId="ADAL" clId="{04580003-5AB7-4F1B-B098-9AFC18F7AED2}" dt="2024-06-25T00:40:05.170" v="33"/>
          <ac:picMkLst>
            <pc:docMk/>
            <pc:sldMk cId="1189544966" sldId="565"/>
            <ac:picMk id="7" creationId="{07E36E21-CA5E-FED0-3040-AE3397F8AC11}"/>
          </ac:picMkLst>
        </pc:picChg>
      </pc:sldChg>
      <pc:sldChg chg="addSp modSp modNotes">
        <pc:chgData name="Francesco Russo" userId="88ca608b-19ff-46ea-83b3-8919c2a05283" providerId="ADAL" clId="{04580003-5AB7-4F1B-B098-9AFC18F7AED2}" dt="2024-06-29T23:45:24.751" v="352" actId="6549"/>
        <pc:sldMkLst>
          <pc:docMk/>
          <pc:sldMk cId="617623997" sldId="566"/>
        </pc:sldMkLst>
        <pc:picChg chg="add mod">
          <ac:chgData name="Francesco Russo" userId="88ca608b-19ff-46ea-83b3-8919c2a05283" providerId="ADAL" clId="{04580003-5AB7-4F1B-B098-9AFC18F7AED2}" dt="2024-06-25T00:40:05.170" v="33"/>
          <ac:picMkLst>
            <pc:docMk/>
            <pc:sldMk cId="617623997" sldId="566"/>
            <ac:picMk id="8" creationId="{77386610-502B-E942-A58E-07AFE25C7921}"/>
          </ac:picMkLst>
        </pc:picChg>
      </pc:sldChg>
      <pc:sldChg chg="addSp modSp modNotes">
        <pc:chgData name="Francesco Russo" userId="88ca608b-19ff-46ea-83b3-8919c2a05283" providerId="ADAL" clId="{04580003-5AB7-4F1B-B098-9AFC18F7AED2}" dt="2024-06-29T23:41:23.860" v="256"/>
        <pc:sldMkLst>
          <pc:docMk/>
          <pc:sldMk cId="2230813010" sldId="567"/>
        </pc:sldMkLst>
        <pc:picChg chg="add mod">
          <ac:chgData name="Francesco Russo" userId="88ca608b-19ff-46ea-83b3-8919c2a05283" providerId="ADAL" clId="{04580003-5AB7-4F1B-B098-9AFC18F7AED2}" dt="2024-06-25T00:40:05.170" v="33"/>
          <ac:picMkLst>
            <pc:docMk/>
            <pc:sldMk cId="2230813010" sldId="567"/>
            <ac:picMk id="10" creationId="{24F4DAFA-77A6-56DF-B8A0-72BDAC2BC8D2}"/>
          </ac:picMkLst>
        </pc:picChg>
      </pc:sldChg>
      <pc:sldChg chg="addSp modSp modNotes">
        <pc:chgData name="Francesco Russo" userId="88ca608b-19ff-46ea-83b3-8919c2a05283" providerId="ADAL" clId="{04580003-5AB7-4F1B-B098-9AFC18F7AED2}" dt="2024-06-29T23:45:41.026" v="354" actId="20577"/>
        <pc:sldMkLst>
          <pc:docMk/>
          <pc:sldMk cId="1914639844" sldId="568"/>
        </pc:sldMkLst>
        <pc:picChg chg="add mod">
          <ac:chgData name="Francesco Russo" userId="88ca608b-19ff-46ea-83b3-8919c2a05283" providerId="ADAL" clId="{04580003-5AB7-4F1B-B098-9AFC18F7AED2}" dt="2024-06-25T00:40:05.170" v="33"/>
          <ac:picMkLst>
            <pc:docMk/>
            <pc:sldMk cId="1914639844" sldId="568"/>
            <ac:picMk id="11" creationId="{D2AAB7D2-2332-B17D-7376-44FB3A4136EA}"/>
          </ac:picMkLst>
        </pc:picChg>
      </pc:sldChg>
      <pc:sldChg chg="addSp modSp modNotes">
        <pc:chgData name="Francesco Russo" userId="88ca608b-19ff-46ea-83b3-8919c2a05283" providerId="ADAL" clId="{04580003-5AB7-4F1B-B098-9AFC18F7AED2}" dt="2024-06-29T23:45:46.432" v="355" actId="6549"/>
        <pc:sldMkLst>
          <pc:docMk/>
          <pc:sldMk cId="3145102857" sldId="569"/>
        </pc:sldMkLst>
        <pc:picChg chg="add mod">
          <ac:chgData name="Francesco Russo" userId="88ca608b-19ff-46ea-83b3-8919c2a05283" providerId="ADAL" clId="{04580003-5AB7-4F1B-B098-9AFC18F7AED2}" dt="2024-06-25T00:40:05.170" v="33"/>
          <ac:picMkLst>
            <pc:docMk/>
            <pc:sldMk cId="3145102857" sldId="569"/>
            <ac:picMk id="7" creationId="{F8FC8A87-EB5B-B268-3440-37D3A090F908}"/>
          </ac:picMkLst>
        </pc:picChg>
      </pc:sldChg>
      <pc:sldChg chg="addSp modSp modNotes">
        <pc:chgData name="Francesco Russo" userId="88ca608b-19ff-46ea-83b3-8919c2a05283" providerId="ADAL" clId="{04580003-5AB7-4F1B-B098-9AFC18F7AED2}" dt="2024-06-29T23:41:28.366" v="259"/>
        <pc:sldMkLst>
          <pc:docMk/>
          <pc:sldMk cId="3177582014" sldId="570"/>
        </pc:sldMkLst>
        <pc:picChg chg="add mod">
          <ac:chgData name="Francesco Russo" userId="88ca608b-19ff-46ea-83b3-8919c2a05283" providerId="ADAL" clId="{04580003-5AB7-4F1B-B098-9AFC18F7AED2}" dt="2024-06-25T00:40:05.170" v="33"/>
          <ac:picMkLst>
            <pc:docMk/>
            <pc:sldMk cId="3177582014" sldId="570"/>
            <ac:picMk id="10" creationId="{1A0488B8-A824-3AED-3BBB-947FDBC53F61}"/>
          </ac:picMkLst>
        </pc:picChg>
      </pc:sldChg>
      <pc:sldChg chg="addSp modSp modNotes">
        <pc:chgData name="Francesco Russo" userId="88ca608b-19ff-46ea-83b3-8919c2a05283" providerId="ADAL" clId="{04580003-5AB7-4F1B-B098-9AFC18F7AED2}" dt="2024-06-29T23:41:29.981" v="260"/>
        <pc:sldMkLst>
          <pc:docMk/>
          <pc:sldMk cId="1323362413" sldId="571"/>
        </pc:sldMkLst>
        <pc:picChg chg="add mod">
          <ac:chgData name="Francesco Russo" userId="88ca608b-19ff-46ea-83b3-8919c2a05283" providerId="ADAL" clId="{04580003-5AB7-4F1B-B098-9AFC18F7AED2}" dt="2024-06-25T00:40:05.170" v="33"/>
          <ac:picMkLst>
            <pc:docMk/>
            <pc:sldMk cId="1323362413" sldId="571"/>
            <ac:picMk id="11" creationId="{492A8252-792B-0E09-A2CF-85B25AC4A22E}"/>
          </ac:picMkLst>
        </pc:picChg>
      </pc:sldChg>
      <pc:sldChg chg="addSp modSp modNotes">
        <pc:chgData name="Francesco Russo" userId="88ca608b-19ff-46ea-83b3-8919c2a05283" providerId="ADAL" clId="{04580003-5AB7-4F1B-B098-9AFC18F7AED2}" dt="2024-06-29T23:46:01.909" v="356" actId="6549"/>
        <pc:sldMkLst>
          <pc:docMk/>
          <pc:sldMk cId="3320657729" sldId="572"/>
        </pc:sldMkLst>
        <pc:picChg chg="add mod">
          <ac:chgData name="Francesco Russo" userId="88ca608b-19ff-46ea-83b3-8919c2a05283" providerId="ADAL" clId="{04580003-5AB7-4F1B-B098-9AFC18F7AED2}" dt="2024-06-25T00:40:05.170" v="33"/>
          <ac:picMkLst>
            <pc:docMk/>
            <pc:sldMk cId="3320657729" sldId="572"/>
            <ac:picMk id="7" creationId="{9D460F6D-20C6-99D0-9F46-C1C2025E25CA}"/>
          </ac:picMkLst>
        </pc:picChg>
      </pc:sldChg>
      <pc:sldChg chg="addSp modSp modNotes">
        <pc:chgData name="Francesco Russo" userId="88ca608b-19ff-46ea-83b3-8919c2a05283" providerId="ADAL" clId="{04580003-5AB7-4F1B-B098-9AFC18F7AED2}" dt="2024-06-29T23:41:33.043" v="262"/>
        <pc:sldMkLst>
          <pc:docMk/>
          <pc:sldMk cId="1482591618" sldId="573"/>
        </pc:sldMkLst>
        <pc:picChg chg="add mod">
          <ac:chgData name="Francesco Russo" userId="88ca608b-19ff-46ea-83b3-8919c2a05283" providerId="ADAL" clId="{04580003-5AB7-4F1B-B098-9AFC18F7AED2}" dt="2024-06-25T00:45:36.079" v="34"/>
          <ac:picMkLst>
            <pc:docMk/>
            <pc:sldMk cId="1482591618" sldId="573"/>
            <ac:picMk id="14" creationId="{EF9FC037-5B64-7BEB-FB1A-017FE4B05CBE}"/>
          </ac:picMkLst>
        </pc:picChg>
      </pc:sldChg>
      <pc:sldChg chg="addSp modSp modNotes">
        <pc:chgData name="Francesco Russo" userId="88ca608b-19ff-46ea-83b3-8919c2a05283" providerId="ADAL" clId="{04580003-5AB7-4F1B-B098-9AFC18F7AED2}" dt="2024-06-29T23:46:14.021" v="362" actId="20577"/>
        <pc:sldMkLst>
          <pc:docMk/>
          <pc:sldMk cId="4070733632" sldId="574"/>
        </pc:sldMkLst>
        <pc:picChg chg="add mod">
          <ac:chgData name="Francesco Russo" userId="88ca608b-19ff-46ea-83b3-8919c2a05283" providerId="ADAL" clId="{04580003-5AB7-4F1B-B098-9AFC18F7AED2}" dt="2024-06-25T00:45:36.079" v="34"/>
          <ac:picMkLst>
            <pc:docMk/>
            <pc:sldMk cId="4070733632" sldId="574"/>
            <ac:picMk id="15" creationId="{3F76DE7E-2A26-88D3-0705-9ADD1F90CC7F}"/>
          </ac:picMkLst>
        </pc:picChg>
      </pc:sldChg>
      <pc:sldChg chg="addSp modSp modNotes">
        <pc:chgData name="Francesco Russo" userId="88ca608b-19ff-46ea-83b3-8919c2a05283" providerId="ADAL" clId="{04580003-5AB7-4F1B-B098-9AFC18F7AED2}" dt="2024-06-29T23:46:20.542" v="363" actId="6549"/>
        <pc:sldMkLst>
          <pc:docMk/>
          <pc:sldMk cId="4066520675" sldId="575"/>
        </pc:sldMkLst>
        <pc:picChg chg="add mod">
          <ac:chgData name="Francesco Russo" userId="88ca608b-19ff-46ea-83b3-8919c2a05283" providerId="ADAL" clId="{04580003-5AB7-4F1B-B098-9AFC18F7AED2}" dt="2024-06-25T00:45:36.079" v="34"/>
          <ac:picMkLst>
            <pc:docMk/>
            <pc:sldMk cId="4066520675" sldId="575"/>
            <ac:picMk id="13" creationId="{C63051D3-BA1D-F16B-EC1D-7FF5CAACCF96}"/>
          </ac:picMkLst>
        </pc:picChg>
      </pc:sldChg>
      <pc:sldChg chg="addSp modSp modNotes">
        <pc:chgData name="Francesco Russo" userId="88ca608b-19ff-46ea-83b3-8919c2a05283" providerId="ADAL" clId="{04580003-5AB7-4F1B-B098-9AFC18F7AED2}" dt="2024-06-29T23:41:40.111" v="265"/>
        <pc:sldMkLst>
          <pc:docMk/>
          <pc:sldMk cId="2313268010" sldId="576"/>
        </pc:sldMkLst>
        <pc:picChg chg="add mod">
          <ac:chgData name="Francesco Russo" userId="88ca608b-19ff-46ea-83b3-8919c2a05283" providerId="ADAL" clId="{04580003-5AB7-4F1B-B098-9AFC18F7AED2}" dt="2024-06-25T00:45:36.079" v="34"/>
          <ac:picMkLst>
            <pc:docMk/>
            <pc:sldMk cId="2313268010" sldId="576"/>
            <ac:picMk id="11" creationId="{399AEC5F-C1F4-DCAB-22F8-F86AD4C3E5B5}"/>
          </ac:picMkLst>
        </pc:picChg>
      </pc:sldChg>
      <pc:sldChg chg="addSp modSp modNotes">
        <pc:chgData name="Francesco Russo" userId="88ca608b-19ff-46ea-83b3-8919c2a05283" providerId="ADAL" clId="{04580003-5AB7-4F1B-B098-9AFC18F7AED2}" dt="2024-06-29T23:41:44.887" v="268"/>
        <pc:sldMkLst>
          <pc:docMk/>
          <pc:sldMk cId="562905476" sldId="577"/>
        </pc:sldMkLst>
        <pc:picChg chg="add mod">
          <ac:chgData name="Francesco Russo" userId="88ca608b-19ff-46ea-83b3-8919c2a05283" providerId="ADAL" clId="{04580003-5AB7-4F1B-B098-9AFC18F7AED2}" dt="2024-06-25T23:23:05.615" v="35"/>
          <ac:picMkLst>
            <pc:docMk/>
            <pc:sldMk cId="562905476" sldId="577"/>
            <ac:picMk id="3" creationId="{C9817331-7A76-C7A9-FF1C-5D9D7590A5FF}"/>
          </ac:picMkLst>
        </pc:picChg>
      </pc:sldChg>
      <pc:sldChg chg="addSp modSp modNotes">
        <pc:chgData name="Francesco Russo" userId="88ca608b-19ff-46ea-83b3-8919c2a05283" providerId="ADAL" clId="{04580003-5AB7-4F1B-B098-9AFC18F7AED2}" dt="2024-06-29T23:41:41.850" v="266"/>
        <pc:sldMkLst>
          <pc:docMk/>
          <pc:sldMk cId="3481301933" sldId="578"/>
        </pc:sldMkLst>
        <pc:picChg chg="add mod">
          <ac:chgData name="Francesco Russo" userId="88ca608b-19ff-46ea-83b3-8919c2a05283" providerId="ADAL" clId="{04580003-5AB7-4F1B-B098-9AFC18F7AED2}" dt="2024-06-25T00:45:36.079" v="34"/>
          <ac:picMkLst>
            <pc:docMk/>
            <pc:sldMk cId="3481301933" sldId="578"/>
            <ac:picMk id="7" creationId="{493AB9ED-49BD-EC2C-A065-B8BB8E59C51D}"/>
          </ac:picMkLst>
        </pc:picChg>
      </pc:sldChg>
      <pc:sldChg chg="addSp modSp modNotes">
        <pc:chgData name="Francesco Russo" userId="88ca608b-19ff-46ea-83b3-8919c2a05283" providerId="ADAL" clId="{04580003-5AB7-4F1B-B098-9AFC18F7AED2}" dt="2024-06-29T23:46:30.666" v="364" actId="6549"/>
        <pc:sldMkLst>
          <pc:docMk/>
          <pc:sldMk cId="2188510607" sldId="579"/>
        </pc:sldMkLst>
        <pc:picChg chg="add mod">
          <ac:chgData name="Francesco Russo" userId="88ca608b-19ff-46ea-83b3-8919c2a05283" providerId="ADAL" clId="{04580003-5AB7-4F1B-B098-9AFC18F7AED2}" dt="2024-06-25T23:23:05.615" v="35"/>
          <ac:picMkLst>
            <pc:docMk/>
            <pc:sldMk cId="2188510607" sldId="579"/>
            <ac:picMk id="10" creationId="{1C9446EC-B536-3EAA-DCE9-11A6ABE57DF2}"/>
          </ac:picMkLst>
        </pc:picChg>
      </pc:sldChg>
      <pc:sldChg chg="addSp modSp modNotes">
        <pc:chgData name="Francesco Russo" userId="88ca608b-19ff-46ea-83b3-8919c2a05283" providerId="ADAL" clId="{04580003-5AB7-4F1B-B098-9AFC18F7AED2}" dt="2024-06-29T23:42:00.171" v="275"/>
        <pc:sldMkLst>
          <pc:docMk/>
          <pc:sldMk cId="978725524" sldId="580"/>
        </pc:sldMkLst>
        <pc:picChg chg="add mod">
          <ac:chgData name="Francesco Russo" userId="88ca608b-19ff-46ea-83b3-8919c2a05283" providerId="ADAL" clId="{04580003-5AB7-4F1B-B098-9AFC18F7AED2}" dt="2024-06-25T23:36:18.857" v="36"/>
          <ac:picMkLst>
            <pc:docMk/>
            <pc:sldMk cId="978725524" sldId="580"/>
            <ac:picMk id="3" creationId="{724B02BF-C890-33BA-5AC8-02C2896221CA}"/>
          </ac:picMkLst>
        </pc:picChg>
      </pc:sldChg>
      <pc:sldChg chg="addSp modSp modNotes">
        <pc:chgData name="Francesco Russo" userId="88ca608b-19ff-46ea-83b3-8919c2a05283" providerId="ADAL" clId="{04580003-5AB7-4F1B-B098-9AFC18F7AED2}" dt="2024-06-29T23:42:03.311" v="277"/>
        <pc:sldMkLst>
          <pc:docMk/>
          <pc:sldMk cId="465658680" sldId="582"/>
        </pc:sldMkLst>
        <pc:picChg chg="add mod">
          <ac:chgData name="Francesco Russo" userId="88ca608b-19ff-46ea-83b3-8919c2a05283" providerId="ADAL" clId="{04580003-5AB7-4F1B-B098-9AFC18F7AED2}" dt="2024-06-25T23:36:18.857" v="36"/>
          <ac:picMkLst>
            <pc:docMk/>
            <pc:sldMk cId="465658680" sldId="582"/>
            <ac:picMk id="5" creationId="{22FF7CC2-5640-8FFA-FE9D-F44E5EC4B726}"/>
          </ac:picMkLst>
        </pc:picChg>
      </pc:sldChg>
      <pc:sldChg chg="addSp modSp modNotes">
        <pc:chgData name="Francesco Russo" userId="88ca608b-19ff-46ea-83b3-8919c2a05283" providerId="ADAL" clId="{04580003-5AB7-4F1B-B098-9AFC18F7AED2}" dt="2024-06-29T23:46:37.012" v="365" actId="6549"/>
        <pc:sldMkLst>
          <pc:docMk/>
          <pc:sldMk cId="3898108558" sldId="583"/>
        </pc:sldMkLst>
        <pc:picChg chg="add mod">
          <ac:chgData name="Francesco Russo" userId="88ca608b-19ff-46ea-83b3-8919c2a05283" providerId="ADAL" clId="{04580003-5AB7-4F1B-B098-9AFC18F7AED2}" dt="2024-06-25T23:23:05.615" v="35"/>
          <ac:picMkLst>
            <pc:docMk/>
            <pc:sldMk cId="3898108558" sldId="583"/>
            <ac:picMk id="7" creationId="{F8CF389B-608C-CD63-C288-7FC49660AE2A}"/>
          </ac:picMkLst>
        </pc:picChg>
      </pc:sldChg>
      <pc:sldChg chg="addSp modSp modNotes">
        <pc:chgData name="Francesco Russo" userId="88ca608b-19ff-46ea-83b3-8919c2a05283" providerId="ADAL" clId="{04580003-5AB7-4F1B-B098-9AFC18F7AED2}" dt="2024-06-29T23:42:04.520" v="278"/>
        <pc:sldMkLst>
          <pc:docMk/>
          <pc:sldMk cId="1968322410" sldId="584"/>
        </pc:sldMkLst>
        <pc:picChg chg="add mod">
          <ac:chgData name="Francesco Russo" userId="88ca608b-19ff-46ea-83b3-8919c2a05283" providerId="ADAL" clId="{04580003-5AB7-4F1B-B098-9AFC18F7AED2}" dt="2024-06-25T23:36:18.857" v="36"/>
          <ac:picMkLst>
            <pc:docMk/>
            <pc:sldMk cId="1968322410" sldId="584"/>
            <ac:picMk id="3" creationId="{3A61B6D0-610C-3FD9-DBD6-81CC49310C13}"/>
          </ac:picMkLst>
        </pc:picChg>
      </pc:sldChg>
      <pc:sldChg chg="addSp modSp modNotes">
        <pc:chgData name="Francesco Russo" userId="88ca608b-19ff-46ea-83b3-8919c2a05283" providerId="ADAL" clId="{04580003-5AB7-4F1B-B098-9AFC18F7AED2}" dt="2024-06-29T23:46:41.925" v="366" actId="6549"/>
        <pc:sldMkLst>
          <pc:docMk/>
          <pc:sldMk cId="3005670950" sldId="585"/>
        </pc:sldMkLst>
        <pc:picChg chg="add mod">
          <ac:chgData name="Francesco Russo" userId="88ca608b-19ff-46ea-83b3-8919c2a05283" providerId="ADAL" clId="{04580003-5AB7-4F1B-B098-9AFC18F7AED2}" dt="2024-06-25T23:36:18.857" v="36"/>
          <ac:picMkLst>
            <pc:docMk/>
            <pc:sldMk cId="3005670950" sldId="585"/>
            <ac:picMk id="21" creationId="{35C04ECA-C9A5-FDD8-9F58-F8BACA483179}"/>
          </ac:picMkLst>
        </pc:picChg>
      </pc:sldChg>
      <pc:sldChg chg="addSp modSp modNotes">
        <pc:chgData name="Francesco Russo" userId="88ca608b-19ff-46ea-83b3-8919c2a05283" providerId="ADAL" clId="{04580003-5AB7-4F1B-B098-9AFC18F7AED2}" dt="2024-06-29T23:46:48.008" v="367" actId="20577"/>
        <pc:sldMkLst>
          <pc:docMk/>
          <pc:sldMk cId="2036584613" sldId="586"/>
        </pc:sldMkLst>
        <pc:picChg chg="add mod">
          <ac:chgData name="Francesco Russo" userId="88ca608b-19ff-46ea-83b3-8919c2a05283" providerId="ADAL" clId="{04580003-5AB7-4F1B-B098-9AFC18F7AED2}" dt="2024-06-25T23:36:18.857" v="36"/>
          <ac:picMkLst>
            <pc:docMk/>
            <pc:sldMk cId="2036584613" sldId="586"/>
            <ac:picMk id="11" creationId="{AB345AA0-2AB1-256A-14DB-D168EA66124A}"/>
          </ac:picMkLst>
        </pc:picChg>
      </pc:sldChg>
      <pc:sldChg chg="addSp modSp modNotes">
        <pc:chgData name="Francesco Russo" userId="88ca608b-19ff-46ea-83b3-8919c2a05283" providerId="ADAL" clId="{04580003-5AB7-4F1B-B098-9AFC18F7AED2}" dt="2024-06-29T23:41:55.700" v="272"/>
        <pc:sldMkLst>
          <pc:docMk/>
          <pc:sldMk cId="1648469674" sldId="587"/>
        </pc:sldMkLst>
        <pc:picChg chg="add mod">
          <ac:chgData name="Francesco Russo" userId="88ca608b-19ff-46ea-83b3-8919c2a05283" providerId="ADAL" clId="{04580003-5AB7-4F1B-B098-9AFC18F7AED2}" dt="2024-06-25T23:36:18.857" v="36"/>
          <ac:picMkLst>
            <pc:docMk/>
            <pc:sldMk cId="1648469674" sldId="587"/>
            <ac:picMk id="13" creationId="{2C63DECD-4225-859E-4BEB-63217D69D0B4}"/>
          </ac:picMkLst>
        </pc:picChg>
      </pc:sldChg>
      <pc:sldChg chg="addSp modSp modNotes">
        <pc:chgData name="Francesco Russo" userId="88ca608b-19ff-46ea-83b3-8919c2a05283" providerId="ADAL" clId="{04580003-5AB7-4F1B-B098-9AFC18F7AED2}" dt="2024-06-29T23:41:57.212" v="273"/>
        <pc:sldMkLst>
          <pc:docMk/>
          <pc:sldMk cId="2875611282" sldId="588"/>
        </pc:sldMkLst>
        <pc:picChg chg="add mod">
          <ac:chgData name="Francesco Russo" userId="88ca608b-19ff-46ea-83b3-8919c2a05283" providerId="ADAL" clId="{04580003-5AB7-4F1B-B098-9AFC18F7AED2}" dt="2024-06-25T23:36:18.857" v="36"/>
          <ac:picMkLst>
            <pc:docMk/>
            <pc:sldMk cId="2875611282" sldId="588"/>
            <ac:picMk id="13" creationId="{6BC207B6-DAF0-450A-F7DC-D32B9C193065}"/>
          </ac:picMkLst>
        </pc:picChg>
      </pc:sldChg>
      <pc:sldChg chg="addSp modSp modNotes">
        <pc:chgData name="Francesco Russo" userId="88ca608b-19ff-46ea-83b3-8919c2a05283" providerId="ADAL" clId="{04580003-5AB7-4F1B-B098-9AFC18F7AED2}" dt="2024-06-29T23:41:58.830" v="274"/>
        <pc:sldMkLst>
          <pc:docMk/>
          <pc:sldMk cId="686555288" sldId="589"/>
        </pc:sldMkLst>
        <pc:picChg chg="add mod">
          <ac:chgData name="Francesco Russo" userId="88ca608b-19ff-46ea-83b3-8919c2a05283" providerId="ADAL" clId="{04580003-5AB7-4F1B-B098-9AFC18F7AED2}" dt="2024-06-25T23:36:18.857" v="36"/>
          <ac:picMkLst>
            <pc:docMk/>
            <pc:sldMk cId="686555288" sldId="589"/>
            <ac:picMk id="9" creationId="{A891FF46-B2C7-2FF4-5D8C-4DC99B958D83}"/>
          </ac:picMkLst>
        </pc:picChg>
      </pc:sldChg>
      <pc:sldChg chg="addSp delSp modSp modTransition modAnim modNotes">
        <pc:chgData name="Francesco Russo" userId="88ca608b-19ff-46ea-83b3-8919c2a05283" providerId="ADAL" clId="{04580003-5AB7-4F1B-B098-9AFC18F7AED2}" dt="2024-06-29T23:47:36.184" v="370" actId="14100"/>
        <pc:sldMkLst>
          <pc:docMk/>
          <pc:sldMk cId="1233889150" sldId="590"/>
        </pc:sldMkLst>
        <pc:picChg chg="add del mod">
          <ac:chgData name="Francesco Russo" userId="88ca608b-19ff-46ea-83b3-8919c2a05283" providerId="ADAL" clId="{04580003-5AB7-4F1B-B098-9AFC18F7AED2}" dt="2024-06-26T15:32:46.467" v="38"/>
          <ac:picMkLst>
            <pc:docMk/>
            <pc:sldMk cId="1233889150" sldId="590"/>
            <ac:picMk id="4" creationId="{A5691CE1-67BC-921F-A7B3-F842F635169D}"/>
          </ac:picMkLst>
        </pc:picChg>
        <pc:picChg chg="add mod">
          <ac:chgData name="Francesco Russo" userId="88ca608b-19ff-46ea-83b3-8919c2a05283" providerId="ADAL" clId="{04580003-5AB7-4F1B-B098-9AFC18F7AED2}" dt="2024-06-26T16:00:13.593" v="39"/>
          <ac:picMkLst>
            <pc:docMk/>
            <pc:sldMk cId="1233889150" sldId="590"/>
            <ac:picMk id="19" creationId="{C9C360EB-4E48-2A24-4683-59EB5533616E}"/>
          </ac:picMkLst>
        </pc:picChg>
      </pc:sldChg>
      <pc:sldChg chg="addSp modSp modNotes">
        <pc:chgData name="Francesco Russo" userId="88ca608b-19ff-46ea-83b3-8919c2a05283" providerId="ADAL" clId="{04580003-5AB7-4F1B-B098-9AFC18F7AED2}" dt="2024-06-29T23:42:07.114" v="280"/>
        <pc:sldMkLst>
          <pc:docMk/>
          <pc:sldMk cId="1309956767" sldId="591"/>
        </pc:sldMkLst>
        <pc:picChg chg="add mod">
          <ac:chgData name="Francesco Russo" userId="88ca608b-19ff-46ea-83b3-8919c2a05283" providerId="ADAL" clId="{04580003-5AB7-4F1B-B098-9AFC18F7AED2}" dt="2024-06-26T16:00:13.593" v="39"/>
          <ac:picMkLst>
            <pc:docMk/>
            <pc:sldMk cId="1309956767" sldId="591"/>
            <ac:picMk id="3" creationId="{DBA83AF1-2C12-F9DB-E930-486161B8D373}"/>
          </ac:picMkLst>
        </pc:picChg>
      </pc:sldChg>
      <pc:sldChg chg="addSp modSp modNotes">
        <pc:chgData name="Francesco Russo" userId="88ca608b-19ff-46ea-83b3-8919c2a05283" providerId="ADAL" clId="{04580003-5AB7-4F1B-B098-9AFC18F7AED2}" dt="2024-06-29T23:42:08.381" v="281"/>
        <pc:sldMkLst>
          <pc:docMk/>
          <pc:sldMk cId="4226610663" sldId="592"/>
        </pc:sldMkLst>
        <pc:picChg chg="add mod">
          <ac:chgData name="Francesco Russo" userId="88ca608b-19ff-46ea-83b3-8919c2a05283" providerId="ADAL" clId="{04580003-5AB7-4F1B-B098-9AFC18F7AED2}" dt="2024-06-26T16:00:13.593" v="39"/>
          <ac:picMkLst>
            <pc:docMk/>
            <pc:sldMk cId="4226610663" sldId="592"/>
            <ac:picMk id="5" creationId="{C2B298DB-CC99-E9F9-B958-E4CD2583DE74}"/>
          </ac:picMkLst>
        </pc:picChg>
      </pc:sldChg>
      <pc:sldChg chg="addSp modSp modNotes">
        <pc:chgData name="Francesco Russo" userId="88ca608b-19ff-46ea-83b3-8919c2a05283" providerId="ADAL" clId="{04580003-5AB7-4F1B-B098-9AFC18F7AED2}" dt="2024-06-29T23:42:09.695" v="282"/>
        <pc:sldMkLst>
          <pc:docMk/>
          <pc:sldMk cId="2986905933" sldId="593"/>
        </pc:sldMkLst>
        <pc:picChg chg="add mod">
          <ac:chgData name="Francesco Russo" userId="88ca608b-19ff-46ea-83b3-8919c2a05283" providerId="ADAL" clId="{04580003-5AB7-4F1B-B098-9AFC18F7AED2}" dt="2024-06-26T16:00:13.593" v="39"/>
          <ac:picMkLst>
            <pc:docMk/>
            <pc:sldMk cId="2986905933" sldId="593"/>
            <ac:picMk id="8" creationId="{C8E1DB72-D7A6-9E53-1649-42E13AC44D61}"/>
          </ac:picMkLst>
        </pc:picChg>
      </pc:sldChg>
      <pc:sldChg chg="addSp modSp modNotes">
        <pc:chgData name="Francesco Russo" userId="88ca608b-19ff-46ea-83b3-8919c2a05283" providerId="ADAL" clId="{04580003-5AB7-4F1B-B098-9AFC18F7AED2}" dt="2024-06-29T23:42:11.073" v="283"/>
        <pc:sldMkLst>
          <pc:docMk/>
          <pc:sldMk cId="827640985" sldId="594"/>
        </pc:sldMkLst>
        <pc:picChg chg="add mod">
          <ac:chgData name="Francesco Russo" userId="88ca608b-19ff-46ea-83b3-8919c2a05283" providerId="ADAL" clId="{04580003-5AB7-4F1B-B098-9AFC18F7AED2}" dt="2024-06-26T16:00:13.593" v="39"/>
          <ac:picMkLst>
            <pc:docMk/>
            <pc:sldMk cId="827640985" sldId="594"/>
            <ac:picMk id="7" creationId="{DDFE7D45-6F79-E86A-1622-FD49CC25DE7E}"/>
          </ac:picMkLst>
        </pc:picChg>
      </pc:sldChg>
      <pc:sldChg chg="addSp modSp modNotes">
        <pc:chgData name="Francesco Russo" userId="88ca608b-19ff-46ea-83b3-8919c2a05283" providerId="ADAL" clId="{04580003-5AB7-4F1B-B098-9AFC18F7AED2}" dt="2024-06-29T23:42:12.586" v="284"/>
        <pc:sldMkLst>
          <pc:docMk/>
          <pc:sldMk cId="2868380802" sldId="595"/>
        </pc:sldMkLst>
        <pc:picChg chg="add mod">
          <ac:chgData name="Francesco Russo" userId="88ca608b-19ff-46ea-83b3-8919c2a05283" providerId="ADAL" clId="{04580003-5AB7-4F1B-B098-9AFC18F7AED2}" dt="2024-06-26T16:00:13.593" v="39"/>
          <ac:picMkLst>
            <pc:docMk/>
            <pc:sldMk cId="2868380802" sldId="595"/>
            <ac:picMk id="10" creationId="{7FCD7DB5-6305-CE44-21D2-E91389B1DB67}"/>
          </ac:picMkLst>
        </pc:picChg>
      </pc:sldChg>
      <pc:sldChg chg="addSp modSp modNotes">
        <pc:chgData name="Francesco Russo" userId="88ca608b-19ff-46ea-83b3-8919c2a05283" providerId="ADAL" clId="{04580003-5AB7-4F1B-B098-9AFC18F7AED2}" dt="2024-06-29T23:42:14.698" v="285"/>
        <pc:sldMkLst>
          <pc:docMk/>
          <pc:sldMk cId="1159780531" sldId="596"/>
        </pc:sldMkLst>
        <pc:picChg chg="add mod">
          <ac:chgData name="Francesco Russo" userId="88ca608b-19ff-46ea-83b3-8919c2a05283" providerId="ADAL" clId="{04580003-5AB7-4F1B-B098-9AFC18F7AED2}" dt="2024-06-26T16:00:13.593" v="39"/>
          <ac:picMkLst>
            <pc:docMk/>
            <pc:sldMk cId="1159780531" sldId="596"/>
            <ac:picMk id="8" creationId="{37E12E71-3B33-2B0D-ACD5-7DF95957057B}"/>
          </ac:picMkLst>
        </pc:picChg>
      </pc:sldChg>
      <pc:sldChg chg="addSp modSp modNotes">
        <pc:chgData name="Francesco Russo" userId="88ca608b-19ff-46ea-83b3-8919c2a05283" providerId="ADAL" clId="{04580003-5AB7-4F1B-B098-9AFC18F7AED2}" dt="2024-06-29T23:42:17.190" v="286"/>
        <pc:sldMkLst>
          <pc:docMk/>
          <pc:sldMk cId="1903544040" sldId="597"/>
        </pc:sldMkLst>
        <pc:picChg chg="add mod">
          <ac:chgData name="Francesco Russo" userId="88ca608b-19ff-46ea-83b3-8919c2a05283" providerId="ADAL" clId="{04580003-5AB7-4F1B-B098-9AFC18F7AED2}" dt="2024-06-26T16:00:13.593" v="39"/>
          <ac:picMkLst>
            <pc:docMk/>
            <pc:sldMk cId="1903544040" sldId="597"/>
            <ac:picMk id="9" creationId="{A8784BB9-3876-F51B-CA5E-EC52D3CE1F36}"/>
          </ac:picMkLst>
        </pc:picChg>
      </pc:sldChg>
      <pc:sldChg chg="addSp delSp modSp modTransition modAnim modNotes">
        <pc:chgData name="Francesco Russo" userId="88ca608b-19ff-46ea-83b3-8919c2a05283" providerId="ADAL" clId="{04580003-5AB7-4F1B-B098-9AFC18F7AED2}" dt="2024-06-29T23:48:07.462" v="371" actId="6549"/>
        <pc:sldMkLst>
          <pc:docMk/>
          <pc:sldMk cId="2583338869" sldId="598"/>
        </pc:sldMkLst>
        <pc:picChg chg="add del mod">
          <ac:chgData name="Francesco Russo" userId="88ca608b-19ff-46ea-83b3-8919c2a05283" providerId="ADAL" clId="{04580003-5AB7-4F1B-B098-9AFC18F7AED2}" dt="2024-06-26T16:18:28.552" v="41"/>
          <ac:picMkLst>
            <pc:docMk/>
            <pc:sldMk cId="2583338869" sldId="598"/>
            <ac:picMk id="14" creationId="{51F6FD85-40FB-C728-91A8-D3295F75E6EC}"/>
          </ac:picMkLst>
        </pc:picChg>
        <pc:picChg chg="add mod">
          <ac:chgData name="Francesco Russo" userId="88ca608b-19ff-46ea-83b3-8919c2a05283" providerId="ADAL" clId="{04580003-5AB7-4F1B-B098-9AFC18F7AED2}" dt="2024-06-26T16:21:28.032" v="42"/>
          <ac:picMkLst>
            <pc:docMk/>
            <pc:sldMk cId="2583338869" sldId="598"/>
            <ac:picMk id="20" creationId="{314BA5CE-DDCE-3C17-81AE-643EF3F47413}"/>
          </ac:picMkLst>
        </pc:picChg>
      </pc:sldChg>
      <pc:sldChg chg="addSp delSp modSp modTransition modAnim modNotes">
        <pc:chgData name="Francesco Russo" userId="88ca608b-19ff-46ea-83b3-8919c2a05283" providerId="ADAL" clId="{04580003-5AB7-4F1B-B098-9AFC18F7AED2}" dt="2024-06-29T23:42:22.783" v="288"/>
        <pc:sldMkLst>
          <pc:docMk/>
          <pc:sldMk cId="899352662" sldId="599"/>
        </pc:sldMkLst>
        <pc:picChg chg="add del mod">
          <ac:chgData name="Francesco Russo" userId="88ca608b-19ff-46ea-83b3-8919c2a05283" providerId="ADAL" clId="{04580003-5AB7-4F1B-B098-9AFC18F7AED2}" dt="2024-06-26T16:21:31.747" v="43"/>
          <ac:picMkLst>
            <pc:docMk/>
            <pc:sldMk cId="899352662" sldId="599"/>
            <ac:picMk id="17" creationId="{EE299E49-CA2A-ED72-3079-4754FBA7115D}"/>
          </ac:picMkLst>
        </pc:picChg>
        <pc:picChg chg="add mod">
          <ac:chgData name="Francesco Russo" userId="88ca608b-19ff-46ea-83b3-8919c2a05283" providerId="ADAL" clId="{04580003-5AB7-4F1B-B098-9AFC18F7AED2}" dt="2024-06-26T16:48:58.393" v="44"/>
          <ac:picMkLst>
            <pc:docMk/>
            <pc:sldMk cId="899352662" sldId="599"/>
            <ac:picMk id="24" creationId="{8D1CDB0F-B822-1F7C-6346-EC83F1C9C9EC}"/>
          </ac:picMkLst>
        </pc:picChg>
      </pc:sldChg>
      <pc:sldChg chg="addSp modSp modNotes">
        <pc:chgData name="Francesco Russo" userId="88ca608b-19ff-46ea-83b3-8919c2a05283" providerId="ADAL" clId="{04580003-5AB7-4F1B-B098-9AFC18F7AED2}" dt="2024-06-29T23:42:25.885" v="289"/>
        <pc:sldMkLst>
          <pc:docMk/>
          <pc:sldMk cId="1291291748" sldId="600"/>
        </pc:sldMkLst>
        <pc:picChg chg="add mod">
          <ac:chgData name="Francesco Russo" userId="88ca608b-19ff-46ea-83b3-8919c2a05283" providerId="ADAL" clId="{04580003-5AB7-4F1B-B098-9AFC18F7AED2}" dt="2024-06-26T16:48:58.393" v="44"/>
          <ac:picMkLst>
            <pc:docMk/>
            <pc:sldMk cId="1291291748" sldId="600"/>
            <ac:picMk id="14" creationId="{A3B6DD3A-3B75-9716-9906-77CB7C39E9B2}"/>
          </ac:picMkLst>
        </pc:picChg>
      </pc:sldChg>
      <pc:sldChg chg="addSp modSp modNotes modNotesTx">
        <pc:chgData name="Francesco Russo" userId="88ca608b-19ff-46ea-83b3-8919c2a05283" providerId="ADAL" clId="{04580003-5AB7-4F1B-B098-9AFC18F7AED2}" dt="2024-06-29T23:48:28.489" v="372" actId="6549"/>
        <pc:sldMkLst>
          <pc:docMk/>
          <pc:sldMk cId="2246460896" sldId="601"/>
        </pc:sldMkLst>
        <pc:picChg chg="add mod">
          <ac:chgData name="Francesco Russo" userId="88ca608b-19ff-46ea-83b3-8919c2a05283" providerId="ADAL" clId="{04580003-5AB7-4F1B-B098-9AFC18F7AED2}" dt="2024-06-26T16:48:58.393" v="44"/>
          <ac:picMkLst>
            <pc:docMk/>
            <pc:sldMk cId="2246460896" sldId="601"/>
            <ac:picMk id="13" creationId="{4302919A-C58F-C777-3FDA-09C0D7EE2326}"/>
          </ac:picMkLst>
        </pc:picChg>
      </pc:sldChg>
      <pc:sldChg chg="addSp modSp modNotes">
        <pc:chgData name="Francesco Russo" userId="88ca608b-19ff-46ea-83b3-8919c2a05283" providerId="ADAL" clId="{04580003-5AB7-4F1B-B098-9AFC18F7AED2}" dt="2024-06-29T23:42:31.392" v="291"/>
        <pc:sldMkLst>
          <pc:docMk/>
          <pc:sldMk cId="1388963784" sldId="602"/>
        </pc:sldMkLst>
        <pc:picChg chg="add mod">
          <ac:chgData name="Francesco Russo" userId="88ca608b-19ff-46ea-83b3-8919c2a05283" providerId="ADAL" clId="{04580003-5AB7-4F1B-B098-9AFC18F7AED2}" dt="2024-06-26T16:54:04.496" v="46"/>
          <ac:picMkLst>
            <pc:docMk/>
            <pc:sldMk cId="1388963784" sldId="602"/>
            <ac:picMk id="12" creationId="{9A53159A-C5D6-5009-CBC8-A91A284F6F51}"/>
          </ac:picMkLst>
        </pc:picChg>
      </pc:sldChg>
      <pc:sldChg chg="addSp delSp modSp modTransition modAnim modNotes">
        <pc:chgData name="Francesco Russo" userId="88ca608b-19ff-46ea-83b3-8919c2a05283" providerId="ADAL" clId="{04580003-5AB7-4F1B-B098-9AFC18F7AED2}" dt="2024-06-29T23:42:33.279" v="292"/>
        <pc:sldMkLst>
          <pc:docMk/>
          <pc:sldMk cId="1423084497" sldId="603"/>
        </pc:sldMkLst>
        <pc:picChg chg="add del mod">
          <ac:chgData name="Francesco Russo" userId="88ca608b-19ff-46ea-83b3-8919c2a05283" providerId="ADAL" clId="{04580003-5AB7-4F1B-B098-9AFC18F7AED2}" dt="2024-06-26T16:54:43.424" v="48"/>
          <ac:picMkLst>
            <pc:docMk/>
            <pc:sldMk cId="1423084497" sldId="603"/>
            <ac:picMk id="19" creationId="{6B07833F-D317-4AE4-3F11-98DE38071BB4}"/>
          </ac:picMkLst>
        </pc:picChg>
        <pc:picChg chg="add del mod">
          <ac:chgData name="Francesco Russo" userId="88ca608b-19ff-46ea-83b3-8919c2a05283" providerId="ADAL" clId="{04580003-5AB7-4F1B-B098-9AFC18F7AED2}" dt="2024-06-26T16:55:35.047" v="50"/>
          <ac:picMkLst>
            <pc:docMk/>
            <pc:sldMk cId="1423084497" sldId="603"/>
            <ac:picMk id="26" creationId="{435AF753-865E-1278-B905-DBC05A5BA016}"/>
          </ac:picMkLst>
        </pc:picChg>
        <pc:picChg chg="add mod">
          <ac:chgData name="Francesco Russo" userId="88ca608b-19ff-46ea-83b3-8919c2a05283" providerId="ADAL" clId="{04580003-5AB7-4F1B-B098-9AFC18F7AED2}" dt="2024-06-26T16:57:43.812" v="51"/>
          <ac:picMkLst>
            <pc:docMk/>
            <pc:sldMk cId="1423084497" sldId="603"/>
            <ac:picMk id="31" creationId="{A9BFB909-5C56-EDAE-8032-B87B5043D8AD}"/>
          </ac:picMkLst>
        </pc:picChg>
      </pc:sldChg>
      <pc:sldChg chg="addSp delSp modSp modTransition modAnim modNotes">
        <pc:chgData name="Francesco Russo" userId="88ca608b-19ff-46ea-83b3-8919c2a05283" providerId="ADAL" clId="{04580003-5AB7-4F1B-B098-9AFC18F7AED2}" dt="2024-06-29T23:42:34.711" v="293"/>
        <pc:sldMkLst>
          <pc:docMk/>
          <pc:sldMk cId="1616288982" sldId="604"/>
        </pc:sldMkLst>
        <pc:picChg chg="add del mod">
          <ac:chgData name="Francesco Russo" userId="88ca608b-19ff-46ea-83b3-8919c2a05283" providerId="ADAL" clId="{04580003-5AB7-4F1B-B098-9AFC18F7AED2}" dt="2024-06-26T16:57:47.690" v="52"/>
          <ac:picMkLst>
            <pc:docMk/>
            <pc:sldMk cId="1616288982" sldId="604"/>
            <ac:picMk id="10" creationId="{DC3628DE-1AD9-24C6-9777-E0CA63DCC5C6}"/>
          </ac:picMkLst>
        </pc:picChg>
        <pc:picChg chg="add del mod">
          <ac:chgData name="Francesco Russo" userId="88ca608b-19ff-46ea-83b3-8919c2a05283" providerId="ADAL" clId="{04580003-5AB7-4F1B-B098-9AFC18F7AED2}" dt="2024-06-26T17:48:15.171" v="54"/>
          <ac:picMkLst>
            <pc:docMk/>
            <pc:sldMk cId="1616288982" sldId="604"/>
            <ac:picMk id="22" creationId="{61D47C89-49AF-A8F7-EB2D-CEFB6E6FE58C}"/>
          </ac:picMkLst>
        </pc:picChg>
        <pc:picChg chg="add mod">
          <ac:chgData name="Francesco Russo" userId="88ca608b-19ff-46ea-83b3-8919c2a05283" providerId="ADAL" clId="{04580003-5AB7-4F1B-B098-9AFC18F7AED2}" dt="2024-06-26T17:51:26.409" v="55"/>
          <ac:picMkLst>
            <pc:docMk/>
            <pc:sldMk cId="1616288982" sldId="604"/>
            <ac:picMk id="29" creationId="{CEB7876D-37C6-C38E-6344-75D9CA979F28}"/>
          </ac:picMkLst>
        </pc:picChg>
      </pc:sldChg>
      <pc:sldChg chg="addSp modSp modNotes">
        <pc:chgData name="Francesco Russo" userId="88ca608b-19ff-46ea-83b3-8919c2a05283" providerId="ADAL" clId="{04580003-5AB7-4F1B-B098-9AFC18F7AED2}" dt="2024-06-29T23:42:35.960" v="294"/>
        <pc:sldMkLst>
          <pc:docMk/>
          <pc:sldMk cId="3870706560" sldId="605"/>
        </pc:sldMkLst>
        <pc:picChg chg="add mod">
          <ac:chgData name="Francesco Russo" userId="88ca608b-19ff-46ea-83b3-8919c2a05283" providerId="ADAL" clId="{04580003-5AB7-4F1B-B098-9AFC18F7AED2}" dt="2024-06-26T17:51:26.409" v="55"/>
          <ac:picMkLst>
            <pc:docMk/>
            <pc:sldMk cId="3870706560" sldId="605"/>
            <ac:picMk id="9" creationId="{5ED4EEA6-44AE-F6CF-64A4-BEDED572381F}"/>
          </ac:picMkLst>
        </pc:picChg>
      </pc:sldChg>
      <pc:sldChg chg="addSp delSp modSp modTransition modAnim modNotes">
        <pc:chgData name="Francesco Russo" userId="88ca608b-19ff-46ea-83b3-8919c2a05283" providerId="ADAL" clId="{04580003-5AB7-4F1B-B098-9AFC18F7AED2}" dt="2024-06-29T23:48:47.153" v="373" actId="6549"/>
        <pc:sldMkLst>
          <pc:docMk/>
          <pc:sldMk cId="1442663327" sldId="606"/>
        </pc:sldMkLst>
        <pc:picChg chg="add del mod">
          <ac:chgData name="Francesco Russo" userId="88ca608b-19ff-46ea-83b3-8919c2a05283" providerId="ADAL" clId="{04580003-5AB7-4F1B-B098-9AFC18F7AED2}" dt="2024-06-26T17:51:30.262" v="56"/>
          <ac:picMkLst>
            <pc:docMk/>
            <pc:sldMk cId="1442663327" sldId="606"/>
            <ac:picMk id="10" creationId="{1F75E37B-DC30-97FD-12EA-DD801B5C3A96}"/>
          </ac:picMkLst>
        </pc:picChg>
        <pc:picChg chg="add mod">
          <ac:chgData name="Francesco Russo" userId="88ca608b-19ff-46ea-83b3-8919c2a05283" providerId="ADAL" clId="{04580003-5AB7-4F1B-B098-9AFC18F7AED2}" dt="2024-06-26T17:58:38.865" v="57"/>
          <ac:picMkLst>
            <pc:docMk/>
            <pc:sldMk cId="1442663327" sldId="606"/>
            <ac:picMk id="18" creationId="{55D6DB7B-9E79-08CF-537F-78A0F24B63FB}"/>
          </ac:picMkLst>
        </pc:picChg>
      </pc:sldChg>
      <pc:sldChg chg="addSp modSp modNotes">
        <pc:chgData name="Francesco Russo" userId="88ca608b-19ff-46ea-83b3-8919c2a05283" providerId="ADAL" clId="{04580003-5AB7-4F1B-B098-9AFC18F7AED2}" dt="2024-06-29T23:42:38.974" v="296"/>
        <pc:sldMkLst>
          <pc:docMk/>
          <pc:sldMk cId="1033197807" sldId="607"/>
        </pc:sldMkLst>
        <pc:picChg chg="add mod">
          <ac:chgData name="Francesco Russo" userId="88ca608b-19ff-46ea-83b3-8919c2a05283" providerId="ADAL" clId="{04580003-5AB7-4F1B-B098-9AFC18F7AED2}" dt="2024-06-26T17:58:38.865" v="57"/>
          <ac:picMkLst>
            <pc:docMk/>
            <pc:sldMk cId="1033197807" sldId="607"/>
            <ac:picMk id="10" creationId="{0562BBB2-082E-3F3A-0A7D-D13A2CB0BFE6}"/>
          </ac:picMkLst>
        </pc:picChg>
      </pc:sldChg>
      <pc:sldChg chg="addSp delSp modSp modTransition modAnim modNotes">
        <pc:chgData name="Francesco Russo" userId="88ca608b-19ff-46ea-83b3-8919c2a05283" providerId="ADAL" clId="{04580003-5AB7-4F1B-B098-9AFC18F7AED2}" dt="2024-06-29T23:48:59.866" v="374" actId="6549"/>
        <pc:sldMkLst>
          <pc:docMk/>
          <pc:sldMk cId="4019689274" sldId="608"/>
        </pc:sldMkLst>
        <pc:picChg chg="add del mod">
          <ac:chgData name="Francesco Russo" userId="88ca608b-19ff-46ea-83b3-8919c2a05283" providerId="ADAL" clId="{04580003-5AB7-4F1B-B098-9AFC18F7AED2}" dt="2024-06-26T17:58:43.428" v="58"/>
          <ac:picMkLst>
            <pc:docMk/>
            <pc:sldMk cId="4019689274" sldId="608"/>
            <ac:picMk id="17" creationId="{56367D23-1EC5-1A29-660C-5764F3F21334}"/>
          </ac:picMkLst>
        </pc:picChg>
        <pc:picChg chg="add del mod">
          <ac:chgData name="Francesco Russo" userId="88ca608b-19ff-46ea-83b3-8919c2a05283" providerId="ADAL" clId="{04580003-5AB7-4F1B-B098-9AFC18F7AED2}" dt="2024-06-26T18:11:31.086" v="60"/>
          <ac:picMkLst>
            <pc:docMk/>
            <pc:sldMk cId="4019689274" sldId="608"/>
            <ac:picMk id="22" creationId="{C13F999C-FE74-54A2-C1D2-16D1566F2132}"/>
          </ac:picMkLst>
        </pc:picChg>
        <pc:picChg chg="add del mod">
          <ac:chgData name="Francesco Russo" userId="88ca608b-19ff-46ea-83b3-8919c2a05283" providerId="ADAL" clId="{04580003-5AB7-4F1B-B098-9AFC18F7AED2}" dt="2024-06-26T18:13:35.791" v="62"/>
          <ac:picMkLst>
            <pc:docMk/>
            <pc:sldMk cId="4019689274" sldId="608"/>
            <ac:picMk id="29" creationId="{6ACABA86-713D-D565-39DD-B6B30FA06BF4}"/>
          </ac:picMkLst>
        </pc:picChg>
        <pc:picChg chg="add mod">
          <ac:chgData name="Francesco Russo" userId="88ca608b-19ff-46ea-83b3-8919c2a05283" providerId="ADAL" clId="{04580003-5AB7-4F1B-B098-9AFC18F7AED2}" dt="2024-06-26T18:18:14.491" v="63"/>
          <ac:picMkLst>
            <pc:docMk/>
            <pc:sldMk cId="4019689274" sldId="608"/>
            <ac:picMk id="34" creationId="{1966397D-4D62-FD8B-76D6-893145E63171}"/>
          </ac:picMkLst>
        </pc:picChg>
      </pc:sldChg>
      <pc:sldChg chg="addSp modSp modNotes">
        <pc:chgData name="Francesco Russo" userId="88ca608b-19ff-46ea-83b3-8919c2a05283" providerId="ADAL" clId="{04580003-5AB7-4F1B-B098-9AFC18F7AED2}" dt="2024-06-29T23:42:42.182" v="298"/>
        <pc:sldMkLst>
          <pc:docMk/>
          <pc:sldMk cId="252985283" sldId="609"/>
        </pc:sldMkLst>
        <pc:picChg chg="add mod">
          <ac:chgData name="Francesco Russo" userId="88ca608b-19ff-46ea-83b3-8919c2a05283" providerId="ADAL" clId="{04580003-5AB7-4F1B-B098-9AFC18F7AED2}" dt="2024-06-26T18:18:14.491" v="63"/>
          <ac:picMkLst>
            <pc:docMk/>
            <pc:sldMk cId="252985283" sldId="609"/>
            <ac:picMk id="19" creationId="{96EE2362-EFC4-B112-CB62-F8607816C08E}"/>
          </ac:picMkLst>
        </pc:picChg>
      </pc:sldChg>
      <pc:sldChg chg="addSp delSp modSp modTransition modAnim modNotes">
        <pc:chgData name="Francesco Russo" userId="88ca608b-19ff-46ea-83b3-8919c2a05283" providerId="ADAL" clId="{04580003-5AB7-4F1B-B098-9AFC18F7AED2}" dt="2024-06-29T23:49:08.768" v="375" actId="6549"/>
        <pc:sldMkLst>
          <pc:docMk/>
          <pc:sldMk cId="1577112022" sldId="610"/>
        </pc:sldMkLst>
        <pc:picChg chg="add del mod">
          <ac:chgData name="Francesco Russo" userId="88ca608b-19ff-46ea-83b3-8919c2a05283" providerId="ADAL" clId="{04580003-5AB7-4F1B-B098-9AFC18F7AED2}" dt="2024-06-26T18:18:19.716" v="64"/>
          <ac:picMkLst>
            <pc:docMk/>
            <pc:sldMk cId="1577112022" sldId="610"/>
            <ac:picMk id="18" creationId="{27519434-A357-888E-9F24-0937F36146BE}"/>
          </ac:picMkLst>
        </pc:picChg>
        <pc:picChg chg="add del mod">
          <ac:chgData name="Francesco Russo" userId="88ca608b-19ff-46ea-83b3-8919c2a05283" providerId="ADAL" clId="{04580003-5AB7-4F1B-B098-9AFC18F7AED2}" dt="2024-06-26T18:29:00.774" v="112"/>
          <ac:picMkLst>
            <pc:docMk/>
            <pc:sldMk cId="1577112022" sldId="610"/>
            <ac:picMk id="24" creationId="{99A134CC-B772-793D-C02F-1AB07CA2EFFC}"/>
          </ac:picMkLst>
        </pc:picChg>
        <pc:picChg chg="add del mod">
          <ac:chgData name="Francesco Russo" userId="88ca608b-19ff-46ea-83b3-8919c2a05283" providerId="ADAL" clId="{04580003-5AB7-4F1B-B098-9AFC18F7AED2}" dt="2024-06-26T18:29:49.359" v="114"/>
          <ac:picMkLst>
            <pc:docMk/>
            <pc:sldMk cId="1577112022" sldId="610"/>
            <ac:picMk id="32" creationId="{09C928ED-B676-0707-9E33-DC709D93489D}"/>
          </ac:picMkLst>
        </pc:picChg>
        <pc:picChg chg="add del mod">
          <ac:chgData name="Francesco Russo" userId="88ca608b-19ff-46ea-83b3-8919c2a05283" providerId="ADAL" clId="{04580003-5AB7-4F1B-B098-9AFC18F7AED2}" dt="2024-06-26T18:30:36.592" v="117"/>
          <ac:picMkLst>
            <pc:docMk/>
            <pc:sldMk cId="1577112022" sldId="610"/>
            <ac:picMk id="37" creationId="{3B0E4490-389F-0C1E-1FD3-68215C84B7D7}"/>
          </ac:picMkLst>
        </pc:picChg>
        <pc:picChg chg="add mod">
          <ac:chgData name="Francesco Russo" userId="88ca608b-19ff-46ea-83b3-8919c2a05283" providerId="ADAL" clId="{04580003-5AB7-4F1B-B098-9AFC18F7AED2}" dt="2024-06-26T18:35:07.255" v="118"/>
          <ac:picMkLst>
            <pc:docMk/>
            <pc:sldMk cId="1577112022" sldId="610"/>
            <ac:picMk id="42" creationId="{63D8B9CE-2798-A7E1-A421-32ED86C5A1D5}"/>
          </ac:picMkLst>
        </pc:picChg>
      </pc:sldChg>
      <pc:sldChg chg="addSp delSp modSp modTransition modAnim modNotes">
        <pc:chgData name="Francesco Russo" userId="88ca608b-19ff-46ea-83b3-8919c2a05283" providerId="ADAL" clId="{04580003-5AB7-4F1B-B098-9AFC18F7AED2}" dt="2024-06-29T23:42:45.146" v="300"/>
        <pc:sldMkLst>
          <pc:docMk/>
          <pc:sldMk cId="1493968911" sldId="611"/>
        </pc:sldMkLst>
        <pc:picChg chg="add del mod">
          <ac:chgData name="Francesco Russo" userId="88ca608b-19ff-46ea-83b3-8919c2a05283" providerId="ADAL" clId="{04580003-5AB7-4F1B-B098-9AFC18F7AED2}" dt="2024-06-26T18:35:34.594" v="119"/>
          <ac:picMkLst>
            <pc:docMk/>
            <pc:sldMk cId="1493968911" sldId="611"/>
            <ac:picMk id="15" creationId="{CB9649D2-AE33-2F60-A133-5ACCE5CFCBFB}"/>
          </ac:picMkLst>
        </pc:picChg>
        <pc:picChg chg="add del mod">
          <ac:chgData name="Francesco Russo" userId="88ca608b-19ff-46ea-83b3-8919c2a05283" providerId="ADAL" clId="{04580003-5AB7-4F1B-B098-9AFC18F7AED2}" dt="2024-06-26T18:37:19.043" v="121"/>
          <ac:picMkLst>
            <pc:docMk/>
            <pc:sldMk cId="1493968911" sldId="611"/>
            <ac:picMk id="24" creationId="{25B79ECD-2C2C-9BFE-CCB6-5E4F280B612E}"/>
          </ac:picMkLst>
        </pc:picChg>
        <pc:picChg chg="add mod">
          <ac:chgData name="Francesco Russo" userId="88ca608b-19ff-46ea-83b3-8919c2a05283" providerId="ADAL" clId="{04580003-5AB7-4F1B-B098-9AFC18F7AED2}" dt="2024-06-26T18:41:38.494" v="122"/>
          <ac:picMkLst>
            <pc:docMk/>
            <pc:sldMk cId="1493968911" sldId="611"/>
            <ac:picMk id="30" creationId="{D8F906BA-319C-15EB-6168-B61CCD233393}"/>
          </ac:picMkLst>
        </pc:picChg>
      </pc:sldChg>
      <pc:sldChg chg="addSp modSp modNotes">
        <pc:chgData name="Francesco Russo" userId="88ca608b-19ff-46ea-83b3-8919c2a05283" providerId="ADAL" clId="{04580003-5AB7-4F1B-B098-9AFC18F7AED2}" dt="2024-06-29T23:49:26.442" v="380" actId="6549"/>
        <pc:sldMkLst>
          <pc:docMk/>
          <pc:sldMk cId="2260979216" sldId="612"/>
        </pc:sldMkLst>
        <pc:picChg chg="add mod">
          <ac:chgData name="Francesco Russo" userId="88ca608b-19ff-46ea-83b3-8919c2a05283" providerId="ADAL" clId="{04580003-5AB7-4F1B-B098-9AFC18F7AED2}" dt="2024-06-26T19:01:05.402" v="123"/>
          <ac:picMkLst>
            <pc:docMk/>
            <pc:sldMk cId="2260979216" sldId="612"/>
            <ac:picMk id="17" creationId="{C54D00B3-BA98-2BF7-8CE9-F5CA45B99BD8}"/>
          </ac:picMkLst>
        </pc:picChg>
      </pc:sldChg>
      <pc:sldChg chg="addSp delSp modSp modTransition modAnim modNotes">
        <pc:chgData name="Francesco Russo" userId="88ca608b-19ff-46ea-83b3-8919c2a05283" providerId="ADAL" clId="{04580003-5AB7-4F1B-B098-9AFC18F7AED2}" dt="2024-06-29T23:42:48.015" v="302"/>
        <pc:sldMkLst>
          <pc:docMk/>
          <pc:sldMk cId="3000626144" sldId="613"/>
        </pc:sldMkLst>
        <pc:picChg chg="add del mod">
          <ac:chgData name="Francesco Russo" userId="88ca608b-19ff-46ea-83b3-8919c2a05283" providerId="ADAL" clId="{04580003-5AB7-4F1B-B098-9AFC18F7AED2}" dt="2024-06-26T19:01:10.980" v="124"/>
          <ac:picMkLst>
            <pc:docMk/>
            <pc:sldMk cId="3000626144" sldId="613"/>
            <ac:picMk id="22" creationId="{8E8E5922-92FF-3EE1-2D7B-83994931AD25}"/>
          </ac:picMkLst>
        </pc:picChg>
        <pc:picChg chg="add mod">
          <ac:chgData name="Francesco Russo" userId="88ca608b-19ff-46ea-83b3-8919c2a05283" providerId="ADAL" clId="{04580003-5AB7-4F1B-B098-9AFC18F7AED2}" dt="2024-06-26T19:05:55.266" v="125"/>
          <ac:picMkLst>
            <pc:docMk/>
            <pc:sldMk cId="3000626144" sldId="613"/>
            <ac:picMk id="29" creationId="{C1B0EFFD-DE53-B79C-8D8E-895E3EE58175}"/>
          </ac:picMkLst>
        </pc:picChg>
      </pc:sldChg>
      <pc:sldChg chg="addSp modSp modNotes">
        <pc:chgData name="Francesco Russo" userId="88ca608b-19ff-46ea-83b3-8919c2a05283" providerId="ADAL" clId="{04580003-5AB7-4F1B-B098-9AFC18F7AED2}" dt="2024-06-29T23:42:52.943" v="305"/>
        <pc:sldMkLst>
          <pc:docMk/>
          <pc:sldMk cId="3435883403" sldId="614"/>
        </pc:sldMkLst>
        <pc:picChg chg="add mod">
          <ac:chgData name="Francesco Russo" userId="88ca608b-19ff-46ea-83b3-8919c2a05283" providerId="ADAL" clId="{04580003-5AB7-4F1B-B098-9AFC18F7AED2}" dt="2024-06-26T19:05:55.266" v="125"/>
          <ac:picMkLst>
            <pc:docMk/>
            <pc:sldMk cId="3435883403" sldId="614"/>
            <ac:picMk id="3" creationId="{2A2AC46F-778E-5356-46E3-1B966378E038}"/>
          </ac:picMkLst>
        </pc:picChg>
      </pc:sldChg>
      <pc:sldChg chg="addSp delSp modSp modTransition modAnim modNotes">
        <pc:chgData name="Francesco Russo" userId="88ca608b-19ff-46ea-83b3-8919c2a05283" providerId="ADAL" clId="{04580003-5AB7-4F1B-B098-9AFC18F7AED2}" dt="2024-06-29T23:49:41.676" v="386" actId="14100"/>
        <pc:sldMkLst>
          <pc:docMk/>
          <pc:sldMk cId="1675819097" sldId="615"/>
        </pc:sldMkLst>
        <pc:picChg chg="add del mod">
          <ac:chgData name="Francesco Russo" userId="88ca608b-19ff-46ea-83b3-8919c2a05283" providerId="ADAL" clId="{04580003-5AB7-4F1B-B098-9AFC18F7AED2}" dt="2024-06-26T19:22:09.835" v="127"/>
          <ac:picMkLst>
            <pc:docMk/>
            <pc:sldMk cId="1675819097" sldId="615"/>
            <ac:picMk id="9" creationId="{454E5FA3-DDEB-986D-9B79-7477064A022B}"/>
          </ac:picMkLst>
        </pc:picChg>
        <pc:picChg chg="add del mod">
          <ac:chgData name="Francesco Russo" userId="88ca608b-19ff-46ea-83b3-8919c2a05283" providerId="ADAL" clId="{04580003-5AB7-4F1B-B098-9AFC18F7AED2}" dt="2024-06-26T19:23:49.191" v="129"/>
          <ac:picMkLst>
            <pc:docMk/>
            <pc:sldMk cId="1675819097" sldId="615"/>
            <ac:picMk id="15" creationId="{D7B556B3-8A5F-EFA6-68F4-459844A00F09}"/>
          </ac:picMkLst>
        </pc:picChg>
        <pc:picChg chg="add del mod">
          <ac:chgData name="Francesco Russo" userId="88ca608b-19ff-46ea-83b3-8919c2a05283" providerId="ADAL" clId="{04580003-5AB7-4F1B-B098-9AFC18F7AED2}" dt="2024-06-26T19:24:40.935" v="133"/>
          <ac:picMkLst>
            <pc:docMk/>
            <pc:sldMk cId="1675819097" sldId="615"/>
            <ac:picMk id="20" creationId="{E0646D7E-5F8C-51DB-CD16-60738FD451D5}"/>
          </ac:picMkLst>
        </pc:picChg>
        <pc:picChg chg="add mod">
          <ac:chgData name="Francesco Russo" userId="88ca608b-19ff-46ea-83b3-8919c2a05283" providerId="ADAL" clId="{04580003-5AB7-4F1B-B098-9AFC18F7AED2}" dt="2024-06-26T19:31:05.276" v="134"/>
          <ac:picMkLst>
            <pc:docMk/>
            <pc:sldMk cId="1675819097" sldId="615"/>
            <ac:picMk id="23" creationId="{B981E3C2-46ED-3441-5AAB-F89A4E61CE68}"/>
          </ac:picMkLst>
        </pc:picChg>
      </pc:sldChg>
      <pc:sldChg chg="addSp delSp modSp modTransition modAnim modNotes">
        <pc:chgData name="Francesco Russo" userId="88ca608b-19ff-46ea-83b3-8919c2a05283" providerId="ADAL" clId="{04580003-5AB7-4F1B-B098-9AFC18F7AED2}" dt="2024-06-29T23:42:56.586" v="307"/>
        <pc:sldMkLst>
          <pc:docMk/>
          <pc:sldMk cId="1406353026" sldId="616"/>
        </pc:sldMkLst>
        <pc:picChg chg="add del mod">
          <ac:chgData name="Francesco Russo" userId="88ca608b-19ff-46ea-83b3-8919c2a05283" providerId="ADAL" clId="{04580003-5AB7-4F1B-B098-9AFC18F7AED2}" dt="2024-06-26T19:24:37.895" v="132"/>
          <ac:picMkLst>
            <pc:docMk/>
            <pc:sldMk cId="1406353026" sldId="616"/>
            <ac:picMk id="30" creationId="{D7759A58-9636-BCB3-F2B2-08EE6E18B700}"/>
          </ac:picMkLst>
        </pc:picChg>
        <pc:picChg chg="add mod">
          <ac:chgData name="Francesco Russo" userId="88ca608b-19ff-46ea-83b3-8919c2a05283" providerId="ADAL" clId="{04580003-5AB7-4F1B-B098-9AFC18F7AED2}" dt="2024-06-26T19:31:05.276" v="134"/>
          <ac:picMkLst>
            <pc:docMk/>
            <pc:sldMk cId="1406353026" sldId="616"/>
            <ac:picMk id="32" creationId="{8D564C2A-5A3E-B55B-649A-9546ED6CB20C}"/>
          </ac:picMkLst>
        </pc:picChg>
      </pc:sldChg>
      <pc:sldChg chg="addSp modSp modNotes">
        <pc:chgData name="Francesco Russo" userId="88ca608b-19ff-46ea-83b3-8919c2a05283" providerId="ADAL" clId="{04580003-5AB7-4F1B-B098-9AFC18F7AED2}" dt="2024-06-29T23:43:02.134" v="309"/>
        <pc:sldMkLst>
          <pc:docMk/>
          <pc:sldMk cId="952625859" sldId="617"/>
        </pc:sldMkLst>
        <pc:picChg chg="add mod">
          <ac:chgData name="Francesco Russo" userId="88ca608b-19ff-46ea-83b3-8919c2a05283" providerId="ADAL" clId="{04580003-5AB7-4F1B-B098-9AFC18F7AED2}" dt="2024-06-26T19:38:37.636" v="136"/>
          <ac:picMkLst>
            <pc:docMk/>
            <pc:sldMk cId="952625859" sldId="617"/>
            <ac:picMk id="10" creationId="{67667C71-14F9-3821-5865-037618E20493}"/>
          </ac:picMkLst>
        </pc:picChg>
      </pc:sldChg>
      <pc:sldChg chg="addSp delSp modSp modTransition modAnim modNotes">
        <pc:chgData name="Francesco Russo" userId="88ca608b-19ff-46ea-83b3-8919c2a05283" providerId="ADAL" clId="{04580003-5AB7-4F1B-B098-9AFC18F7AED2}" dt="2024-06-29T23:49:50.418" v="387" actId="6549"/>
        <pc:sldMkLst>
          <pc:docMk/>
          <pc:sldMk cId="1286024241" sldId="618"/>
        </pc:sldMkLst>
        <pc:picChg chg="add del mod">
          <ac:chgData name="Francesco Russo" userId="88ca608b-19ff-46ea-83b3-8919c2a05283" providerId="ADAL" clId="{04580003-5AB7-4F1B-B098-9AFC18F7AED2}" dt="2024-06-26T19:24:34.108" v="131"/>
          <ac:picMkLst>
            <pc:docMk/>
            <pc:sldMk cId="1286024241" sldId="618"/>
            <ac:picMk id="8" creationId="{D9A56BE7-0C27-3C9B-7E0C-8FF5A972873C}"/>
          </ac:picMkLst>
        </pc:picChg>
        <pc:picChg chg="add del mod">
          <ac:chgData name="Francesco Russo" userId="88ca608b-19ff-46ea-83b3-8919c2a05283" providerId="ADAL" clId="{04580003-5AB7-4F1B-B098-9AFC18F7AED2}" dt="2024-06-26T19:31:09.592" v="135"/>
          <ac:picMkLst>
            <pc:docMk/>
            <pc:sldMk cId="1286024241" sldId="618"/>
            <ac:picMk id="22" creationId="{7501618C-AFD6-1A96-C18E-436C66718B86}"/>
          </ac:picMkLst>
        </pc:picChg>
        <pc:picChg chg="add mod">
          <ac:chgData name="Francesco Russo" userId="88ca608b-19ff-46ea-83b3-8919c2a05283" providerId="ADAL" clId="{04580003-5AB7-4F1B-B098-9AFC18F7AED2}" dt="2024-06-26T19:38:37.636" v="136"/>
          <ac:picMkLst>
            <pc:docMk/>
            <pc:sldMk cId="1286024241" sldId="618"/>
            <ac:picMk id="30" creationId="{10940C1E-916E-554E-B2F0-94F92ECE4800}"/>
          </ac:picMkLst>
        </pc:picChg>
      </pc:sldChg>
      <pc:sldChg chg="addSp modSp modNotes">
        <pc:chgData name="Francesco Russo" userId="88ca608b-19ff-46ea-83b3-8919c2a05283" providerId="ADAL" clId="{04580003-5AB7-4F1B-B098-9AFC18F7AED2}" dt="2024-06-29T23:43:04.375" v="310"/>
        <pc:sldMkLst>
          <pc:docMk/>
          <pc:sldMk cId="976140201" sldId="619"/>
        </pc:sldMkLst>
        <pc:picChg chg="add mod">
          <ac:chgData name="Francesco Russo" userId="88ca608b-19ff-46ea-83b3-8919c2a05283" providerId="ADAL" clId="{04580003-5AB7-4F1B-B098-9AFC18F7AED2}" dt="2024-06-26T19:38:37.636" v="136"/>
          <ac:picMkLst>
            <pc:docMk/>
            <pc:sldMk cId="976140201" sldId="619"/>
            <ac:picMk id="9" creationId="{C498988A-E1E3-15CE-7370-6C5C5F2512EC}"/>
          </ac:picMkLst>
        </pc:picChg>
      </pc:sldChg>
      <pc:sldChg chg="addSp modSp modNotes modNotesTx">
        <pc:chgData name="Francesco Russo" userId="88ca608b-19ff-46ea-83b3-8919c2a05283" providerId="ADAL" clId="{04580003-5AB7-4F1B-B098-9AFC18F7AED2}" dt="2024-06-29T23:43:07" v="311"/>
        <pc:sldMkLst>
          <pc:docMk/>
          <pc:sldMk cId="1094558196" sldId="620"/>
        </pc:sldMkLst>
        <pc:picChg chg="add mod">
          <ac:chgData name="Francesco Russo" userId="88ca608b-19ff-46ea-83b3-8919c2a05283" providerId="ADAL" clId="{04580003-5AB7-4F1B-B098-9AFC18F7AED2}" dt="2024-06-26T19:38:37.636" v="136"/>
          <ac:picMkLst>
            <pc:docMk/>
            <pc:sldMk cId="1094558196" sldId="620"/>
            <ac:picMk id="13" creationId="{736AA2C0-A3C8-084F-6BB0-15FBB83694D5}"/>
          </ac:picMkLst>
        </pc:picChg>
      </pc:sldChg>
      <pc:sldChg chg="addSp modSp modNotes modNotesTx">
        <pc:chgData name="Francesco Russo" userId="88ca608b-19ff-46ea-83b3-8919c2a05283" providerId="ADAL" clId="{04580003-5AB7-4F1B-B098-9AFC18F7AED2}" dt="2024-06-29T23:43:09.482" v="312"/>
        <pc:sldMkLst>
          <pc:docMk/>
          <pc:sldMk cId="3894994500" sldId="621"/>
        </pc:sldMkLst>
        <pc:picChg chg="add mod">
          <ac:chgData name="Francesco Russo" userId="88ca608b-19ff-46ea-83b3-8919c2a05283" providerId="ADAL" clId="{04580003-5AB7-4F1B-B098-9AFC18F7AED2}" dt="2024-06-26T19:40:39.995" v="140"/>
          <ac:picMkLst>
            <pc:docMk/>
            <pc:sldMk cId="3894994500" sldId="621"/>
            <ac:picMk id="9" creationId="{F0038113-8603-A526-F3A6-AE6288DEFFEF}"/>
          </ac:picMkLst>
        </pc:picChg>
      </pc:sldChg>
      <pc:sldChg chg="addSp modSp modNotes">
        <pc:chgData name="Francesco Russo" userId="88ca608b-19ff-46ea-83b3-8919c2a05283" providerId="ADAL" clId="{04580003-5AB7-4F1B-B098-9AFC18F7AED2}" dt="2024-06-29T23:43:16.741" v="316"/>
        <pc:sldMkLst>
          <pc:docMk/>
          <pc:sldMk cId="1047247407" sldId="622"/>
        </pc:sldMkLst>
        <pc:picChg chg="add mod">
          <ac:chgData name="Francesco Russo" userId="88ca608b-19ff-46ea-83b3-8919c2a05283" providerId="ADAL" clId="{04580003-5AB7-4F1B-B098-9AFC18F7AED2}" dt="2024-06-26T20:00:05.955" v="150"/>
          <ac:picMkLst>
            <pc:docMk/>
            <pc:sldMk cId="1047247407" sldId="622"/>
            <ac:picMk id="10" creationId="{8B08E948-8DED-1A97-1FAD-DD81B316A1D6}"/>
          </ac:picMkLst>
        </pc:picChg>
      </pc:sldChg>
      <pc:sldChg chg="addSp delSp modSp modTransition modAnim modNotes">
        <pc:chgData name="Francesco Russo" userId="88ca608b-19ff-46ea-83b3-8919c2a05283" providerId="ADAL" clId="{04580003-5AB7-4F1B-B098-9AFC18F7AED2}" dt="2024-06-29T23:43:14.957" v="315"/>
        <pc:sldMkLst>
          <pc:docMk/>
          <pc:sldMk cId="532822338" sldId="623"/>
        </pc:sldMkLst>
        <pc:picChg chg="add del mod">
          <ac:chgData name="Francesco Russo" userId="88ca608b-19ff-46ea-83b3-8919c2a05283" providerId="ADAL" clId="{04580003-5AB7-4F1B-B098-9AFC18F7AED2}" dt="2024-06-26T19:47:35.355" v="149"/>
          <ac:picMkLst>
            <pc:docMk/>
            <pc:sldMk cId="532822338" sldId="623"/>
            <ac:picMk id="17" creationId="{FFB82878-A00E-8738-0232-3E864438FB1F}"/>
          </ac:picMkLst>
        </pc:picChg>
        <pc:picChg chg="add mod">
          <ac:chgData name="Francesco Russo" userId="88ca608b-19ff-46ea-83b3-8919c2a05283" providerId="ADAL" clId="{04580003-5AB7-4F1B-B098-9AFC18F7AED2}" dt="2024-06-26T20:00:05.955" v="150"/>
          <ac:picMkLst>
            <pc:docMk/>
            <pc:sldMk cId="532822338" sldId="623"/>
            <ac:picMk id="22" creationId="{AB43AF8F-17CE-7CC4-8D02-98C7156A5A27}"/>
          </ac:picMkLst>
        </pc:picChg>
      </pc:sldChg>
      <pc:sldChg chg="addSp modSp modNotes modNotesTx">
        <pc:chgData name="Francesco Russo" userId="88ca608b-19ff-46ea-83b3-8919c2a05283" providerId="ADAL" clId="{04580003-5AB7-4F1B-B098-9AFC18F7AED2}" dt="2024-06-29T23:43:11.327" v="313"/>
        <pc:sldMkLst>
          <pc:docMk/>
          <pc:sldMk cId="2363293667" sldId="624"/>
        </pc:sldMkLst>
        <pc:picChg chg="add mod">
          <ac:chgData name="Francesco Russo" userId="88ca608b-19ff-46ea-83b3-8919c2a05283" providerId="ADAL" clId="{04580003-5AB7-4F1B-B098-9AFC18F7AED2}" dt="2024-06-26T19:43:48.116" v="147"/>
          <ac:picMkLst>
            <pc:docMk/>
            <pc:sldMk cId="2363293667" sldId="624"/>
            <ac:picMk id="17" creationId="{8190FEB2-B592-6DF0-AA37-7E5F9D73A4C4}"/>
          </ac:picMkLst>
        </pc:picChg>
      </pc:sldChg>
      <pc:sldChg chg="addSp modSp modNotes">
        <pc:chgData name="Francesco Russo" userId="88ca608b-19ff-46ea-83b3-8919c2a05283" providerId="ADAL" clId="{04580003-5AB7-4F1B-B098-9AFC18F7AED2}" dt="2024-06-29T23:43:13.201" v="314"/>
        <pc:sldMkLst>
          <pc:docMk/>
          <pc:sldMk cId="2651445312" sldId="625"/>
        </pc:sldMkLst>
        <pc:picChg chg="add mod">
          <ac:chgData name="Francesco Russo" userId="88ca608b-19ff-46ea-83b3-8919c2a05283" providerId="ADAL" clId="{04580003-5AB7-4F1B-B098-9AFC18F7AED2}" dt="2024-06-26T19:43:48.116" v="147"/>
          <ac:picMkLst>
            <pc:docMk/>
            <pc:sldMk cId="2651445312" sldId="625"/>
            <ac:picMk id="8" creationId="{380BE180-6A8C-9EE8-DADF-65930AB219A3}"/>
          </ac:picMkLst>
        </pc:picChg>
      </pc:sldChg>
      <pc:sldChg chg="addSp modSp modNotes">
        <pc:chgData name="Francesco Russo" userId="88ca608b-19ff-46ea-83b3-8919c2a05283" providerId="ADAL" clId="{04580003-5AB7-4F1B-B098-9AFC18F7AED2}" dt="2024-06-29T23:50:20.580" v="393" actId="14100"/>
        <pc:sldMkLst>
          <pc:docMk/>
          <pc:sldMk cId="536174739" sldId="626"/>
        </pc:sldMkLst>
        <pc:picChg chg="add mod">
          <ac:chgData name="Francesco Russo" userId="88ca608b-19ff-46ea-83b3-8919c2a05283" providerId="ADAL" clId="{04580003-5AB7-4F1B-B098-9AFC18F7AED2}" dt="2024-06-26T20:00:05.955" v="150"/>
          <ac:picMkLst>
            <pc:docMk/>
            <pc:sldMk cId="536174739" sldId="626"/>
            <ac:picMk id="8" creationId="{168131B2-A6F5-0AE7-1E16-885F83B11933}"/>
          </ac:picMkLst>
        </pc:picChg>
      </pc:sldChg>
      <pc:sldChg chg="addSp modSp modNotes">
        <pc:chgData name="Francesco Russo" userId="88ca608b-19ff-46ea-83b3-8919c2a05283" providerId="ADAL" clId="{04580003-5AB7-4F1B-B098-9AFC18F7AED2}" dt="2024-06-29T23:50:28.416" v="397" actId="14100"/>
        <pc:sldMkLst>
          <pc:docMk/>
          <pc:sldMk cId="3072879683" sldId="627"/>
        </pc:sldMkLst>
        <pc:picChg chg="add mod">
          <ac:chgData name="Francesco Russo" userId="88ca608b-19ff-46ea-83b3-8919c2a05283" providerId="ADAL" clId="{04580003-5AB7-4F1B-B098-9AFC18F7AED2}" dt="2024-06-26T20:00:05.955" v="150"/>
          <ac:picMkLst>
            <pc:docMk/>
            <pc:sldMk cId="3072879683" sldId="627"/>
            <ac:picMk id="13" creationId="{ECA69505-9430-01E9-D2B4-33F119ABED31}"/>
          </ac:picMkLst>
        </pc:picChg>
      </pc:sldChg>
      <pc:sldChg chg="addSp modSp modNotes">
        <pc:chgData name="Francesco Russo" userId="88ca608b-19ff-46ea-83b3-8919c2a05283" providerId="ADAL" clId="{04580003-5AB7-4F1B-B098-9AFC18F7AED2}" dt="2024-06-29T23:50:35.038" v="398" actId="14100"/>
        <pc:sldMkLst>
          <pc:docMk/>
          <pc:sldMk cId="2381633762" sldId="628"/>
        </pc:sldMkLst>
        <pc:picChg chg="add mod">
          <ac:chgData name="Francesco Russo" userId="88ca608b-19ff-46ea-83b3-8919c2a05283" providerId="ADAL" clId="{04580003-5AB7-4F1B-B098-9AFC18F7AED2}" dt="2024-06-26T20:00:05.955" v="150"/>
          <ac:picMkLst>
            <pc:docMk/>
            <pc:sldMk cId="2381633762" sldId="628"/>
            <ac:picMk id="13" creationId="{2FDAB495-382F-A95E-FF4D-8F5A4F53DC90}"/>
          </ac:picMkLst>
        </pc:picChg>
      </pc:sldChg>
      <pc:sldChg chg="addSp modSp modNotes">
        <pc:chgData name="Francesco Russo" userId="88ca608b-19ff-46ea-83b3-8919c2a05283" providerId="ADAL" clId="{04580003-5AB7-4F1B-B098-9AFC18F7AED2}" dt="2024-06-29T23:50:40.270" v="399" actId="14100"/>
        <pc:sldMkLst>
          <pc:docMk/>
          <pc:sldMk cId="1141849905" sldId="629"/>
        </pc:sldMkLst>
        <pc:picChg chg="add mod">
          <ac:chgData name="Francesco Russo" userId="88ca608b-19ff-46ea-83b3-8919c2a05283" providerId="ADAL" clId="{04580003-5AB7-4F1B-B098-9AFC18F7AED2}" dt="2024-06-26T20:00:05.955" v="150"/>
          <ac:picMkLst>
            <pc:docMk/>
            <pc:sldMk cId="1141849905" sldId="629"/>
            <ac:picMk id="13" creationId="{86C21595-3150-671C-3944-9A52DCC2E22B}"/>
          </ac:picMkLst>
        </pc:picChg>
      </pc:sldChg>
      <pc:sldChg chg="addSp modSp modNotes">
        <pc:chgData name="Francesco Russo" userId="88ca608b-19ff-46ea-83b3-8919c2a05283" providerId="ADAL" clId="{04580003-5AB7-4F1B-B098-9AFC18F7AED2}" dt="2024-06-29T23:50:46.522" v="401" actId="6549"/>
        <pc:sldMkLst>
          <pc:docMk/>
          <pc:sldMk cId="290889122" sldId="630"/>
        </pc:sldMkLst>
        <pc:picChg chg="add mod">
          <ac:chgData name="Francesco Russo" userId="88ca608b-19ff-46ea-83b3-8919c2a05283" providerId="ADAL" clId="{04580003-5AB7-4F1B-B098-9AFC18F7AED2}" dt="2024-06-26T20:00:05.955" v="150"/>
          <ac:picMkLst>
            <pc:docMk/>
            <pc:sldMk cId="290889122" sldId="630"/>
            <ac:picMk id="8" creationId="{89615AE7-1038-A9D5-E930-642963ABCFE4}"/>
          </ac:picMkLst>
        </pc:picChg>
      </pc:sldChg>
      <pc:sldChg chg="addSp modSp modNotes">
        <pc:chgData name="Francesco Russo" userId="88ca608b-19ff-46ea-83b3-8919c2a05283" providerId="ADAL" clId="{04580003-5AB7-4F1B-B098-9AFC18F7AED2}" dt="2024-06-29T23:50:52.470" v="402" actId="14100"/>
        <pc:sldMkLst>
          <pc:docMk/>
          <pc:sldMk cId="2404500661" sldId="631"/>
        </pc:sldMkLst>
        <pc:picChg chg="add mod">
          <ac:chgData name="Francesco Russo" userId="88ca608b-19ff-46ea-83b3-8919c2a05283" providerId="ADAL" clId="{04580003-5AB7-4F1B-B098-9AFC18F7AED2}" dt="2024-06-26T20:03:17.414" v="151"/>
          <ac:picMkLst>
            <pc:docMk/>
            <pc:sldMk cId="2404500661" sldId="631"/>
            <ac:picMk id="11" creationId="{3E1CC25B-93FA-0533-5358-715AD20ECDE6}"/>
          </ac:picMkLst>
        </pc:picChg>
      </pc:sldChg>
      <pc:sldChg chg="addSp modSp modNotes">
        <pc:chgData name="Francesco Russo" userId="88ca608b-19ff-46ea-83b3-8919c2a05283" providerId="ADAL" clId="{04580003-5AB7-4F1B-B098-9AFC18F7AED2}" dt="2024-06-29T23:50:58.878" v="403" actId="14100"/>
        <pc:sldMkLst>
          <pc:docMk/>
          <pc:sldMk cId="142914982" sldId="632"/>
        </pc:sldMkLst>
        <pc:picChg chg="add mod">
          <ac:chgData name="Francesco Russo" userId="88ca608b-19ff-46ea-83b3-8919c2a05283" providerId="ADAL" clId="{04580003-5AB7-4F1B-B098-9AFC18F7AED2}" dt="2024-06-26T20:03:17.414" v="151"/>
          <ac:picMkLst>
            <pc:docMk/>
            <pc:sldMk cId="142914982" sldId="632"/>
            <ac:picMk id="17" creationId="{92B0A3C7-56C3-B661-066F-901FF7ECB55E}"/>
          </ac:picMkLst>
        </pc:picChg>
      </pc:sldChg>
      <pc:sldChg chg="addSp modSp modNotes">
        <pc:chgData name="Francesco Russo" userId="88ca608b-19ff-46ea-83b3-8919c2a05283" providerId="ADAL" clId="{04580003-5AB7-4F1B-B098-9AFC18F7AED2}" dt="2024-06-29T23:51:05.664" v="404" actId="14100"/>
        <pc:sldMkLst>
          <pc:docMk/>
          <pc:sldMk cId="109561915" sldId="633"/>
        </pc:sldMkLst>
        <pc:picChg chg="add mod">
          <ac:chgData name="Francesco Russo" userId="88ca608b-19ff-46ea-83b3-8919c2a05283" providerId="ADAL" clId="{04580003-5AB7-4F1B-B098-9AFC18F7AED2}" dt="2024-06-26T20:03:17.414" v="151"/>
          <ac:picMkLst>
            <pc:docMk/>
            <pc:sldMk cId="109561915" sldId="633"/>
            <ac:picMk id="7" creationId="{6A9E7F35-9BC8-B288-3CF7-AFBDD4588E4F}"/>
          </ac:picMkLst>
        </pc:picChg>
      </pc:sldChg>
      <pc:sldChg chg="addSp modSp modNotes">
        <pc:chgData name="Francesco Russo" userId="88ca608b-19ff-46ea-83b3-8919c2a05283" providerId="ADAL" clId="{04580003-5AB7-4F1B-B098-9AFC18F7AED2}" dt="2024-06-29T23:51:12.401" v="405" actId="14100"/>
        <pc:sldMkLst>
          <pc:docMk/>
          <pc:sldMk cId="3815103429" sldId="634"/>
        </pc:sldMkLst>
        <pc:picChg chg="add mod">
          <ac:chgData name="Francesco Russo" userId="88ca608b-19ff-46ea-83b3-8919c2a05283" providerId="ADAL" clId="{04580003-5AB7-4F1B-B098-9AFC18F7AED2}" dt="2024-06-26T20:40:45.182" v="152"/>
          <ac:picMkLst>
            <pc:docMk/>
            <pc:sldMk cId="3815103429" sldId="634"/>
            <ac:picMk id="14" creationId="{54B88F29-62D9-BD7D-8273-AD9F2BEE7D4D}"/>
          </ac:picMkLst>
        </pc:picChg>
      </pc:sldChg>
      <pc:sldChg chg="addSp modSp modNotes">
        <pc:chgData name="Francesco Russo" userId="88ca608b-19ff-46ea-83b3-8919c2a05283" providerId="ADAL" clId="{04580003-5AB7-4F1B-B098-9AFC18F7AED2}" dt="2024-06-29T23:43:40.223" v="326"/>
        <pc:sldMkLst>
          <pc:docMk/>
          <pc:sldMk cId="2350993590" sldId="635"/>
        </pc:sldMkLst>
        <pc:picChg chg="add mod">
          <ac:chgData name="Francesco Russo" userId="88ca608b-19ff-46ea-83b3-8919c2a05283" providerId="ADAL" clId="{04580003-5AB7-4F1B-B098-9AFC18F7AED2}" dt="2024-06-26T20:40:45.182" v="152"/>
          <ac:picMkLst>
            <pc:docMk/>
            <pc:sldMk cId="2350993590" sldId="635"/>
            <ac:picMk id="17" creationId="{6BF0A5A7-C09E-ED9B-BB02-D2384B9590DA}"/>
          </ac:picMkLst>
        </pc:picChg>
      </pc:sldChg>
      <pc:sldChg chg="addSp modSp modNotes">
        <pc:chgData name="Francesco Russo" userId="88ca608b-19ff-46ea-83b3-8919c2a05283" providerId="ADAL" clId="{04580003-5AB7-4F1B-B098-9AFC18F7AED2}" dt="2024-06-29T23:43:42.223" v="327"/>
        <pc:sldMkLst>
          <pc:docMk/>
          <pc:sldMk cId="4202481528" sldId="636"/>
        </pc:sldMkLst>
        <pc:picChg chg="add mod">
          <ac:chgData name="Francesco Russo" userId="88ca608b-19ff-46ea-83b3-8919c2a05283" providerId="ADAL" clId="{04580003-5AB7-4F1B-B098-9AFC18F7AED2}" dt="2024-06-26T20:40:45.182" v="152"/>
          <ac:picMkLst>
            <pc:docMk/>
            <pc:sldMk cId="4202481528" sldId="636"/>
            <ac:picMk id="3" creationId="{BD2FD1D3-63ED-4846-052C-7CD6C1D80877}"/>
          </ac:picMkLst>
        </pc:picChg>
      </pc:sldChg>
      <pc:sldChg chg="addSp modSp modNotes">
        <pc:chgData name="Francesco Russo" userId="88ca608b-19ff-46ea-83b3-8919c2a05283" providerId="ADAL" clId="{04580003-5AB7-4F1B-B098-9AFC18F7AED2}" dt="2024-06-29T23:51:22.751" v="406" actId="6549"/>
        <pc:sldMkLst>
          <pc:docMk/>
          <pc:sldMk cId="3510787353" sldId="637"/>
        </pc:sldMkLst>
        <pc:picChg chg="add mod">
          <ac:chgData name="Francesco Russo" userId="88ca608b-19ff-46ea-83b3-8919c2a05283" providerId="ADAL" clId="{04580003-5AB7-4F1B-B098-9AFC18F7AED2}" dt="2024-06-26T20:40:45.182" v="152"/>
          <ac:picMkLst>
            <pc:docMk/>
            <pc:sldMk cId="3510787353" sldId="637"/>
            <ac:picMk id="8" creationId="{C9C59083-3C59-61CE-1EFF-F9581F1F63A7}"/>
          </ac:picMkLst>
        </pc:picChg>
      </pc:sldChg>
      <pc:sldChg chg="addSp delSp modSp modTransition modAnim modNotes modNotesTx">
        <pc:chgData name="Francesco Russo" userId="88ca608b-19ff-46ea-83b3-8919c2a05283" providerId="ADAL" clId="{04580003-5AB7-4F1B-B098-9AFC18F7AED2}" dt="2024-06-29T23:51:27.054" v="407" actId="6549"/>
        <pc:sldMkLst>
          <pc:docMk/>
          <pc:sldMk cId="996067284" sldId="638"/>
        </pc:sldMkLst>
        <pc:picChg chg="add del mod">
          <ac:chgData name="Francesco Russo" userId="88ca608b-19ff-46ea-83b3-8919c2a05283" providerId="ADAL" clId="{04580003-5AB7-4F1B-B098-9AFC18F7AED2}" dt="2024-06-26T20:40:49.856" v="153"/>
          <ac:picMkLst>
            <pc:docMk/>
            <pc:sldMk cId="996067284" sldId="638"/>
            <ac:picMk id="7" creationId="{7CA2E66A-5F2D-447B-343B-51C8923437FD}"/>
          </ac:picMkLst>
        </pc:picChg>
        <pc:picChg chg="add mod">
          <ac:chgData name="Francesco Russo" userId="88ca608b-19ff-46ea-83b3-8919c2a05283" providerId="ADAL" clId="{04580003-5AB7-4F1B-B098-9AFC18F7AED2}" dt="2024-06-26T20:41:51.472" v="154"/>
          <ac:picMkLst>
            <pc:docMk/>
            <pc:sldMk cId="996067284" sldId="638"/>
            <ac:picMk id="13" creationId="{7015758A-A769-F5EC-C024-871E48A2F528}"/>
          </ac:picMkLst>
        </pc:picChg>
      </pc:sldChg>
      <pc:sldChg chg="addSp delSp modSp modTransition modAnim modNotes">
        <pc:chgData name="Francesco Russo" userId="88ca608b-19ff-46ea-83b3-8919c2a05283" providerId="ADAL" clId="{04580003-5AB7-4F1B-B098-9AFC18F7AED2}" dt="2024-06-29T23:43:47.689" v="330"/>
        <pc:sldMkLst>
          <pc:docMk/>
          <pc:sldMk cId="3042562466" sldId="639"/>
        </pc:sldMkLst>
        <pc:picChg chg="add del mod">
          <ac:chgData name="Francesco Russo" userId="88ca608b-19ff-46ea-83b3-8919c2a05283" providerId="ADAL" clId="{04580003-5AB7-4F1B-B098-9AFC18F7AED2}" dt="2024-06-26T20:43:48.618" v="158"/>
          <ac:picMkLst>
            <pc:docMk/>
            <pc:sldMk cId="3042562466" sldId="639"/>
            <ac:picMk id="17" creationId="{4C48A2D5-3DC1-D9A4-AC85-341E75FADD01}"/>
          </ac:picMkLst>
        </pc:picChg>
        <pc:picChg chg="add mod">
          <ac:chgData name="Francesco Russo" userId="88ca608b-19ff-46ea-83b3-8919c2a05283" providerId="ADAL" clId="{04580003-5AB7-4F1B-B098-9AFC18F7AED2}" dt="2024-06-26T20:45:33.397" v="159"/>
          <ac:picMkLst>
            <pc:docMk/>
            <pc:sldMk cId="3042562466" sldId="639"/>
            <ac:picMk id="24" creationId="{541B2EED-9323-8C01-9572-8734282D0A46}"/>
          </ac:picMkLst>
        </pc:picChg>
      </pc:sldChg>
      <pc:sldChg chg="addSp modSp modNotes">
        <pc:chgData name="Francesco Russo" userId="88ca608b-19ff-46ea-83b3-8919c2a05283" providerId="ADAL" clId="{04580003-5AB7-4F1B-B098-9AFC18F7AED2}" dt="2024-06-29T23:43:49.417" v="331"/>
        <pc:sldMkLst>
          <pc:docMk/>
          <pc:sldMk cId="1242029174" sldId="640"/>
        </pc:sldMkLst>
        <pc:picChg chg="add mod">
          <ac:chgData name="Francesco Russo" userId="88ca608b-19ff-46ea-83b3-8919c2a05283" providerId="ADAL" clId="{04580003-5AB7-4F1B-B098-9AFC18F7AED2}" dt="2024-06-26T20:49:33.987" v="160"/>
          <ac:picMkLst>
            <pc:docMk/>
            <pc:sldMk cId="1242029174" sldId="640"/>
            <ac:picMk id="13" creationId="{1DA46640-311C-B044-84B5-F7F9821C8CBA}"/>
          </ac:picMkLst>
        </pc:picChg>
      </pc:sldChg>
      <pc:sldChg chg="addSp delSp modSp modTransition modAnim modNotes">
        <pc:chgData name="Francesco Russo" userId="88ca608b-19ff-46ea-83b3-8919c2a05283" providerId="ADAL" clId="{04580003-5AB7-4F1B-B098-9AFC18F7AED2}" dt="2024-06-29T23:51:41.002" v="409" actId="6549"/>
        <pc:sldMkLst>
          <pc:docMk/>
          <pc:sldMk cId="1535735729" sldId="641"/>
        </pc:sldMkLst>
        <pc:picChg chg="add del mod">
          <ac:chgData name="Francesco Russo" userId="88ca608b-19ff-46ea-83b3-8919c2a05283" providerId="ADAL" clId="{04580003-5AB7-4F1B-B098-9AFC18F7AED2}" dt="2024-06-26T20:50:04.423" v="161"/>
          <ac:picMkLst>
            <pc:docMk/>
            <pc:sldMk cId="1535735729" sldId="641"/>
            <ac:picMk id="8" creationId="{2FABED1D-E58C-1ABE-9510-42837824EE51}"/>
          </ac:picMkLst>
        </pc:picChg>
        <pc:picChg chg="add mod">
          <ac:chgData name="Francesco Russo" userId="88ca608b-19ff-46ea-83b3-8919c2a05283" providerId="ADAL" clId="{04580003-5AB7-4F1B-B098-9AFC18F7AED2}" dt="2024-06-26T20:52:15.254" v="162"/>
          <ac:picMkLst>
            <pc:docMk/>
            <pc:sldMk cId="1535735729" sldId="641"/>
            <ac:picMk id="27" creationId="{94648DF1-CD3A-D798-5FBF-FF8FA198ABB8}"/>
          </ac:picMkLst>
        </pc:picChg>
      </pc:sldChg>
      <pc:sldChg chg="addSp modSp modNotes">
        <pc:chgData name="Francesco Russo" userId="88ca608b-19ff-46ea-83b3-8919c2a05283" providerId="ADAL" clId="{04580003-5AB7-4F1B-B098-9AFC18F7AED2}" dt="2024-06-29T23:51:45.572" v="413" actId="6549"/>
        <pc:sldMkLst>
          <pc:docMk/>
          <pc:sldMk cId="891783852" sldId="642"/>
        </pc:sldMkLst>
        <pc:picChg chg="add mod">
          <ac:chgData name="Francesco Russo" userId="88ca608b-19ff-46ea-83b3-8919c2a05283" providerId="ADAL" clId="{04580003-5AB7-4F1B-B098-9AFC18F7AED2}" dt="2024-06-26T20:54:43.519" v="163"/>
          <ac:picMkLst>
            <pc:docMk/>
            <pc:sldMk cId="891783852" sldId="642"/>
            <ac:picMk id="13" creationId="{C41FFE15-ACCC-1EA4-03B5-2BBFC529B155}"/>
          </ac:picMkLst>
        </pc:picChg>
      </pc:sldChg>
      <pc:sldChg chg="addSp delSp modSp modTransition modAnim modNotes modNotesTx">
        <pc:chgData name="Francesco Russo" userId="88ca608b-19ff-46ea-83b3-8919c2a05283" providerId="ADAL" clId="{04580003-5AB7-4F1B-B098-9AFC18F7AED2}" dt="2024-06-29T23:43:54.315" v="334"/>
        <pc:sldMkLst>
          <pc:docMk/>
          <pc:sldMk cId="3428119086" sldId="643"/>
        </pc:sldMkLst>
        <pc:picChg chg="add del mod">
          <ac:chgData name="Francesco Russo" userId="88ca608b-19ff-46ea-83b3-8919c2a05283" providerId="ADAL" clId="{04580003-5AB7-4F1B-B098-9AFC18F7AED2}" dt="2024-06-26T20:55:38.612" v="170"/>
          <ac:picMkLst>
            <pc:docMk/>
            <pc:sldMk cId="3428119086" sldId="643"/>
            <ac:picMk id="8" creationId="{0D38A4C6-F037-9EB0-D393-5F34C79C9FA3}"/>
          </ac:picMkLst>
        </pc:picChg>
        <pc:picChg chg="add mod">
          <ac:chgData name="Francesco Russo" userId="88ca608b-19ff-46ea-83b3-8919c2a05283" providerId="ADAL" clId="{04580003-5AB7-4F1B-B098-9AFC18F7AED2}" dt="2024-06-26T20:57:31.932" v="171"/>
          <ac:picMkLst>
            <pc:docMk/>
            <pc:sldMk cId="3428119086" sldId="643"/>
            <ac:picMk id="20" creationId="{656DB9F5-62E0-809F-7C4B-244CAA219B48}"/>
          </ac:picMkLst>
        </pc:picChg>
      </pc:sldChg>
      <pc:sldChg chg="addSp delSp modSp modTransition modAnim modNotes modNotesTx">
        <pc:chgData name="Francesco Russo" userId="88ca608b-19ff-46ea-83b3-8919c2a05283" providerId="ADAL" clId="{04580003-5AB7-4F1B-B098-9AFC18F7AED2}" dt="2024-06-29T23:52:01.247" v="414" actId="14100"/>
        <pc:sldMkLst>
          <pc:docMk/>
          <pc:sldMk cId="393255522" sldId="644"/>
        </pc:sldMkLst>
        <pc:picChg chg="add del mod">
          <ac:chgData name="Francesco Russo" userId="88ca608b-19ff-46ea-83b3-8919c2a05283" providerId="ADAL" clId="{04580003-5AB7-4F1B-B098-9AFC18F7AED2}" dt="2024-06-26T20:57:59.693" v="175"/>
          <ac:picMkLst>
            <pc:docMk/>
            <pc:sldMk cId="393255522" sldId="644"/>
            <ac:picMk id="15" creationId="{22415151-EBEC-864D-D945-5985038DC67A}"/>
          </ac:picMkLst>
        </pc:picChg>
        <pc:picChg chg="add del mod">
          <ac:chgData name="Francesco Russo" userId="88ca608b-19ff-46ea-83b3-8919c2a05283" providerId="ADAL" clId="{04580003-5AB7-4F1B-B098-9AFC18F7AED2}" dt="2024-06-26T20:59:55.624" v="177"/>
          <ac:picMkLst>
            <pc:docMk/>
            <pc:sldMk cId="393255522" sldId="644"/>
            <ac:picMk id="22" creationId="{FD457695-A2EC-2AA7-7281-271C3624B47E}"/>
          </ac:picMkLst>
        </pc:picChg>
        <pc:picChg chg="add del mod">
          <ac:chgData name="Francesco Russo" userId="88ca608b-19ff-46ea-83b3-8919c2a05283" providerId="ADAL" clId="{04580003-5AB7-4F1B-B098-9AFC18F7AED2}" dt="2024-06-26T21:01:14.560" v="179"/>
          <ac:picMkLst>
            <pc:docMk/>
            <pc:sldMk cId="393255522" sldId="644"/>
            <ac:picMk id="27" creationId="{382EA99F-8C92-F6FB-954E-A020BCC0BD15}"/>
          </ac:picMkLst>
        </pc:picChg>
        <pc:picChg chg="add mod">
          <ac:chgData name="Francesco Russo" userId="88ca608b-19ff-46ea-83b3-8919c2a05283" providerId="ADAL" clId="{04580003-5AB7-4F1B-B098-9AFC18F7AED2}" dt="2024-06-26T21:03:49.468" v="180"/>
          <ac:picMkLst>
            <pc:docMk/>
            <pc:sldMk cId="393255522" sldId="644"/>
            <ac:picMk id="32" creationId="{2E36DAAF-72D0-4306-142F-D5A51C2738B9}"/>
          </ac:picMkLst>
        </pc:picChg>
      </pc:sldChg>
      <pc:sldChg chg="addSp delSp modSp modTransition modAnim modNotes">
        <pc:chgData name="Francesco Russo" userId="88ca608b-19ff-46ea-83b3-8919c2a05283" providerId="ADAL" clId="{04580003-5AB7-4F1B-B098-9AFC18F7AED2}" dt="2024-06-29T23:52:08.074" v="419" actId="14100"/>
        <pc:sldMkLst>
          <pc:docMk/>
          <pc:sldMk cId="2214061133" sldId="645"/>
        </pc:sldMkLst>
        <pc:picChg chg="add del mod">
          <ac:chgData name="Francesco Russo" userId="88ca608b-19ff-46ea-83b3-8919c2a05283" providerId="ADAL" clId="{04580003-5AB7-4F1B-B098-9AFC18F7AED2}" dt="2024-06-26T21:03:55.122" v="181"/>
          <ac:picMkLst>
            <pc:docMk/>
            <pc:sldMk cId="2214061133" sldId="645"/>
            <ac:picMk id="16" creationId="{91BF501F-F303-7B42-75D3-A511B695AD25}"/>
          </ac:picMkLst>
        </pc:picChg>
        <pc:picChg chg="add mod">
          <ac:chgData name="Francesco Russo" userId="88ca608b-19ff-46ea-83b3-8919c2a05283" providerId="ADAL" clId="{04580003-5AB7-4F1B-B098-9AFC18F7AED2}" dt="2024-06-26T21:05:28.301" v="182"/>
          <ac:picMkLst>
            <pc:docMk/>
            <pc:sldMk cId="2214061133" sldId="645"/>
            <ac:picMk id="21" creationId="{91022B84-2ED3-42EE-9DE0-BFCD9AAA13AA}"/>
          </ac:picMkLst>
        </pc:picChg>
      </pc:sldChg>
      <pc:sldChg chg="addSp delSp modSp modTransition modAnim modNotes">
        <pc:chgData name="Francesco Russo" userId="88ca608b-19ff-46ea-83b3-8919c2a05283" providerId="ADAL" clId="{04580003-5AB7-4F1B-B098-9AFC18F7AED2}" dt="2024-06-29T23:52:14.975" v="420" actId="14100"/>
        <pc:sldMkLst>
          <pc:docMk/>
          <pc:sldMk cId="3592442591" sldId="646"/>
        </pc:sldMkLst>
        <pc:picChg chg="add del mod">
          <ac:chgData name="Francesco Russo" userId="88ca608b-19ff-46ea-83b3-8919c2a05283" providerId="ADAL" clId="{04580003-5AB7-4F1B-B098-9AFC18F7AED2}" dt="2024-06-26T21:05:34.084" v="183"/>
          <ac:picMkLst>
            <pc:docMk/>
            <pc:sldMk cId="3592442591" sldId="646"/>
            <ac:picMk id="11" creationId="{21E3ABB7-C91A-266A-DE08-D3DD9799790D}"/>
          </ac:picMkLst>
        </pc:picChg>
        <pc:picChg chg="add mod">
          <ac:chgData name="Francesco Russo" userId="88ca608b-19ff-46ea-83b3-8919c2a05283" providerId="ADAL" clId="{04580003-5AB7-4F1B-B098-9AFC18F7AED2}" dt="2024-06-26T21:07:58.132" v="184"/>
          <ac:picMkLst>
            <pc:docMk/>
            <pc:sldMk cId="3592442591" sldId="646"/>
            <ac:picMk id="24" creationId="{56667051-8611-7D9F-342C-1B7680884F3A}"/>
          </ac:picMkLst>
        </pc:picChg>
      </pc:sldChg>
      <pc:sldChg chg="addSp delSp modSp modTransition modAnim modNotes">
        <pc:chgData name="Francesco Russo" userId="88ca608b-19ff-46ea-83b3-8919c2a05283" providerId="ADAL" clId="{04580003-5AB7-4F1B-B098-9AFC18F7AED2}" dt="2024-06-29T23:52:20.619" v="421" actId="14100"/>
        <pc:sldMkLst>
          <pc:docMk/>
          <pc:sldMk cId="1420111185" sldId="647"/>
        </pc:sldMkLst>
        <pc:picChg chg="add del mod">
          <ac:chgData name="Francesco Russo" userId="88ca608b-19ff-46ea-83b3-8919c2a05283" providerId="ADAL" clId="{04580003-5AB7-4F1B-B098-9AFC18F7AED2}" dt="2024-06-26T21:09:30.945" v="210"/>
          <ac:picMkLst>
            <pc:docMk/>
            <pc:sldMk cId="1420111185" sldId="647"/>
            <ac:picMk id="11" creationId="{468DEA93-1EBD-13DA-A6AF-D8422D49AF8A}"/>
          </ac:picMkLst>
        </pc:picChg>
        <pc:picChg chg="add del mod">
          <ac:chgData name="Francesco Russo" userId="88ca608b-19ff-46ea-83b3-8919c2a05283" providerId="ADAL" clId="{04580003-5AB7-4F1B-B098-9AFC18F7AED2}" dt="2024-06-26T21:11:18.289" v="223"/>
          <ac:picMkLst>
            <pc:docMk/>
            <pc:sldMk cId="1420111185" sldId="647"/>
            <ac:picMk id="22" creationId="{D008B906-4738-840F-26D9-0209A619DBF3}"/>
          </ac:picMkLst>
        </pc:picChg>
        <pc:picChg chg="add mod">
          <ac:chgData name="Francesco Russo" userId="88ca608b-19ff-46ea-83b3-8919c2a05283" providerId="ADAL" clId="{04580003-5AB7-4F1B-B098-9AFC18F7AED2}" dt="2024-06-26T21:14:43.709" v="224"/>
          <ac:picMkLst>
            <pc:docMk/>
            <pc:sldMk cId="1420111185" sldId="647"/>
            <ac:picMk id="32" creationId="{2D1559EE-FFC8-DA32-BFCC-6D309D39D0D2}"/>
          </ac:picMkLst>
        </pc:picChg>
      </pc:sldChg>
      <pc:sldChg chg="addSp modSp modNotes">
        <pc:chgData name="Francesco Russo" userId="88ca608b-19ff-46ea-83b3-8919c2a05283" providerId="ADAL" clId="{04580003-5AB7-4F1B-B098-9AFC18F7AED2}" dt="2024-06-29T23:42:49.331" v="303"/>
        <pc:sldMkLst>
          <pc:docMk/>
          <pc:sldMk cId="2120850900" sldId="648"/>
        </pc:sldMkLst>
        <pc:picChg chg="add mod">
          <ac:chgData name="Francesco Russo" userId="88ca608b-19ff-46ea-83b3-8919c2a05283" providerId="ADAL" clId="{04580003-5AB7-4F1B-B098-9AFC18F7AED2}" dt="2024-06-26T19:05:55.266" v="125"/>
          <ac:picMkLst>
            <pc:docMk/>
            <pc:sldMk cId="2120850900" sldId="648"/>
            <ac:picMk id="9" creationId="{F88171C3-D333-155D-A937-1E444FCA4824}"/>
          </ac:picMkLst>
        </pc:picChg>
      </pc:sldChg>
      <pc:sldChg chg="addSp modSp modNotes">
        <pc:chgData name="Francesco Russo" userId="88ca608b-19ff-46ea-83b3-8919c2a05283" providerId="ADAL" clId="{04580003-5AB7-4F1B-B098-9AFC18F7AED2}" dt="2024-06-29T23:42:51.056" v="304"/>
        <pc:sldMkLst>
          <pc:docMk/>
          <pc:sldMk cId="1053648049" sldId="649"/>
        </pc:sldMkLst>
        <pc:picChg chg="add mod">
          <ac:chgData name="Francesco Russo" userId="88ca608b-19ff-46ea-83b3-8919c2a05283" providerId="ADAL" clId="{04580003-5AB7-4F1B-B098-9AFC18F7AED2}" dt="2024-06-26T19:05:55.266" v="125"/>
          <ac:picMkLst>
            <pc:docMk/>
            <pc:sldMk cId="1053648049" sldId="649"/>
            <ac:picMk id="9" creationId="{C9E5FEE5-77B3-021E-FFD3-34BD59E501AC}"/>
          </ac:picMkLst>
        </pc:picChg>
      </pc:sldChg>
      <pc:sldChg chg="addSp modSp modNotes">
        <pc:chgData name="Francesco Russo" userId="88ca608b-19ff-46ea-83b3-8919c2a05283" providerId="ADAL" clId="{04580003-5AB7-4F1B-B098-9AFC18F7AED2}" dt="2024-06-29T23:52:25.928" v="422" actId="14100"/>
        <pc:sldMkLst>
          <pc:docMk/>
          <pc:sldMk cId="690584742" sldId="650"/>
        </pc:sldMkLst>
        <pc:picChg chg="add mod">
          <ac:chgData name="Francesco Russo" userId="88ca608b-19ff-46ea-83b3-8919c2a05283" providerId="ADAL" clId="{04580003-5AB7-4F1B-B098-9AFC18F7AED2}" dt="2024-06-26T21:14:43.709" v="224"/>
          <ac:picMkLst>
            <pc:docMk/>
            <pc:sldMk cId="690584742" sldId="650"/>
            <ac:picMk id="9" creationId="{23DD93E1-6EAE-652B-476F-A4A5CA612B26}"/>
          </ac:picMkLst>
        </pc:picChg>
      </pc:sldChg>
      <pc:sldChg chg="addSp modSp modNotes">
        <pc:chgData name="Francesco Russo" userId="88ca608b-19ff-46ea-83b3-8919c2a05283" providerId="ADAL" clId="{04580003-5AB7-4F1B-B098-9AFC18F7AED2}" dt="2024-06-29T23:44:04.453" v="340"/>
        <pc:sldMkLst>
          <pc:docMk/>
          <pc:sldMk cId="2730664128" sldId="651"/>
        </pc:sldMkLst>
        <pc:picChg chg="add mod">
          <ac:chgData name="Francesco Russo" userId="88ca608b-19ff-46ea-83b3-8919c2a05283" providerId="ADAL" clId="{04580003-5AB7-4F1B-B098-9AFC18F7AED2}" dt="2024-06-26T21:18:45.587" v="228"/>
          <ac:picMkLst>
            <pc:docMk/>
            <pc:sldMk cId="2730664128" sldId="651"/>
            <ac:picMk id="8" creationId="{30928F0A-F039-A517-DA68-5DC5712700F0}"/>
          </ac:picMkLst>
        </pc:picChg>
      </pc:sldChg>
      <pc:sldChg chg="addSp modSp modNotes">
        <pc:chgData name="Francesco Russo" userId="88ca608b-19ff-46ea-83b3-8919c2a05283" providerId="ADAL" clId="{04580003-5AB7-4F1B-B098-9AFC18F7AED2}" dt="2024-06-29T23:44:06.144" v="341"/>
        <pc:sldMkLst>
          <pc:docMk/>
          <pc:sldMk cId="4227641951" sldId="652"/>
        </pc:sldMkLst>
        <pc:picChg chg="add mod">
          <ac:chgData name="Francesco Russo" userId="88ca608b-19ff-46ea-83b3-8919c2a05283" providerId="ADAL" clId="{04580003-5AB7-4F1B-B098-9AFC18F7AED2}" dt="2024-06-26T21:18:45.587" v="228"/>
          <ac:picMkLst>
            <pc:docMk/>
            <pc:sldMk cId="4227641951" sldId="652"/>
            <ac:picMk id="5" creationId="{D574DBA1-BFAB-04B2-EAF4-DBB0217125A1}"/>
          </ac:picMkLst>
        </pc:picChg>
      </pc:sldChg>
      <pc:sldChg chg="addSp modSp modNotes">
        <pc:chgData name="Francesco Russo" userId="88ca608b-19ff-46ea-83b3-8919c2a05283" providerId="ADAL" clId="{04580003-5AB7-4F1B-B098-9AFC18F7AED2}" dt="2024-06-29T23:42:01.760" v="276"/>
        <pc:sldMkLst>
          <pc:docMk/>
          <pc:sldMk cId="1373487947" sldId="653"/>
        </pc:sldMkLst>
        <pc:picChg chg="add mod">
          <ac:chgData name="Francesco Russo" userId="88ca608b-19ff-46ea-83b3-8919c2a05283" providerId="ADAL" clId="{04580003-5AB7-4F1B-B098-9AFC18F7AED2}" dt="2024-06-25T23:36:18.857" v="36"/>
          <ac:picMkLst>
            <pc:docMk/>
            <pc:sldMk cId="1373487947" sldId="653"/>
            <ac:picMk id="5" creationId="{3924A1BC-F81A-F4B0-909E-A6656A77AEED}"/>
          </ac:picMkLst>
        </pc:picChg>
      </pc:sldChg>
      <pc:sldChg chg="addSp delSp modSp modTransition modAnim modNotes">
        <pc:chgData name="Francesco Russo" userId="88ca608b-19ff-46ea-83b3-8919c2a05283" providerId="ADAL" clId="{04580003-5AB7-4F1B-B098-9AFC18F7AED2}" dt="2024-06-29T23:44:08.618" v="342"/>
        <pc:sldMkLst>
          <pc:docMk/>
          <pc:sldMk cId="1738127335" sldId="654"/>
        </pc:sldMkLst>
        <pc:picChg chg="add del mod">
          <ac:chgData name="Francesco Russo" userId="88ca608b-19ff-46ea-83b3-8919c2a05283" providerId="ADAL" clId="{04580003-5AB7-4F1B-B098-9AFC18F7AED2}" dt="2024-06-26T21:20:33.241" v="230"/>
          <ac:picMkLst>
            <pc:docMk/>
            <pc:sldMk cId="1738127335" sldId="654"/>
            <ac:picMk id="9" creationId="{9E8102D1-549E-52C9-8790-6858BA8D616D}"/>
          </ac:picMkLst>
        </pc:picChg>
        <pc:picChg chg="add mod">
          <ac:chgData name="Francesco Russo" userId="88ca608b-19ff-46ea-83b3-8919c2a05283" providerId="ADAL" clId="{04580003-5AB7-4F1B-B098-9AFC18F7AED2}" dt="2024-06-26T21:23:09.250" v="232"/>
          <ac:picMkLst>
            <pc:docMk/>
            <pc:sldMk cId="1738127335" sldId="654"/>
            <ac:picMk id="13" creationId="{2E021E79-E1BC-81AB-4AAC-128F186E666F}"/>
          </ac:picMkLst>
        </pc:picChg>
      </pc:sldChg>
      <pc:sldChg chg="addSp delSp modSp modTransition modAnim modNotes">
        <pc:chgData name="Francesco Russo" userId="88ca608b-19ff-46ea-83b3-8919c2a05283" providerId="ADAL" clId="{04580003-5AB7-4F1B-B098-9AFC18F7AED2}" dt="2024-06-29T23:52:40.976" v="423" actId="6549"/>
        <pc:sldMkLst>
          <pc:docMk/>
          <pc:sldMk cId="2238478451" sldId="655"/>
        </pc:sldMkLst>
        <pc:picChg chg="add del mod">
          <ac:chgData name="Francesco Russo" userId="88ca608b-19ff-46ea-83b3-8919c2a05283" providerId="ADAL" clId="{04580003-5AB7-4F1B-B098-9AFC18F7AED2}" dt="2024-06-26T21:20:36.665" v="231"/>
          <ac:picMkLst>
            <pc:docMk/>
            <pc:sldMk cId="2238478451" sldId="655"/>
            <ac:picMk id="11" creationId="{7F6FF376-6341-AFA9-70C4-8AC7F30EF1D7}"/>
          </ac:picMkLst>
        </pc:picChg>
        <pc:picChg chg="add mod">
          <ac:chgData name="Francesco Russo" userId="88ca608b-19ff-46ea-83b3-8919c2a05283" providerId="ADAL" clId="{04580003-5AB7-4F1B-B098-9AFC18F7AED2}" dt="2024-06-26T21:26:55.627" v="233"/>
          <ac:picMkLst>
            <pc:docMk/>
            <pc:sldMk cId="2238478451" sldId="655"/>
            <ac:picMk id="18" creationId="{577ACEFB-2D0F-98B5-B451-1FCAB5BBE304}"/>
          </ac:picMkLst>
        </pc:picChg>
      </pc:sldChg>
      <pc:sldChg chg="addSp modSp modNotes">
        <pc:chgData name="Francesco Russo" userId="88ca608b-19ff-46ea-83b3-8919c2a05283" providerId="ADAL" clId="{04580003-5AB7-4F1B-B098-9AFC18F7AED2}" dt="2024-06-29T23:52:45.352" v="424" actId="6549"/>
        <pc:sldMkLst>
          <pc:docMk/>
          <pc:sldMk cId="1651454049" sldId="656"/>
        </pc:sldMkLst>
        <pc:picChg chg="add mod">
          <ac:chgData name="Francesco Russo" userId="88ca608b-19ff-46ea-83b3-8919c2a05283" providerId="ADAL" clId="{04580003-5AB7-4F1B-B098-9AFC18F7AED2}" dt="2024-06-26T21:26:55.627" v="233"/>
          <ac:picMkLst>
            <pc:docMk/>
            <pc:sldMk cId="1651454049" sldId="656"/>
            <ac:picMk id="11" creationId="{3F5FC385-11D6-DB04-2F4E-47A5BC56719B}"/>
          </ac:picMkLst>
        </pc:picChg>
      </pc:sldChg>
      <pc:sldChg chg="addSp delSp modSp modTransition modAnim modNotes">
        <pc:chgData name="Francesco Russo" userId="88ca608b-19ff-46ea-83b3-8919c2a05283" providerId="ADAL" clId="{04580003-5AB7-4F1B-B098-9AFC18F7AED2}" dt="2024-06-29T23:52:52.662" v="425" actId="14100"/>
        <pc:sldMkLst>
          <pc:docMk/>
          <pc:sldMk cId="4210827328" sldId="657"/>
        </pc:sldMkLst>
        <pc:picChg chg="add del mod">
          <ac:chgData name="Francesco Russo" userId="88ca608b-19ff-46ea-83b3-8919c2a05283" providerId="ADAL" clId="{04580003-5AB7-4F1B-B098-9AFC18F7AED2}" dt="2024-06-26T21:27:03.871" v="234"/>
          <ac:picMkLst>
            <pc:docMk/>
            <pc:sldMk cId="4210827328" sldId="657"/>
            <ac:picMk id="5" creationId="{838EDBB8-87EC-8150-90B0-220FB9B7E00B}"/>
          </ac:picMkLst>
        </pc:picChg>
        <pc:picChg chg="add mod">
          <ac:chgData name="Francesco Russo" userId="88ca608b-19ff-46ea-83b3-8919c2a05283" providerId="ADAL" clId="{04580003-5AB7-4F1B-B098-9AFC18F7AED2}" dt="2024-06-26T21:30:31.581" v="235"/>
          <ac:picMkLst>
            <pc:docMk/>
            <pc:sldMk cId="4210827328" sldId="657"/>
            <ac:picMk id="12" creationId="{F6B32E4B-561A-4278-0CBE-4BF46828D41C}"/>
          </ac:picMkLst>
        </pc:picChg>
      </pc:sldChg>
      <pc:sldChg chg="addSp modSp modNotes">
        <pc:chgData name="Francesco Russo" userId="88ca608b-19ff-46ea-83b3-8919c2a05283" providerId="ADAL" clId="{04580003-5AB7-4F1B-B098-9AFC18F7AED2}" dt="2024-06-29T23:53:00.614" v="429" actId="14100"/>
        <pc:sldMkLst>
          <pc:docMk/>
          <pc:sldMk cId="2821520109" sldId="658"/>
        </pc:sldMkLst>
        <pc:picChg chg="add mod">
          <ac:chgData name="Francesco Russo" userId="88ca608b-19ff-46ea-83b3-8919c2a05283" providerId="ADAL" clId="{04580003-5AB7-4F1B-B098-9AFC18F7AED2}" dt="2024-06-26T21:30:31.581" v="235"/>
          <ac:picMkLst>
            <pc:docMk/>
            <pc:sldMk cId="2821520109" sldId="658"/>
            <ac:picMk id="11" creationId="{E77F80C4-7EC9-C8A3-D39A-D63AF8F6F8A6}"/>
          </ac:picMkLst>
        </pc:picChg>
      </pc:sldChg>
      <pc:sldChg chg="addSp modSp modNotes">
        <pc:chgData name="Francesco Russo" userId="88ca608b-19ff-46ea-83b3-8919c2a05283" providerId="ADAL" clId="{04580003-5AB7-4F1B-B098-9AFC18F7AED2}" dt="2024-06-29T23:53:04.613" v="430" actId="6549"/>
        <pc:sldMkLst>
          <pc:docMk/>
          <pc:sldMk cId="2457213428" sldId="659"/>
        </pc:sldMkLst>
        <pc:picChg chg="add mod">
          <ac:chgData name="Francesco Russo" userId="88ca608b-19ff-46ea-83b3-8919c2a05283" providerId="ADAL" clId="{04580003-5AB7-4F1B-B098-9AFC18F7AED2}" dt="2024-06-26T21:32:48.421" v="237"/>
          <ac:picMkLst>
            <pc:docMk/>
            <pc:sldMk cId="2457213428" sldId="659"/>
            <ac:picMk id="11" creationId="{D5716349-27ED-462D-ACEF-A9C890789720}"/>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0"/>
            <a:ext cx="3078048" cy="468803"/>
          </a:xfrm>
          <a:prstGeom prst="rect">
            <a:avLst/>
          </a:prstGeom>
        </p:spPr>
        <p:txBody>
          <a:bodyPr vert="horz" lIns="89136" tIns="44568" rIns="89136" bIns="44568"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022886" y="0"/>
            <a:ext cx="3078048" cy="468803"/>
          </a:xfrm>
          <a:prstGeom prst="rect">
            <a:avLst/>
          </a:prstGeom>
        </p:spPr>
        <p:txBody>
          <a:bodyPr vert="horz" lIns="89136" tIns="44568" rIns="89136" bIns="44568"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022886" y="8918121"/>
            <a:ext cx="3078048" cy="468803"/>
          </a:xfrm>
          <a:prstGeom prst="rect">
            <a:avLst/>
          </a:prstGeom>
        </p:spPr>
        <p:txBody>
          <a:bodyPr vert="horz" lIns="89136" tIns="44568" rIns="89136" bIns="44568"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07320" y="8573950"/>
            <a:ext cx="3018364" cy="618933"/>
          </a:xfrm>
          <a:prstGeom prst="rect">
            <a:avLst/>
          </a:prstGeom>
        </p:spPr>
        <p:txBody>
          <a:bodyPr vert="horz" lIns="99605" tIns="49804" rIns="99605" bIns="49804"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540" y="8450593"/>
            <a:ext cx="507319" cy="88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1T19:23:37.0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023092"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22275" y="704850"/>
            <a:ext cx="62579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22275" y="4459526"/>
            <a:ext cx="6257925" cy="422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023092"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hf sldNum="0" hdr="0" ftr="0" dt="0"/>
  <p:notesStyle>
    <a:lvl1pPr algn="just"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just" rtl="0" eaLnBrk="0" fontAlgn="base" hangingPunct="0">
      <a:spcBef>
        <a:spcPct val="30000"/>
      </a:spcBef>
      <a:spcAft>
        <a:spcPct val="0"/>
      </a:spcAft>
      <a:defRPr sz="1200" kern="1200">
        <a:solidFill>
          <a:schemeClr val="tx1"/>
        </a:solidFill>
        <a:latin typeface="Arial" charset="0"/>
        <a:ea typeface="+mn-ea"/>
        <a:cs typeface="+mn-cs"/>
      </a:defRPr>
    </a:lvl2pPr>
    <a:lvl3pPr marL="914400" algn="just" rtl="0" eaLnBrk="0" fontAlgn="base" hangingPunct="0">
      <a:spcBef>
        <a:spcPct val="30000"/>
      </a:spcBef>
      <a:spcAft>
        <a:spcPct val="0"/>
      </a:spcAft>
      <a:defRPr sz="1200" kern="1200">
        <a:solidFill>
          <a:schemeClr val="tx1"/>
        </a:solidFill>
        <a:latin typeface="Arial" charset="0"/>
        <a:ea typeface="+mn-ea"/>
        <a:cs typeface="+mn-cs"/>
      </a:defRPr>
    </a:lvl3pPr>
    <a:lvl4pPr marL="1371600" algn="just" rtl="0" eaLnBrk="0" fontAlgn="base" hangingPunct="0">
      <a:spcBef>
        <a:spcPct val="30000"/>
      </a:spcBef>
      <a:spcAft>
        <a:spcPct val="0"/>
      </a:spcAft>
      <a:defRPr sz="1200" kern="1200">
        <a:solidFill>
          <a:schemeClr val="tx1"/>
        </a:solidFill>
        <a:latin typeface="Arial" charset="0"/>
        <a:ea typeface="+mn-ea"/>
        <a:cs typeface="+mn-cs"/>
      </a:defRPr>
    </a:lvl4pPr>
    <a:lvl5pPr marL="1828800" algn="just"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dirty="0">
                <a:solidFill>
                  <a:srgbClr val="E8EAED"/>
                </a:solidFill>
                <a:effectLst/>
                <a:highlight>
                  <a:srgbClr val="202124"/>
                </a:highlight>
                <a:latin typeface="Roboto" panose="02000000000000000000" pitchFamily="2" charset="0"/>
              </a:rPr>
              <a:t>For questions or comments on these presentations, please contact:</a:t>
            </a:r>
            <a:br>
              <a:rPr lang="en-US" dirty="0"/>
            </a:br>
            <a:r>
              <a:rPr lang="en-US" b="0" i="0" dirty="0">
                <a:solidFill>
                  <a:srgbClr val="E8EAED"/>
                </a:solidFill>
                <a:effectLst/>
                <a:highlight>
                  <a:srgbClr val="202124"/>
                </a:highlight>
                <a:latin typeface="Roboto" panose="02000000000000000000" pitchFamily="2" charset="0"/>
              </a:rPr>
              <a:t>AISC University Programs</a:t>
            </a:r>
            <a:br>
              <a:rPr lang="en-US" dirty="0"/>
            </a:br>
            <a:r>
              <a:rPr lang="en-US" b="0" i="0" dirty="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a:p>
            <a:pPr algn="l" eaLnBrk="1" hangingPunct="1"/>
            <a:endParaRPr lang="en-US" altLang="en-US" dirty="0">
              <a:latin typeface="Arial" panose="020B0604020202020204" pitchFamily="34" charset="0"/>
            </a:endParaRPr>
          </a:p>
        </p:txBody>
      </p:sp>
      <p:sp>
        <p:nvSpPr>
          <p:cNvPr id="2" name="Slide Number Placeholder 3">
            <a:extLst>
              <a:ext uri="{FF2B5EF4-FFF2-40B4-BE49-F238E27FC236}">
                <a16:creationId xmlns:a16="http://schemas.microsoft.com/office/drawing/2014/main" id="{D80F6556-1204-5853-118E-8346617385D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a:t>
            </a:fld>
            <a:endParaRPr lang="en-US" dirty="0"/>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35738" cy="4224814"/>
          </a:xfrm>
        </p:spPr>
        <p:txBody>
          <a:bodyPr/>
          <a:lstStyle/>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The net width is to be determined for each chain of holes extending across a member or element along any transverse, diagonal or zigzag line. </a:t>
            </a:r>
            <a:r>
              <a:rPr lang="en-US" dirty="0">
                <a:effectLst/>
                <a:ea typeface="Times New Roman" panose="02020603050405020304" pitchFamily="18" charset="0"/>
                <a:cs typeface="Times New Roman" panose="02020603050405020304" pitchFamily="18" charset="0"/>
              </a:rPr>
              <a:t>For each chain of holes, the net area is to be determined by subtracting from the gross area, the sum of the areas of all holes in the chain and adding the quantity (s</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/4g)t for each space between consecutive holes in the chain when holes are staggered, where s is equal to the longitudinal center-to-center spacing (i.e., pitch) between two consecutive holes and g is the transverse center-to-center spacing (i.e., gage) between the gage lines of the same two holes. In the equation for A</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shown on this slide, d</a:t>
            </a:r>
            <a:r>
              <a:rPr lang="en-US" baseline="-25000" dirty="0">
                <a:effectLst/>
                <a:ea typeface="Times New Roman" panose="02020603050405020304" pitchFamily="18" charset="0"/>
                <a:cs typeface="Times New Roman" panose="02020603050405020304" pitchFamily="18" charset="0"/>
              </a:rPr>
              <a:t>e</a:t>
            </a:r>
            <a:r>
              <a:rPr lang="en-US" dirty="0">
                <a:effectLst/>
                <a:ea typeface="Times New Roman" panose="02020603050405020304" pitchFamily="18" charset="0"/>
                <a:cs typeface="Times New Roman" panose="02020603050405020304" pitchFamily="18" charset="0"/>
              </a:rPr>
              <a:t> is the effective width deducted for a given hole, equal to the nominal diameter or width of the hole perpendicular to the tension direction. For hole arrangements without any stagger, the last term in the equation simply drops out.  </a:t>
            </a:r>
          </a:p>
          <a:p>
            <a:pPr marR="228600" algn="just">
              <a:lnSpc>
                <a:spcPct val="110000"/>
              </a:lnSpc>
              <a:spcBef>
                <a:spcPts val="0"/>
              </a:spcBef>
              <a:spcAft>
                <a:spcPts val="0"/>
              </a:spcAft>
            </a:pPr>
            <a:endParaRPr lang="en-US" dirty="0">
              <a:cs typeface="Times New Roman" panose="02020603050405020304" pitchFamily="18" charset="0"/>
            </a:endParaRPr>
          </a:p>
          <a:p>
            <a:pPr marR="228600" algn="just">
              <a:lnSpc>
                <a:spcPct val="110000"/>
              </a:lnSpc>
              <a:spcBef>
                <a:spcPts val="0"/>
              </a:spcBef>
              <a:spcAft>
                <a:spcPts val="0"/>
              </a:spcAft>
            </a:pPr>
            <a:r>
              <a:rPr lang="en-US" dirty="0">
                <a:cs typeface="Times New Roman" panose="02020603050405020304" pitchFamily="18" charset="0"/>
              </a:rPr>
              <a:t>When holes are staggered around the corner of a member (e.g., on two legs of an angle), the gage length, g, is to be obtained by using a length between the centers of the holes measured along the centerline of the member thickness. </a:t>
            </a:r>
            <a:r>
              <a:rPr lang="en-US" dirty="0"/>
              <a:t>That is, the gage can be determined by imagining that the plates are unfolded into a single flat plate at the mid-thickness of the plates. Stated a different way, when holes are staggered in both legs of an angle, </a:t>
            </a:r>
            <a:r>
              <a:rPr lang="en-US" dirty="0">
                <a:effectLst/>
                <a:ea typeface="Times New Roman" panose="02020603050405020304" pitchFamily="18" charset="0"/>
                <a:cs typeface="Times New Roman" panose="02020603050405020304" pitchFamily="18" charset="0"/>
              </a:rPr>
              <a:t>the gage for holes in opposite adjacent legs is to be taken as the sum of the gages from the back of the angles less the thickness of the angle.</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97BC9872-8DC9-2DFF-55E0-B698AE12532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a:t>
            </a:fld>
            <a:endParaRPr lang="en-US" dirty="0"/>
          </a:p>
        </p:txBody>
      </p:sp>
    </p:spTree>
    <p:extLst>
      <p:ext uri="{BB962C8B-B14F-4D97-AF65-F5344CB8AC3E}">
        <p14:creationId xmlns:p14="http://schemas.microsoft.com/office/powerpoint/2010/main" val="24775008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22275" y="4225925"/>
                <a:ext cx="6257925" cy="4262620"/>
              </a:xfrm>
            </p:spPr>
            <p:txBody>
              <a:bodyPr/>
              <a:lstStyle/>
              <a:p>
                <a:pPr marR="0" algn="just">
                  <a:spcBef>
                    <a:spcPts val="0"/>
                  </a:spcBef>
                  <a:spcAft>
                    <a:spcPts val="0"/>
                  </a:spcAft>
                </a:pPr>
                <a:r>
                  <a:rPr lang="en-US" dirty="0">
                    <a:cs typeface="Arial" panose="020B0604020202020204" pitchFamily="34" charset="0"/>
                  </a:rPr>
                  <a:t>Calculate the effective width, b</a:t>
                </a:r>
                <a:r>
                  <a:rPr lang="en-US" baseline="-25000" dirty="0">
                    <a:cs typeface="Arial" panose="020B0604020202020204" pitchFamily="34" charset="0"/>
                  </a:rPr>
                  <a:t>e</a:t>
                </a:r>
                <a:r>
                  <a:rPr lang="en-US" dirty="0">
                    <a:cs typeface="Arial" panose="020B0604020202020204" pitchFamily="34" charset="0"/>
                  </a:rPr>
                  <a:t>, of the angle legs. As discussed previously on Slide 61 of this lesson, i</a:t>
                </a:r>
                <a:r>
                  <a:rPr lang="en-US" sz="1200" dirty="0">
                    <a:effectLst/>
                    <a:ea typeface="Times New Roman" panose="02020603050405020304" pitchFamily="18" charset="0"/>
                    <a:cs typeface="Arial" panose="020B0604020202020204" pitchFamily="34" charset="0"/>
                  </a:rPr>
                  <a:t>f the stress level at overall member buckling, F</a:t>
                </a:r>
                <a:r>
                  <a:rPr lang="en-US" sz="1200" baseline="-25000" dirty="0">
                    <a:effectLst/>
                    <a:ea typeface="Times New Roman" panose="02020603050405020304" pitchFamily="18" charset="0"/>
                    <a:cs typeface="Arial" panose="020B0604020202020204" pitchFamily="34" charset="0"/>
                  </a:rPr>
                  <a:t>cr</a:t>
                </a:r>
                <a:r>
                  <a:rPr lang="en-US" sz="1200" dirty="0">
                    <a:effectLst/>
                    <a:ea typeface="Times New Roman" panose="02020603050405020304" pitchFamily="18" charset="0"/>
                    <a:cs typeface="Arial" panose="020B0604020202020204" pitchFamily="34" charset="0"/>
                  </a:rPr>
                  <a:t>, is small enough relative to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14:m>
                  <m:oMath xmlns:m="http://schemas.openxmlformats.org/officeDocument/2006/math">
                    <m:sSub>
                      <m:sSubPr>
                        <m:ctrlPr>
                          <a:rPr lang="en-US" sz="1200" i="1" smtClean="0">
                            <a:effectLst/>
                            <a:latin typeface="Cambria Math" panose="02040503050406030204" pitchFamily="18" charset="0"/>
                            <a:cs typeface="Arial" panose="020B0604020202020204" pitchFamily="34" charset="0"/>
                          </a:rPr>
                        </m:ctrlPr>
                      </m:sSubPr>
                      <m:e>
                        <m:r>
                          <a:rPr lang="en-US" sz="1200" i="1" smtClean="0">
                            <a:effectLst/>
                            <a:latin typeface="Cambria Math" panose="02040503050406030204" pitchFamily="18" charset="0"/>
                            <a:ea typeface="Cambria Math" panose="02040503050406030204" pitchFamily="18" charset="0"/>
                            <a:cs typeface="Arial" panose="020B0604020202020204" pitchFamily="34" charset="0"/>
                          </a:rPr>
                          <m:t>𝜆</m:t>
                        </m:r>
                      </m:e>
                      <m:sub>
                        <m:r>
                          <a:rPr lang="en-US" sz="1200" b="0" i="1" smtClean="0">
                            <a:effectLst/>
                            <a:latin typeface="Cambria Math" panose="02040503050406030204" pitchFamily="18" charset="0"/>
                            <a:cs typeface="Arial" panose="020B0604020202020204" pitchFamily="34" charset="0"/>
                          </a:rPr>
                          <m:t>𝑟</m:t>
                        </m:r>
                      </m:sub>
                    </m:sSub>
                    <m:r>
                      <a:rPr lang="en-US" sz="1200" b="0" i="1" smtClean="0">
                        <a:effectLst/>
                        <a:latin typeface="Cambria Math" panose="02040503050406030204" pitchFamily="18" charset="0"/>
                        <a:cs typeface="Arial" panose="020B0604020202020204" pitchFamily="34" charset="0"/>
                      </a:rPr>
                      <m:t>=</m:t>
                    </m:r>
                    <m:rad>
                      <m:radPr>
                        <m:degHide m:val="on"/>
                        <m:ctrlPr>
                          <a:rPr lang="en-US" sz="1200" b="0" i="1" smtClean="0">
                            <a:effectLst/>
                            <a:latin typeface="Cambria Math" panose="02040503050406030204" pitchFamily="18" charset="0"/>
                            <a:cs typeface="Arial" panose="020B0604020202020204" pitchFamily="34" charset="0"/>
                          </a:rPr>
                        </m:ctrlPr>
                      </m:radPr>
                      <m:deg/>
                      <m:e>
                        <m:f>
                          <m:fPr>
                            <m:type m:val="lin"/>
                            <m:ctrlPr>
                              <a:rPr lang="en-US" sz="1200" b="0" i="1" smtClean="0">
                                <a:effectLst/>
                                <a:latin typeface="Cambria Math" panose="02040503050406030204" pitchFamily="18" charset="0"/>
                                <a:cs typeface="Arial" panose="020B0604020202020204" pitchFamily="34" charset="0"/>
                              </a:rPr>
                            </m:ctrlPr>
                          </m:fPr>
                          <m:num>
                            <m:sSub>
                              <m:sSubPr>
                                <m:ctrlPr>
                                  <a:rPr lang="en-US" sz="1200" b="0" i="1" smtClean="0">
                                    <a:effectLst/>
                                    <a:latin typeface="Cambria Math" panose="02040503050406030204" pitchFamily="18" charset="0"/>
                                    <a:cs typeface="Arial" panose="020B0604020202020204" pitchFamily="34" charset="0"/>
                                  </a:rPr>
                                </m:ctrlPr>
                              </m:sSubPr>
                              <m:e>
                                <m:r>
                                  <a:rPr lang="en-US" sz="1200" b="0" i="1" smtClean="0">
                                    <a:effectLst/>
                                    <a:latin typeface="Cambria Math" panose="02040503050406030204" pitchFamily="18" charset="0"/>
                                    <a:cs typeface="Arial" panose="020B0604020202020204" pitchFamily="34" charset="0"/>
                                  </a:rPr>
                                  <m:t>𝐹</m:t>
                                </m:r>
                              </m:e>
                              <m:sub>
                                <m:r>
                                  <a:rPr lang="en-US" sz="1200" b="0" i="1" smtClean="0">
                                    <a:effectLst/>
                                    <a:latin typeface="Cambria Math" panose="02040503050406030204" pitchFamily="18" charset="0"/>
                                    <a:cs typeface="Arial" panose="020B0604020202020204" pitchFamily="34" charset="0"/>
                                  </a:rPr>
                                  <m:t>𝑦</m:t>
                                </m:r>
                              </m:sub>
                            </m:sSub>
                          </m:num>
                          <m:den>
                            <m:sSub>
                              <m:sSubPr>
                                <m:ctrlPr>
                                  <a:rPr lang="en-US" sz="1200" b="0" i="1" smtClean="0">
                                    <a:effectLst/>
                                    <a:latin typeface="Cambria Math" panose="02040503050406030204" pitchFamily="18" charset="0"/>
                                    <a:cs typeface="Arial" panose="020B0604020202020204" pitchFamily="34" charset="0"/>
                                  </a:rPr>
                                </m:ctrlPr>
                              </m:sSubPr>
                              <m:e>
                                <m:r>
                                  <a:rPr lang="en-US" sz="1200" b="0" i="1" smtClean="0">
                                    <a:effectLst/>
                                    <a:latin typeface="Cambria Math" panose="02040503050406030204" pitchFamily="18" charset="0"/>
                                    <a:cs typeface="Arial" panose="020B0604020202020204" pitchFamily="34" charset="0"/>
                                  </a:rPr>
                                  <m:t>𝐹</m:t>
                                </m:r>
                              </m:e>
                              <m:sub>
                                <m:r>
                                  <a:rPr lang="en-US" sz="1200" b="0" i="1" smtClean="0">
                                    <a:effectLst/>
                                    <a:latin typeface="Cambria Math" panose="02040503050406030204" pitchFamily="18" charset="0"/>
                                    <a:cs typeface="Arial" panose="020B0604020202020204" pitchFamily="34" charset="0"/>
                                  </a:rPr>
                                  <m:t>𝑐𝑟</m:t>
                                </m:r>
                              </m:sub>
                            </m:sSub>
                          </m:den>
                        </m:f>
                      </m:e>
                    </m:rad>
                  </m:oMath>
                </a14:m>
                <a:r>
                  <a:rPr lang="en-US" sz="120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and the effective width of the slender cross-section element is taken equal to the full element width, b.</a:t>
                </a:r>
                <a:r>
                  <a:rPr lang="en-US" dirty="0">
                    <a:cs typeface="Arial" panose="020B0604020202020204" pitchFamily="34" charset="0"/>
                  </a:rPr>
                  <a:t> Substituting the value of F</a:t>
                </a:r>
                <a:r>
                  <a:rPr lang="en-US" baseline="-25000" dirty="0">
                    <a:cs typeface="Arial" panose="020B0604020202020204" pitchFamily="34" charset="0"/>
                  </a:rPr>
                  <a:t>cr</a:t>
                </a:r>
                <a:r>
                  <a:rPr lang="en-US" dirty="0">
                    <a:cs typeface="Arial" panose="020B0604020202020204" pitchFamily="34" charset="0"/>
                  </a:rPr>
                  <a:t> equal to 17.4 ksi from the preceding slide, and the value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for the angle legs of 10.8 taken from Slide 98, into the top equation on this slide gives a modified limit of 18.3. The b/t value of 16.0 for the angle legs is less than the modified limit of 18.3; therefore, b</a:t>
                </a:r>
                <a:r>
                  <a:rPr lang="en-US" baseline="-25000" dirty="0">
                    <a:cs typeface="Arial" panose="020B0604020202020204" pitchFamily="34" charset="0"/>
                  </a:rPr>
                  <a:t>e</a:t>
                </a:r>
                <a:r>
                  <a:rPr lang="en-US" dirty="0">
                    <a:cs typeface="Arial" panose="020B0604020202020204" pitchFamily="34" charset="0"/>
                  </a:rPr>
                  <a:t> for the angle legs is taken equal to the full element width, b.</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From Slide 59 in this lesson, for rolled sections containing slender elements, the effective area, A</a:t>
                </a:r>
                <a:r>
                  <a:rPr lang="en-US" baseline="-25000" dirty="0">
                    <a:cs typeface="Arial" panose="020B0604020202020204" pitchFamily="34" charset="0"/>
                  </a:rPr>
                  <a:t>eff</a:t>
                </a:r>
                <a:r>
                  <a:rPr lang="en-US" dirty="0">
                    <a:cs typeface="Arial" panose="020B0604020202020204" pitchFamily="34" charset="0"/>
                  </a:rPr>
                  <a:t>, is given by the equation shown in the middle of this slide. Since b</a:t>
                </a:r>
                <a:r>
                  <a:rPr lang="en-US" baseline="-25000" dirty="0">
                    <a:cs typeface="Arial" panose="020B0604020202020204" pitchFamily="34" charset="0"/>
                  </a:rPr>
                  <a:t>e</a:t>
                </a:r>
                <a:r>
                  <a:rPr lang="en-US" dirty="0">
                    <a:cs typeface="Arial" panose="020B0604020202020204" pitchFamily="34" charset="0"/>
                  </a:rPr>
                  <a:t> is equal to b for both angle legs, the second term in the equation is equal to zero, and A</a:t>
                </a:r>
                <a:r>
                  <a:rPr lang="en-US" baseline="-25000" dirty="0">
                    <a:cs typeface="Arial" panose="020B0604020202020204" pitchFamily="34" charset="0"/>
                  </a:rPr>
                  <a:t>eff</a:t>
                </a:r>
                <a:r>
                  <a:rPr lang="en-US" dirty="0">
                    <a:cs typeface="Arial" panose="020B0604020202020204" pitchFamily="34" charset="0"/>
                  </a:rPr>
                  <a:t> is equal to the gross area of the single-angle member, A</a:t>
                </a:r>
                <a:r>
                  <a:rPr lang="en-US" baseline="-25000" dirty="0">
                    <a:cs typeface="Arial" panose="020B0604020202020204" pitchFamily="34" charset="0"/>
                  </a:rPr>
                  <a:t>g</a:t>
                </a:r>
                <a:r>
                  <a:rPr lang="en-US" dirty="0">
                    <a:cs typeface="Arial" panose="020B0604020202020204" pitchFamily="34" charset="0"/>
                  </a:rPr>
                  <a:t>. The nominal compressive resistance, P</a:t>
                </a:r>
                <a:r>
                  <a:rPr lang="en-US" baseline="-25000" dirty="0">
                    <a:cs typeface="Arial" panose="020B0604020202020204" pitchFamily="34" charset="0"/>
                  </a:rPr>
                  <a:t>n</a:t>
                </a:r>
                <a:r>
                  <a:rPr lang="en-US" dirty="0">
                    <a:cs typeface="Arial" panose="020B0604020202020204" pitchFamily="34" charset="0"/>
                  </a:rPr>
                  <a:t>, for members containing slender elements is equal to F</a:t>
                </a:r>
                <a:r>
                  <a:rPr lang="en-US" baseline="-25000" dirty="0">
                    <a:cs typeface="Arial" panose="020B0604020202020204" pitchFamily="34" charset="0"/>
                  </a:rPr>
                  <a:t>cr</a:t>
                </a:r>
                <a:r>
                  <a:rPr lang="en-US" dirty="0">
                    <a:cs typeface="Arial" panose="020B0604020202020204" pitchFamily="34" charset="0"/>
                  </a:rPr>
                  <a:t>A</a:t>
                </a:r>
                <a:r>
                  <a:rPr lang="en-US" baseline="-25000" dirty="0">
                    <a:cs typeface="Arial" panose="020B0604020202020204" pitchFamily="34" charset="0"/>
                  </a:rPr>
                  <a:t>eff</a:t>
                </a:r>
                <a:r>
                  <a:rPr lang="en-US" dirty="0">
                    <a:cs typeface="Arial" panose="020B0604020202020204" pitchFamily="34" charset="0"/>
                  </a:rPr>
                  <a:t> (Slide 99) or 75.8 kips. The factored compressive resistance of the member, P</a:t>
                </a:r>
                <a:r>
                  <a:rPr lang="en-US" baseline="-25000" dirty="0">
                    <a:cs typeface="Arial" panose="020B0604020202020204" pitchFamily="34" charset="0"/>
                  </a:rPr>
                  <a:t>r</a:t>
                </a:r>
                <a:r>
                  <a:rPr lang="en-US" dirty="0">
                    <a:cs typeface="Arial" panose="020B0604020202020204" pitchFamily="34" charset="0"/>
                  </a:rPr>
                  <a:t>, is taken equal to the resistance factor for axial compression (</a:t>
                </a:r>
                <a:r>
                  <a:rPr lang="en-US" dirty="0">
                    <a:cs typeface="Arial" panose="020B0604020202020204" pitchFamily="34" charset="0"/>
                    <a:sym typeface="Symbol" panose="05050102010706020507" pitchFamily="18" charset="2"/>
                  </a:rPr>
                  <a:t></a:t>
                </a:r>
                <a:r>
                  <a:rPr lang="en-US" baseline="-25000" dirty="0">
                    <a:cs typeface="Arial" panose="020B0604020202020204" pitchFamily="34" charset="0"/>
                    <a:sym typeface="Symbol" panose="05050102010706020507" pitchFamily="18" charset="2"/>
                  </a:rPr>
                  <a:t>c</a:t>
                </a:r>
                <a:r>
                  <a:rPr lang="en-US" dirty="0">
                    <a:cs typeface="Arial" panose="020B0604020202020204" pitchFamily="34" charset="0"/>
                    <a:sym typeface="Symbol" panose="05050102010706020507" pitchFamily="18" charset="2"/>
                  </a:rPr>
                  <a:t> </a:t>
                </a:r>
                <a:r>
                  <a:rPr lang="en-US" dirty="0">
                    <a:cs typeface="Arial" panose="020B0604020202020204" pitchFamily="34" charset="0"/>
                  </a:rPr>
                  <a:t>= 0.95 for noncomposite members – Slide 43) times the nominal compressive resistance, P</a:t>
                </a:r>
                <a:r>
                  <a:rPr lang="en-US" baseline="-25000" dirty="0">
                    <a:cs typeface="Arial" panose="020B0604020202020204" pitchFamily="34" charset="0"/>
                  </a:rPr>
                  <a:t>n</a:t>
                </a:r>
                <a:r>
                  <a:rPr lang="en-US" dirty="0">
                    <a:cs typeface="Arial" panose="020B0604020202020204" pitchFamily="34" charset="0"/>
                  </a:rPr>
                  <a:t>, or 72.0 kips. P</a:t>
                </a:r>
                <a:r>
                  <a:rPr lang="en-US" baseline="-25000" dirty="0">
                    <a:cs typeface="Arial" panose="020B0604020202020204" pitchFamily="34" charset="0"/>
                  </a:rPr>
                  <a:t>r</a:t>
                </a:r>
                <a:r>
                  <a:rPr lang="en-US" dirty="0">
                    <a:cs typeface="Arial" panose="020B0604020202020204" pitchFamily="34" charset="0"/>
                  </a:rPr>
                  <a:t> exceeds the absolute value of the factored compressive force, P</a:t>
                </a:r>
                <a:r>
                  <a:rPr lang="en-US" baseline="-25000" dirty="0">
                    <a:cs typeface="Arial" panose="020B0604020202020204" pitchFamily="34" charset="0"/>
                  </a:rPr>
                  <a:t>u</a:t>
                </a:r>
                <a:r>
                  <a:rPr lang="en-US" dirty="0">
                    <a:cs typeface="Arial" panose="020B0604020202020204" pitchFamily="34" charset="0"/>
                  </a:rPr>
                  <a:t>, which is equal to 70.0 kips (Slide 96); therefore, the single-angle member is satisfactory for compression. </a:t>
                </a:r>
              </a:p>
              <a:p>
                <a:pPr marR="0" algn="just">
                  <a:spcBef>
                    <a:spcPts val="0"/>
                  </a:spcBef>
                  <a:spcAft>
                    <a:spcPts val="0"/>
                  </a:spcAft>
                </a:pPr>
                <a:endParaRPr lang="en-US" dirty="0">
                  <a:latin typeface="Arial" panose="020B0604020202020204" pitchFamily="34" charset="0"/>
                  <a:cs typeface="Arial" panose="020B0604020202020204" pitchFamily="34" charset="0"/>
                </a:endParaRPr>
              </a:p>
              <a:p>
                <a:pPr marR="0" algn="just">
                  <a:spcBef>
                    <a:spcPts val="0"/>
                  </a:spcBef>
                  <a:spcAft>
                    <a:spcPts val="0"/>
                  </a:spcAft>
                </a:pPr>
                <a:endParaRPr lang="en-US" dirty="0">
                  <a:latin typeface="Arial" panose="020B0604020202020204" pitchFamily="34" charset="0"/>
                  <a:cs typeface="Arial" panose="020B0604020202020204" pitchFamily="34" charset="0"/>
                </a:endParaRPr>
              </a:p>
              <a:p>
                <a:pPr marR="0" algn="just">
                  <a:spcBef>
                    <a:spcPts val="0"/>
                  </a:spcBef>
                  <a:spcAft>
                    <a:spcPts val="0"/>
                  </a:spcAft>
                </a:pPr>
                <a:r>
                  <a:rPr lang="en-US" dirty="0">
                    <a:latin typeface="Arial" panose="020B0604020202020204" pitchFamily="34" charset="0"/>
                    <a:cs typeface="Arial" panose="020B0604020202020204" pitchFamily="34" charset="0"/>
                  </a:rPr>
                  <a:t>  </a:t>
                </a:r>
              </a:p>
            </p:txBody>
          </p:sp>
        </mc:Choice>
        <mc:Fallback xmlns="">
          <p:sp>
            <p:nvSpPr>
              <p:cNvPr id="3" name="Notes Placeholder 2"/>
              <p:cNvSpPr>
                <a:spLocks noGrp="1"/>
              </p:cNvSpPr>
              <p:nvPr>
                <p:ph type="body" idx="1"/>
              </p:nvPr>
            </p:nvSpPr>
            <p:spPr>
              <a:xfrm>
                <a:off x="422275" y="4225925"/>
                <a:ext cx="6257925" cy="4262620"/>
              </a:xfrm>
            </p:spPr>
            <p:txBody>
              <a:bodyPr/>
              <a:lstStyle/>
              <a:p>
                <a:pPr marR="0" algn="just">
                  <a:spcBef>
                    <a:spcPts val="0"/>
                  </a:spcBef>
                  <a:spcAft>
                    <a:spcPts val="0"/>
                  </a:spcAft>
                </a:pPr>
                <a:r>
                  <a:rPr lang="en-US" dirty="0">
                    <a:cs typeface="Arial" panose="020B0604020202020204" pitchFamily="34" charset="0"/>
                  </a:rPr>
                  <a:t>Calculate the effective width, b</a:t>
                </a:r>
                <a:r>
                  <a:rPr lang="en-US" baseline="-25000" dirty="0">
                    <a:cs typeface="Arial" panose="020B0604020202020204" pitchFamily="34" charset="0"/>
                  </a:rPr>
                  <a:t>e</a:t>
                </a:r>
                <a:r>
                  <a:rPr lang="en-US" dirty="0">
                    <a:cs typeface="Arial" panose="020B0604020202020204" pitchFamily="34" charset="0"/>
                  </a:rPr>
                  <a:t>, of the angle legs. As discussed previously on Slide 61 of this lesson, i</a:t>
                </a:r>
                <a:r>
                  <a:rPr lang="en-US" sz="1200" dirty="0">
                    <a:effectLst/>
                    <a:ea typeface="Times New Roman" panose="02020603050405020304" pitchFamily="18" charset="0"/>
                    <a:cs typeface="Arial" panose="020B0604020202020204" pitchFamily="34" charset="0"/>
                  </a:rPr>
                  <a:t>f the stress level at overall member buckling, F</a:t>
                </a:r>
                <a:r>
                  <a:rPr lang="en-US" sz="1200" baseline="-25000" dirty="0">
                    <a:effectLst/>
                    <a:ea typeface="Times New Roman" panose="02020603050405020304" pitchFamily="18" charset="0"/>
                    <a:cs typeface="Arial" panose="020B0604020202020204" pitchFamily="34" charset="0"/>
                  </a:rPr>
                  <a:t>cr</a:t>
                </a:r>
                <a:r>
                  <a:rPr lang="en-US" sz="1200" dirty="0">
                    <a:effectLst/>
                    <a:ea typeface="Times New Roman" panose="02020603050405020304" pitchFamily="18" charset="0"/>
                    <a:cs typeface="Arial" panose="020B0604020202020204" pitchFamily="34" charset="0"/>
                  </a:rPr>
                  <a:t>, is small enough relative to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r>
                  <a:rPr lang="en-US" sz="1200" i="0">
                    <a:effectLst/>
                    <a:latin typeface="Cambria Math" panose="02040503050406030204" pitchFamily="18" charset="0"/>
                    <a:ea typeface="Cambria Math" panose="02040503050406030204" pitchFamily="18" charset="0"/>
                    <a:cs typeface="Arial" panose="020B0604020202020204" pitchFamily="34" charset="0"/>
                  </a:rPr>
                  <a:t>𝜆_</a:t>
                </a:r>
                <a:r>
                  <a:rPr lang="en-US" sz="1200" b="0" i="0">
                    <a:effectLst/>
                    <a:latin typeface="Cambria Math" panose="02040503050406030204" pitchFamily="18" charset="0"/>
                    <a:cs typeface="Arial" panose="020B0604020202020204" pitchFamily="34" charset="0"/>
                  </a:rPr>
                  <a:t>𝑟=√(𝐹_𝑦∕𝐹_𝑐𝑟 )</a:t>
                </a:r>
                <a:r>
                  <a:rPr lang="en-US" sz="120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and the effective width of the slender cross-section element is taken equal to the full element width, b.</a:t>
                </a:r>
                <a:r>
                  <a:rPr lang="en-US" dirty="0">
                    <a:cs typeface="Arial" panose="020B0604020202020204" pitchFamily="34" charset="0"/>
                  </a:rPr>
                  <a:t> Substituting the value of F</a:t>
                </a:r>
                <a:r>
                  <a:rPr lang="en-US" baseline="-25000" dirty="0">
                    <a:cs typeface="Arial" panose="020B0604020202020204" pitchFamily="34" charset="0"/>
                  </a:rPr>
                  <a:t>cr</a:t>
                </a:r>
                <a:r>
                  <a:rPr lang="en-US" dirty="0">
                    <a:cs typeface="Arial" panose="020B0604020202020204" pitchFamily="34" charset="0"/>
                  </a:rPr>
                  <a:t> equal to 17.4 ksi from the preceding slide, and the value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for the angle legs of 10.8 taken from Slide 98, into the top equation on this slide gives a modified limit of 18.3. The b/t value of 16.0 for the angle legs is less than the modified limit of 18.3; therefore, b</a:t>
                </a:r>
                <a:r>
                  <a:rPr lang="en-US" baseline="-25000" dirty="0">
                    <a:cs typeface="Arial" panose="020B0604020202020204" pitchFamily="34" charset="0"/>
                  </a:rPr>
                  <a:t>e</a:t>
                </a:r>
                <a:r>
                  <a:rPr lang="en-US" dirty="0">
                    <a:cs typeface="Arial" panose="020B0604020202020204" pitchFamily="34" charset="0"/>
                  </a:rPr>
                  <a:t> for the angle legs is taken equal to the full element width, b.</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From Slide 59 in this lesson, for rolled sections containing slender elements, the effective area, A</a:t>
                </a:r>
                <a:r>
                  <a:rPr lang="en-US" baseline="-25000" dirty="0">
                    <a:cs typeface="Arial" panose="020B0604020202020204" pitchFamily="34" charset="0"/>
                  </a:rPr>
                  <a:t>eff</a:t>
                </a:r>
                <a:r>
                  <a:rPr lang="en-US" dirty="0">
                    <a:cs typeface="Arial" panose="020B0604020202020204" pitchFamily="34" charset="0"/>
                  </a:rPr>
                  <a:t>, is given by the equation shown in the middle of this slide. Since b</a:t>
                </a:r>
                <a:r>
                  <a:rPr lang="en-US" baseline="-25000" dirty="0">
                    <a:cs typeface="Arial" panose="020B0604020202020204" pitchFamily="34" charset="0"/>
                  </a:rPr>
                  <a:t>e</a:t>
                </a:r>
                <a:r>
                  <a:rPr lang="en-US" dirty="0">
                    <a:cs typeface="Arial" panose="020B0604020202020204" pitchFamily="34" charset="0"/>
                  </a:rPr>
                  <a:t> is equal to b for both angle legs, the second term in the equation is equal to zero, and A</a:t>
                </a:r>
                <a:r>
                  <a:rPr lang="en-US" baseline="-25000" dirty="0">
                    <a:cs typeface="Arial" panose="020B0604020202020204" pitchFamily="34" charset="0"/>
                  </a:rPr>
                  <a:t>eff</a:t>
                </a:r>
                <a:r>
                  <a:rPr lang="en-US" dirty="0">
                    <a:cs typeface="Arial" panose="020B0604020202020204" pitchFamily="34" charset="0"/>
                  </a:rPr>
                  <a:t> is equal to the gross area of the single-angle member, A</a:t>
                </a:r>
                <a:r>
                  <a:rPr lang="en-US" baseline="-25000" dirty="0">
                    <a:cs typeface="Arial" panose="020B0604020202020204" pitchFamily="34" charset="0"/>
                  </a:rPr>
                  <a:t>g</a:t>
                </a:r>
                <a:r>
                  <a:rPr lang="en-US" dirty="0">
                    <a:cs typeface="Arial" panose="020B0604020202020204" pitchFamily="34" charset="0"/>
                  </a:rPr>
                  <a:t>. The nominal compressive resistance, P</a:t>
                </a:r>
                <a:r>
                  <a:rPr lang="en-US" baseline="-25000" dirty="0">
                    <a:cs typeface="Arial" panose="020B0604020202020204" pitchFamily="34" charset="0"/>
                  </a:rPr>
                  <a:t>n</a:t>
                </a:r>
                <a:r>
                  <a:rPr lang="en-US" dirty="0">
                    <a:cs typeface="Arial" panose="020B0604020202020204" pitchFamily="34" charset="0"/>
                  </a:rPr>
                  <a:t>, for members containing slender elements is equal to F</a:t>
                </a:r>
                <a:r>
                  <a:rPr lang="en-US" baseline="-25000" dirty="0">
                    <a:cs typeface="Arial" panose="020B0604020202020204" pitchFamily="34" charset="0"/>
                  </a:rPr>
                  <a:t>cr</a:t>
                </a:r>
                <a:r>
                  <a:rPr lang="en-US" dirty="0">
                    <a:cs typeface="Arial" panose="020B0604020202020204" pitchFamily="34" charset="0"/>
                  </a:rPr>
                  <a:t>A</a:t>
                </a:r>
                <a:r>
                  <a:rPr lang="en-US" baseline="-25000" dirty="0">
                    <a:cs typeface="Arial" panose="020B0604020202020204" pitchFamily="34" charset="0"/>
                  </a:rPr>
                  <a:t>eff</a:t>
                </a:r>
                <a:r>
                  <a:rPr lang="en-US" dirty="0">
                    <a:cs typeface="Arial" panose="020B0604020202020204" pitchFamily="34" charset="0"/>
                  </a:rPr>
                  <a:t> (Slide 99) or 75.8 kips. The factored compressive resistance of the member, P</a:t>
                </a:r>
                <a:r>
                  <a:rPr lang="en-US" baseline="-25000" dirty="0">
                    <a:cs typeface="Arial" panose="020B0604020202020204" pitchFamily="34" charset="0"/>
                  </a:rPr>
                  <a:t>r</a:t>
                </a:r>
                <a:r>
                  <a:rPr lang="en-US" dirty="0">
                    <a:cs typeface="Arial" panose="020B0604020202020204" pitchFamily="34" charset="0"/>
                  </a:rPr>
                  <a:t>, is taken equal to the resistance factor for axial compression (</a:t>
                </a:r>
                <a:r>
                  <a:rPr lang="en-US" dirty="0">
                    <a:cs typeface="Arial" panose="020B0604020202020204" pitchFamily="34" charset="0"/>
                    <a:sym typeface="Symbol" panose="05050102010706020507" pitchFamily="18" charset="2"/>
                  </a:rPr>
                  <a:t></a:t>
                </a:r>
                <a:r>
                  <a:rPr lang="en-US" baseline="-25000" dirty="0">
                    <a:cs typeface="Arial" panose="020B0604020202020204" pitchFamily="34" charset="0"/>
                    <a:sym typeface="Symbol" panose="05050102010706020507" pitchFamily="18" charset="2"/>
                  </a:rPr>
                  <a:t>c</a:t>
                </a:r>
                <a:r>
                  <a:rPr lang="en-US" dirty="0">
                    <a:cs typeface="Arial" panose="020B0604020202020204" pitchFamily="34" charset="0"/>
                    <a:sym typeface="Symbol" panose="05050102010706020507" pitchFamily="18" charset="2"/>
                  </a:rPr>
                  <a:t> </a:t>
                </a:r>
                <a:r>
                  <a:rPr lang="en-US" dirty="0">
                    <a:cs typeface="Arial" panose="020B0604020202020204" pitchFamily="34" charset="0"/>
                  </a:rPr>
                  <a:t>= 0.95 for noncomposite members – Slide 43) times the nominal compressive resistance, P</a:t>
                </a:r>
                <a:r>
                  <a:rPr lang="en-US" baseline="-25000" dirty="0">
                    <a:cs typeface="Arial" panose="020B0604020202020204" pitchFamily="34" charset="0"/>
                  </a:rPr>
                  <a:t>n</a:t>
                </a:r>
                <a:r>
                  <a:rPr lang="en-US" dirty="0">
                    <a:cs typeface="Arial" panose="020B0604020202020204" pitchFamily="34" charset="0"/>
                  </a:rPr>
                  <a:t>, or 72.0 kips. P</a:t>
                </a:r>
                <a:r>
                  <a:rPr lang="en-US" baseline="-25000" dirty="0">
                    <a:cs typeface="Arial" panose="020B0604020202020204" pitchFamily="34" charset="0"/>
                  </a:rPr>
                  <a:t>r</a:t>
                </a:r>
                <a:r>
                  <a:rPr lang="en-US" dirty="0">
                    <a:cs typeface="Arial" panose="020B0604020202020204" pitchFamily="34" charset="0"/>
                  </a:rPr>
                  <a:t> exceeds the absolute value of the factored compressive force, P</a:t>
                </a:r>
                <a:r>
                  <a:rPr lang="en-US" baseline="-25000" dirty="0">
                    <a:cs typeface="Arial" panose="020B0604020202020204" pitchFamily="34" charset="0"/>
                  </a:rPr>
                  <a:t>u</a:t>
                </a:r>
                <a:r>
                  <a:rPr lang="en-US" dirty="0">
                    <a:cs typeface="Arial" panose="020B0604020202020204" pitchFamily="34" charset="0"/>
                  </a:rPr>
                  <a:t>, which is equal to 70.0 kips (Slide 96); therefore, the single-angle member is satisfactory for compression. </a:t>
                </a:r>
              </a:p>
              <a:p>
                <a:pPr marR="0" algn="just">
                  <a:spcBef>
                    <a:spcPts val="0"/>
                  </a:spcBef>
                  <a:spcAft>
                    <a:spcPts val="0"/>
                  </a:spcAft>
                </a:pPr>
                <a:endParaRPr lang="en-US" dirty="0">
                  <a:latin typeface="Arial" panose="020B0604020202020204" pitchFamily="34" charset="0"/>
                  <a:cs typeface="Arial" panose="020B0604020202020204" pitchFamily="34" charset="0"/>
                </a:endParaRPr>
              </a:p>
              <a:p>
                <a:pPr marR="0" algn="just">
                  <a:spcBef>
                    <a:spcPts val="0"/>
                  </a:spcBef>
                  <a:spcAft>
                    <a:spcPts val="0"/>
                  </a:spcAft>
                </a:pPr>
                <a:endParaRPr lang="en-US" dirty="0">
                  <a:latin typeface="Arial" panose="020B0604020202020204" pitchFamily="34" charset="0"/>
                  <a:cs typeface="Arial" panose="020B0604020202020204" pitchFamily="34" charset="0"/>
                </a:endParaRPr>
              </a:p>
              <a:p>
                <a:pPr marR="0" algn="just">
                  <a:spcBef>
                    <a:spcPts val="0"/>
                  </a:spcBef>
                  <a:spcAft>
                    <a:spcPts val="0"/>
                  </a:spcAft>
                </a:pPr>
                <a:r>
                  <a:rPr lang="en-US" dirty="0">
                    <a:latin typeface="Arial" panose="020B0604020202020204" pitchFamily="34" charset="0"/>
                    <a:cs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A1B9BD8B-5F2B-879A-7771-00B67362491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100</a:t>
            </a:fld>
            <a:endParaRPr lang="en-US" dirty="0"/>
          </a:p>
        </p:txBody>
      </p:sp>
    </p:spTree>
    <p:extLst>
      <p:ext uri="{BB962C8B-B14F-4D97-AF65-F5344CB8AC3E}">
        <p14:creationId xmlns:p14="http://schemas.microsoft.com/office/powerpoint/2010/main" val="42210607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457700"/>
          </a:xfrm>
        </p:spPr>
        <p:txBody>
          <a:bodyPr/>
          <a:lstStyle/>
          <a:p>
            <a:pPr marR="0" algn="just">
              <a:spcBef>
                <a:spcPts val="0"/>
              </a:spcBef>
              <a:spcAft>
                <a:spcPts val="0"/>
              </a:spcAft>
            </a:pPr>
            <a:r>
              <a:rPr lang="en-US" dirty="0">
                <a:cs typeface="Arial" panose="020B0604020202020204" pitchFamily="34" charset="0"/>
              </a:rPr>
              <a:t>Lastly, check the actual maximum slenderness ratio (vs. the effective slenderness ratio) of the single-angle member against the appropriate limiting slenderness ratio. </a:t>
            </a:r>
            <a:r>
              <a:rPr lang="en-US" dirty="0">
                <a:effectLst/>
                <a:ea typeface="Times New Roman" panose="02020603050405020304" pitchFamily="18" charset="0"/>
                <a:cs typeface="Times New Roman" panose="02020603050405020304" pitchFamily="18" charset="0"/>
              </a:rPr>
              <a:t>The effective length factor, K, is taken as 1.0 for single-angle members regardless of the end connection, as specified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4.6.2.5 (refer to Slide 48 in this lesson). Using the physical length of the angle (8′-0</a:t>
            </a:r>
            <a:r>
              <a:rPr lang="en-US" dirty="0">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sym typeface="MT Extra" panose="05050102010205020202" pitchFamily="18" charset="2"/>
              </a:rPr>
              <a:t> - Slide 96) </a:t>
            </a:r>
            <a:r>
              <a:rPr lang="en-US" dirty="0">
                <a:effectLst/>
                <a:ea typeface="Times New Roman" panose="02020603050405020304" pitchFamily="18" charset="0"/>
                <a:cs typeface="Times New Roman" panose="02020603050405020304" pitchFamily="18" charset="0"/>
              </a:rPr>
              <a:t>to represent the unbraced length of the bottom strut in this case, the maximum slenderness ratio is computed using the minimum radius of gyration of the angle about the minor principal axis, r</a:t>
            </a:r>
            <a:r>
              <a:rPr lang="en-US" baseline="-25000" dirty="0">
                <a:effectLst/>
                <a:ea typeface="Times New Roman" panose="02020603050405020304" pitchFamily="18" charset="0"/>
                <a:cs typeface="Times New Roman" panose="02020603050405020304" pitchFamily="18" charset="0"/>
              </a:rPr>
              <a:t>z</a:t>
            </a:r>
            <a:r>
              <a:rPr lang="en-US" dirty="0">
                <a:ea typeface="Times New Roman" panose="02020603050405020304" pitchFamily="18" charset="0"/>
                <a:cs typeface="Times New Roman" panose="02020603050405020304" pitchFamily="18" charset="0"/>
              </a:rPr>
              <a:t>. Substituting in the value of r</a:t>
            </a:r>
            <a:r>
              <a:rPr lang="en-US" baseline="-25000" dirty="0">
                <a:ea typeface="Times New Roman" panose="02020603050405020304" pitchFamily="18" charset="0"/>
                <a:cs typeface="Times New Roman" panose="02020603050405020304" pitchFamily="18" charset="0"/>
              </a:rPr>
              <a:t>z</a:t>
            </a:r>
            <a:r>
              <a:rPr lang="en-US" dirty="0">
                <a:ea typeface="Times New Roman" panose="02020603050405020304" pitchFamily="18" charset="0"/>
                <a:cs typeface="Times New Roman" panose="02020603050405020304" pitchFamily="18" charset="0"/>
              </a:rPr>
              <a:t> of 1.19 in. (Slide 96), the maximum slenderness ratio is computed to be 80.7, which is less than the limiting slenderness ratio of 120 specified for a primary compression member (Slide 66). </a:t>
            </a:r>
            <a:r>
              <a:rPr lang="en-US" i="1" dirty="0">
                <a:effectLst/>
                <a:ea typeface="Times New Roman" panose="02020603050405020304" pitchFamily="18" charset="0"/>
                <a:cs typeface="Times New Roman" panose="02020603050405020304" pitchFamily="18" charset="0"/>
                <a:sym typeface="MT Extra" panose="05050102010205020202" pitchFamily="18" charset="2"/>
              </a:rPr>
              <a:t>AASHTO LRFD </a:t>
            </a:r>
            <a:r>
              <a:rPr lang="en-US" dirty="0">
                <a:effectLst/>
                <a:ea typeface="Times New Roman" panose="02020603050405020304" pitchFamily="18" charset="0"/>
                <a:cs typeface="Times New Roman" panose="02020603050405020304" pitchFamily="18" charset="0"/>
                <a:sym typeface="MT Extra" panose="05050102010205020202" pitchFamily="18" charset="2"/>
              </a:rPr>
              <a:t>Table 6.6.2.1-1 indicates that cross-frame members in horizontally curved I-girder bridges are to be classified as primary members. The maximum slenderness ratio is satisfactory.</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42106955-C73E-3956-D6C3-FDEB01E6576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101</a:t>
            </a:fld>
            <a:endParaRPr lang="en-US" dirty="0"/>
          </a:p>
        </p:txBody>
      </p:sp>
    </p:spTree>
    <p:extLst>
      <p:ext uri="{BB962C8B-B14F-4D97-AF65-F5344CB8AC3E}">
        <p14:creationId xmlns:p14="http://schemas.microsoft.com/office/powerpoint/2010/main" val="3930081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last topic in this lesson will cover the </a:t>
            </a:r>
            <a:r>
              <a:rPr lang="en-US" i="1" dirty="0"/>
              <a:t>AASHTO LRFD </a:t>
            </a:r>
            <a:r>
              <a:rPr lang="en-US" dirty="0"/>
              <a:t>design provisions for built-up compression members. </a:t>
            </a:r>
          </a:p>
          <a:p>
            <a:pPr algn="just"/>
            <a:endParaRPr lang="en-US" dirty="0"/>
          </a:p>
        </p:txBody>
      </p:sp>
      <p:sp>
        <p:nvSpPr>
          <p:cNvPr id="4" name="Slide Number Placeholder 3">
            <a:extLst>
              <a:ext uri="{FF2B5EF4-FFF2-40B4-BE49-F238E27FC236}">
                <a16:creationId xmlns:a16="http://schemas.microsoft.com/office/drawing/2014/main" id="{72C537D0-C87B-994B-854D-3CC053DC6B1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102</a:t>
            </a:fld>
            <a:endParaRPr lang="en-US" dirty="0"/>
          </a:p>
        </p:txBody>
      </p:sp>
    </p:spTree>
    <p:extLst>
      <p:ext uri="{BB962C8B-B14F-4D97-AF65-F5344CB8AC3E}">
        <p14:creationId xmlns:p14="http://schemas.microsoft.com/office/powerpoint/2010/main" val="1475717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060950"/>
          </a:xfrm>
        </p:spPr>
        <p:txBody>
          <a:bodyPr/>
          <a:lstStyle/>
          <a:p>
            <a:pPr algn="just"/>
            <a:r>
              <a:rPr lang="en-US" sz="950" dirty="0">
                <a:cs typeface="Arial"/>
              </a:rPr>
              <a:t>As discussed previously for built-up tension members, built-up compression members also typically consist of two or more steel shapes, either: 1) closely spaced shapes (e.g., angles or channels) interconnected at intervals by intermittent bolted/riveted or welded filler/stay plates, or 2) widely spaced shapes or plates connected by lacing (i.e., flat bars, angles, channels, or other shapes), tie plates (also referred to as batten or stay plates), solid plates, or perforated cover plates. Illustrations of perforated cover plates, batten plates and lacing were shown previously on Slide 5 in this lesson. Solid plates and perforated cover plates are most commonly used to connect widely spaced shapes or plates in modern steel bridges; lacing and tie plates are now less commonly used. </a:t>
            </a:r>
            <a:r>
              <a:rPr lang="en-US" sz="950" i="1" dirty="0">
                <a:cs typeface="Arial"/>
              </a:rPr>
              <a:t>AASHTO LRFD </a:t>
            </a:r>
            <a:r>
              <a:rPr lang="en-US" sz="950" dirty="0">
                <a:cs typeface="Arial"/>
              </a:rPr>
              <a:t>Article C6.8.5.1 contains references where some limiting design proportions for batten plates and lacing bars may be found. </a:t>
            </a:r>
            <a:r>
              <a:rPr lang="en-US" sz="950" i="1" dirty="0">
                <a:cs typeface="Arial"/>
              </a:rPr>
              <a:t>AASHTO LRFD </a:t>
            </a:r>
            <a:r>
              <a:rPr lang="en-US" sz="950" dirty="0">
                <a:cs typeface="Arial"/>
              </a:rPr>
              <a:t>Article C6.9.4.3.1 also gives a reference for determining section properties (e.g., the moment of inertia and torsional constant) of latticed built-up members. Special design requirements for members composed of perforated plates in built-up compression members are discussed on Slide 108 of this lesson. </a:t>
            </a:r>
          </a:p>
          <a:p>
            <a:pPr algn="just"/>
            <a:r>
              <a:rPr lang="en-US" sz="950" dirty="0">
                <a:cs typeface="Arial"/>
              </a:rPr>
              <a:t>The design of built-up compression members is covered in </a:t>
            </a:r>
            <a:r>
              <a:rPr lang="en-US" sz="950" i="1" dirty="0">
                <a:cs typeface="Arial"/>
              </a:rPr>
              <a:t>AASHTO LRFD </a:t>
            </a:r>
            <a:r>
              <a:rPr lang="en-US" sz="950" dirty="0">
                <a:cs typeface="Arial"/>
              </a:rPr>
              <a:t>Article 6.9.4.3.</a:t>
            </a:r>
            <a:r>
              <a:rPr lang="en-US" sz="950" dirty="0">
                <a:effectLst/>
                <a:ea typeface="Times New Roman" panose="02020603050405020304" pitchFamily="18" charset="0"/>
                <a:cs typeface="Times New Roman" panose="02020603050405020304" pitchFamily="18" charset="0"/>
              </a:rPr>
              <a:t> In addition to other bolt spacing requirements specified in </a:t>
            </a:r>
            <a:r>
              <a:rPr lang="en-US" sz="950" i="1" dirty="0">
                <a:effectLst/>
                <a:ea typeface="Times New Roman" panose="02020603050405020304" pitchFamily="18" charset="0"/>
                <a:cs typeface="Times New Roman" panose="02020603050405020304" pitchFamily="18" charset="0"/>
              </a:rPr>
              <a:t>AASHTO LRFD </a:t>
            </a:r>
            <a:r>
              <a:rPr lang="en-US" sz="950" dirty="0">
                <a:effectLst/>
                <a:ea typeface="Times New Roman" panose="02020603050405020304" pitchFamily="18" charset="0"/>
                <a:cs typeface="Times New Roman" panose="02020603050405020304" pitchFamily="18" charset="0"/>
              </a:rPr>
              <a:t>Article 6.13.6.2 (i.e., minimum and maximum spacing, </a:t>
            </a:r>
            <a:r>
              <a:rPr lang="en-US" sz="950" dirty="0">
                <a:ea typeface="Times New Roman" panose="02020603050405020304" pitchFamily="18" charset="0"/>
                <a:cs typeface="Times New Roman" panose="02020603050405020304" pitchFamily="18" charset="0"/>
              </a:rPr>
              <a:t>clear distance,  and sealing requirements),</a:t>
            </a:r>
            <a:r>
              <a:rPr lang="en-US" sz="950" dirty="0">
                <a:effectLst/>
                <a:ea typeface="Times New Roman" panose="02020603050405020304" pitchFamily="18" charset="0"/>
                <a:cs typeface="Times New Roman" panose="02020603050405020304" pitchFamily="18" charset="0"/>
              </a:rPr>
              <a:t> the maximum longitudinal spacing or pitch of bolts along the length of the member between the end connections must satisfy the spacing requirements for stitch bolts specified in </a:t>
            </a:r>
            <a:r>
              <a:rPr lang="en-US" sz="950" i="1" dirty="0">
                <a:effectLst/>
                <a:ea typeface="Times New Roman" panose="02020603050405020304" pitchFamily="18" charset="0"/>
                <a:cs typeface="Times New Roman" panose="02020603050405020304" pitchFamily="18" charset="0"/>
              </a:rPr>
              <a:t>AASHTO LRFD</a:t>
            </a:r>
            <a:r>
              <a:rPr lang="en-US" sz="950" dirty="0">
                <a:effectLst/>
                <a:ea typeface="Times New Roman" panose="02020603050405020304" pitchFamily="18" charset="0"/>
                <a:cs typeface="Times New Roman" panose="02020603050405020304" pitchFamily="18" charset="0"/>
              </a:rPr>
              <a:t> Article 6.13.2.6.3 (Lesson 11). These maximum pitch requirements are intended to ensure that the individual components of the member act as a unit to transfer the required forces without buckling of the member. Note that the maximum pitch must also not exceed the maximum pitch for sealing specified in </a:t>
            </a:r>
            <a:r>
              <a:rPr lang="en-US" sz="950" i="1" dirty="0">
                <a:effectLst/>
                <a:ea typeface="Times New Roman" panose="02020603050405020304" pitchFamily="18" charset="0"/>
                <a:cs typeface="Times New Roman" panose="02020603050405020304" pitchFamily="18" charset="0"/>
              </a:rPr>
              <a:t>AASHTO LRFD</a:t>
            </a:r>
            <a:r>
              <a:rPr lang="en-US" sz="950" dirty="0">
                <a:effectLst/>
                <a:ea typeface="Times New Roman" panose="02020603050405020304" pitchFamily="18" charset="0"/>
                <a:cs typeface="Times New Roman" panose="02020603050405020304" pitchFamily="18" charset="0"/>
              </a:rPr>
              <a:t> Article 6.13.2.6.2. Consideration may be given to also applying the specified maximum pitch requirements to the spacing of intermittent welds used to connect built-up compression members. Built-up compression members should also satisfy the appropriate maximum slenderness ratio limit discussed previously on Slide 66 in this lesson (see also Slide 107 in this lesson).</a:t>
            </a:r>
          </a:p>
          <a:p>
            <a:pPr algn="just"/>
            <a:r>
              <a:rPr lang="en-US" sz="950" dirty="0">
                <a:cs typeface="Arial"/>
              </a:rPr>
              <a:t> </a:t>
            </a:r>
            <a:r>
              <a:rPr lang="en-US" sz="950" dirty="0">
                <a:effectLst/>
                <a:ea typeface="Times New Roman" panose="02020603050405020304" pitchFamily="18" charset="0"/>
                <a:cs typeface="Times New Roman" panose="02020603050405020304" pitchFamily="18" charset="0"/>
              </a:rPr>
              <a:t>As indicated in the Commentary to Section E6 of the AISC Specification, the ends of the member should be connected rigidly by welding or full-tension bolting, or by using end tie plates. Section E6 suggests designing bolted end connections of built-up compression members for the full compressive load as a bearing-type connection, with the bolts fully pretensioned and a Class A or B faying surface provided (Lesson 11). The Class A or B surface is not recommended to develop slip resistance in the bolts, but to help prevent relative moment between the components at the end as the member takes a curved shape (note that the shear is highest at the ends of the member where the slope of the buckled member is the greatest). At the ends of built-up compression members, bolts must also satisfy the maximum pitch requirements specified for the ends of these members in </a:t>
            </a:r>
            <a:r>
              <a:rPr lang="en-US" sz="950" i="1" dirty="0">
                <a:effectLst/>
                <a:ea typeface="Times New Roman" panose="02020603050405020304" pitchFamily="18" charset="0"/>
                <a:cs typeface="Times New Roman" panose="02020603050405020304" pitchFamily="18" charset="0"/>
              </a:rPr>
              <a:t>AASHTO LRFD</a:t>
            </a:r>
            <a:r>
              <a:rPr lang="en-US" sz="950" dirty="0">
                <a:effectLst/>
                <a:ea typeface="Times New Roman" panose="02020603050405020304" pitchFamily="18" charset="0"/>
                <a:cs typeface="Times New Roman" panose="02020603050405020304" pitchFamily="18" charset="0"/>
              </a:rPr>
              <a:t> Article 6.13.2.6.4 (Lesson 11).</a:t>
            </a:r>
          </a:p>
          <a:p>
            <a:pPr algn="just"/>
            <a:endParaRPr lang="en-US" sz="950" dirty="0">
              <a:cs typeface="Times New Roman" panose="02020603050405020304" pitchFamily="18" charset="0"/>
            </a:endParaRPr>
          </a:p>
          <a:p>
            <a:pPr algn="just"/>
            <a:r>
              <a:rPr lang="en-US" sz="950" dirty="0">
                <a:cs typeface="Times New Roman" panose="02020603050405020304" pitchFamily="18" charset="0"/>
              </a:rPr>
              <a:t>The built-up compression rib in the historic Strawberry Mansion bridge is shown along with other built-up truss members.</a:t>
            </a:r>
            <a:endParaRPr lang="en-US" sz="950" dirty="0">
              <a:effectLst/>
              <a:cs typeface="Times New Roman" panose="02020603050405020304" pitchFamily="18" charset="0"/>
            </a:endParaRPr>
          </a:p>
          <a:p>
            <a:pPr algn="just"/>
            <a:endParaRPr lang="en-US" sz="950" dirty="0">
              <a:effectLst/>
              <a:cs typeface="Times New Roman" panose="02020603050405020304" pitchFamily="18" charset="0"/>
            </a:endParaRPr>
          </a:p>
          <a:p>
            <a:pPr algn="just"/>
            <a:r>
              <a:rPr lang="en-US" sz="950" u="sng" dirty="0">
                <a:effectLst/>
                <a:cs typeface="Times New Roman" panose="02020603050405020304" pitchFamily="18" charset="0"/>
              </a:rPr>
              <a:t>Photo credit</a:t>
            </a:r>
            <a:r>
              <a:rPr lang="en-US" sz="950" dirty="0">
                <a:effectLst/>
                <a:cs typeface="Times New Roman" panose="02020603050405020304" pitchFamily="18" charset="0"/>
              </a:rPr>
              <a:t>: Russo Structural Services</a:t>
            </a:r>
            <a:endParaRPr lang="en-US" sz="950" dirty="0">
              <a:cs typeface="Arial"/>
            </a:endParaRPr>
          </a:p>
        </p:txBody>
      </p:sp>
      <p:sp>
        <p:nvSpPr>
          <p:cNvPr id="4" name="Slide Number Placeholder 3">
            <a:extLst>
              <a:ext uri="{FF2B5EF4-FFF2-40B4-BE49-F238E27FC236}">
                <a16:creationId xmlns:a16="http://schemas.microsoft.com/office/drawing/2014/main" id="{AE243E0D-5F59-5BD1-AE4A-E012B68F3268}"/>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103</a:t>
            </a:fld>
            <a:endParaRPr lang="en-US" dirty="0"/>
          </a:p>
        </p:txBody>
      </p:sp>
    </p:spTree>
    <p:extLst>
      <p:ext uri="{BB962C8B-B14F-4D97-AF65-F5344CB8AC3E}">
        <p14:creationId xmlns:p14="http://schemas.microsoft.com/office/powerpoint/2010/main" val="19536368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731958"/>
          </a:xfrm>
        </p:spPr>
        <p:txBody>
          <a:bodyPr/>
          <a:lstStyle/>
          <a:p>
            <a:pPr algn="just"/>
            <a:r>
              <a:rPr lang="en-US" dirty="0">
                <a:cs typeface="Arial"/>
              </a:rPr>
              <a:t>The nominal compressive resistance, P</a:t>
            </a:r>
            <a:r>
              <a:rPr lang="en-US" baseline="-25000" dirty="0">
                <a:cs typeface="Arial"/>
              </a:rPr>
              <a:t>n</a:t>
            </a:r>
            <a:r>
              <a:rPr lang="en-US" dirty="0">
                <a:cs typeface="Arial"/>
              </a:rPr>
              <a:t>, of built-up compression members is to be determined according to the provisions of </a:t>
            </a:r>
            <a:r>
              <a:rPr lang="en-US" i="1" dirty="0">
                <a:cs typeface="Arial"/>
              </a:rPr>
              <a:t>AASHTO LRFD </a:t>
            </a:r>
            <a:r>
              <a:rPr lang="en-US" dirty="0">
                <a:cs typeface="Arial"/>
              </a:rPr>
              <a:t>Article 6.9.4.1, as discussed previously on Slides 44 to 53 of this lesson. For built-up compression members with cross sections containing any slender cross-section elements, as defined previously on Slide 57 of this lesson, i.e., longitudinally unstiffened elements not satisfying the corresponding width-to-thickness or slenderness ratio limits specified in </a:t>
            </a:r>
            <a:r>
              <a:rPr lang="en-US" i="1" dirty="0">
                <a:cs typeface="Arial"/>
              </a:rPr>
              <a:t>AASHTO LRFD </a:t>
            </a:r>
            <a:r>
              <a:rPr lang="en-US" dirty="0">
                <a:cs typeface="Arial"/>
              </a:rPr>
              <a:t>Table 6.9.4.2.1-1 (or b/t &gt; </a:t>
            </a:r>
            <a:r>
              <a:rPr lang="el-GR" dirty="0">
                <a:cs typeface="Arial"/>
              </a:rPr>
              <a:t>λ</a:t>
            </a:r>
            <a:r>
              <a:rPr lang="en-US" baseline="-25000" dirty="0">
                <a:cs typeface="Arial"/>
              </a:rPr>
              <a:t>r</a:t>
            </a:r>
            <a:r>
              <a:rPr lang="en-US" dirty="0">
                <a:cs typeface="Arial"/>
              </a:rPr>
              <a:t>), P</a:t>
            </a:r>
            <a:r>
              <a:rPr lang="en-US" baseline="-25000" dirty="0">
                <a:cs typeface="Arial"/>
              </a:rPr>
              <a:t>n</a:t>
            </a:r>
            <a:r>
              <a:rPr lang="en-US" dirty="0">
                <a:cs typeface="Arial"/>
              </a:rPr>
              <a:t> is to be determined according to the provisions of </a:t>
            </a:r>
            <a:r>
              <a:rPr lang="en-US" i="1" dirty="0">
                <a:cs typeface="Arial"/>
              </a:rPr>
              <a:t>AASHTO LRFD </a:t>
            </a:r>
            <a:r>
              <a:rPr lang="en-US" dirty="0">
                <a:cs typeface="Arial"/>
              </a:rPr>
              <a:t>Article 6.9.4.2.2 to account for the effects of potential local buckling of the elements on the overall compressive resistance, as discussed previously on Slides 54 to 64 of this lesson. </a:t>
            </a:r>
            <a:r>
              <a:rPr lang="en-US" dirty="0">
                <a:effectLst/>
                <a:ea typeface="Times New Roman" panose="02020603050405020304" pitchFamily="18" charset="0"/>
                <a:cs typeface="Arial" panose="020B0604020202020204" pitchFamily="34" charset="0"/>
              </a:rPr>
              <a:t>For compression members with cross-sections containing any longitudinally stiffened plates, P</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to be determined according to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E6.1.1 (Appendix E6) to account for the action of the longitudinal stiffeners and their tributary plate widths acting as stiffener struts including any local buckling effects in slender longitudinally stiffened plate panels. These provisions are considered outside the scope of this course. Members composed of solid and/or perforated plates that are determined to be slender cross-section elements must also satisfy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6.9.4.5 (refer to Slides 63 and 64 of this lesson).</a:t>
            </a:r>
          </a:p>
          <a:p>
            <a:pPr algn="just"/>
            <a:endParaRPr lang="en-US" dirty="0">
              <a:cs typeface="Arial" panose="020B0604020202020204" pitchFamily="34" charset="0"/>
            </a:endParaRPr>
          </a:p>
          <a:p>
            <a:pPr algn="just"/>
            <a:r>
              <a:rPr lang="en-US" dirty="0">
                <a:cs typeface="Arial" panose="020B0604020202020204" pitchFamily="34" charset="0"/>
              </a:rPr>
              <a:t>For built-up compression members composed of two or more shapes, the effect of any relative deformation between the shapes that produces shear forces in the connectors between the individual shapes on the compressive resistance must be considered, as discussed on the next two slides. </a:t>
            </a:r>
            <a:r>
              <a:rPr lang="en-US" dirty="0">
                <a:effectLst/>
                <a:ea typeface="Times New Roman" panose="02020603050405020304" pitchFamily="18" charset="0"/>
                <a:cs typeface="Times New Roman" panose="02020603050405020304" pitchFamily="18" charset="0"/>
              </a:rPr>
              <a:t>Shear in a compression member can result due to lateral loads, end eccentricity of the axial load, and/or by the slope of the member with respect to the line of thrust of the axial load caused by bending during buckling or any unintended initial curvature. Shear has an insignificant effect on reducing the compressive resistance of sections with solid webs, and on box-section members built-up using perforated cover plates. However, the effect of shear on the compressive resistance for built-up compression members composed of two or more shapes should not be neglected. </a:t>
            </a:r>
            <a:endParaRPr lang="en-US" dirty="0">
              <a:cs typeface="Arial"/>
            </a:endParaRPr>
          </a:p>
        </p:txBody>
      </p:sp>
      <p:sp>
        <p:nvSpPr>
          <p:cNvPr id="4" name="Slide Number Placeholder 3">
            <a:extLst>
              <a:ext uri="{FF2B5EF4-FFF2-40B4-BE49-F238E27FC236}">
                <a16:creationId xmlns:a16="http://schemas.microsoft.com/office/drawing/2014/main" id="{C987A802-AE3A-75EB-4C1D-0725D4B75A4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104</a:t>
            </a:fld>
            <a:endParaRPr lang="en-US" dirty="0"/>
          </a:p>
        </p:txBody>
      </p:sp>
    </p:spTree>
    <p:extLst>
      <p:ext uri="{BB962C8B-B14F-4D97-AF65-F5344CB8AC3E}">
        <p14:creationId xmlns:p14="http://schemas.microsoft.com/office/powerpoint/2010/main" val="39052203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319264"/>
          </a:xfrm>
        </p:spPr>
        <p:txBody>
          <a:bodyPr/>
          <a:lstStyle/>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The shear effect </a:t>
            </a:r>
            <a:r>
              <a:rPr lang="en-US" dirty="0">
                <a:ea typeface="Times New Roman" panose="02020603050405020304" pitchFamily="18" charset="0"/>
                <a:cs typeface="Times New Roman" panose="02020603050405020304" pitchFamily="18" charset="0"/>
              </a:rPr>
              <a:t>discussed on the preceding slide </a:t>
            </a:r>
            <a:r>
              <a:rPr lang="en-US" dirty="0">
                <a:effectLst/>
                <a:ea typeface="Times New Roman" panose="02020603050405020304" pitchFamily="18" charset="0"/>
                <a:cs typeface="Times New Roman" panose="02020603050405020304" pitchFamily="18" charset="0"/>
              </a:rPr>
              <a:t>can be accounted for by an adjustment to the effective length of the member.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6.9.4.3 specifies the following modified slenderness ratio,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for built-up members composed of two or more shapes where the buckling mode involves relative deformation that produces shear forces in connectors between the individual shapes. This modified ratio applies when the intermediate connectors between the shapes are welded or fully-tensioned bolted.</a:t>
            </a:r>
          </a:p>
          <a:p>
            <a:pPr marR="0" algn="just">
              <a:spcBef>
                <a:spcPts val="0"/>
              </a:spcBef>
              <a:spcAft>
                <a:spcPts val="0"/>
              </a:spcAft>
            </a:pPr>
            <a:endParaRPr lang="en-US" dirty="0">
              <a:cs typeface="Times New Roman" panose="02020603050405020304" pitchFamily="18" charset="0"/>
            </a:endParaRPr>
          </a:p>
          <a:p>
            <a:pPr algn="just">
              <a:spcBef>
                <a:spcPts val="0"/>
              </a:spcBef>
              <a:spcAft>
                <a:spcPts val="0"/>
              </a:spcAft>
            </a:pPr>
            <a:r>
              <a:rPr lang="en-US" dirty="0">
                <a:effectLst/>
                <a:ea typeface="Times New Roman" panose="02020603050405020304" pitchFamily="18" charset="0"/>
                <a:cs typeface="Times New Roman" panose="02020603050405020304" pitchFamily="18" charset="0"/>
              </a:rPr>
              <a:t>For example, for a built-up back-to-back double-angle or double-channel compression member interconnected at intervals along its length in the plane defined by the y-axis of the cross-section,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would be used in place of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y</a:t>
            </a:r>
            <a:r>
              <a:rPr lang="en-US" dirty="0">
                <a:effectLst/>
                <a:ea typeface="Times New Roman" panose="02020603050405020304" pitchFamily="18" charset="0"/>
                <a:cs typeface="Times New Roman" panose="02020603050405020304" pitchFamily="18" charset="0"/>
              </a:rPr>
              <a:t> for flexural buckling (FB) about the y-axis to account for the effect of the shear displacements between the shapes. Flexural buckling (FB) about the x-axis would be checked in conventional fashion, as shear effects would have no effect on buckling about the x-axis. Similarly, for the case of the same singly-symmetric back-to-back double-angle compression member with the y-axis defined as the plane of symmetry, P</a:t>
            </a:r>
            <a:r>
              <a:rPr lang="en-US" baseline="-25000" dirty="0">
                <a:effectLst/>
                <a:ea typeface="Times New Roman" panose="02020603050405020304" pitchFamily="18" charset="0"/>
                <a:cs typeface="Times New Roman" panose="02020603050405020304" pitchFamily="18" charset="0"/>
              </a:rPr>
              <a:t>ey</a:t>
            </a:r>
            <a:r>
              <a:rPr lang="en-US" dirty="0">
                <a:effectLst/>
                <a:ea typeface="Times New Roman" panose="02020603050405020304" pitchFamily="18" charset="0"/>
                <a:cs typeface="Times New Roman" panose="02020603050405020304" pitchFamily="18" charset="0"/>
              </a:rPr>
              <a:t> calculated using the modified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in place of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y</a:t>
            </a:r>
            <a:r>
              <a:rPr lang="en-US" dirty="0">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would be used in the flexural-torsional buckling (FTB) equation given on Slide 50 of this lesson. The nominal compressive resistance in this case would then be computed as the smaller value based on either flexural buckling (FB) about the x-axis or flexural-torsional buckling (FTB), which involves torsion of the member in combination with flexure about the y-axis.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4149908-301F-6312-0EE7-FD44621ECF4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105</a:t>
            </a:fld>
            <a:endParaRPr lang="en-US" dirty="0"/>
          </a:p>
        </p:txBody>
      </p:sp>
    </p:spTree>
    <p:extLst>
      <p:ext uri="{BB962C8B-B14F-4D97-AF65-F5344CB8AC3E}">
        <p14:creationId xmlns:p14="http://schemas.microsoft.com/office/powerpoint/2010/main" val="39945101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545841"/>
          </a:xfrm>
        </p:spPr>
        <p:txBody>
          <a:bodyPr/>
          <a:lstStyle/>
          <a:p>
            <a:pPr marR="0" algn="just">
              <a:spcBef>
                <a:spcPts val="0"/>
              </a:spcBef>
              <a:spcAft>
                <a:spcPts val="0"/>
              </a:spcAft>
            </a:pP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C6.9.4.3.1 gives the alternate equation for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shown on this slide assumed applicable to compression members, for which shear-force effects are a concern, that are built-up using two or more shapes with other types of intermediate connectors, including those members on existing structures that are interconnected with rivets. This equation is based on the equation given in Section E6 of the AISC Specification for application to built-up compression members in which the intermediate connectors are snug-tight bolted. </a:t>
            </a:r>
          </a:p>
          <a:p>
            <a:pPr marR="0" algn="just">
              <a:spcBef>
                <a:spcPts val="0"/>
              </a:spcBef>
              <a:spcAft>
                <a:spcPts val="0"/>
              </a:spcAft>
            </a:pPr>
            <a:endParaRPr lang="en-US" dirty="0">
              <a:cs typeface="Times New Roman" panose="02020603050405020304" pitchFamily="18" charset="0"/>
            </a:endParaRPr>
          </a:p>
          <a:p>
            <a:pPr algn="just">
              <a:spcBef>
                <a:spcPts val="0"/>
              </a:spcBef>
              <a:spcAft>
                <a:spcPts val="0"/>
              </a:spcAft>
            </a:pPr>
            <a:r>
              <a:rPr lang="en-US" dirty="0">
                <a:effectLst/>
                <a:ea typeface="Times New Roman" panose="02020603050405020304" pitchFamily="18" charset="0"/>
                <a:cs typeface="Times New Roman" panose="02020603050405020304" pitchFamily="18" charset="0"/>
              </a:rPr>
              <a:t>As mentioned in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C6.9.4.3.1, the connectors in built-up compression members must be designed to resist the shear forces that develop in the buckled member whenever the equation on this slide or on the preceding slide are employed, but no additional guidance is offered. It is suggested </a:t>
            </a:r>
            <a:r>
              <a:rPr lang="en-US" dirty="0">
                <a:ea typeface="Times New Roman" panose="02020603050405020304" pitchFamily="18" charset="0"/>
                <a:cs typeface="Times New Roman" panose="02020603050405020304" pitchFamily="18" charset="0"/>
              </a:rPr>
              <a:t>in Chapter 4 of the NSBA SBDH </a:t>
            </a:r>
            <a:r>
              <a:rPr lang="en-US" dirty="0">
                <a:effectLst/>
                <a:ea typeface="Times New Roman" panose="02020603050405020304" pitchFamily="18" charset="0"/>
                <a:cs typeface="Times New Roman" panose="02020603050405020304" pitchFamily="18" charset="0"/>
              </a:rPr>
              <a:t>that the additional transverse shear force due to stability effects, given on Slide 108 of this lesson, might be used to design the connectors in such cases.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6CEF47-F0FE-1B5D-35CE-BA540637A1E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106</a:t>
            </a:fld>
            <a:endParaRPr lang="en-US" dirty="0"/>
          </a:p>
        </p:txBody>
      </p:sp>
    </p:spTree>
    <p:extLst>
      <p:ext uri="{BB962C8B-B14F-4D97-AF65-F5344CB8AC3E}">
        <p14:creationId xmlns:p14="http://schemas.microsoft.com/office/powerpoint/2010/main" val="29837823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457700"/>
          </a:xfrm>
        </p:spPr>
        <p:txBody>
          <a:bodyPr/>
          <a:lstStyle/>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In addition,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6.9.4.3.1 specifies that for built-up compression members composed of two or more shapes interconnected at intervals, the slenderness ratio of each component shape between connecting fasteners or welds (i.e., the maximum value of a/r</a:t>
            </a:r>
            <a:r>
              <a:rPr lang="en-US" baseline="-25000" dirty="0">
                <a:effectLst/>
                <a:ea typeface="Times New Roman" panose="02020603050405020304" pitchFamily="18" charset="0"/>
                <a:cs typeface="Times New Roman" panose="02020603050405020304" pitchFamily="18" charset="0"/>
              </a:rPr>
              <a:t>ib</a:t>
            </a:r>
            <a:r>
              <a:rPr lang="en-US" dirty="0">
                <a:effectLst/>
                <a:ea typeface="Times New Roman" panose="02020603050405020304" pitchFamily="18" charset="0"/>
                <a:cs typeface="Times New Roman" panose="02020603050405020304" pitchFamily="18" charset="0"/>
              </a:rPr>
              <a:t> or a/r</a:t>
            </a:r>
            <a:r>
              <a:rPr lang="en-US" baseline="-25000" dirty="0">
                <a:effectLst/>
                <a:ea typeface="Times New Roman" panose="02020603050405020304" pitchFamily="18" charset="0"/>
                <a:cs typeface="Times New Roman" panose="02020603050405020304" pitchFamily="18" charset="0"/>
              </a:rPr>
              <a:t>i</a:t>
            </a:r>
            <a:r>
              <a:rPr lang="en-US" dirty="0">
                <a:effectLst/>
                <a:ea typeface="Times New Roman" panose="02020603050405020304" pitchFamily="18" charset="0"/>
                <a:cs typeface="Times New Roman" panose="02020603050405020304" pitchFamily="18" charset="0"/>
              </a:rPr>
              <a:t> for each shape, as applicable) must not exceed 75 percent of the governing slenderness ratio of the built-up member. Also, lacing members and/or tie plates are to be spaced such that the slenderness ratio of each component shape between the lacing and/or tie-plate connection points does not exceed 75 percent of the governing slenderness ratio of the built-up member. In each case, the least radius of gyration is to be used in computing the slenderness ratio of each component shape between the connectors or connection points. Formulas giving approximate radii of gyration for various potential configurations of built-up members are provided in Table A1 of Salmon and Johnson </a:t>
            </a:r>
            <a:r>
              <a:rPr lang="en-US" i="1" dirty="0">
                <a:effectLst/>
                <a:ea typeface="Times New Roman" panose="02020603050405020304" pitchFamily="18" charset="0"/>
                <a:cs typeface="Times New Roman" panose="02020603050405020304" pitchFamily="18" charset="0"/>
              </a:rPr>
              <a:t>Steel Structures – Design and Behavior</a:t>
            </a:r>
            <a:r>
              <a:rPr lang="en-US" dirty="0">
                <a:effectLst/>
                <a:ea typeface="Times New Roman" panose="02020603050405020304" pitchFamily="18" charset="0"/>
                <a:cs typeface="Times New Roman" panose="02020603050405020304" pitchFamily="18" charset="0"/>
              </a:rPr>
              <a:t>. This requirement is intended to mitigate the possibility of so-called compound buckling, or the interaction between global buckling of the built-up member and local buckling of the individual components between intermediate connectors or lacing and/or tie-plate connection points.</a:t>
            </a:r>
          </a:p>
          <a:p>
            <a:pPr marR="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Built-up laced columns supporting the approach spans of the Strawberry Mansion Bridge are shown in the photo on this slide.</a:t>
            </a:r>
          </a:p>
          <a:p>
            <a:pPr marR="0" algn="just">
              <a:spcBef>
                <a:spcPts val="0"/>
              </a:spcBef>
              <a:spcAft>
                <a:spcPts val="0"/>
              </a:spcAft>
            </a:pPr>
            <a:endParaRPr lang="en-US" dirty="0">
              <a:cs typeface="Times New Roman" panose="02020603050405020304" pitchFamily="18" charset="0"/>
            </a:endParaRPr>
          </a:p>
          <a:p>
            <a:pPr marR="0" algn="just">
              <a:spcBef>
                <a:spcPts val="0"/>
              </a:spcBef>
              <a:spcAft>
                <a:spcPts val="0"/>
              </a:spcAft>
            </a:pPr>
            <a:r>
              <a:rPr lang="en-US" u="sng" dirty="0">
                <a:cs typeface="Times New Roman" panose="02020603050405020304" pitchFamily="18" charset="0"/>
              </a:rPr>
              <a:t>Photo credit</a:t>
            </a:r>
            <a:r>
              <a:rPr lang="en-US" dirty="0">
                <a:cs typeface="Times New Roman" panose="02020603050405020304" pitchFamily="18" charset="0"/>
              </a:rPr>
              <a:t>: Russo Structural Services</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4FE7013B-2329-50F5-4D00-D64FBA0796F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107</a:t>
            </a:fld>
            <a:endParaRPr lang="en-US" dirty="0"/>
          </a:p>
        </p:txBody>
      </p:sp>
    </p:spTree>
    <p:extLst>
      <p:ext uri="{BB962C8B-B14F-4D97-AF65-F5344CB8AC3E}">
        <p14:creationId xmlns:p14="http://schemas.microsoft.com/office/powerpoint/2010/main" val="5244270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457700"/>
          </a:xfrm>
        </p:spPr>
        <p:txBody>
          <a:bodyPr/>
          <a:lstStyle/>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As mentioned previously, perforated cover plates are more likely to be used for built-up members in new bridge construction than laced or battened compression members. Specific design requirements for perforated cover plates used in built-up compression members are given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6.8.5.2, as summarized previously on Slide 39 in this lesson. Also, when checking for slender cross-section elements, </a:t>
            </a:r>
            <a:r>
              <a:rPr lang="el-GR" dirty="0">
                <a:effectLst/>
                <a:ea typeface="Times New Roman" panose="02020603050405020304" pitchFamily="18" charset="0"/>
                <a:cs typeface="Times New Roman" panose="02020603050405020304" pitchFamily="18" charset="0"/>
              </a:rPr>
              <a:t>λ</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in the first row of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Table 6.9.4.2.1-1 under elements supported along two longitudinal edges (refer to Slide 56 in this lesson) should be checked taking b as the distance between the edge supports of the perforated plate. Should </a:t>
            </a:r>
            <a:r>
              <a:rPr lang="en-US" dirty="0">
                <a:ea typeface="Times New Roman" panose="02020603050405020304" pitchFamily="18" charset="0"/>
                <a:cs typeface="Times New Roman" panose="02020603050405020304" pitchFamily="18" charset="0"/>
              </a:rPr>
              <a:t>it be determined that the perforated plate is a slender cross-section element according to this check, the provisions of </a:t>
            </a:r>
            <a:r>
              <a:rPr lang="en-US" i="1" dirty="0">
                <a:ea typeface="Times New Roman" panose="02020603050405020304" pitchFamily="18" charset="0"/>
                <a:cs typeface="Times New Roman" panose="02020603050405020304" pitchFamily="18" charset="0"/>
              </a:rPr>
              <a:t>AASHTO LRFD </a:t>
            </a:r>
            <a:r>
              <a:rPr lang="en-US" dirty="0">
                <a:ea typeface="Times New Roman" panose="02020603050405020304" pitchFamily="18" charset="0"/>
                <a:cs typeface="Times New Roman" panose="02020603050405020304" pitchFamily="18" charset="0"/>
              </a:rPr>
              <a:t>Article 6.9.4.5 should also be satisfied (refer to Slides 63 and 64 in this lesson). </a:t>
            </a:r>
            <a:r>
              <a:rPr lang="en-US" dirty="0">
                <a:effectLst/>
                <a:ea typeface="Times New Roman" panose="02020603050405020304" pitchFamily="18" charset="0"/>
                <a:cs typeface="Times New Roman" panose="02020603050405020304" pitchFamily="18" charset="0"/>
              </a:rPr>
              <a:t>A separate check should also be made of </a:t>
            </a:r>
            <a:r>
              <a:rPr lang="el-GR" dirty="0">
                <a:effectLst/>
                <a:ea typeface="Times New Roman" panose="02020603050405020304" pitchFamily="18" charset="0"/>
                <a:cs typeface="Times New Roman" panose="02020603050405020304" pitchFamily="18" charset="0"/>
              </a:rPr>
              <a:t>λ</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in the last row of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Table 6.9.4.2.1-1 under elements supported along one longitudinal edge (refer to Slide 55 in this lesson) taking b as the projecting width from the edge of the perforation to a single edge support. </a:t>
            </a:r>
          </a:p>
          <a:p>
            <a:pPr marR="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algn="just">
              <a:spcBef>
                <a:spcPts val="0"/>
              </a:spcBef>
              <a:spcAft>
                <a:spcPts val="0"/>
              </a:spcAft>
            </a:pPr>
            <a:r>
              <a:rPr lang="en-US" dirty="0">
                <a:effectLst/>
                <a:ea typeface="Times New Roman" panose="02020603050405020304" pitchFamily="18" charset="0"/>
                <a:cs typeface="Times New Roman" panose="02020603050405020304" pitchFamily="18" charset="0"/>
              </a:rPr>
              <a:t>In addition, for built-up compression members utilizing perforated cover plates,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6.9.4.3.2 specifies that the perforated plates must be designed for the sum of the shear force due to the factored loads (i.e., the shear due to self-weight of the member plus any additional applied force), and an additional transverse shear force, V (kips), due to stability effects, assumed divided equally to each plane containing a perforated plate, as given by the equation on this slide. Consideration should also be given to applying this equation to any built-up compression member design in which lacing might be used.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9C6F71-463F-A1DE-03CC-DC18EE4501C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108</a:t>
            </a:fld>
            <a:endParaRPr lang="en-US" dirty="0"/>
          </a:p>
        </p:txBody>
      </p:sp>
    </p:spTree>
    <p:extLst>
      <p:ext uri="{BB962C8B-B14F-4D97-AF65-F5344CB8AC3E}">
        <p14:creationId xmlns:p14="http://schemas.microsoft.com/office/powerpoint/2010/main" val="37037385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803775"/>
          </a:xfrm>
        </p:spPr>
        <p:txBody>
          <a:bodyPr/>
          <a:lstStyle/>
          <a:p>
            <a:pPr algn="just"/>
            <a:r>
              <a:rPr lang="en-US" dirty="0"/>
              <a:t>This slide summarizes the various topics that were covered in Lesson 12 on tension and compression members. </a:t>
            </a:r>
          </a:p>
          <a:p>
            <a:pPr algn="just"/>
            <a:endParaRPr lang="en-US" dirty="0"/>
          </a:p>
          <a:p>
            <a:pPr algn="just"/>
            <a:r>
              <a:rPr lang="en-US" dirty="0"/>
              <a:t>The topics that were covered on tension members in this lesson included an introduction to the different types of tension members that are typically utilized in steel-bridge structures, the calculation of the factored tensile resistance of these members using the </a:t>
            </a:r>
            <a:r>
              <a:rPr lang="en-US" i="1" dirty="0"/>
              <a:t>AASHTO LRFD </a:t>
            </a:r>
            <a:r>
              <a:rPr lang="en-US" dirty="0"/>
              <a:t>provisions (including illustrative examples), the limiting slenderness ratios that apply to these members, the design for combined loading on these members; i.e., loading </a:t>
            </a:r>
            <a:r>
              <a:rPr lang="en-US" sz="1200" dirty="0">
                <a:effectLst/>
                <a:ea typeface="Times New Roman" panose="02020603050405020304" pitchFamily="18" charset="0"/>
                <a:cs typeface="Arial" panose="020B0604020202020204" pitchFamily="34" charset="0"/>
              </a:rPr>
              <a:t>consisting of any combination of axial tension, uniaxial or biaxial flexure, and flexural and/or torsional shear, and the design of built-up tension members.</a:t>
            </a:r>
            <a:r>
              <a:rPr lang="en-US" dirty="0"/>
              <a:t> </a:t>
            </a:r>
          </a:p>
          <a:p>
            <a:pPr algn="just"/>
            <a:endParaRPr lang="en-US" dirty="0"/>
          </a:p>
          <a:p>
            <a:pPr algn="just"/>
            <a:r>
              <a:rPr lang="en-US" dirty="0"/>
              <a:t>The topics that were covered on compression members in this lesson included an introduction to the different types of compression members that are typically utilized in steel-bridge structures, the calculation of the factored compressive resistance of these members using the </a:t>
            </a:r>
            <a:r>
              <a:rPr lang="en-US" i="1" dirty="0"/>
              <a:t>AASHTO LRFD </a:t>
            </a:r>
            <a:r>
              <a:rPr lang="en-US" dirty="0"/>
              <a:t>provisions, the limiting slenderness ratios that apply to these members, the design for combined loading on these members; i.e., loading </a:t>
            </a:r>
            <a:r>
              <a:rPr lang="en-US" sz="1200" dirty="0">
                <a:effectLst/>
                <a:ea typeface="Times New Roman" panose="02020603050405020304" pitchFamily="18" charset="0"/>
                <a:cs typeface="Arial" panose="020B0604020202020204" pitchFamily="34" charset="0"/>
              </a:rPr>
              <a:t>consisting of any combination of axial compression, uniaxial or biaxial flexure, and flexural and/or torsional shear (which included an example illustrating the application of the these provisions to the design of a tee-section top lateral bracing member in a straight tub-girder bridge), the special design requirements for single-angle compression members (which included an example illustrating the application of these provisions to the design of a single-angle member serving as the bottom strut of a cross-frame in a horizontally curved I-girder bridge), and the design of built-up compression members. </a:t>
            </a:r>
            <a:endParaRPr lang="en-US" dirty="0"/>
          </a:p>
        </p:txBody>
      </p:sp>
      <p:sp>
        <p:nvSpPr>
          <p:cNvPr id="4" name="Slide Number Placeholder 3">
            <a:extLst>
              <a:ext uri="{FF2B5EF4-FFF2-40B4-BE49-F238E27FC236}">
                <a16:creationId xmlns:a16="http://schemas.microsoft.com/office/drawing/2014/main" id="{29133B84-FB75-547F-D508-D348A2B550B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109</a:t>
            </a:fld>
            <a:endParaRPr lang="en-US" dirty="0"/>
          </a:p>
        </p:txBody>
      </p:sp>
    </p:spTree>
    <p:extLst>
      <p:ext uri="{BB962C8B-B14F-4D97-AF65-F5344CB8AC3E}">
        <p14:creationId xmlns:p14="http://schemas.microsoft.com/office/powerpoint/2010/main" val="402966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35738" cy="4303080"/>
          </a:xfrm>
        </p:spPr>
        <p:txBody>
          <a:bodyPr/>
          <a:lstStyle/>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In designing a tension member, it is conservative and convenient to use the least net width for any chain together with the full tensile force in the member. It is sometimes possible to achieve an acceptable, slightly less conservative design by checking each possible chain with a tensile force obtained by subtracting the force removed by each bolt ahead of that chain, i.e., closer to mid-length of the member, from the full tensile force in the member. This approach assumes that the full force is transferred equally by all bolts at one end </a:t>
            </a:r>
            <a:r>
              <a:rPr lang="en-US" dirty="0">
                <a:effectLst/>
                <a:ea typeface="Times New Roman" panose="02020603050405020304" pitchFamily="18" charset="0"/>
                <a:cs typeface="Times New Roman" panose="02020603050405020304" pitchFamily="18" charset="0"/>
              </a:rPr>
              <a:t>whenever the bolts are arranged symmetrically with respect to the centroidal axis of the connected element</a:t>
            </a:r>
            <a:r>
              <a:rPr lang="en-US" dirty="0">
                <a:effectLst/>
                <a:ea typeface="Times New Roman" panose="02020603050405020304" pitchFamily="18" charset="0"/>
                <a:cs typeface="Arial" panose="020B0604020202020204" pitchFamily="34" charset="0"/>
              </a:rPr>
              <a:t>. In such cases, the equation shown on this slide provides a pseudo net area,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that can be used to determine the full member tension fracture resistance, where n</a:t>
            </a:r>
            <a:r>
              <a:rPr lang="en-US" baseline="-25000" dirty="0">
                <a:effectLst/>
                <a:ea typeface="Times New Roman" panose="02020603050405020304" pitchFamily="18" charset="0"/>
                <a:cs typeface="Arial" panose="020B0604020202020204" pitchFamily="34" charset="0"/>
              </a:rPr>
              <a:t>total</a:t>
            </a:r>
            <a:r>
              <a:rPr lang="en-US" dirty="0">
                <a:effectLst/>
                <a:ea typeface="Times New Roman" panose="02020603050405020304" pitchFamily="18" charset="0"/>
                <a:cs typeface="Arial" panose="020B0604020202020204" pitchFamily="34" charset="0"/>
              </a:rPr>
              <a:t> is the total number of bolts in the connection and n</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is the remaining number of bolts after deducting the number ahead of the fracture path. The application of this equation will be demonstrated in a subsequent example.</a:t>
            </a:r>
          </a:p>
          <a:p>
            <a:pPr marR="228600" algn="just">
              <a:lnSpc>
                <a:spcPct val="110000"/>
              </a:lnSpc>
              <a:spcBef>
                <a:spcPts val="0"/>
              </a:spcBef>
              <a:spcAft>
                <a:spcPts val="0"/>
              </a:spcAft>
            </a:pPr>
            <a:endParaRPr lang="en-US" dirty="0">
              <a:effectLst/>
              <a:cs typeface="Arial" panose="020B0604020202020204" pitchFamily="34" charset="0"/>
            </a:endParaRPr>
          </a:p>
          <a:p>
            <a:pPr marR="228600" algn="just">
              <a:lnSpc>
                <a:spcPct val="110000"/>
              </a:lnSpc>
              <a:spcBef>
                <a:spcPts val="0"/>
              </a:spcBef>
              <a:spcAft>
                <a:spcPts val="0"/>
              </a:spcAft>
            </a:pPr>
            <a:r>
              <a:rPr lang="en-US" dirty="0">
                <a:effectLst/>
                <a:cs typeface="Arial" panose="020B0604020202020204" pitchFamily="34" charset="0"/>
              </a:rPr>
              <a:t>The photo depicts an engineer intentionally using several rows with a reduced number of bolts at the end of a field splice plate. This was done to reduce the net section deduction in the main member until a fraction of the tension load could be transferred to the splice plate at which time a row of six bolts is used. The first three rows used only four bolts in each row. The bolt spacing and the clipped corners of the plate were all chosen to also meet sealing and spacing / edge distance requirements. The staggered pattern of six bolts was also checked, and the bolt pitch and gage were chosen so this did not control the design. It was not the tension in the splice plate that was of concern, rather the reduced net section of the main member, designed not to have bolt holes, to accept the field-drilled retrofit plate bolt holes.</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u="sng" dirty="0">
                <a:cs typeface="Arial" panose="020B0604020202020204" pitchFamily="34" charset="0"/>
              </a:rPr>
              <a:t>Photo credit</a:t>
            </a:r>
            <a:r>
              <a:rPr lang="en-US" dirty="0">
                <a:cs typeface="Arial" panose="020B0604020202020204" pitchFamily="34" charset="0"/>
              </a:rPr>
              <a:t>: Michael Baker International</a:t>
            </a:r>
          </a:p>
        </p:txBody>
      </p:sp>
      <p:sp>
        <p:nvSpPr>
          <p:cNvPr id="4" name="Slide Number Placeholder 3">
            <a:extLst>
              <a:ext uri="{FF2B5EF4-FFF2-40B4-BE49-F238E27FC236}">
                <a16:creationId xmlns:a16="http://schemas.microsoft.com/office/drawing/2014/main" id="{9C956942-4C91-7C76-A2DA-24F2561E0A8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11</a:t>
            </a:fld>
            <a:endParaRPr lang="en-US" dirty="0"/>
          </a:p>
        </p:txBody>
      </p:sp>
    </p:spTree>
    <p:extLst>
      <p:ext uri="{BB962C8B-B14F-4D97-AF65-F5344CB8AC3E}">
        <p14:creationId xmlns:p14="http://schemas.microsoft.com/office/powerpoint/2010/main" val="31215311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5"/>
            <a:ext cx="6257925" cy="4224814"/>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8EBC-06C6-4656-87A1-0AF013F9A67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25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35738" cy="4224814"/>
          </a:xfrm>
        </p:spPr>
        <p:txBody>
          <a:bodyPr/>
          <a:lstStyle/>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The reduction factor, U</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accounts for shear lag effects associated with end connection geometry. The </a:t>
            </a:r>
            <a:r>
              <a:rPr lang="en-US" i="1" dirty="0">
                <a:effectLst/>
                <a:ea typeface="Times New Roman" panose="02020603050405020304" pitchFamily="18" charset="0"/>
                <a:cs typeface="Arial" panose="020B0604020202020204" pitchFamily="34" charset="0"/>
              </a:rPr>
              <a:t>effective net area </a:t>
            </a:r>
            <a:r>
              <a:rPr lang="en-US" dirty="0">
                <a:effectLst/>
                <a:ea typeface="Times New Roman" panose="02020603050405020304" pitchFamily="18" charset="0"/>
                <a:cs typeface="Arial" panose="020B0604020202020204" pitchFamily="34" charset="0"/>
              </a:rPr>
              <a:t>is therefore equal to U times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Shear lag is a consideration where the tensile force in the member is applied eccentrically or transmitted by connection to some, but not all of the connection elements; e.g., an angle having a connection to only one leg, or when the connection elements do not lie in a common plane. In such cases, the tensile force is not uniformly distributed over the net area and the critical net section may not be fully effective. The reduction factor for shear lag is to be applied when computing the net section fracture resistance at the strength limit state. The reduction factor is to be taken as 1.0 </a:t>
            </a:r>
            <a:r>
              <a:rPr lang="en-US" sz="1200" dirty="0">
                <a:effectLst/>
                <a:ea typeface="Times New Roman" panose="02020603050405020304" pitchFamily="18" charset="0"/>
                <a:cs typeface="Arial" panose="020B0604020202020204" pitchFamily="34" charset="0"/>
              </a:rPr>
              <a:t>for components in which force effects are transmitted to all elements, and as specified in </a:t>
            </a:r>
            <a:r>
              <a:rPr lang="en-US" sz="1200" i="1" dirty="0">
                <a:effectLst/>
                <a:ea typeface="Times New Roman" panose="02020603050405020304" pitchFamily="18" charset="0"/>
                <a:cs typeface="Arial" panose="020B0604020202020204" pitchFamily="34" charset="0"/>
              </a:rPr>
              <a:t>AASHTO LRFD</a:t>
            </a:r>
            <a:r>
              <a:rPr lang="en-US" sz="1200" dirty="0">
                <a:effectLst/>
                <a:ea typeface="Times New Roman" panose="02020603050405020304" pitchFamily="18" charset="0"/>
                <a:cs typeface="Arial" panose="020B0604020202020204" pitchFamily="34" charset="0"/>
              </a:rPr>
              <a:t> Article 6.8.2.2 for all other cases (as described on the following slides).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E74F9C90-744D-A577-701B-C62F33B33E9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12</a:t>
            </a:fld>
            <a:endParaRPr lang="en-US" dirty="0"/>
          </a:p>
        </p:txBody>
      </p:sp>
    </p:spTree>
    <p:extLst>
      <p:ext uri="{BB962C8B-B14F-4D97-AF65-F5344CB8AC3E}">
        <p14:creationId xmlns:p14="http://schemas.microsoft.com/office/powerpoint/2010/main" val="350615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35738" cy="4224814"/>
          </a:xfrm>
        </p:spPr>
        <p:txBody>
          <a:bodyPr/>
          <a:lstStyle/>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Shear lag does not need to be considered when checking yielding on the gross section because the non-uniform tensile stresses over the cross-section tend to be equalized by the yielding.</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In the absence of more refined analysis or tests, the reduction factor for shear lag, U, may be calculated as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Table 6.8.2.2-1.</a:t>
            </a:r>
          </a:p>
          <a:p>
            <a:pPr marR="228600" algn="just">
              <a:lnSpc>
                <a:spcPct val="110000"/>
              </a:lnSpc>
              <a:spcBef>
                <a:spcPts val="0"/>
              </a:spcBef>
              <a:spcAft>
                <a:spcPts val="0"/>
              </a:spcAft>
            </a:pPr>
            <a:endParaRPr lang="en-US"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i="1" spc="-5" dirty="0">
                <a:effectLst/>
                <a:ea typeface="Times New Roman" panose="02020603050405020304" pitchFamily="18" charset="0"/>
                <a:cs typeface="Arial" panose="020B0604020202020204" pitchFamily="34" charset="0"/>
              </a:rPr>
              <a:t>AASHTO LRFD </a:t>
            </a:r>
            <a:r>
              <a:rPr lang="en-US" spc="-5" dirty="0">
                <a:effectLst/>
                <a:ea typeface="Times New Roman" panose="02020603050405020304" pitchFamily="18" charset="0"/>
                <a:cs typeface="Arial" panose="020B0604020202020204" pitchFamily="34" charset="0"/>
              </a:rPr>
              <a:t>Article 6.8.2.2. specifies that for open cross-section members (i.e., </a:t>
            </a:r>
            <a:r>
              <a:rPr lang="en-US" sz="1200" dirty="0">
                <a:effectLst/>
                <a:ea typeface="Times New Roman" panose="02020603050405020304" pitchFamily="18" charset="0"/>
                <a:cs typeface="Arial" panose="020B0604020202020204" pitchFamily="34" charset="0"/>
              </a:rPr>
              <a:t>W, M, S, C or HP shapes, tees, and single and double angles),</a:t>
            </a:r>
            <a:r>
              <a:rPr lang="en-US" spc="-5" dirty="0">
                <a:effectLst/>
                <a:ea typeface="Times New Roman" panose="02020603050405020304" pitchFamily="18" charset="0"/>
                <a:cs typeface="Arial" panose="020B0604020202020204" pitchFamily="34" charset="0"/>
              </a:rPr>
              <a:t> the calculated value of U should not be taken to be less than the ratio of the gross area of the connected element or elements to the member gross area. This provision does not apply to closed sections, such as HSS, nor to plates.</a:t>
            </a:r>
          </a:p>
          <a:p>
            <a:pPr marR="228600" algn="just">
              <a:lnSpc>
                <a:spcPct val="110000"/>
              </a:lnSpc>
              <a:spcBef>
                <a:spcPts val="0"/>
              </a:spcBef>
              <a:spcAft>
                <a:spcPts val="0"/>
              </a:spcAft>
            </a:pPr>
            <a:endParaRPr lang="en-US" spc="-5"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spc="-5" dirty="0">
                <a:effectLst/>
                <a:ea typeface="Times New Roman" panose="02020603050405020304" pitchFamily="18" charset="0"/>
                <a:cs typeface="Arial" panose="020B0604020202020204" pitchFamily="34" charset="0"/>
              </a:rPr>
              <a:t>Case 1 </a:t>
            </a:r>
            <a:r>
              <a:rPr lang="en-US" i="1" spc="-5" dirty="0">
                <a:effectLst/>
                <a:ea typeface="Times New Roman" panose="02020603050405020304" pitchFamily="18" charset="0"/>
                <a:cs typeface="Arial" panose="020B0604020202020204" pitchFamily="34" charset="0"/>
              </a:rPr>
              <a:t>in AASHTO LRFD </a:t>
            </a:r>
            <a:r>
              <a:rPr lang="en-US" spc="-5" dirty="0">
                <a:effectLst/>
                <a:ea typeface="Times New Roman" panose="02020603050405020304" pitchFamily="18" charset="0"/>
                <a:cs typeface="Arial" panose="020B0604020202020204" pitchFamily="34" charset="0"/>
              </a:rPr>
              <a:t>Table 6.8.2.2-1 specifies that for members where the tension load is transmitted directly to each of the cross-sectional elements by bolts or welds, U is to be taken equal to 1.0 (except as specified in Cases 4, 5, and 6 in </a:t>
            </a:r>
            <a:r>
              <a:rPr lang="en-US" i="1" spc="-5" dirty="0">
                <a:effectLst/>
                <a:ea typeface="Times New Roman" panose="02020603050405020304" pitchFamily="18" charset="0"/>
                <a:cs typeface="Arial" panose="020B0604020202020204" pitchFamily="34" charset="0"/>
              </a:rPr>
              <a:t>AASHTO LRFD </a:t>
            </a:r>
            <a:r>
              <a:rPr lang="en-US" spc="-5" dirty="0">
                <a:effectLst/>
                <a:ea typeface="Times New Roman" panose="02020603050405020304" pitchFamily="18" charset="0"/>
                <a:cs typeface="Arial" panose="020B0604020202020204" pitchFamily="34" charset="0"/>
              </a:rPr>
              <a:t>Table 6.8.2.2-1).</a:t>
            </a:r>
          </a:p>
          <a:p>
            <a:pPr marR="228600" algn="just">
              <a:lnSpc>
                <a:spcPct val="110000"/>
              </a:lnSpc>
              <a:spcBef>
                <a:spcPts val="0"/>
              </a:spcBef>
              <a:spcAft>
                <a:spcPts val="0"/>
              </a:spcAft>
            </a:pPr>
            <a:endParaRPr lang="en-US" spc="-5"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spc="-5" dirty="0">
                <a:effectLst/>
                <a:ea typeface="Times New Roman" panose="02020603050405020304" pitchFamily="18" charset="0"/>
                <a:cs typeface="Arial" panose="020B0604020202020204" pitchFamily="34" charset="0"/>
              </a:rPr>
              <a:t>The photo shows WT sections used for a cross-frame connection. Because only the flange of the WT is connected, shear lag and the eccentricity of the connection need to be considered.</a:t>
            </a:r>
          </a:p>
          <a:p>
            <a:pPr marR="228600" algn="just">
              <a:lnSpc>
                <a:spcPct val="110000"/>
              </a:lnSpc>
              <a:spcBef>
                <a:spcPts val="0"/>
              </a:spcBef>
              <a:spcAft>
                <a:spcPts val="0"/>
              </a:spcAft>
            </a:pPr>
            <a:endParaRPr lang="en-US" spc="-5"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u="sng" dirty="0">
                <a:cs typeface="Arial" panose="020B0604020202020204" pitchFamily="34" charset="0"/>
              </a:rPr>
              <a:t>Photo credit</a:t>
            </a:r>
            <a:r>
              <a:rPr lang="en-US" dirty="0">
                <a:cs typeface="Arial" panose="020B0604020202020204" pitchFamily="34" charset="0"/>
              </a:rPr>
              <a:t>: Russo Structural Services</a:t>
            </a:r>
          </a:p>
        </p:txBody>
      </p:sp>
      <p:sp>
        <p:nvSpPr>
          <p:cNvPr id="4" name="Slide Number Placeholder 3">
            <a:extLst>
              <a:ext uri="{FF2B5EF4-FFF2-40B4-BE49-F238E27FC236}">
                <a16:creationId xmlns:a16="http://schemas.microsoft.com/office/drawing/2014/main" id="{613A2981-A6D5-FE65-830B-43F4D10D5D97}"/>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13</a:t>
            </a:fld>
            <a:endParaRPr lang="en-US" dirty="0"/>
          </a:p>
        </p:txBody>
      </p:sp>
    </p:spTree>
    <p:extLst>
      <p:ext uri="{BB962C8B-B14F-4D97-AF65-F5344CB8AC3E}">
        <p14:creationId xmlns:p14="http://schemas.microsoft.com/office/powerpoint/2010/main" val="424432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a:xfrm>
            <a:off x="422275" y="4225925"/>
            <a:ext cx="6535738" cy="4224814"/>
          </a:xfrm>
        </p:spPr>
        <p:txBody>
          <a:bodyPr/>
          <a:lstStyle/>
          <a:p>
            <a:pPr marR="228600" algn="just">
              <a:lnSpc>
                <a:spcPct val="110000"/>
              </a:lnSpc>
              <a:spcBef>
                <a:spcPts val="0"/>
              </a:spcBef>
              <a:spcAft>
                <a:spcPts val="0"/>
              </a:spcAft>
            </a:pPr>
            <a:r>
              <a:rPr lang="en-US" dirty="0">
                <a:cs typeface="Arial" panose="020B0604020202020204" pitchFamily="34" charset="0"/>
              </a:rPr>
              <a:t>For members, except plates and HSS, where the tension load is transmitted to some but not all of the cross-sectional elements by bolts or longitudinal welds or by longitudinal welds in combination with transverse welds (as specified in Case 2 in </a:t>
            </a:r>
            <a:r>
              <a:rPr lang="en-US" i="1" dirty="0">
                <a:cs typeface="Arial" panose="020B0604020202020204" pitchFamily="34" charset="0"/>
              </a:rPr>
              <a:t>AASHTO LRFD </a:t>
            </a:r>
            <a:r>
              <a:rPr lang="en-US" dirty="0">
                <a:cs typeface="Arial" panose="020B0604020202020204" pitchFamily="34" charset="0"/>
              </a:rPr>
              <a:t>Table 6.8.2.2-1 – 10</a:t>
            </a:r>
            <a:r>
              <a:rPr lang="en-US" baseline="30000" dirty="0">
                <a:cs typeface="Arial" panose="020B0604020202020204" pitchFamily="34" charset="0"/>
              </a:rPr>
              <a:t>th</a:t>
            </a:r>
            <a:r>
              <a:rPr lang="en-US" dirty="0">
                <a:cs typeface="Arial" panose="020B0604020202020204" pitchFamily="34" charset="0"/>
              </a:rPr>
              <a:t> Edition), U may be calculated from the equation shown on this slide.</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dirty="0">
                <a:cs typeface="Arial" panose="020B0604020202020204" pitchFamily="34" charset="0"/>
              </a:rPr>
              <a:t>In this equation, ′x bar′ is the connection eccentricity taken equal to the perpendicular distance from the connection plane or face of the member to the centroid of the member section resisting the connection force, and L is the length of the connection taken equal to the out-to-out distance between the bolts in the connection parallel to the line of force, or the average length of the longitudinal welds. For members with combinations of longitudinal and transverse welds, the transverse weld does not significantly affect the fracture resistance based on shear lag. The presence of the transverse weld does little to influence the transfer of the tension load into the unattached elements of the cross-section. </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dirty="0">
                <a:cs typeface="Arial" panose="020B0604020202020204" pitchFamily="34" charset="0"/>
              </a:rPr>
              <a:t>Illustrative examples of the distances ′x bar′ and L for single-angle members connected with bolts or welds are shown on the next slide.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EBB64F-8933-76A7-E94E-83436BC20E8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14</a:t>
            </a:fld>
            <a:endParaRPr lang="en-US" dirty="0"/>
          </a:p>
        </p:txBody>
      </p:sp>
    </p:spTree>
    <p:extLst>
      <p:ext uri="{BB962C8B-B14F-4D97-AF65-F5344CB8AC3E}">
        <p14:creationId xmlns:p14="http://schemas.microsoft.com/office/powerpoint/2010/main" val="29079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a:xfrm>
            <a:off x="422275" y="4225925"/>
            <a:ext cx="6535738" cy="4224814"/>
          </a:xfrm>
        </p:spPr>
        <p:txBody>
          <a:bodyPr/>
          <a:lstStyle/>
          <a:p>
            <a:pPr marR="228600" algn="just">
              <a:lnSpc>
                <a:spcPct val="110000"/>
              </a:lnSpc>
              <a:spcBef>
                <a:spcPts val="0"/>
              </a:spcBef>
              <a:spcAft>
                <a:spcPts val="0"/>
              </a:spcAft>
            </a:pPr>
            <a:r>
              <a:rPr lang="en-US" dirty="0">
                <a:cs typeface="Arial" panose="020B0604020202020204" pitchFamily="34" charset="0"/>
              </a:rPr>
              <a:t>Illustrative examples of the distances ′x bar′ and L to be used in the equation for U shown on the preceding slide for members connected with bolts or welds are shown on this slide for a single-angle member. Note again that for longitudinal welds with unequal lengths, the average length of the longitudinal welds is to be used for L. Illustrative examples of the calculation of the distance ′x bar′ for other members (i.e., structural tees and built-up members) are given under Case 2 in </a:t>
            </a:r>
            <a:r>
              <a:rPr lang="en-US" i="1" dirty="0">
                <a:cs typeface="Arial" panose="020B0604020202020204" pitchFamily="34" charset="0"/>
              </a:rPr>
              <a:t>AASHTO LRFD </a:t>
            </a:r>
            <a:r>
              <a:rPr lang="en-US" dirty="0">
                <a:cs typeface="Arial" panose="020B0604020202020204" pitchFamily="34" charset="0"/>
              </a:rPr>
              <a:t>Table 6.8.2.2-1. </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dirty="0">
                <a:cs typeface="Arial" panose="020B0604020202020204" pitchFamily="34" charset="0"/>
              </a:rPr>
              <a:t>Alternatively, to calculate U for bolted connections with 3 or more bolts per line in the direction of loading, Case 7 in </a:t>
            </a:r>
            <a:r>
              <a:rPr lang="en-US" i="1" dirty="0">
                <a:cs typeface="Arial" panose="020B0604020202020204" pitchFamily="34" charset="0"/>
              </a:rPr>
              <a:t>AASHTO LRFD </a:t>
            </a:r>
            <a:r>
              <a:rPr lang="en-US" dirty="0">
                <a:cs typeface="Arial" panose="020B0604020202020204" pitchFamily="34" charset="0"/>
              </a:rPr>
              <a:t>Table 6.8.2.2-1 is permitted to be used for W, M, S, and HP shapes, and Case 8 is permitted to be used for single and double angles.  Cases 7 and 8 permit single values of U between 0.60 and 0.90 to be used depending on the number of bolts per line in the direction of loading and other specified conditions.  If U is also calculated per Case 2, i.e., using the equation shown on the preceding slide, the larger value of U is permitted to be used. For cases with fewer than 3 bolts per line in the direction of loading, Case 2 is to be used.  </a:t>
            </a:r>
          </a:p>
          <a:p>
            <a:pPr marR="228600" algn="just">
              <a:lnSpc>
                <a:spcPct val="110000"/>
              </a:lnSpc>
              <a:spcBef>
                <a:spcPts val="0"/>
              </a:spcBef>
              <a:spcAft>
                <a:spcPts val="0"/>
              </a:spcAft>
            </a:pPr>
            <a:endParaRPr lang="en-US" dirty="0">
              <a:cs typeface="Arial" panose="020B0604020202020204" pitchFamily="34" charset="0"/>
            </a:endParaRPr>
          </a:p>
          <a:p>
            <a:pPr marR="228600" algn="just">
              <a:lnSpc>
                <a:spcPct val="110000"/>
              </a:lnSpc>
              <a:spcBef>
                <a:spcPts val="0"/>
              </a:spcBef>
              <a:spcAft>
                <a:spcPts val="0"/>
              </a:spcAft>
            </a:pPr>
            <a:r>
              <a:rPr lang="en-US" i="1" dirty="0">
                <a:cs typeface="Arial" panose="020B0604020202020204" pitchFamily="34" charset="0"/>
              </a:rPr>
              <a:t>AASHTO LRFD </a:t>
            </a:r>
            <a:r>
              <a:rPr lang="en-US" dirty="0">
                <a:cs typeface="Arial" panose="020B0604020202020204" pitchFamily="34" charset="0"/>
              </a:rPr>
              <a:t>Article 6.13.5.2 (10</a:t>
            </a:r>
            <a:r>
              <a:rPr lang="en-US" baseline="30000" dirty="0">
                <a:cs typeface="Arial" panose="020B0604020202020204" pitchFamily="34" charset="0"/>
              </a:rPr>
              <a:t>th</a:t>
            </a:r>
            <a:r>
              <a:rPr lang="en-US" dirty="0">
                <a:cs typeface="Arial" panose="020B0604020202020204" pitchFamily="34" charset="0"/>
              </a:rPr>
              <a:t> Edition) specifies that for lateral connection plates, splice plates, and gusset plates, U is to be taken equal to 1.0, except as specified in Case 4 in </a:t>
            </a:r>
            <a:r>
              <a:rPr lang="en-US" i="1" dirty="0">
                <a:cs typeface="Arial" panose="020B0604020202020204" pitchFamily="34" charset="0"/>
              </a:rPr>
              <a:t>AASHTO LRFD </a:t>
            </a:r>
            <a:r>
              <a:rPr lang="en-US" dirty="0">
                <a:cs typeface="Arial" panose="020B0604020202020204" pitchFamily="34" charset="0"/>
              </a:rPr>
              <a:t>Table 6.8.2.2-1 (which applies to plates where the tension load is transmitted by longitudinal welds only – 10</a:t>
            </a:r>
            <a:r>
              <a:rPr lang="en-US" baseline="30000" dirty="0">
                <a:cs typeface="Arial" panose="020B0604020202020204" pitchFamily="34" charset="0"/>
              </a:rPr>
              <a:t>th</a:t>
            </a:r>
            <a:r>
              <a:rPr lang="en-US" dirty="0">
                <a:cs typeface="Arial" panose="020B0604020202020204" pitchFamily="34" charset="0"/>
              </a:rPr>
              <a:t> Edition).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44EBF6-9B21-14A7-C0E9-A971451107C4}"/>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15</a:t>
            </a:fld>
            <a:endParaRPr lang="en-US" dirty="0"/>
          </a:p>
        </p:txBody>
      </p:sp>
    </p:spTree>
    <p:extLst>
      <p:ext uri="{BB962C8B-B14F-4D97-AF65-F5344CB8AC3E}">
        <p14:creationId xmlns:p14="http://schemas.microsoft.com/office/powerpoint/2010/main" val="83624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760913"/>
          </a:xfrm>
        </p:spPr>
        <p:txBody>
          <a:bodyPr/>
          <a:lstStyle/>
          <a:p>
            <a:pPr algn="just"/>
            <a:r>
              <a:rPr lang="en-US" dirty="0">
                <a:effectLst/>
                <a:ea typeface="Times New Roman" panose="02020603050405020304" pitchFamily="18" charset="0"/>
                <a:cs typeface="Arial" panose="020B0604020202020204" pitchFamily="34" charset="0"/>
              </a:rPr>
              <a:t>The governing value of </a:t>
            </a:r>
            <a:r>
              <a:rPr lang="en-US" dirty="0">
                <a:ea typeface="Times New Roman" panose="02020603050405020304" pitchFamily="18" charset="0"/>
                <a:cs typeface="Arial" panose="020B0604020202020204" pitchFamily="34" charset="0"/>
              </a:rPr>
              <a:t>the factored tensile resistance, </a:t>
            </a:r>
            <a:r>
              <a:rPr lang="en-US" dirty="0">
                <a:effectLst/>
                <a:ea typeface="Times New Roman" panose="02020603050405020304" pitchFamily="18" charset="0"/>
                <a:cs typeface="Arial" panose="020B0604020202020204" pitchFamily="34" charset="0"/>
              </a:rPr>
              <a:t>P</a:t>
            </a:r>
            <a:r>
              <a:rPr lang="en-US" baseline="-25000" dirty="0">
                <a:effectLst/>
                <a:ea typeface="Times New Roman" panose="02020603050405020304" pitchFamily="18" charset="0"/>
                <a:cs typeface="Arial" panose="020B0604020202020204" pitchFamily="34" charset="0"/>
              </a:rPr>
              <a:t>r</a:t>
            </a:r>
            <a:r>
              <a:rPr lang="en-US" i="1" dirty="0">
                <a:effectLst/>
                <a:ea typeface="Times New Roman" panose="02020603050405020304" pitchFamily="18" charset="0"/>
                <a:cs typeface="Arial" panose="020B0604020202020204" pitchFamily="34" charset="0"/>
              </a:rPr>
              <a:t>,</a:t>
            </a:r>
            <a:r>
              <a:rPr lang="en-US" dirty="0">
                <a:effectLst/>
                <a:ea typeface="Times New Roman" panose="02020603050405020304" pitchFamily="18" charset="0"/>
                <a:cs typeface="Arial" panose="020B0604020202020204" pitchFamily="34" charset="0"/>
              </a:rPr>
              <a:t> must not exceed the factored block shear rupture resistance, R</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of the member determined as specified in </a:t>
            </a:r>
            <a:r>
              <a:rPr lang="en-US" i="1" dirty="0">
                <a:effectLst/>
                <a:ea typeface="Times New Roman" panose="02020603050405020304" pitchFamily="18" charset="0"/>
                <a:cs typeface="Arial" panose="020B0604020202020204" pitchFamily="34" charset="0"/>
              </a:rPr>
              <a:t>AASHTO LRFD</a:t>
            </a:r>
            <a:r>
              <a:rPr lang="en-US" dirty="0">
                <a:effectLst/>
                <a:ea typeface="Times New Roman" panose="02020603050405020304" pitchFamily="18" charset="0"/>
                <a:cs typeface="Arial" panose="020B0604020202020204" pitchFamily="34" charset="0"/>
              </a:rPr>
              <a:t> Article 6.13.4. Block shear rupture is a tearing limit state, which must be investigated at the end connections of the member.</a:t>
            </a:r>
          </a:p>
          <a:p>
            <a:pPr algn="just"/>
            <a:endParaRPr lang="en-US" dirty="0">
              <a:cs typeface="Arial"/>
            </a:endParaRPr>
          </a:p>
          <a:p>
            <a:pPr algn="just"/>
            <a:r>
              <a:rPr lang="en-US" dirty="0">
                <a:effectLst/>
                <a:ea typeface="Times New Roman" panose="02020603050405020304" pitchFamily="18" charset="0"/>
                <a:cs typeface="Times New Roman" panose="02020603050405020304" pitchFamily="18" charset="0"/>
              </a:rPr>
              <a:t>A block shear rupture failure for an angle in tension bolted to a gusset plate is shown in the figure on this slide. In the figure, the tearing failure along the bolt holes occurs along section a-b-c. The tearing or shear rupture resistance on section a-b, plus the tensile yield resistance on section b-c, will result in the total block shear rupture resistance. Note that the failure path is defined by the centerlines of the bolt holes. </a:t>
            </a:r>
          </a:p>
          <a:p>
            <a:pPr algn="just"/>
            <a:endParaRPr lang="en-US" dirty="0">
              <a:cs typeface="Times New Roman" panose="02020603050405020304" pitchFamily="18" charset="0"/>
            </a:endParaRPr>
          </a:p>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6.13.4 specifies that block shear rupture is to be checked for the web connection of coped beams and for all tension connections, including connection plates, splice plates and gusset plates. Tests on coped beams have indicated that a block shear failure can occur around the perimeter of the bolt holes. The block shear rupture mode is not limited to the coped ends of beams, however. Tension member connections are also susceptible, and the block shear rupture mode should also be checked around the periphery of welded connections.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The connection is to be investigated by considering all possible failure planes in the connected elements, including those parallel and perpendicular to the applied forces, and determining the most critical set of planes. Planes parallel to the applied force are to be considered to resist only shear stresses and planes perpendicular to the applied force are to be considered to resist only tensile stresses. Block shear rupture is most likely to control in the design of bolted end connections to thin webs of girders (e.g., coped beams) and in the design of short compact bolted connections. It is unlikely to control in the design of bolted flange and web splices of typical proportions.</a:t>
            </a:r>
            <a:endParaRPr lang="en-US" dirty="0">
              <a:latin typeface="Arial"/>
              <a:cs typeface="Arial"/>
            </a:endParaRPr>
          </a:p>
        </p:txBody>
      </p:sp>
      <p:sp>
        <p:nvSpPr>
          <p:cNvPr id="4" name="Slide Number Placeholder 3">
            <a:extLst>
              <a:ext uri="{FF2B5EF4-FFF2-40B4-BE49-F238E27FC236}">
                <a16:creationId xmlns:a16="http://schemas.microsoft.com/office/drawing/2014/main" id="{175D7C13-29C2-63DF-CB20-AD21E18803C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16</a:t>
            </a:fld>
            <a:endParaRPr lang="en-US" dirty="0"/>
          </a:p>
        </p:txBody>
      </p:sp>
    </p:spTree>
    <p:extLst>
      <p:ext uri="{BB962C8B-B14F-4D97-AF65-F5344CB8AC3E}">
        <p14:creationId xmlns:p14="http://schemas.microsoft.com/office/powerpoint/2010/main" val="1859520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989514"/>
          </a:xfrm>
        </p:spPr>
        <p:txBody>
          <a:bodyPr/>
          <a:lstStyle/>
          <a:p>
            <a:pPr algn="just"/>
            <a:r>
              <a:rPr lang="en-US" i="1" dirty="0">
                <a:cs typeface="Arial"/>
              </a:rPr>
              <a:t>AASHTO LRFD </a:t>
            </a:r>
            <a:r>
              <a:rPr lang="en-US" dirty="0">
                <a:cs typeface="Arial"/>
              </a:rPr>
              <a:t>Article 6.13.4 specifies that the factored block shear rupture resistance, R</a:t>
            </a:r>
            <a:r>
              <a:rPr lang="en-US" baseline="-25000" dirty="0">
                <a:cs typeface="Arial"/>
              </a:rPr>
              <a:t>r</a:t>
            </a:r>
            <a:r>
              <a:rPr lang="en-US" dirty="0">
                <a:cs typeface="Arial"/>
              </a:rPr>
              <a:t>, at the strength limit state be given by the equation shown on this slide. </a:t>
            </a:r>
            <a:r>
              <a:rPr lang="en-US" dirty="0">
                <a:effectLst/>
                <a:ea typeface="Times New Roman" panose="02020603050405020304" pitchFamily="18" charset="0"/>
                <a:cs typeface="Times New Roman" panose="02020603050405020304" pitchFamily="18" charset="0"/>
              </a:rPr>
              <a:t>In determining R</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the resistance to rupture along the shear plane is added to the resistance to rupture on the tensile plane, as given by the parenthetical term on the left side of the equation. A</a:t>
            </a:r>
            <a:r>
              <a:rPr lang="en-US" baseline="-25000" dirty="0">
                <a:effectLst/>
                <a:ea typeface="Times New Roman" panose="02020603050405020304" pitchFamily="18" charset="0"/>
                <a:cs typeface="Times New Roman" panose="02020603050405020304" pitchFamily="18" charset="0"/>
              </a:rPr>
              <a:t>vn</a:t>
            </a:r>
            <a:r>
              <a:rPr lang="en-US" dirty="0">
                <a:effectLst/>
                <a:ea typeface="Times New Roman" panose="02020603050405020304" pitchFamily="18" charset="0"/>
                <a:cs typeface="Times New Roman" panose="02020603050405020304" pitchFamily="18" charset="0"/>
              </a:rPr>
              <a:t> is the net area along the plane resisting shear stress and A</a:t>
            </a:r>
            <a:r>
              <a:rPr lang="en-US" baseline="-25000" dirty="0">
                <a:effectLst/>
                <a:ea typeface="Times New Roman" panose="02020603050405020304" pitchFamily="18" charset="0"/>
                <a:cs typeface="Times New Roman" panose="02020603050405020304" pitchFamily="18" charset="0"/>
              </a:rPr>
              <a:t>tn</a:t>
            </a:r>
            <a:r>
              <a:rPr lang="en-US" dirty="0">
                <a:effectLst/>
                <a:ea typeface="Times New Roman" panose="02020603050405020304" pitchFamily="18" charset="0"/>
                <a:cs typeface="Times New Roman" panose="02020603050405020304" pitchFamily="18" charset="0"/>
              </a:rPr>
              <a:t> is the net area along the plane resisting tensile stress. Each plane is again defined by the centerlines of the bolt holes. The reduction factor, U</a:t>
            </a:r>
            <a:r>
              <a:rPr lang="en-US" baseline="-25000" dirty="0">
                <a:effectLst/>
                <a:ea typeface="Times New Roman" panose="02020603050405020304" pitchFamily="18" charset="0"/>
                <a:cs typeface="Times New Roman" panose="02020603050405020304" pitchFamily="18" charset="0"/>
              </a:rPr>
              <a:t>bs</a:t>
            </a:r>
            <a:r>
              <a:rPr lang="en-US" dirty="0">
                <a:effectLst/>
                <a:ea typeface="Times New Roman" panose="02020603050405020304" pitchFamily="18" charset="0"/>
                <a:cs typeface="Times New Roman" panose="02020603050405020304" pitchFamily="18" charset="0"/>
              </a:rPr>
              <a:t>, has been included in the equation to approximate the effect of a non-uniform stress distribution on the tensile plane in certain cases; e.g., coped beam connections with multiple rows of bolts. In such cases, the tensile stress on the end plane is non-uniform because the rows of bolts nearest the beam end pick up most of the shear. For the majority of connections encountered in steel bridges, U</a:t>
            </a:r>
            <a:r>
              <a:rPr lang="en-US" baseline="-25000" dirty="0">
                <a:effectLst/>
                <a:ea typeface="Times New Roman" panose="02020603050405020304" pitchFamily="18" charset="0"/>
                <a:cs typeface="Times New Roman" panose="02020603050405020304" pitchFamily="18" charset="0"/>
              </a:rPr>
              <a:t>bs</a:t>
            </a:r>
            <a:r>
              <a:rPr lang="en-US" dirty="0">
                <a:effectLst/>
                <a:ea typeface="Times New Roman" panose="02020603050405020304" pitchFamily="18" charset="0"/>
                <a:cs typeface="Times New Roman" panose="02020603050405020304" pitchFamily="18" charset="0"/>
              </a:rPr>
              <a:t> will equal 1.0. The terms R</a:t>
            </a:r>
            <a:r>
              <a:rPr lang="en-US" baseline="-25000" dirty="0">
                <a:effectLst/>
                <a:ea typeface="Times New Roman" panose="02020603050405020304" pitchFamily="18" charset="0"/>
                <a:cs typeface="Times New Roman" panose="02020603050405020304" pitchFamily="18" charset="0"/>
              </a:rPr>
              <a:t>p</a:t>
            </a:r>
            <a:r>
              <a:rPr lang="en-US" dirty="0">
                <a:effectLst/>
                <a:ea typeface="Times New Roman" panose="02020603050405020304" pitchFamily="18" charset="0"/>
                <a:cs typeface="Times New Roman" panose="02020603050405020304" pitchFamily="18" charset="0"/>
              </a:rPr>
              <a:t> and F</a:t>
            </a:r>
            <a:r>
              <a:rPr lang="en-US" baseline="-25000" dirty="0">
                <a:effectLst/>
                <a:ea typeface="Times New Roman" panose="02020603050405020304" pitchFamily="18" charset="0"/>
                <a:cs typeface="Times New Roman" panose="02020603050405020304" pitchFamily="18" charset="0"/>
              </a:rPr>
              <a:t>u </a:t>
            </a:r>
            <a:r>
              <a:rPr lang="en-US" dirty="0">
                <a:effectLst/>
                <a:ea typeface="Times New Roman" panose="02020603050405020304" pitchFamily="18" charset="0"/>
                <a:cs typeface="Times New Roman" panose="02020603050405020304" pitchFamily="18" charset="0"/>
              </a:rPr>
              <a:t>were defined previously on Slide 8 in this lesson.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baseline="-25000" dirty="0">
                <a:effectLst/>
                <a:ea typeface="Times New Roman" panose="02020603050405020304" pitchFamily="18" charset="0"/>
                <a:cs typeface="Times New Roman" panose="02020603050405020304" pitchFamily="18" charset="0"/>
                <a:sym typeface="Symbol" panose="05050102010706020507" pitchFamily="18" charset="2"/>
              </a:rPr>
              <a:t>bs</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resistance factor for block shear rupture as specified in </a:t>
            </a:r>
            <a:r>
              <a:rPr lang="en-US" i="1" dirty="0">
                <a:effectLst/>
                <a:ea typeface="Times New Roman" panose="02020603050405020304" pitchFamily="18" charset="0"/>
                <a:cs typeface="Times New Roman" panose="02020603050405020304" pitchFamily="18" charset="0"/>
                <a:sym typeface="Symbol" panose="05050102010706020507" pitchFamily="18" charset="2"/>
              </a:rPr>
              <a:t>AASHTO LRFD </a:t>
            </a:r>
            <a:r>
              <a:rPr lang="en-US" dirty="0">
                <a:effectLst/>
                <a:ea typeface="Times New Roman" panose="02020603050405020304" pitchFamily="18" charset="0"/>
                <a:cs typeface="Times New Roman" panose="02020603050405020304" pitchFamily="18" charset="0"/>
                <a:sym typeface="Symbol" panose="05050102010706020507" pitchFamily="18" charset="2"/>
              </a:rPr>
              <a:t>Article 6.5.4.2 (= 0.80).</a:t>
            </a:r>
            <a:r>
              <a:rPr lang="en-US" dirty="0">
                <a:effectLst/>
                <a:ea typeface="Times New Roman" panose="02020603050405020304" pitchFamily="18" charset="0"/>
                <a:cs typeface="Times New Roman" panose="02020603050405020304" pitchFamily="18" charset="0"/>
              </a:rPr>
              <a:t>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Block shear rupture is a rupture or tearing phenomenon and not a yielding phenomenon. However, gross yielding along the shear plane can occur when tearing on the tensile plane commences if 0.58F</a:t>
            </a:r>
            <a:r>
              <a:rPr lang="en-US" baseline="-25000" dirty="0">
                <a:effectLst/>
                <a:ea typeface="Times New Roman" panose="02020603050405020304" pitchFamily="18" charset="0"/>
                <a:cs typeface="Times New Roman" panose="02020603050405020304" pitchFamily="18" charset="0"/>
              </a:rPr>
              <a:t>u</a:t>
            </a:r>
            <a:r>
              <a:rPr lang="en-US" dirty="0">
                <a:effectLst/>
                <a:ea typeface="Times New Roman" panose="02020603050405020304" pitchFamily="18" charset="0"/>
                <a:cs typeface="Times New Roman" panose="02020603050405020304" pitchFamily="18" charset="0"/>
              </a:rPr>
              <a:t>A</a:t>
            </a:r>
            <a:r>
              <a:rPr lang="en-US" baseline="-25000" dirty="0">
                <a:effectLst/>
                <a:ea typeface="Times New Roman" panose="02020603050405020304" pitchFamily="18" charset="0"/>
                <a:cs typeface="Times New Roman" panose="02020603050405020304" pitchFamily="18" charset="0"/>
              </a:rPr>
              <a:t>vn</a:t>
            </a:r>
            <a:r>
              <a:rPr lang="en-US" dirty="0">
                <a:effectLst/>
                <a:ea typeface="Times New Roman" panose="02020603050405020304" pitchFamily="18" charset="0"/>
                <a:cs typeface="Times New Roman" panose="02020603050405020304" pitchFamily="18" charset="0"/>
              </a:rPr>
              <a:t> exceeds 0.58F</a:t>
            </a:r>
            <a:r>
              <a:rPr lang="en-US" baseline="-25000" dirty="0">
                <a:effectLst/>
                <a:ea typeface="Times New Roman" panose="02020603050405020304" pitchFamily="18" charset="0"/>
                <a:cs typeface="Times New Roman" panose="02020603050405020304" pitchFamily="18" charset="0"/>
              </a:rPr>
              <a:t>y</a:t>
            </a:r>
            <a:r>
              <a:rPr lang="en-US" dirty="0">
                <a:effectLst/>
                <a:ea typeface="Times New Roman" panose="02020603050405020304" pitchFamily="18" charset="0"/>
                <a:cs typeface="Times New Roman" panose="02020603050405020304" pitchFamily="18" charset="0"/>
              </a:rPr>
              <a:t>A</a:t>
            </a:r>
            <a:r>
              <a:rPr lang="en-US" baseline="-25000" dirty="0">
                <a:effectLst/>
                <a:ea typeface="Times New Roman" panose="02020603050405020304" pitchFamily="18" charset="0"/>
                <a:cs typeface="Times New Roman" panose="02020603050405020304" pitchFamily="18" charset="0"/>
              </a:rPr>
              <a:t>vg</a:t>
            </a:r>
            <a:r>
              <a:rPr lang="en-US" dirty="0">
                <a:ea typeface="Times New Roman" panose="02020603050405020304" pitchFamily="18" charset="0"/>
                <a:cs typeface="Times New Roman" panose="02020603050405020304" pitchFamily="18" charset="0"/>
              </a:rPr>
              <a:t>, where A</a:t>
            </a:r>
            <a:r>
              <a:rPr lang="en-US" baseline="-25000" dirty="0">
                <a:ea typeface="Times New Roman" panose="02020603050405020304" pitchFamily="18" charset="0"/>
                <a:cs typeface="Times New Roman" panose="02020603050405020304" pitchFamily="18" charset="0"/>
              </a:rPr>
              <a:t>vg</a:t>
            </a:r>
            <a:r>
              <a:rPr lang="en-US" dirty="0">
                <a:ea typeface="Times New Roman" panose="02020603050405020304" pitchFamily="18" charset="0"/>
                <a:cs typeface="Times New Roman" panose="02020603050405020304" pitchFamily="18" charset="0"/>
              </a:rPr>
              <a:t> is the gross area along the plane resisting shear stress</a:t>
            </a:r>
            <a:r>
              <a:rPr lang="en-US" dirty="0">
                <a:effectLst/>
                <a:ea typeface="Times New Roman" panose="02020603050405020304" pitchFamily="18" charset="0"/>
                <a:cs typeface="Times New Roman" panose="02020603050405020304" pitchFamily="18" charset="0"/>
              </a:rPr>
              <a:t>. Therefore, the parenthetical term on the right side of the equation limits 0.58F</a:t>
            </a:r>
            <a:r>
              <a:rPr lang="en-US" baseline="-25000" dirty="0">
                <a:effectLst/>
                <a:ea typeface="Times New Roman" panose="02020603050405020304" pitchFamily="18" charset="0"/>
                <a:cs typeface="Times New Roman" panose="02020603050405020304" pitchFamily="18" charset="0"/>
              </a:rPr>
              <a:t>u</a:t>
            </a:r>
            <a:r>
              <a:rPr lang="en-US" dirty="0">
                <a:effectLst/>
                <a:ea typeface="Times New Roman" panose="02020603050405020304" pitchFamily="18" charset="0"/>
                <a:cs typeface="Times New Roman" panose="02020603050405020304" pitchFamily="18" charset="0"/>
              </a:rPr>
              <a:t>A</a:t>
            </a:r>
            <a:r>
              <a:rPr lang="en-US" baseline="-25000" dirty="0">
                <a:effectLst/>
                <a:ea typeface="Times New Roman" panose="02020603050405020304" pitchFamily="18" charset="0"/>
                <a:cs typeface="Times New Roman" panose="02020603050405020304" pitchFamily="18" charset="0"/>
              </a:rPr>
              <a:t>vn</a:t>
            </a:r>
            <a:r>
              <a:rPr lang="en-US" dirty="0">
                <a:effectLst/>
                <a:ea typeface="Times New Roman" panose="02020603050405020304" pitchFamily="18" charset="0"/>
                <a:cs typeface="Times New Roman" panose="02020603050405020304" pitchFamily="18" charset="0"/>
              </a:rPr>
              <a:t> to not exceed 0.58F</a:t>
            </a:r>
            <a:r>
              <a:rPr lang="en-US" baseline="-25000" dirty="0">
                <a:effectLst/>
                <a:ea typeface="Times New Roman" panose="02020603050405020304" pitchFamily="18" charset="0"/>
                <a:cs typeface="Times New Roman" panose="02020603050405020304" pitchFamily="18" charset="0"/>
              </a:rPr>
              <a:t>y</a:t>
            </a:r>
            <a:r>
              <a:rPr lang="en-US" dirty="0">
                <a:effectLst/>
                <a:ea typeface="Times New Roman" panose="02020603050405020304" pitchFamily="18" charset="0"/>
                <a:cs typeface="Times New Roman" panose="02020603050405020304" pitchFamily="18" charset="0"/>
              </a:rPr>
              <a:t>A</a:t>
            </a:r>
            <a:r>
              <a:rPr lang="en-US" baseline="-25000" dirty="0">
                <a:effectLst/>
                <a:ea typeface="Times New Roman" panose="02020603050405020304" pitchFamily="18" charset="0"/>
                <a:cs typeface="Times New Roman" panose="02020603050405020304" pitchFamily="18" charset="0"/>
              </a:rPr>
              <a:t>vg</a:t>
            </a:r>
            <a:r>
              <a:rPr lang="en-US" dirty="0">
                <a:effectLst/>
                <a:ea typeface="Times New Roman" panose="02020603050405020304" pitchFamily="18" charset="0"/>
                <a:cs typeface="Times New Roman" panose="02020603050405020304" pitchFamily="18" charset="0"/>
              </a:rPr>
              <a:t>.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In determining the net area of cuts carrying shear stress, the full effective diameter of staggered holes centered within two hole diameters of the cut is to be deducted; holes further removed are to be disregarded. In determining the net area of cuts carrying tension stress, the effect of staggered holes adjacent to the cuts is to be determined using the s</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/4g correction discussed on Slide 10 in this lesson. </a:t>
            </a:r>
            <a:endParaRPr lang="en-US" dirty="0">
              <a:latin typeface="Arial"/>
              <a:cs typeface="Arial"/>
            </a:endParaRPr>
          </a:p>
        </p:txBody>
      </p:sp>
      <p:sp>
        <p:nvSpPr>
          <p:cNvPr id="4" name="Slide Number Placeholder 3">
            <a:extLst>
              <a:ext uri="{FF2B5EF4-FFF2-40B4-BE49-F238E27FC236}">
                <a16:creationId xmlns:a16="http://schemas.microsoft.com/office/drawing/2014/main" id="{062652C2-BEC1-371E-3F07-6213A4A2E33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17</a:t>
            </a:fld>
            <a:endParaRPr lang="en-US" dirty="0"/>
          </a:p>
        </p:txBody>
      </p:sp>
    </p:spTree>
    <p:extLst>
      <p:ext uri="{BB962C8B-B14F-4D97-AF65-F5344CB8AC3E}">
        <p14:creationId xmlns:p14="http://schemas.microsoft.com/office/powerpoint/2010/main" val="1437882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To illustrate the application of the provisions discussed on the preceding slides, in this example (Example 1), the factored tensile resistance, P</a:t>
            </a:r>
            <a:r>
              <a:rPr lang="en-US" baseline="-25000" dirty="0">
                <a:cs typeface="Arial"/>
              </a:rPr>
              <a:t>r</a:t>
            </a:r>
            <a:r>
              <a:rPr lang="en-US" dirty="0">
                <a:cs typeface="Arial"/>
              </a:rPr>
              <a:t>, at the strength limit state of the single-angle bracing member (L6 x 4 x ½) shown in the figure on this slide will be determined. The cross-sectional area of the member is 4.75 in.</a:t>
            </a:r>
            <a:r>
              <a:rPr lang="en-US" baseline="30000" dirty="0">
                <a:cs typeface="Arial"/>
              </a:rPr>
              <a:t>2 </a:t>
            </a:r>
            <a:r>
              <a:rPr lang="en-US" dirty="0">
                <a:cs typeface="Arial"/>
              </a:rPr>
              <a:t>and the specified minimum yield strength of the member, F</a:t>
            </a:r>
            <a:r>
              <a:rPr lang="en-US" baseline="-25000" dirty="0">
                <a:cs typeface="Arial"/>
              </a:rPr>
              <a:t>y</a:t>
            </a:r>
            <a:r>
              <a:rPr lang="en-US" dirty="0">
                <a:cs typeface="Arial"/>
              </a:rPr>
              <a:t>, is 50 ksi. The bolts in the end connection to the gusset plate are 7/8-inch diameter ASTM F3125 Grade 325 high-strength bolts placed in standard holes assumed for design to be punched full size. The bolt holes are staggered in this case at a longitudinal spacing, s, of 3.0 inches and with a gage distance between the bolt lines, g, of 2.75 inches (refer to Detail A in the figure). The center of gravity of the single-angle member is located at a distance, ′x bar′, of 0.987 inches from the connection plane. From </a:t>
            </a:r>
            <a:r>
              <a:rPr lang="en-US" i="1" dirty="0">
                <a:cs typeface="Arial"/>
              </a:rPr>
              <a:t>AASHTO LRFD </a:t>
            </a:r>
            <a:r>
              <a:rPr lang="en-US" dirty="0">
                <a:cs typeface="Arial"/>
              </a:rPr>
              <a:t>Table 6.4.1-1, the specified minimum tensile strength, F</a:t>
            </a:r>
            <a:r>
              <a:rPr lang="en-US" baseline="-25000" dirty="0">
                <a:cs typeface="Arial"/>
              </a:rPr>
              <a:t>u</a:t>
            </a:r>
            <a:r>
              <a:rPr lang="en-US" dirty="0">
                <a:cs typeface="Arial"/>
              </a:rPr>
              <a:t>, for ASTM 709 Grade 50 steel is 65 ksi. </a:t>
            </a:r>
          </a:p>
        </p:txBody>
      </p:sp>
      <p:sp>
        <p:nvSpPr>
          <p:cNvPr id="4" name="Slide Number Placeholder 3">
            <a:extLst>
              <a:ext uri="{FF2B5EF4-FFF2-40B4-BE49-F238E27FC236}">
                <a16:creationId xmlns:a16="http://schemas.microsoft.com/office/drawing/2014/main" id="{AE9FC3E6-1B43-BDD3-06DE-8E29DD4B742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18</a:t>
            </a:fld>
            <a:endParaRPr lang="en-US" dirty="0"/>
          </a:p>
        </p:txBody>
      </p:sp>
    </p:spTree>
    <p:extLst>
      <p:ext uri="{BB962C8B-B14F-4D97-AF65-F5344CB8AC3E}">
        <p14:creationId xmlns:p14="http://schemas.microsoft.com/office/powerpoint/2010/main" val="734936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Using the equation shown previously on Slide 7 of this lesson, the factored tensile resistance, P</a:t>
            </a:r>
            <a:r>
              <a:rPr lang="en-US" baseline="-25000" dirty="0">
                <a:cs typeface="Arial"/>
              </a:rPr>
              <a:t>r</a:t>
            </a:r>
            <a:r>
              <a:rPr lang="en-US" dirty="0">
                <a:cs typeface="Arial"/>
              </a:rPr>
              <a:t>, for yielding on the gross section is computed to be 225.6 kips.</a:t>
            </a:r>
          </a:p>
          <a:p>
            <a:pPr algn="just"/>
            <a:endParaRPr lang="en-US" dirty="0">
              <a:cs typeface="Arial"/>
            </a:endParaRPr>
          </a:p>
          <a:p>
            <a:pPr algn="just"/>
            <a:r>
              <a:rPr lang="en-US" dirty="0">
                <a:cs typeface="Arial"/>
              </a:rPr>
              <a:t>The factored tensile resistance, P</a:t>
            </a:r>
            <a:r>
              <a:rPr lang="en-US" baseline="-25000" dirty="0">
                <a:cs typeface="Arial"/>
              </a:rPr>
              <a:t>r</a:t>
            </a:r>
            <a:r>
              <a:rPr lang="en-US" dirty="0">
                <a:cs typeface="Arial"/>
              </a:rPr>
              <a:t>, for fracture on the net section is computed from the equation shown previously on Slide 8 of this lesson. The reduction factor for shear lag, U, is computed from the equation shown previously on Slide 14 of this lesson (refer also to Case 2 in </a:t>
            </a:r>
            <a:r>
              <a:rPr lang="en-US" i="1" dirty="0">
                <a:cs typeface="Arial"/>
              </a:rPr>
              <a:t>AASHTO LRFD </a:t>
            </a:r>
            <a:r>
              <a:rPr lang="en-US" dirty="0">
                <a:cs typeface="Arial"/>
              </a:rPr>
              <a:t>Table 6.8.2.2-1). Substituting the distance, ′x bar′ equal to 0.987 inches, and the length of the connection, L, taken equal to the out-to-out distance between the bolts in the connection parallel to the line of force equal to 21.0 inches (refer to the figure on the preceding slide), gives U equal to 0.95. As stated previously on Slide 13 of this lesson, for open-section members, </a:t>
            </a:r>
            <a:r>
              <a:rPr lang="en-US" spc="-5" dirty="0">
                <a:effectLst/>
                <a:ea typeface="Times New Roman" panose="02020603050405020304" pitchFamily="18" charset="0"/>
                <a:cs typeface="Arial" panose="020B0604020202020204" pitchFamily="34" charset="0"/>
              </a:rPr>
              <a:t>the calculated value of U should not be taken to be less than the ratio of the gross area of the connected element (i.e., the longer leg of the angle in this case) to the member gross area. This ratio is computed to be 0.63, which is less than the calculated value of 0.95. The calculated value of U is also larger than the alternative value of 0.80, which is permitted for single-angle members with 4 or more bolts per line in the direction of loading (refer to Case 8 in </a:t>
            </a:r>
            <a:r>
              <a:rPr lang="en-US" i="1" spc="-5" dirty="0">
                <a:effectLst/>
                <a:ea typeface="Times New Roman" panose="02020603050405020304" pitchFamily="18" charset="0"/>
                <a:cs typeface="Arial" panose="020B0604020202020204" pitchFamily="34" charset="0"/>
              </a:rPr>
              <a:t>AASHTO LRFD </a:t>
            </a:r>
            <a:r>
              <a:rPr lang="en-US" spc="-5" dirty="0">
                <a:effectLst/>
                <a:ea typeface="Times New Roman" panose="02020603050405020304" pitchFamily="18" charset="0"/>
                <a:cs typeface="Arial" panose="020B0604020202020204" pitchFamily="34" charset="0"/>
              </a:rPr>
              <a:t>Table 6.8.2.2-1).  Therefore, a U value of 0.95 will be used.</a:t>
            </a:r>
          </a:p>
          <a:p>
            <a:pPr algn="just"/>
            <a:endParaRPr lang="en-US" spc="-5" dirty="0">
              <a:ea typeface="Times New Roman" panose="02020603050405020304" pitchFamily="18" charset="0"/>
              <a:cs typeface="Arial" panose="020B0604020202020204" pitchFamily="34" charset="0"/>
            </a:endParaRPr>
          </a:p>
          <a:p>
            <a:pPr algn="just"/>
            <a:r>
              <a:rPr lang="en-US" spc="-5" dirty="0">
                <a:effectLst/>
                <a:ea typeface="Times New Roman" panose="02020603050405020304" pitchFamily="18" charset="0"/>
                <a:cs typeface="Arial" panose="020B0604020202020204" pitchFamily="34" charset="0"/>
              </a:rPr>
              <a:t>The reduction factor, R</a:t>
            </a:r>
            <a:r>
              <a:rPr lang="en-US" spc="-5" baseline="-25000" dirty="0">
                <a:effectLst/>
                <a:ea typeface="Times New Roman" panose="02020603050405020304" pitchFamily="18" charset="0"/>
                <a:cs typeface="Arial" panose="020B0604020202020204" pitchFamily="34" charset="0"/>
              </a:rPr>
              <a:t>p</a:t>
            </a:r>
            <a:r>
              <a:rPr lang="en-US" spc="-5" dirty="0">
                <a:effectLst/>
                <a:ea typeface="Times New Roman" panose="02020603050405020304" pitchFamily="18" charset="0"/>
                <a:cs typeface="Arial" panose="020B0604020202020204" pitchFamily="34" charset="0"/>
              </a:rPr>
              <a:t>, is taken equal to 0.90 for holes punched full size (Slide 8), and the specified mini</a:t>
            </a:r>
            <a:r>
              <a:rPr lang="en-US" spc="-5" dirty="0">
                <a:ea typeface="Times New Roman" panose="02020603050405020304" pitchFamily="18" charset="0"/>
                <a:cs typeface="Arial" panose="020B0604020202020204" pitchFamily="34" charset="0"/>
              </a:rPr>
              <a:t>mum tensile strength, F</a:t>
            </a:r>
            <a:r>
              <a:rPr lang="en-US" spc="-5" baseline="-25000" dirty="0">
                <a:ea typeface="Times New Roman" panose="02020603050405020304" pitchFamily="18" charset="0"/>
                <a:cs typeface="Arial" panose="020B0604020202020204" pitchFamily="34" charset="0"/>
              </a:rPr>
              <a:t>u</a:t>
            </a:r>
            <a:r>
              <a:rPr lang="en-US" spc="-5" dirty="0">
                <a:ea typeface="Times New Roman" panose="02020603050405020304" pitchFamily="18" charset="0"/>
                <a:cs typeface="Arial" panose="020B0604020202020204" pitchFamily="34" charset="0"/>
              </a:rPr>
              <a:t>, was given on the preceding slide as 65 ksi.</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BD665662-BFBD-4DD6-3022-E166091A240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19</a:t>
            </a:fld>
            <a:endParaRPr lang="en-US" dirty="0"/>
          </a:p>
        </p:txBody>
      </p:sp>
    </p:spTree>
    <p:extLst>
      <p:ext uri="{BB962C8B-B14F-4D97-AF65-F5344CB8AC3E}">
        <p14:creationId xmlns:p14="http://schemas.microsoft.com/office/powerpoint/2010/main" val="420377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603750"/>
          </a:xfrm>
        </p:spPr>
        <p:txBody>
          <a:bodyPr/>
          <a:lstStyle/>
          <a:p>
            <a:pPr algn="just"/>
            <a:r>
              <a:rPr lang="en-US" dirty="0"/>
              <a:t>Lesson 12 deals with the design of tension and compression members; i.e. members subject to axial tension or compression. </a:t>
            </a:r>
          </a:p>
          <a:p>
            <a:pPr algn="just"/>
            <a:endParaRPr lang="en-US" dirty="0"/>
          </a:p>
          <a:p>
            <a:pPr algn="just"/>
            <a:r>
              <a:rPr lang="en-US" dirty="0"/>
              <a:t>For tension members, topics to be covered in this lesson include an introduction to the different types of tension members that are typically utilized in steel-bridge structures, the calculation of the factored tensile resistance of these members using the </a:t>
            </a:r>
            <a:r>
              <a:rPr lang="en-US" i="1" dirty="0"/>
              <a:t>AASHTO LRFD </a:t>
            </a:r>
            <a:r>
              <a:rPr lang="en-US" dirty="0"/>
              <a:t>provisions (including illustrative examples), the limiting slenderness ratios that apply to these members, the design for combined loading on these members, ; i.e., loading </a:t>
            </a:r>
            <a:r>
              <a:rPr lang="en-US" sz="1200" dirty="0">
                <a:effectLst/>
                <a:ea typeface="Times New Roman" panose="02020603050405020304" pitchFamily="18" charset="0"/>
                <a:cs typeface="Arial" panose="020B0604020202020204" pitchFamily="34" charset="0"/>
              </a:rPr>
              <a:t>consisting of any combination of axial tension, uniaxial or biaxial flexure, and flexural and/or torsional shear, and the design of built-up tension members.</a:t>
            </a:r>
            <a:r>
              <a:rPr lang="en-US" dirty="0"/>
              <a:t> </a:t>
            </a:r>
          </a:p>
          <a:p>
            <a:pPr algn="just"/>
            <a:endParaRPr lang="en-US" dirty="0"/>
          </a:p>
          <a:p>
            <a:pPr algn="just"/>
            <a:r>
              <a:rPr lang="en-US" dirty="0"/>
              <a:t>Similarly, for compression members, topics to be covered in this lesson include an introduction to the different types of compression members that are typically utilized in steel-bridge structures, the calculation of the factored compressive resistance of these members using the </a:t>
            </a:r>
            <a:r>
              <a:rPr lang="en-US" i="1" dirty="0"/>
              <a:t>AASHTO LRFD </a:t>
            </a:r>
            <a:r>
              <a:rPr lang="en-US" dirty="0"/>
              <a:t>provisions, the limiting slenderness ratios that apply to these members, the design for combined loading on these members; i.e., loading </a:t>
            </a:r>
            <a:r>
              <a:rPr lang="en-US" sz="1200" dirty="0">
                <a:effectLst/>
                <a:ea typeface="Times New Roman" panose="02020603050405020304" pitchFamily="18" charset="0"/>
                <a:cs typeface="Arial" panose="020B0604020202020204" pitchFamily="34" charset="0"/>
              </a:rPr>
              <a:t>consisting of any combination of axial compression, uniaxial or biaxial flexure, and flexural and/or torsional shear (which includes an example illustrating the application of the these provisions to the design of a tee-section top lateral bracing member in a straight tub-girder bridge), the special design requirements for single-angle compression members (including an example illustrating the application of these provisions to the design of a single-angle member serving as the bottom strut of a cross-frame in a horizontally curved I-girder bridge), and the design of built-up compression members. </a:t>
            </a:r>
            <a:endParaRPr lang="en-US" dirty="0"/>
          </a:p>
        </p:txBody>
      </p:sp>
      <p:sp>
        <p:nvSpPr>
          <p:cNvPr id="4" name="Slide Number Placeholder 3">
            <a:extLst>
              <a:ext uri="{FF2B5EF4-FFF2-40B4-BE49-F238E27FC236}">
                <a16:creationId xmlns:a16="http://schemas.microsoft.com/office/drawing/2014/main" id="{EEC2066F-999A-06D8-0C01-F1AB30AEE02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a:t>
            </a:fld>
            <a:endParaRPr lang="en-US" dirty="0"/>
          </a:p>
        </p:txBody>
      </p:sp>
    </p:spTree>
    <p:extLst>
      <p:ext uri="{BB962C8B-B14F-4D97-AF65-F5344CB8AC3E}">
        <p14:creationId xmlns:p14="http://schemas.microsoft.com/office/powerpoint/2010/main" val="304048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Calculate the net area of the member, A</a:t>
            </a:r>
            <a:r>
              <a:rPr lang="en-US" baseline="-25000" dirty="0">
                <a:cs typeface="Arial"/>
              </a:rPr>
              <a:t>n</a:t>
            </a:r>
            <a:r>
              <a:rPr lang="en-US" dirty="0">
                <a:cs typeface="Arial"/>
              </a:rPr>
              <a:t>, for the staggered hole configuration in the end connection using the equation given previously on Slide 10 of this lesson. </a:t>
            </a:r>
            <a:r>
              <a:rPr lang="en-US" dirty="0">
                <a:effectLst/>
                <a:ea typeface="Times New Roman" panose="02020603050405020304" pitchFamily="18" charset="0"/>
                <a:cs typeface="Times New Roman" panose="02020603050405020304" pitchFamily="18" charset="0"/>
              </a:rPr>
              <a:t>For the calculation of the net area, the width of each standard bolt hole is taken as the nominal diameter of the hole (Slide 9). For a 7/8-inch diameter bolt, the maximum hole size of a standard hole is 15/16 inches. </a:t>
            </a:r>
            <a:r>
              <a:rPr lang="en-US" dirty="0">
                <a:effectLst/>
                <a:ea typeface="Times New Roman" panose="02020603050405020304" pitchFamily="18" charset="0"/>
                <a:cs typeface="Arial" panose="020B0604020202020204" pitchFamily="34" charset="0"/>
              </a:rPr>
              <a:t>The smallest net width is to be determined for each chain of holes extending across a member or element along any transverse, diagonal, or zigzag line (Slide 10). In this case, two chains will be investigated; i.e., Chain 1-1 and Chain 2-2.  Both chains are assumed to act in conjunction with the full factored tensile force, P</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 Chain 1-1 has one hole and no stagger;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computed to be 4.28 in.</a:t>
            </a:r>
            <a:r>
              <a:rPr lang="en-US" baseline="30000" dirty="0">
                <a:effectLst/>
                <a:ea typeface="Times New Roman" panose="02020603050405020304" pitchFamily="18" charset="0"/>
                <a:cs typeface="Arial" panose="020B0604020202020204" pitchFamily="34" charset="0"/>
              </a:rPr>
              <a:t>2  </a:t>
            </a:r>
            <a:r>
              <a:rPr lang="en-US" dirty="0">
                <a:effectLst/>
                <a:ea typeface="Times New Roman" panose="02020603050405020304" pitchFamily="18" charset="0"/>
                <a:cs typeface="Arial" panose="020B0604020202020204" pitchFamily="34" charset="0"/>
              </a:rPr>
              <a:t>Chain 2-2 has 2 holes along the stagger and therefore the s</a:t>
            </a:r>
            <a:r>
              <a:rPr lang="en-US" baseline="30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/4g correction must be made as shown. The net area is computed to be 4.22 in.</a:t>
            </a:r>
            <a:r>
              <a:rPr lang="en-US" baseline="30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which governs. </a:t>
            </a:r>
            <a:endParaRPr lang="en-US" dirty="0">
              <a:latin typeface="Arial"/>
              <a:cs typeface="Arial"/>
            </a:endParaRPr>
          </a:p>
        </p:txBody>
      </p:sp>
      <p:sp>
        <p:nvSpPr>
          <p:cNvPr id="4" name="Slide Number Placeholder 3">
            <a:extLst>
              <a:ext uri="{FF2B5EF4-FFF2-40B4-BE49-F238E27FC236}">
                <a16:creationId xmlns:a16="http://schemas.microsoft.com/office/drawing/2014/main" id="{D3A781D3-77A2-A26A-C0D8-668DA53DC10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20</a:t>
            </a:fld>
            <a:endParaRPr lang="en-US" dirty="0"/>
          </a:p>
        </p:txBody>
      </p:sp>
    </p:spTree>
    <p:extLst>
      <p:ext uri="{BB962C8B-B14F-4D97-AF65-F5344CB8AC3E}">
        <p14:creationId xmlns:p14="http://schemas.microsoft.com/office/powerpoint/2010/main" val="22464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Substituting in the values of F</a:t>
            </a:r>
            <a:r>
              <a:rPr lang="en-US" baseline="-25000" dirty="0">
                <a:cs typeface="Arial"/>
              </a:rPr>
              <a:t>u</a:t>
            </a:r>
            <a:r>
              <a:rPr lang="en-US" dirty="0">
                <a:cs typeface="Arial"/>
              </a:rPr>
              <a:t>, A</a:t>
            </a:r>
            <a:r>
              <a:rPr lang="en-US" baseline="-25000" dirty="0">
                <a:cs typeface="Arial"/>
              </a:rPr>
              <a:t>n</a:t>
            </a:r>
            <a:r>
              <a:rPr lang="en-US" dirty="0">
                <a:cs typeface="Arial"/>
              </a:rPr>
              <a:t>, R</a:t>
            </a:r>
            <a:r>
              <a:rPr lang="en-US" baseline="-25000" dirty="0">
                <a:cs typeface="Arial"/>
              </a:rPr>
              <a:t>p</a:t>
            </a:r>
            <a:r>
              <a:rPr lang="en-US" dirty="0">
                <a:cs typeface="Arial"/>
              </a:rPr>
              <a:t>, and U from the preceding two slides gives a factored tensile resistance for fracture on the net section, P</a:t>
            </a:r>
            <a:r>
              <a:rPr lang="en-US" baseline="-25000" dirty="0">
                <a:cs typeface="Arial"/>
              </a:rPr>
              <a:t>r</a:t>
            </a:r>
            <a:r>
              <a:rPr lang="en-US" dirty="0">
                <a:cs typeface="Arial"/>
              </a:rPr>
              <a:t>, of 187.6 kips. This value is less than the factored tensile resistance for yielding on the gross section of 225.6 kips (computed previously on Slide 19). Therefore, fracture on the net section controls and P</a:t>
            </a:r>
            <a:r>
              <a:rPr lang="en-US" baseline="-25000" dirty="0">
                <a:cs typeface="Arial"/>
              </a:rPr>
              <a:t>r</a:t>
            </a:r>
            <a:r>
              <a:rPr lang="en-US" dirty="0">
                <a:cs typeface="Arial"/>
              </a:rPr>
              <a:t> equals 187.6 kips.</a:t>
            </a:r>
          </a:p>
          <a:p>
            <a:pPr algn="just"/>
            <a:endParaRPr lang="en-US" dirty="0">
              <a:cs typeface="Arial"/>
            </a:endParaRPr>
          </a:p>
          <a:p>
            <a:pPr algn="just"/>
            <a:r>
              <a:rPr lang="en-US" dirty="0">
                <a:cs typeface="Arial"/>
              </a:rPr>
              <a:t>This governing value of P</a:t>
            </a:r>
            <a:r>
              <a:rPr lang="en-US" baseline="-25000" dirty="0">
                <a:cs typeface="Arial"/>
              </a:rPr>
              <a:t>r</a:t>
            </a:r>
            <a:r>
              <a:rPr lang="en-US" dirty="0">
                <a:cs typeface="Arial"/>
              </a:rPr>
              <a:t> must not exceed the factored block shear rupture resistance of the end connection, R</a:t>
            </a:r>
            <a:r>
              <a:rPr lang="en-US" baseline="-25000" dirty="0">
                <a:cs typeface="Arial"/>
              </a:rPr>
              <a:t>r</a:t>
            </a:r>
            <a:r>
              <a:rPr lang="en-US" dirty="0">
                <a:cs typeface="Arial"/>
              </a:rPr>
              <a:t>, given by the equation shown in the middle of this slide (refer to Slide 17). Assume the block shear failure planes shown at the bottom of this slide. The failure planes are assumed to pass through the centerlines of the holes.</a:t>
            </a:r>
          </a:p>
        </p:txBody>
      </p:sp>
      <p:sp>
        <p:nvSpPr>
          <p:cNvPr id="4" name="Slide Number Placeholder 3">
            <a:extLst>
              <a:ext uri="{FF2B5EF4-FFF2-40B4-BE49-F238E27FC236}">
                <a16:creationId xmlns:a16="http://schemas.microsoft.com/office/drawing/2014/main" id="{EE039C81-524C-28B7-902A-4483DA5B7DB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21</a:t>
            </a:fld>
            <a:endParaRPr lang="en-US" dirty="0"/>
          </a:p>
        </p:txBody>
      </p:sp>
    </p:spTree>
    <p:extLst>
      <p:ext uri="{BB962C8B-B14F-4D97-AF65-F5344CB8AC3E}">
        <p14:creationId xmlns:p14="http://schemas.microsoft.com/office/powerpoint/2010/main" val="1306192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832350"/>
          </a:xfrm>
        </p:spPr>
        <p:txBody>
          <a:bodyPr/>
          <a:lstStyle/>
          <a:p>
            <a:pPr algn="just"/>
            <a:r>
              <a:rPr lang="en-US" dirty="0">
                <a:cs typeface="Arial"/>
              </a:rPr>
              <a:t>To calculate the block shear rupture resistance, first calculate the net area along the plane resisting the tensile stress, A</a:t>
            </a:r>
            <a:r>
              <a:rPr lang="en-US" baseline="-25000" dirty="0">
                <a:cs typeface="Arial"/>
              </a:rPr>
              <a:t>tn</a:t>
            </a:r>
            <a:r>
              <a:rPr lang="en-US" dirty="0">
                <a:cs typeface="Arial"/>
              </a:rPr>
              <a:t>. This failure plane is defined by the vertical plane on the right-hand side of the connection passing through the centerline of the two outermost staggered bolt holes in the figure (i.e., the plane perpendicular to the tensile force); therefore, the s</a:t>
            </a:r>
            <a:r>
              <a:rPr lang="en-US" baseline="30000" dirty="0">
                <a:cs typeface="Arial"/>
              </a:rPr>
              <a:t>2</a:t>
            </a:r>
            <a:r>
              <a:rPr lang="en-US" dirty="0">
                <a:cs typeface="Arial"/>
              </a:rPr>
              <a:t>/4g correction must be considered (Slide 10). The net area is equal to the angle leg thickness of 0.5 inches times the width of the plane passing through the centerline of the two staggered holes, which is equal to the gage distance of 2.75 inches plus the edge distance of 1.25 inches minus the width of 1.5 standard bolt holes (i.e., 1.5 times 0.9375 inches) plus the s</a:t>
            </a:r>
            <a:r>
              <a:rPr lang="en-US" baseline="30000" dirty="0">
                <a:cs typeface="Arial"/>
              </a:rPr>
              <a:t>2</a:t>
            </a:r>
            <a:r>
              <a:rPr lang="en-US" dirty="0">
                <a:cs typeface="Arial"/>
              </a:rPr>
              <a:t>/4g correction, which is equal to 1.71 in.</a:t>
            </a:r>
            <a:r>
              <a:rPr lang="en-US" baseline="30000" dirty="0">
                <a:cs typeface="Arial"/>
              </a:rPr>
              <a:t>2</a:t>
            </a:r>
          </a:p>
          <a:p>
            <a:pPr algn="just"/>
            <a:endParaRPr lang="en-US" baseline="30000" dirty="0">
              <a:cs typeface="Arial"/>
            </a:endParaRPr>
          </a:p>
          <a:p>
            <a:pPr algn="just"/>
            <a:r>
              <a:rPr lang="en-US" dirty="0">
                <a:cs typeface="Arial"/>
              </a:rPr>
              <a:t>Next, calculate the net area along the plane resisting the shear stress, A</a:t>
            </a:r>
            <a:r>
              <a:rPr lang="en-US" baseline="-25000" dirty="0">
                <a:cs typeface="Arial"/>
              </a:rPr>
              <a:t>vn</a:t>
            </a:r>
            <a:r>
              <a:rPr lang="en-US" dirty="0">
                <a:cs typeface="Arial"/>
              </a:rPr>
              <a:t>. This failure plane is defined by the horizontal plane passing through the centerline of the top row of bolt holes in the figure (i.e., the plane parallel to the tensile force). As specified in </a:t>
            </a:r>
            <a:r>
              <a:rPr lang="en-US" i="1" dirty="0">
                <a:cs typeface="Arial"/>
              </a:rPr>
              <a:t>AASHTO LRFD </a:t>
            </a:r>
            <a:r>
              <a:rPr lang="en-US" dirty="0">
                <a:cs typeface="Arial"/>
              </a:rPr>
              <a:t>Article 6.13.4, since the staggered holes in the bottom row adjacent to the failure plane (or cut) are centered more than two holes diameters from the cut (i.e., 2.75 inches &gt; 2(0.9375) = 1.875 inches), the full effective diameter of these holes need not be deducted in determining A</a:t>
            </a:r>
            <a:r>
              <a:rPr lang="en-US" baseline="-25000" dirty="0">
                <a:cs typeface="Arial"/>
              </a:rPr>
              <a:t>vn</a:t>
            </a:r>
            <a:r>
              <a:rPr lang="en-US" dirty="0">
                <a:cs typeface="Arial"/>
              </a:rPr>
              <a:t>. The net area is therefore equal to the angle leg thickness of 0.5 inches times the width of the plane passing through the centerline of the top row of bolt holes, which is equal to the end distance to the first hole of 1.5 + 3.0 = 4.5 inches plus 6 staggered spaces at 3.0 inches minus the width of 3.5 standard bolt holes (i.e., 3.5 times 0.9375 inches), which is equal to 9.61 in.</a:t>
            </a:r>
            <a:r>
              <a:rPr lang="en-US" baseline="30000" dirty="0">
                <a:cs typeface="Arial"/>
              </a:rPr>
              <a:t>2</a:t>
            </a:r>
            <a:r>
              <a:rPr lang="en-US" dirty="0">
                <a:cs typeface="Arial"/>
              </a:rPr>
              <a:t> </a:t>
            </a:r>
          </a:p>
          <a:p>
            <a:pPr algn="just"/>
            <a:endParaRPr lang="en-US" dirty="0">
              <a:cs typeface="Arial"/>
            </a:endParaRPr>
          </a:p>
          <a:p>
            <a:pPr algn="just"/>
            <a:r>
              <a:rPr lang="en-US" dirty="0">
                <a:cs typeface="Arial"/>
              </a:rPr>
              <a:t>Finally, calculate the gross area along the plane resisting the shear stress, A</a:t>
            </a:r>
            <a:r>
              <a:rPr lang="en-US" baseline="-25000" dirty="0">
                <a:cs typeface="Arial"/>
              </a:rPr>
              <a:t>vg</a:t>
            </a:r>
            <a:r>
              <a:rPr lang="en-US" dirty="0">
                <a:cs typeface="Arial"/>
              </a:rPr>
              <a:t>, which is equal to the angle leg thickness of 0.5 inches times the end distance to the first hole of 4.5 inches plus 6 staggered spaces at 3.0 inches, or 11.25 in.</a:t>
            </a:r>
            <a:r>
              <a:rPr lang="en-US" baseline="30000" dirty="0">
                <a:cs typeface="Arial"/>
              </a:rPr>
              <a:t>2</a:t>
            </a:r>
          </a:p>
        </p:txBody>
      </p:sp>
      <p:sp>
        <p:nvSpPr>
          <p:cNvPr id="4" name="Slide Number Placeholder 3">
            <a:extLst>
              <a:ext uri="{FF2B5EF4-FFF2-40B4-BE49-F238E27FC236}">
                <a16:creationId xmlns:a16="http://schemas.microsoft.com/office/drawing/2014/main" id="{55ACCE88-B58B-93BC-FC64-7FF5546C03E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22</a:t>
            </a:fld>
            <a:endParaRPr lang="en-US" dirty="0"/>
          </a:p>
        </p:txBody>
      </p:sp>
    </p:spTree>
    <p:extLst>
      <p:ext uri="{BB962C8B-B14F-4D97-AF65-F5344CB8AC3E}">
        <p14:creationId xmlns:p14="http://schemas.microsoft.com/office/powerpoint/2010/main" val="2939826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The areas on the preceding slide will now be substituted into the equation shown at the top of the slide for the factored block shear rupture resistance, R</a:t>
            </a:r>
            <a:r>
              <a:rPr lang="en-US" baseline="-25000" dirty="0">
                <a:cs typeface="Arial"/>
              </a:rPr>
              <a:t>r</a:t>
            </a:r>
            <a:r>
              <a:rPr lang="en-US" dirty="0">
                <a:cs typeface="Arial"/>
              </a:rPr>
              <a:t>. The reduction factor, U</a:t>
            </a:r>
            <a:r>
              <a:rPr lang="en-US" baseline="-25000" dirty="0">
                <a:cs typeface="Arial"/>
              </a:rPr>
              <a:t>bs</a:t>
            </a:r>
            <a:r>
              <a:rPr lang="en-US" dirty="0">
                <a:cs typeface="Arial"/>
              </a:rPr>
              <a:t>, in the equation is taken equal to 1.0 since the tensile stress is uniform in this case. The term on the left-hand side of the equation is equal to 341 kips, and the term on the right-hand side of the equation is equal to 315 kips. Therefore, gross yielding along the shear plane controls in this case, and R</a:t>
            </a:r>
            <a:r>
              <a:rPr lang="en-US" baseline="-25000" dirty="0">
                <a:cs typeface="Arial"/>
              </a:rPr>
              <a:t>r</a:t>
            </a:r>
            <a:r>
              <a:rPr lang="en-US" dirty="0">
                <a:cs typeface="Arial"/>
              </a:rPr>
              <a:t> is equal to 315 kips. </a:t>
            </a:r>
          </a:p>
          <a:p>
            <a:pPr algn="just"/>
            <a:endParaRPr lang="en-US" dirty="0">
              <a:cs typeface="Arial"/>
            </a:endParaRPr>
          </a:p>
          <a:p>
            <a:pPr algn="just"/>
            <a:r>
              <a:rPr lang="en-US" dirty="0">
                <a:cs typeface="Arial"/>
              </a:rPr>
              <a:t>The factored block shear rupture resistance, R</a:t>
            </a:r>
            <a:r>
              <a:rPr lang="en-US" baseline="-25000" dirty="0">
                <a:cs typeface="Arial"/>
              </a:rPr>
              <a:t>r</a:t>
            </a:r>
            <a:r>
              <a:rPr lang="en-US" dirty="0">
                <a:cs typeface="Arial"/>
              </a:rPr>
              <a:t>, exceeds the governing factored tensile resistance, P</a:t>
            </a:r>
            <a:r>
              <a:rPr lang="en-US" baseline="-25000" dirty="0">
                <a:cs typeface="Arial"/>
              </a:rPr>
              <a:t>r</a:t>
            </a:r>
            <a:r>
              <a:rPr lang="en-US" dirty="0">
                <a:cs typeface="Arial"/>
              </a:rPr>
              <a:t> = 187.6 kips (Slide 21), which in this case is based on fracture on the net section. Therefore, the factored tensile resistance, P</a:t>
            </a:r>
            <a:r>
              <a:rPr lang="en-US" baseline="-25000" dirty="0">
                <a:cs typeface="Arial"/>
              </a:rPr>
              <a:t>r</a:t>
            </a:r>
            <a:r>
              <a:rPr lang="en-US" dirty="0">
                <a:cs typeface="Arial"/>
              </a:rPr>
              <a:t>, is equal to 187.6 kips.</a:t>
            </a:r>
          </a:p>
          <a:p>
            <a:pPr algn="just"/>
            <a:endParaRPr lang="en-US" dirty="0">
              <a:cs typeface="Arial"/>
            </a:endParaRPr>
          </a:p>
          <a:p>
            <a:pPr algn="just"/>
            <a:r>
              <a:rPr lang="en-US" dirty="0">
                <a:effectLst/>
                <a:ea typeface="Times New Roman" panose="02020603050405020304" pitchFamily="18" charset="0"/>
                <a:cs typeface="Arial" panose="020B0604020202020204" pitchFamily="34" charset="0"/>
              </a:rPr>
              <a:t>As will be discussed later in this lesson, the effects of the combined flexure and axial force due to the eccentricity of the loading acting on a single-angle bracing member subject to tension are accounted for in determining the factored tensile resistance of the member at the strength limit state through the use of the reduction factor for shear lag, U.</a:t>
            </a:r>
            <a:endParaRPr lang="en-US" dirty="0">
              <a:latin typeface="Arial"/>
              <a:cs typeface="Arial"/>
            </a:endParaRPr>
          </a:p>
        </p:txBody>
      </p:sp>
      <p:sp>
        <p:nvSpPr>
          <p:cNvPr id="4" name="Slide Number Placeholder 3">
            <a:extLst>
              <a:ext uri="{FF2B5EF4-FFF2-40B4-BE49-F238E27FC236}">
                <a16:creationId xmlns:a16="http://schemas.microsoft.com/office/drawing/2014/main" id="{CA2ED532-9EA6-CC80-0379-4722894F77F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23</a:t>
            </a:fld>
            <a:endParaRPr lang="en-US" dirty="0"/>
          </a:p>
        </p:txBody>
      </p:sp>
    </p:spTree>
    <p:extLst>
      <p:ext uri="{BB962C8B-B14F-4D97-AF65-F5344CB8AC3E}">
        <p14:creationId xmlns:p14="http://schemas.microsoft.com/office/powerpoint/2010/main" val="30224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In this example (Example 2), the factored tensile resistance, P</a:t>
            </a:r>
            <a:r>
              <a:rPr lang="en-US" baseline="-25000" dirty="0">
                <a:cs typeface="Arial"/>
              </a:rPr>
              <a:t>r</a:t>
            </a:r>
            <a:r>
              <a:rPr lang="en-US" dirty="0">
                <a:cs typeface="Arial"/>
              </a:rPr>
              <a:t>, at the strength limit state of the 5/8” x 17” gusset plate shown in the figure on this slide will be determined. The specified minimum yield strength of the gusset plate, F</a:t>
            </a:r>
            <a:r>
              <a:rPr lang="en-US" baseline="-25000" dirty="0">
                <a:cs typeface="Arial"/>
              </a:rPr>
              <a:t>y</a:t>
            </a:r>
            <a:r>
              <a:rPr lang="en-US" dirty="0">
                <a:cs typeface="Arial"/>
              </a:rPr>
              <a:t>, is 50 ksi.  The bolts in the gusset plate are 7/8-inch diameter ASTM F3125 Grade 325 high-strength bolts placed in standard holes that are assumed for design to be punched full size. The bolt holes are staggered in this case at a longitudinal spacing, s, of 3.0 inches and with a gage distance between the bolt lines, g, of 3.5 inches. From </a:t>
            </a:r>
            <a:r>
              <a:rPr lang="en-US" i="1" dirty="0">
                <a:cs typeface="Arial"/>
              </a:rPr>
              <a:t>AASHTO LRFD </a:t>
            </a:r>
            <a:r>
              <a:rPr lang="en-US" dirty="0">
                <a:cs typeface="Arial"/>
              </a:rPr>
              <a:t>Table 6.4.1-1, the specified minimum tensile strength, F</a:t>
            </a:r>
            <a:r>
              <a:rPr lang="en-US" baseline="-25000" dirty="0">
                <a:cs typeface="Arial"/>
              </a:rPr>
              <a:t>u</a:t>
            </a:r>
            <a:r>
              <a:rPr lang="en-US" dirty="0">
                <a:cs typeface="Arial"/>
              </a:rPr>
              <a:t>, for ASTM 709 Grade 50W steel is 70 ksi. </a:t>
            </a:r>
          </a:p>
        </p:txBody>
      </p:sp>
      <p:sp>
        <p:nvSpPr>
          <p:cNvPr id="4" name="Slide Number Placeholder 3">
            <a:extLst>
              <a:ext uri="{FF2B5EF4-FFF2-40B4-BE49-F238E27FC236}">
                <a16:creationId xmlns:a16="http://schemas.microsoft.com/office/drawing/2014/main" id="{61E9ABFC-18D9-E69C-40AB-206A0052ABDA}"/>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24</a:t>
            </a:fld>
            <a:endParaRPr lang="en-US" dirty="0"/>
          </a:p>
        </p:txBody>
      </p:sp>
    </p:spTree>
    <p:extLst>
      <p:ext uri="{BB962C8B-B14F-4D97-AF65-F5344CB8AC3E}">
        <p14:creationId xmlns:p14="http://schemas.microsoft.com/office/powerpoint/2010/main" val="1758318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Using the equation shown previously on Slide 7 of this lesson, the factored tensile resistance, P</a:t>
            </a:r>
            <a:r>
              <a:rPr lang="en-US" baseline="-25000" dirty="0">
                <a:cs typeface="Arial"/>
              </a:rPr>
              <a:t>r</a:t>
            </a:r>
            <a:r>
              <a:rPr lang="en-US" dirty="0">
                <a:cs typeface="Arial"/>
              </a:rPr>
              <a:t>, for yielding on the gross section is computed to be 504.7 kips.</a:t>
            </a:r>
          </a:p>
          <a:p>
            <a:pPr algn="just"/>
            <a:endParaRPr lang="en-US" dirty="0">
              <a:cs typeface="Arial"/>
            </a:endParaRPr>
          </a:p>
          <a:p>
            <a:pPr algn="just"/>
            <a:r>
              <a:rPr lang="en-US" dirty="0">
                <a:cs typeface="Arial"/>
              </a:rPr>
              <a:t>The factored tensile resistance, P</a:t>
            </a:r>
            <a:r>
              <a:rPr lang="en-US" baseline="-25000" dirty="0">
                <a:cs typeface="Arial"/>
              </a:rPr>
              <a:t>r</a:t>
            </a:r>
            <a:r>
              <a:rPr lang="en-US" dirty="0">
                <a:cs typeface="Arial"/>
              </a:rPr>
              <a:t>, for fracture on the net section is computed from the equation shown previously on Slide 8 of this lesson. </a:t>
            </a:r>
            <a:r>
              <a:rPr lang="en-US" dirty="0">
                <a:effectLst/>
                <a:ea typeface="Times New Roman" panose="02020603050405020304" pitchFamily="18" charset="0"/>
                <a:cs typeface="Times New Roman" panose="02020603050405020304" pitchFamily="18" charset="0"/>
              </a:rPr>
              <a:t>It will be assumed in this example that the connection plate to which the gusset plate is attached has adequate net area and does not control the net section fracture resistance. </a:t>
            </a:r>
            <a:r>
              <a:rPr lang="en-US" dirty="0">
                <a:cs typeface="Arial"/>
              </a:rPr>
              <a:t>For gusset plates, the reduction factor for shear lag, U, is taken equal to 1.0 (Slide 15) since the tension load is transmitted directly to each of the cross-sectional elements (i.e., the gusset plate and connection plate) by the bolts.</a:t>
            </a:r>
            <a:endParaRPr lang="en-US" spc="-5" dirty="0">
              <a:effectLst/>
              <a:ea typeface="Times New Roman" panose="02020603050405020304" pitchFamily="18" charset="0"/>
              <a:cs typeface="Arial" panose="020B0604020202020204" pitchFamily="34" charset="0"/>
            </a:endParaRPr>
          </a:p>
          <a:p>
            <a:pPr algn="just"/>
            <a:endParaRPr lang="en-US" spc="-5" dirty="0">
              <a:ea typeface="Times New Roman" panose="02020603050405020304" pitchFamily="18" charset="0"/>
              <a:cs typeface="Arial" panose="020B0604020202020204" pitchFamily="34" charset="0"/>
            </a:endParaRPr>
          </a:p>
          <a:p>
            <a:pPr algn="just"/>
            <a:r>
              <a:rPr lang="en-US" spc="-5" dirty="0">
                <a:effectLst/>
                <a:ea typeface="Times New Roman" panose="02020603050405020304" pitchFamily="18" charset="0"/>
                <a:cs typeface="Arial" panose="020B0604020202020204" pitchFamily="34" charset="0"/>
              </a:rPr>
              <a:t>The reduction factor, R</a:t>
            </a:r>
            <a:r>
              <a:rPr lang="en-US" spc="-5" baseline="-25000" dirty="0">
                <a:effectLst/>
                <a:ea typeface="Times New Roman" panose="02020603050405020304" pitchFamily="18" charset="0"/>
                <a:cs typeface="Arial" panose="020B0604020202020204" pitchFamily="34" charset="0"/>
              </a:rPr>
              <a:t>p</a:t>
            </a:r>
            <a:r>
              <a:rPr lang="en-US" spc="-5" dirty="0">
                <a:effectLst/>
                <a:ea typeface="Times New Roman" panose="02020603050405020304" pitchFamily="18" charset="0"/>
                <a:cs typeface="Arial" panose="020B0604020202020204" pitchFamily="34" charset="0"/>
              </a:rPr>
              <a:t>, is taken equal to 0.90 for holes punched full size (Slide 8), and the specified mini</a:t>
            </a:r>
            <a:r>
              <a:rPr lang="en-US" spc="-5" dirty="0">
                <a:ea typeface="Times New Roman" panose="02020603050405020304" pitchFamily="18" charset="0"/>
                <a:cs typeface="Arial" panose="020B0604020202020204" pitchFamily="34" charset="0"/>
              </a:rPr>
              <a:t>mum tensile strength, F</a:t>
            </a:r>
            <a:r>
              <a:rPr lang="en-US" spc="-5" baseline="-25000" dirty="0">
                <a:ea typeface="Times New Roman" panose="02020603050405020304" pitchFamily="18" charset="0"/>
                <a:cs typeface="Arial" panose="020B0604020202020204" pitchFamily="34" charset="0"/>
              </a:rPr>
              <a:t>u</a:t>
            </a:r>
            <a:r>
              <a:rPr lang="en-US" spc="-5" dirty="0">
                <a:ea typeface="Times New Roman" panose="02020603050405020304" pitchFamily="18" charset="0"/>
                <a:cs typeface="Arial" panose="020B0604020202020204" pitchFamily="34" charset="0"/>
              </a:rPr>
              <a:t>, was given on the preceding slide as 70 ksi.</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C7E211E4-B702-D15A-0B44-C44A097B356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25</a:t>
            </a:fld>
            <a:endParaRPr lang="en-US" dirty="0"/>
          </a:p>
        </p:txBody>
      </p:sp>
    </p:spTree>
    <p:extLst>
      <p:ext uri="{BB962C8B-B14F-4D97-AF65-F5344CB8AC3E}">
        <p14:creationId xmlns:p14="http://schemas.microsoft.com/office/powerpoint/2010/main" val="1270525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Calculate the net area of the gusset plate, A</a:t>
            </a:r>
            <a:r>
              <a:rPr lang="en-US" baseline="-25000" dirty="0">
                <a:cs typeface="Arial"/>
              </a:rPr>
              <a:t>n</a:t>
            </a:r>
            <a:r>
              <a:rPr lang="en-US" dirty="0">
                <a:cs typeface="Arial"/>
              </a:rPr>
              <a:t>, for the staggered hole configuration using the equations given previously on Slides 10 and 11 of this lesson. </a:t>
            </a:r>
            <a:r>
              <a:rPr lang="en-US" dirty="0">
                <a:effectLst/>
                <a:ea typeface="Times New Roman" panose="02020603050405020304" pitchFamily="18" charset="0"/>
                <a:cs typeface="Times New Roman" panose="02020603050405020304" pitchFamily="18" charset="0"/>
              </a:rPr>
              <a:t>For the calculation of the net area, the width of each standard bolt hole is taken as the nominal diameter of the hole (Slide 9). For a 7/8-inch diameter bolt, the maximum hole size of a standard hole is 15/16 inches. </a:t>
            </a:r>
            <a:r>
              <a:rPr lang="en-US" dirty="0">
                <a:effectLst/>
                <a:ea typeface="Times New Roman" panose="02020603050405020304" pitchFamily="18" charset="0"/>
                <a:cs typeface="Arial" panose="020B0604020202020204" pitchFamily="34" charset="0"/>
              </a:rPr>
              <a:t>The smallest net width is to be determined for each chain of holes extending across a member or element along any transverse, diagonal, or zigzag line (Slide 10). The total number of bolts in the connection is equal to 10.</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In this case, three chains will be investigated; i.e., Chain 1-3-1, Chain 1-2-3-2-1, and Chain 1-2-2-1. Chain 1-3-1 and Chain 1-2-3-2-1 are assumed to act in conjunction with the full factored tensile force, T. Therefore, the equation for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shown on Slide 10 will be used. Chain 1-3-1 has 3 holes and no stagger;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computed to be 8.87 in.</a:t>
            </a:r>
            <a:r>
              <a:rPr lang="en-US" baseline="30000" dirty="0">
                <a:effectLst/>
                <a:ea typeface="Times New Roman" panose="02020603050405020304" pitchFamily="18" charset="0"/>
                <a:cs typeface="Arial" panose="020B0604020202020204" pitchFamily="34" charset="0"/>
              </a:rPr>
              <a:t>2  </a:t>
            </a:r>
            <a:r>
              <a:rPr lang="en-US" dirty="0">
                <a:effectLst/>
                <a:ea typeface="Times New Roman" panose="02020603050405020304" pitchFamily="18" charset="0"/>
                <a:cs typeface="Arial" panose="020B0604020202020204" pitchFamily="34" charset="0"/>
              </a:rPr>
              <a:t>Chain 1-2-3-2-1 has 5 holes along the stagger and therefore the s</a:t>
            </a:r>
            <a:r>
              <a:rPr lang="en-US" baseline="30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/4g correction must be made four times as shown. The net area is computed to be 9.30 in.</a:t>
            </a:r>
            <a:r>
              <a:rPr lang="en-US" baseline="30000" dirty="0">
                <a:effectLst/>
                <a:ea typeface="Times New Roman" panose="02020603050405020304" pitchFamily="18" charset="0"/>
                <a:cs typeface="Arial" panose="020B0604020202020204" pitchFamily="34" charset="0"/>
              </a:rPr>
              <a:t>2</a:t>
            </a:r>
            <a:r>
              <a:rPr lang="en-US" baseline="30000" dirty="0">
                <a:ea typeface="Times New Roman" panose="02020603050405020304" pitchFamily="18" charset="0"/>
                <a:cs typeface="Arial" panose="020B0604020202020204" pitchFamily="34" charset="0"/>
              </a:rPr>
              <a:t>  </a:t>
            </a:r>
            <a:r>
              <a:rPr lang="en-US" dirty="0">
                <a:ea typeface="Times New Roman" panose="02020603050405020304" pitchFamily="18" charset="0"/>
                <a:cs typeface="Arial" panose="020B0604020202020204" pitchFamily="34" charset="0"/>
              </a:rPr>
              <a:t>Chain 1-2-2-1 has 4 holes along the stagger. In this case, the s</a:t>
            </a:r>
            <a:r>
              <a:rPr lang="en-US" baseline="30000" dirty="0">
                <a:ea typeface="Times New Roman" panose="02020603050405020304" pitchFamily="18" charset="0"/>
                <a:cs typeface="Arial" panose="020B0604020202020204" pitchFamily="34" charset="0"/>
              </a:rPr>
              <a:t>2</a:t>
            </a:r>
            <a:r>
              <a:rPr lang="en-US" dirty="0">
                <a:ea typeface="Times New Roman" panose="02020603050405020304" pitchFamily="18" charset="0"/>
                <a:cs typeface="Arial" panose="020B0604020202020204" pitchFamily="34" charset="0"/>
              </a:rPr>
              <a:t>/4g correction must be made two times as shown. Chain 1-2-2-1 is also </a:t>
            </a:r>
            <a:r>
              <a:rPr lang="en-US" dirty="0">
                <a:effectLst/>
                <a:ea typeface="Times New Roman" panose="02020603050405020304" pitchFamily="18" charset="0"/>
                <a:cs typeface="Times New Roman" panose="02020603050405020304" pitchFamily="18" charset="0"/>
              </a:rPr>
              <a:t>considered to act in conjunction with a reduced force of 0.9T since one bolt (at Location 3) has transferred its share of the load prior to reaching Chain 1-2-2-1. Therefore, using the equation for A</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shown on Slide 11, with n</a:t>
            </a:r>
            <a:r>
              <a:rPr lang="en-US" baseline="-25000" dirty="0">
                <a:effectLst/>
                <a:ea typeface="Times New Roman" panose="02020603050405020304" pitchFamily="18" charset="0"/>
                <a:cs typeface="Times New Roman" panose="02020603050405020304" pitchFamily="18" charset="0"/>
              </a:rPr>
              <a:t>total</a:t>
            </a:r>
            <a:r>
              <a:rPr lang="en-US" dirty="0">
                <a:effectLst/>
                <a:ea typeface="Times New Roman" panose="02020603050405020304" pitchFamily="18" charset="0"/>
                <a:cs typeface="Times New Roman" panose="02020603050405020304" pitchFamily="18" charset="0"/>
              </a:rPr>
              <a:t> equal to 10 and n</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equal to 9, gives A</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equal to 10.09 in.</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As a result, Chain 1-1 controls and the minimum A</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is equal to 8.87 in</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t>
            </a:r>
            <a:endParaRPr lang="en-US" dirty="0">
              <a:latin typeface="Arial"/>
              <a:cs typeface="Arial"/>
            </a:endParaRPr>
          </a:p>
        </p:txBody>
      </p:sp>
      <p:sp>
        <p:nvSpPr>
          <p:cNvPr id="4" name="Slide Number Placeholder 3">
            <a:extLst>
              <a:ext uri="{FF2B5EF4-FFF2-40B4-BE49-F238E27FC236}">
                <a16:creationId xmlns:a16="http://schemas.microsoft.com/office/drawing/2014/main" id="{7944B19A-3D52-4582-FD36-AE0C9B9EBB7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26</a:t>
            </a:fld>
            <a:endParaRPr lang="en-US" dirty="0"/>
          </a:p>
        </p:txBody>
      </p:sp>
    </p:spTree>
    <p:extLst>
      <p:ext uri="{BB962C8B-B14F-4D97-AF65-F5344CB8AC3E}">
        <p14:creationId xmlns:p14="http://schemas.microsoft.com/office/powerpoint/2010/main" val="136621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ea typeface="Times New Roman" panose="02020603050405020304" pitchFamily="18" charset="0"/>
                <a:cs typeface="Arial" panose="020B0604020202020204" pitchFamily="34" charset="0"/>
              </a:rPr>
              <a:t>As discussed previously on Slide 9 of this lesson,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6.13.5.2 specifies that for gusset plates in tension, the net area of the plate,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not to be taken as greater than 85 percent of the gross area of the plate. 85 percent of the gross area of the gusset plate is calculated to be 9.03 in.</a:t>
            </a:r>
            <a:r>
              <a:rPr lang="en-US" baseline="30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which exceeds the calculated minimum net area,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of the plate equal to 8.87 in.</a:t>
            </a:r>
            <a:r>
              <a:rPr lang="en-US" baseline="30000" dirty="0">
                <a:effectLst/>
                <a:ea typeface="Times New Roman" panose="02020603050405020304" pitchFamily="18" charset="0"/>
                <a:cs typeface="Arial" panose="020B0604020202020204" pitchFamily="34" charset="0"/>
              </a:rPr>
              <a:t>2</a:t>
            </a:r>
            <a:endParaRPr lang="en-US" baseline="30000" dirty="0">
              <a:cs typeface="Arial"/>
            </a:endParaRPr>
          </a:p>
          <a:p>
            <a:pPr algn="just"/>
            <a:endParaRPr lang="en-US" dirty="0">
              <a:cs typeface="Arial"/>
            </a:endParaRPr>
          </a:p>
          <a:p>
            <a:pPr algn="just"/>
            <a:r>
              <a:rPr lang="en-US" dirty="0">
                <a:cs typeface="Arial"/>
              </a:rPr>
              <a:t>Therefore, substituting in the values of F</a:t>
            </a:r>
            <a:r>
              <a:rPr lang="en-US" baseline="-25000" dirty="0">
                <a:cs typeface="Arial"/>
              </a:rPr>
              <a:t>u</a:t>
            </a:r>
            <a:r>
              <a:rPr lang="en-US" dirty="0">
                <a:cs typeface="Arial"/>
              </a:rPr>
              <a:t>, A</a:t>
            </a:r>
            <a:r>
              <a:rPr lang="en-US" baseline="-25000" dirty="0">
                <a:cs typeface="Arial"/>
              </a:rPr>
              <a:t>n</a:t>
            </a:r>
            <a:r>
              <a:rPr lang="en-US" dirty="0">
                <a:cs typeface="Arial"/>
              </a:rPr>
              <a:t>, R</a:t>
            </a:r>
            <a:r>
              <a:rPr lang="en-US" baseline="-25000" dirty="0">
                <a:cs typeface="Arial"/>
              </a:rPr>
              <a:t>p</a:t>
            </a:r>
            <a:r>
              <a:rPr lang="en-US" dirty="0">
                <a:cs typeface="Arial"/>
              </a:rPr>
              <a:t>, and U from the preceding two slides gives a factored tensile resistance for fracture on the net section, P</a:t>
            </a:r>
            <a:r>
              <a:rPr lang="en-US" baseline="-25000" dirty="0">
                <a:cs typeface="Arial"/>
              </a:rPr>
              <a:t>r</a:t>
            </a:r>
            <a:r>
              <a:rPr lang="en-US" dirty="0">
                <a:cs typeface="Arial"/>
              </a:rPr>
              <a:t>, of 447.0 kips. This value is less than the factored tensile resistance for yielding on the gross section of 504.7 kips (computed previously on Slide 25). Therefore, fracture on the net section controls and P</a:t>
            </a:r>
            <a:r>
              <a:rPr lang="en-US" baseline="-25000" dirty="0">
                <a:cs typeface="Arial"/>
              </a:rPr>
              <a:t>r</a:t>
            </a:r>
            <a:r>
              <a:rPr lang="en-US" dirty="0">
                <a:cs typeface="Arial"/>
              </a:rPr>
              <a:t> equals 447.0 kips.</a:t>
            </a:r>
          </a:p>
          <a:p>
            <a:pPr algn="just"/>
            <a:endParaRPr lang="en-US" dirty="0">
              <a:cs typeface="Arial"/>
            </a:endParaRPr>
          </a:p>
          <a:p>
            <a:pPr algn="just"/>
            <a:r>
              <a:rPr lang="en-US" dirty="0">
                <a:cs typeface="Arial"/>
              </a:rPr>
              <a:t>This governing value of P</a:t>
            </a:r>
            <a:r>
              <a:rPr lang="en-US" baseline="-25000" dirty="0">
                <a:cs typeface="Arial"/>
              </a:rPr>
              <a:t>r</a:t>
            </a:r>
            <a:r>
              <a:rPr lang="en-US" dirty="0">
                <a:cs typeface="Arial"/>
              </a:rPr>
              <a:t> must not exceed the factored block shear rupture resistance of the connection, R</a:t>
            </a:r>
            <a:r>
              <a:rPr lang="en-US" baseline="-25000" dirty="0">
                <a:cs typeface="Arial"/>
              </a:rPr>
              <a:t>r.</a:t>
            </a:r>
            <a:r>
              <a:rPr lang="en-US" dirty="0">
                <a:cs typeface="Arial"/>
              </a:rPr>
              <a:t>. Separate computations similar to those shown previously in Example 1 in this lesson show that the factored block shear rupture resistance does not control. Therefore, the factored tensile resistance, P</a:t>
            </a:r>
            <a:r>
              <a:rPr lang="en-US" baseline="-25000" dirty="0">
                <a:cs typeface="Arial"/>
              </a:rPr>
              <a:t>r</a:t>
            </a:r>
            <a:r>
              <a:rPr lang="en-US" dirty="0">
                <a:cs typeface="Arial"/>
              </a:rPr>
              <a:t>, is equal to 447.0 kips.</a:t>
            </a:r>
          </a:p>
        </p:txBody>
      </p:sp>
      <p:sp>
        <p:nvSpPr>
          <p:cNvPr id="4" name="Slide Number Placeholder 3">
            <a:extLst>
              <a:ext uri="{FF2B5EF4-FFF2-40B4-BE49-F238E27FC236}">
                <a16:creationId xmlns:a16="http://schemas.microsoft.com/office/drawing/2014/main" id="{A9125FB6-24E6-5EEE-D440-184007577DB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27</a:t>
            </a:fld>
            <a:endParaRPr lang="en-US" dirty="0"/>
          </a:p>
        </p:txBody>
      </p:sp>
    </p:spTree>
    <p:extLst>
      <p:ext uri="{BB962C8B-B14F-4D97-AF65-F5344CB8AC3E}">
        <p14:creationId xmlns:p14="http://schemas.microsoft.com/office/powerpoint/2010/main" val="2172931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review the specified limiting slenderness ratios for tension members. </a:t>
            </a:r>
          </a:p>
        </p:txBody>
      </p:sp>
      <p:sp>
        <p:nvSpPr>
          <p:cNvPr id="4" name="Slide Number Placeholder 3">
            <a:extLst>
              <a:ext uri="{FF2B5EF4-FFF2-40B4-BE49-F238E27FC236}">
                <a16:creationId xmlns:a16="http://schemas.microsoft.com/office/drawing/2014/main" id="{3F88650E-7D1D-319C-8DE2-620D85DB348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28</a:t>
            </a:fld>
            <a:endParaRPr lang="en-US" dirty="0"/>
          </a:p>
        </p:txBody>
      </p:sp>
    </p:spTree>
    <p:extLst>
      <p:ext uri="{BB962C8B-B14F-4D97-AF65-F5344CB8AC3E}">
        <p14:creationId xmlns:p14="http://schemas.microsoft.com/office/powerpoint/2010/main" val="423093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6.8.4 specifies limiting slenderness ratios,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 for tension members other than rods, eyebars, cables, and plates, and for evaluating the tension slenderness of compression members subject to stress reversal, where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 is the unbraced length and r is the minimum radius of gyration for the cross-section. The slenderness limits are not intended to ensure the structural integrity of tension members, but to ensure a minimum degree of stiffness to reduce the potential for undesirable lateral movements or vibrations of the members. The resistance of tension members is not affected by out-of-straightness within reasonable tolerances as the applied tension tends to reduce the out-of-straightness, whereas out-of-straightness tends to be amplified by applied compression.</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For primary tension members, the maximum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is limited to 200.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Specifications, a primary member is defined as a</a:t>
            </a:r>
            <a:r>
              <a:rPr lang="en-US" dirty="0">
                <a:solidFill>
                  <a:srgbClr val="231F20"/>
                </a:solidFill>
                <a:effectLst/>
                <a:ea typeface="Times New Roman" panose="02020603050405020304" pitchFamily="18" charset="0"/>
                <a:cs typeface="Arial" panose="020B0604020202020204" pitchFamily="34" charset="0"/>
              </a:rPr>
              <a:t> steel member or component that transmits gravity loads through a necessary as-designed load path. These members are therefore subjected to more stringent fabrication and testing requirements.</a:t>
            </a:r>
            <a:r>
              <a:rPr lang="en-US" dirty="0">
                <a:effectLst/>
                <a:ea typeface="Times New Roman" panose="02020603050405020304" pitchFamily="18" charset="0"/>
                <a:cs typeface="Times New Roman" panose="02020603050405020304" pitchFamily="18" charset="0"/>
              </a:rPr>
              <a:t> For secondary members (i.e., a</a:t>
            </a:r>
            <a:r>
              <a:rPr lang="en-US" dirty="0">
                <a:solidFill>
                  <a:srgbClr val="231F20"/>
                </a:solidFill>
                <a:effectLst/>
                <a:ea typeface="Times New Roman" panose="02020603050405020304" pitchFamily="18" charset="0"/>
                <a:cs typeface="Arial" panose="020B0604020202020204" pitchFamily="34" charset="0"/>
              </a:rPr>
              <a:t> steel member or component that does not transmit gravity loads through a necessary as-designed load path</a:t>
            </a:r>
            <a:r>
              <a:rPr lang="en-US" dirty="0">
                <a:effectLst/>
                <a:ea typeface="Times New Roman" panose="02020603050405020304" pitchFamily="18" charset="0"/>
                <a:cs typeface="Times New Roman" panose="02020603050405020304" pitchFamily="18" charset="0"/>
              </a:rPr>
              <a:t>), the maximum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is limited to 240. </a:t>
            </a:r>
            <a:r>
              <a:rPr lang="en-US" dirty="0">
                <a:ea typeface="Times New Roman" panose="02020603050405020304" pitchFamily="18" charset="0"/>
                <a:cs typeface="Times New Roman" panose="02020603050405020304" pitchFamily="18" charset="0"/>
              </a:rPr>
              <a:t>Primary and secondary members are identified in </a:t>
            </a:r>
            <a:r>
              <a:rPr lang="en-US" i="1" dirty="0">
                <a:ea typeface="Times New Roman" panose="02020603050405020304" pitchFamily="18" charset="0"/>
                <a:cs typeface="Times New Roman" panose="02020603050405020304" pitchFamily="18" charset="0"/>
              </a:rPr>
              <a:t>AASHTO LRFD </a:t>
            </a:r>
            <a:r>
              <a:rPr lang="en-US" dirty="0">
                <a:ea typeface="Times New Roman" panose="02020603050405020304" pitchFamily="18" charset="0"/>
                <a:cs typeface="Times New Roman" panose="02020603050405020304" pitchFamily="18" charset="0"/>
              </a:rPr>
              <a:t>Table 6.6.2.1-1. </a:t>
            </a:r>
            <a:r>
              <a:rPr lang="en-US" dirty="0">
                <a:effectLst/>
                <a:ea typeface="Times New Roman" panose="02020603050405020304" pitchFamily="18" charset="0"/>
                <a:cs typeface="Times New Roman" panose="02020603050405020304" pitchFamily="18" charset="0"/>
              </a:rPr>
              <a:t>Note that for single angles, the radius of gyration about the z-axis, r</a:t>
            </a:r>
            <a:r>
              <a:rPr lang="en-US" baseline="-25000" dirty="0">
                <a:effectLst/>
                <a:ea typeface="Times New Roman" panose="02020603050405020304" pitchFamily="18" charset="0"/>
                <a:cs typeface="Times New Roman" panose="02020603050405020304" pitchFamily="18" charset="0"/>
              </a:rPr>
              <a:t>z</a:t>
            </a:r>
            <a:r>
              <a:rPr lang="en-US" dirty="0">
                <a:effectLst/>
                <a:ea typeface="Times New Roman" panose="02020603050405020304" pitchFamily="18" charset="0"/>
                <a:cs typeface="Times New Roman" panose="02020603050405020304" pitchFamily="18" charset="0"/>
              </a:rPr>
              <a:t>, typically produces the maximum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For evaluating the compression slenderness of tension members subject to stress reversal,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6.9.3 apply (Slide 66).</a:t>
            </a:r>
            <a:endParaRPr lang="en-US" dirty="0">
              <a:latin typeface="Arial"/>
              <a:cs typeface="Arial"/>
            </a:endParaRPr>
          </a:p>
        </p:txBody>
      </p:sp>
      <p:sp>
        <p:nvSpPr>
          <p:cNvPr id="4" name="Slide Number Placeholder 3">
            <a:extLst>
              <a:ext uri="{FF2B5EF4-FFF2-40B4-BE49-F238E27FC236}">
                <a16:creationId xmlns:a16="http://schemas.microsoft.com/office/drawing/2014/main" id="{139ACCC4-448D-2F5B-9138-27284724140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29</a:t>
            </a:fld>
            <a:endParaRPr lang="en-US" dirty="0"/>
          </a:p>
        </p:txBody>
      </p:sp>
    </p:spTree>
    <p:extLst>
      <p:ext uri="{BB962C8B-B14F-4D97-AF65-F5344CB8AC3E}">
        <p14:creationId xmlns:p14="http://schemas.microsoft.com/office/powerpoint/2010/main" val="167356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first topic in this lesson will be an introduction to the different types of tension members that are typically utilized in steel-bridge structures.</a:t>
            </a:r>
          </a:p>
        </p:txBody>
      </p:sp>
      <p:sp>
        <p:nvSpPr>
          <p:cNvPr id="4" name="Slide Number Placeholder 3">
            <a:extLst>
              <a:ext uri="{FF2B5EF4-FFF2-40B4-BE49-F238E27FC236}">
                <a16:creationId xmlns:a16="http://schemas.microsoft.com/office/drawing/2014/main" id="{D3F00129-0B2B-8F10-36D5-4B61BC7AC93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a:t>
            </a:fld>
            <a:endParaRPr lang="en-US" dirty="0"/>
          </a:p>
        </p:txBody>
      </p:sp>
    </p:spTree>
    <p:extLst>
      <p:ext uri="{BB962C8B-B14F-4D97-AF65-F5344CB8AC3E}">
        <p14:creationId xmlns:p14="http://schemas.microsoft.com/office/powerpoint/2010/main" val="920346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discuss the </a:t>
            </a:r>
            <a:r>
              <a:rPr lang="en-US" i="1" dirty="0"/>
              <a:t>AASHTO LRFD </a:t>
            </a:r>
            <a:r>
              <a:rPr lang="en-US" dirty="0"/>
              <a:t>design provisions for combined loading on tension members; i.e., loading </a:t>
            </a:r>
            <a:r>
              <a:rPr lang="en-US" sz="1200" dirty="0">
                <a:effectLst/>
                <a:ea typeface="Times New Roman" panose="02020603050405020304" pitchFamily="18" charset="0"/>
                <a:cs typeface="Arial" panose="020B0604020202020204" pitchFamily="34" charset="0"/>
              </a:rPr>
              <a:t>consisting of any combination of axial tension, uniaxial or biaxial flexure, and flexural and/or torsional shear.</a:t>
            </a:r>
            <a:endParaRPr lang="en-US" dirty="0"/>
          </a:p>
        </p:txBody>
      </p:sp>
      <p:sp>
        <p:nvSpPr>
          <p:cNvPr id="4" name="Slide Number Placeholder 3">
            <a:extLst>
              <a:ext uri="{FF2B5EF4-FFF2-40B4-BE49-F238E27FC236}">
                <a16:creationId xmlns:a16="http://schemas.microsoft.com/office/drawing/2014/main" id="{7D35C630-CBF6-C7B7-FC72-B9EDF98A637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30</a:t>
            </a:fld>
            <a:endParaRPr lang="en-US" dirty="0"/>
          </a:p>
        </p:txBody>
      </p:sp>
    </p:spTree>
    <p:extLst>
      <p:ext uri="{BB962C8B-B14F-4D97-AF65-F5344CB8AC3E}">
        <p14:creationId xmlns:p14="http://schemas.microsoft.com/office/powerpoint/2010/main" val="1999131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723866"/>
          </a:xfrm>
        </p:spPr>
        <p:txBody>
          <a:bodyPr/>
          <a:lstStyle/>
          <a:p>
            <a:pPr algn="just"/>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6.8.2.3 addresses the strength interaction for combined loading consisting of any combination of axial tension, uniaxial or biaxial flexure, and flexural and/or torsional shear, including combinations where one or more of the individual actions may be zero. For members subject to combined axial tension plus uniaxial flexure, these provisions should only be applied if the factored axial force, P</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 exceeds 5 percent of the factored tensile resistance for yielding on the gross section, P</a:t>
            </a:r>
            <a:r>
              <a:rPr lang="en-US" baseline="-25000" dirty="0">
                <a:effectLst/>
                <a:ea typeface="Times New Roman" panose="02020603050405020304" pitchFamily="18" charset="0"/>
                <a:cs typeface="Arial" panose="020B0604020202020204" pitchFamily="34" charset="0"/>
              </a:rPr>
              <a:t>ry</a:t>
            </a:r>
            <a:r>
              <a:rPr lang="en-US" dirty="0">
                <a:effectLst/>
                <a:ea typeface="Times New Roman" panose="02020603050405020304" pitchFamily="18" charset="0"/>
                <a:cs typeface="Arial" panose="020B0604020202020204" pitchFamily="34" charset="0"/>
              </a:rPr>
              <a:t>, of the member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Articles C6.10.6.1 and C6.12.1.2.2).</a:t>
            </a:r>
          </a:p>
          <a:p>
            <a:pPr algn="just"/>
            <a:endParaRPr lang="en-US" dirty="0">
              <a:cs typeface="Arial"/>
            </a:endParaRPr>
          </a:p>
          <a:p>
            <a:pPr algn="just"/>
            <a:r>
              <a:rPr lang="en-US" i="1" dirty="0">
                <a:cs typeface="Arial" panose="020B0604020202020204" pitchFamily="34" charset="0"/>
              </a:rPr>
              <a:t>AASHTO LRFD </a:t>
            </a:r>
            <a:r>
              <a:rPr lang="en-US" dirty="0">
                <a:cs typeface="Arial" panose="020B0604020202020204" pitchFamily="34" charset="0"/>
              </a:rPr>
              <a:t>Articles C6.8.2.2 and C6.8.2.3.3 state that t</a:t>
            </a:r>
            <a:r>
              <a:rPr lang="en-US" dirty="0">
                <a:effectLst/>
                <a:ea typeface="Times New Roman" panose="02020603050405020304" pitchFamily="18" charset="0"/>
                <a:cs typeface="Arial" panose="020B0604020202020204" pitchFamily="34" charset="0"/>
              </a:rPr>
              <a:t>he effect of the moment due to the eccentricities in the connection in angle members and light structural tee members loaded eccentrically in axial tension may be ignored in the design of the member and the connections; the effect of the connection eccentricity is instead addressed through the use of the reduction factor for shear lag, U (discussed previously on Slides 12 through 15 of this lesson). </a:t>
            </a:r>
            <a:r>
              <a:rPr lang="en-US" dirty="0">
                <a:effectLst/>
                <a:ea typeface="Times New Roman" panose="02020603050405020304" pitchFamily="18" charset="0"/>
              </a:rPr>
              <a:t>The flexibility of these members and their connections will often allow the member to deform such that the resulting eccentricity is relieved to a considerable extent. Symmetry of the applied tensile load at each end connection of the member can also help to restrain the end rotations of the member. The reduction factor for shear lag, U, can indirectly account for the effects of the eccentricity of the loading in these members. If in the judgment of the Engineer, it is felt that the relative connection and member stiffness is such that the effect of the eccentricity should be considered at the strength limit state, particularly for heavier tee members and double-angle bracing members which typically have larger eccentricities, the interaction equations discussed below may be conservatively applied.</a:t>
            </a:r>
          </a:p>
          <a:p>
            <a:pPr algn="just"/>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For other members, strength interaction equations address axial tension in combination with uniaxial or biaxial bending and other loading effects. The interaction equations reduce to the factored tensile resistance in the limit of pure axial loading (with zero flexure), or to the factored flexural resistance about a single principal axis (with zero axial load). These interaction equations will be discussed on the next few slides.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A1409B-719F-7F95-12DE-3D47C001C41A}"/>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31</a:t>
            </a:fld>
            <a:endParaRPr lang="en-US" dirty="0"/>
          </a:p>
        </p:txBody>
      </p:sp>
    </p:spTree>
    <p:extLst>
      <p:ext uri="{BB962C8B-B14F-4D97-AF65-F5344CB8AC3E}">
        <p14:creationId xmlns:p14="http://schemas.microsoft.com/office/powerpoint/2010/main" val="4268434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18076"/>
          </a:xfrm>
        </p:spPr>
        <p:txBody>
          <a:bodyPr/>
          <a:lstStyle/>
          <a:p>
            <a:pPr algn="just"/>
            <a:r>
              <a:rPr lang="en-US" dirty="0">
                <a:effectLst/>
                <a:ea typeface="Times New Roman" panose="02020603050405020304" pitchFamily="18" charset="0"/>
                <a:cs typeface="Arial" panose="020B0604020202020204" pitchFamily="34" charset="0"/>
              </a:rPr>
              <a:t>The two equations on this slide represent the stability and overall strength interaction effects for uniaxial or biaxial bending combined with axial tension and general yielding under axial tension and flexure, which may be employed for all types of members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6.8.2.3.1). The accompanying figure on this slide shows the shape of this strength envelope. All ratios are to be taken as positive in the application of these equations. </a:t>
            </a:r>
            <a:r>
              <a:rPr lang="en-US" dirty="0"/>
              <a:t>The maximum envelope values of P</a:t>
            </a:r>
            <a:r>
              <a:rPr lang="en-US" baseline="-25000" dirty="0"/>
              <a:t>u</a:t>
            </a:r>
            <a:r>
              <a:rPr lang="en-US" dirty="0"/>
              <a:t>/P</a:t>
            </a:r>
            <a:r>
              <a:rPr lang="en-US" baseline="-25000" dirty="0"/>
              <a:t>ry</a:t>
            </a:r>
            <a:r>
              <a:rPr lang="en-US" dirty="0"/>
              <a:t>, M</a:t>
            </a:r>
            <a:r>
              <a:rPr lang="en-US" baseline="-25000" dirty="0"/>
              <a:t>ux</a:t>
            </a:r>
            <a:r>
              <a:rPr lang="en-US" dirty="0"/>
              <a:t>/M</a:t>
            </a:r>
            <a:r>
              <a:rPr lang="en-US" baseline="-25000" dirty="0"/>
              <a:t>rx</a:t>
            </a:r>
            <a:r>
              <a:rPr lang="en-US" dirty="0"/>
              <a:t> and M</a:t>
            </a:r>
            <a:r>
              <a:rPr lang="en-US" baseline="-25000" dirty="0"/>
              <a:t>uy</a:t>
            </a:r>
            <a:r>
              <a:rPr lang="en-US" dirty="0"/>
              <a:t>/M</a:t>
            </a:r>
            <a:r>
              <a:rPr lang="en-US" baseline="-25000" dirty="0"/>
              <a:t>ry</a:t>
            </a:r>
            <a:r>
              <a:rPr lang="en-US" dirty="0"/>
              <a:t> from all relevant load combinations may be combined conservatively to achieve practical member strength evaluations. </a:t>
            </a:r>
          </a:p>
          <a:p>
            <a:pPr algn="just"/>
            <a:endParaRPr lang="en-US" dirty="0">
              <a:effectLst/>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When M</a:t>
            </a:r>
            <a:r>
              <a:rPr lang="en-US" baseline="-25000" dirty="0">
                <a:effectLst/>
                <a:ea typeface="Times New Roman" panose="02020603050405020304" pitchFamily="18" charset="0"/>
                <a:cs typeface="Arial" panose="020B0604020202020204" pitchFamily="34" charset="0"/>
              </a:rPr>
              <a:t>rx</a:t>
            </a:r>
            <a:r>
              <a:rPr lang="en-US" dirty="0">
                <a:effectLst/>
                <a:ea typeface="Times New Roman" panose="02020603050405020304" pitchFamily="18" charset="0"/>
                <a:cs typeface="Arial" panose="020B0604020202020204" pitchFamily="34" charset="0"/>
              </a:rPr>
              <a:t> is influenced by lateral–torsional buckling (Lesson 8), M</a:t>
            </a:r>
            <a:r>
              <a:rPr lang="en-US" baseline="-25000" dirty="0">
                <a:effectLst/>
                <a:ea typeface="Times New Roman" panose="02020603050405020304" pitchFamily="18" charset="0"/>
                <a:cs typeface="Arial" panose="020B0604020202020204" pitchFamily="34" charset="0"/>
              </a:rPr>
              <a:t>ux</a:t>
            </a:r>
            <a:r>
              <a:rPr lang="en-US" dirty="0">
                <a:effectLst/>
                <a:ea typeface="Times New Roman" panose="02020603050405020304" pitchFamily="18" charset="0"/>
                <a:cs typeface="Arial" panose="020B0604020202020204" pitchFamily="34" charset="0"/>
              </a:rPr>
              <a:t>/M</a:t>
            </a:r>
            <a:r>
              <a:rPr lang="en-US" baseline="-25000" dirty="0">
                <a:effectLst/>
                <a:ea typeface="Times New Roman" panose="02020603050405020304" pitchFamily="18" charset="0"/>
                <a:cs typeface="Arial" panose="020B0604020202020204" pitchFamily="34" charset="0"/>
              </a:rPr>
              <a:t>rx</a:t>
            </a:r>
            <a:r>
              <a:rPr lang="en-US" dirty="0">
                <a:effectLst/>
                <a:ea typeface="Times New Roman" panose="02020603050405020304" pitchFamily="18" charset="0"/>
                <a:cs typeface="Arial" panose="020B0604020202020204" pitchFamily="34" charset="0"/>
              </a:rPr>
              <a:t> depends on the overall length effects associated with the lateral–torsional buckling strength limit state. Therefore, in this case, the two interaction equations are not cross-section resistance checks. Hence, the largest value of M</a:t>
            </a:r>
            <a:r>
              <a:rPr lang="en-US" baseline="-25000" dirty="0">
                <a:effectLst/>
                <a:ea typeface="Times New Roman" panose="02020603050405020304" pitchFamily="18" charset="0"/>
                <a:cs typeface="Arial" panose="020B0604020202020204" pitchFamily="34" charset="0"/>
              </a:rPr>
              <a:t>ux</a:t>
            </a:r>
            <a:r>
              <a:rPr lang="en-US" dirty="0">
                <a:effectLst/>
                <a:ea typeface="Times New Roman" panose="02020603050405020304" pitchFamily="18" charset="0"/>
                <a:cs typeface="Arial" panose="020B0604020202020204" pitchFamily="34" charset="0"/>
              </a:rPr>
              <a:t>/M</a:t>
            </a:r>
            <a:r>
              <a:rPr lang="en-US" baseline="-25000" dirty="0">
                <a:effectLst/>
                <a:ea typeface="Times New Roman" panose="02020603050405020304" pitchFamily="18" charset="0"/>
                <a:cs typeface="Arial" panose="020B0604020202020204" pitchFamily="34" charset="0"/>
              </a:rPr>
              <a:t>rx</a:t>
            </a:r>
            <a:r>
              <a:rPr lang="en-US" dirty="0">
                <a:effectLst/>
                <a:ea typeface="Times New Roman" panose="02020603050405020304" pitchFamily="18" charset="0"/>
                <a:cs typeface="Arial" panose="020B0604020202020204" pitchFamily="34" charset="0"/>
              </a:rPr>
              <a:t> associated with the unbraced length relevant to the lateral–torsional buckling resistance should be considered along with the other cross-section-based values of M</a:t>
            </a:r>
            <a:r>
              <a:rPr lang="en-US" baseline="-25000" dirty="0">
                <a:effectLst/>
                <a:ea typeface="Times New Roman" panose="02020603050405020304" pitchFamily="18" charset="0"/>
                <a:cs typeface="Arial" panose="020B0604020202020204" pitchFamily="34" charset="0"/>
              </a:rPr>
              <a:t>uy</a:t>
            </a:r>
            <a:r>
              <a:rPr lang="en-US" dirty="0">
                <a:effectLst/>
                <a:ea typeface="Times New Roman" panose="02020603050405020304" pitchFamily="18" charset="0"/>
                <a:cs typeface="Arial" panose="020B0604020202020204" pitchFamily="34" charset="0"/>
              </a:rPr>
              <a:t>/M</a:t>
            </a:r>
            <a:r>
              <a:rPr lang="en-US" baseline="-25000" dirty="0">
                <a:effectLst/>
                <a:ea typeface="Times New Roman" panose="02020603050405020304" pitchFamily="18" charset="0"/>
                <a:cs typeface="Arial" panose="020B0604020202020204" pitchFamily="34" charset="0"/>
              </a:rPr>
              <a:t>ry </a:t>
            </a:r>
            <a:r>
              <a:rPr lang="en-US" dirty="0">
                <a:effectLst/>
                <a:ea typeface="Times New Roman" panose="02020603050405020304" pitchFamily="18" charset="0"/>
                <a:cs typeface="Arial" panose="020B0604020202020204" pitchFamily="34" charset="0"/>
              </a:rPr>
              <a:t>and P</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/P</a:t>
            </a:r>
            <a:r>
              <a:rPr lang="en-US" baseline="-25000" dirty="0">
                <a:effectLst/>
                <a:ea typeface="Times New Roman" panose="02020603050405020304" pitchFamily="18" charset="0"/>
                <a:cs typeface="Arial" panose="020B0604020202020204" pitchFamily="34" charset="0"/>
              </a:rPr>
              <a:t>ry</a:t>
            </a:r>
            <a:r>
              <a:rPr lang="en-US" dirty="0">
                <a:effectLst/>
                <a:ea typeface="Times New Roman" panose="02020603050405020304" pitchFamily="18" charset="0"/>
                <a:cs typeface="Arial" panose="020B0604020202020204" pitchFamily="34" charset="0"/>
              </a:rPr>
              <a:t>.</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When M</a:t>
            </a:r>
            <a:r>
              <a:rPr lang="en-US" baseline="-25000" dirty="0">
                <a:effectLst/>
                <a:ea typeface="Times New Roman" panose="02020603050405020304" pitchFamily="18" charset="0"/>
                <a:cs typeface="Arial" panose="020B0604020202020204" pitchFamily="34" charset="0"/>
              </a:rPr>
              <a:t>rx</a:t>
            </a:r>
            <a:r>
              <a:rPr lang="en-US" dirty="0">
                <a:effectLst/>
                <a:ea typeface="Times New Roman" panose="02020603050405020304" pitchFamily="18" charset="0"/>
                <a:cs typeface="Arial" panose="020B0604020202020204" pitchFamily="34" charset="0"/>
              </a:rPr>
              <a:t> is governed by a limit state other than lateral–torsional buckling, all the resistance terms in the two interaction equations are cross-section-based, and therefore, these equations may be evaluated on a cross-section-by-cross-section basis along the member length. Refer to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C6.9.2.2.1 for a more detailed discussion of when cross-section- by-cross-section based evaluation of strength interaction equations is and is not appropriate, and for a discussion of the application of these equations to nonprismatic members. </a:t>
            </a:r>
          </a:p>
          <a:p>
            <a:pPr algn="just"/>
            <a:endParaRPr lang="en-US" dirty="0">
              <a:effectLst/>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For information on computing the factored flexural resistance, M</a:t>
            </a:r>
            <a:r>
              <a:rPr lang="en-US" baseline="-25000" dirty="0">
                <a:effectLst/>
                <a:ea typeface="Times New Roman" panose="02020603050405020304" pitchFamily="18" charset="0"/>
                <a:cs typeface="Arial" panose="020B0604020202020204" pitchFamily="34" charset="0"/>
              </a:rPr>
              <a:t>rx</a:t>
            </a:r>
            <a:r>
              <a:rPr lang="en-US" dirty="0">
                <a:effectLst/>
                <a:ea typeface="Times New Roman" panose="02020603050405020304" pitchFamily="18" charset="0"/>
                <a:cs typeface="Arial" panose="020B0604020202020204" pitchFamily="34" charset="0"/>
              </a:rPr>
              <a:t>, for sections where the nominal flexural resistance about the major axis of the section is expressed in terms of stress, or where the nominal flexural resistance about the major axis of the section is determined according to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Appendix A6 (Lesson 8), refer to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6.9.2.2.1. For I- and H-shaped sections, the nominal flexural resistance about an axis parallel to the web is determined according to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6.12.2.2.1.</a:t>
            </a:r>
            <a:endParaRPr lang="en-US" dirty="0">
              <a:latin typeface="Arial"/>
              <a:cs typeface="Arial"/>
            </a:endParaRPr>
          </a:p>
        </p:txBody>
      </p:sp>
      <p:sp>
        <p:nvSpPr>
          <p:cNvPr id="4" name="Slide Number Placeholder 3">
            <a:extLst>
              <a:ext uri="{FF2B5EF4-FFF2-40B4-BE49-F238E27FC236}">
                <a16:creationId xmlns:a16="http://schemas.microsoft.com/office/drawing/2014/main" id="{7D473E39-228B-AD0A-CB4C-31D8C33C763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32</a:t>
            </a:fld>
            <a:endParaRPr lang="en-US" dirty="0"/>
          </a:p>
        </p:txBody>
      </p:sp>
    </p:spTree>
    <p:extLst>
      <p:ext uri="{BB962C8B-B14F-4D97-AF65-F5344CB8AC3E}">
        <p14:creationId xmlns:p14="http://schemas.microsoft.com/office/powerpoint/2010/main" val="782201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760913"/>
          </a:xfrm>
        </p:spPr>
        <p:txBody>
          <a:bodyPr/>
          <a:lstStyle/>
          <a:p>
            <a:pPr algn="just"/>
            <a:r>
              <a:rPr lang="en-US" i="1" dirty="0">
                <a:cs typeface="Arial" panose="020B0604020202020204" pitchFamily="34" charset="0"/>
              </a:rPr>
              <a:t>AASHTO LRFD </a:t>
            </a:r>
            <a:r>
              <a:rPr lang="en-US" dirty="0">
                <a:cs typeface="Arial" panose="020B0604020202020204" pitchFamily="34" charset="0"/>
              </a:rPr>
              <a:t>Article 6.8.2.3.1 provides an alternative set of strength interaction equations for combined axial tension and flexure on noncomposite I- and box-section members that approximates the negligible to beneficial effect of axial tension on the flexural resistances associated with compression buckling. T</a:t>
            </a:r>
            <a:r>
              <a:rPr lang="en-US" dirty="0">
                <a:effectLst/>
                <a:ea typeface="Times New Roman" panose="02020603050405020304" pitchFamily="18" charset="0"/>
                <a:cs typeface="Arial" panose="020B0604020202020204" pitchFamily="34" charset="0"/>
              </a:rPr>
              <a:t>herefore, the unity check value from the compression-buckling based strength interaction equation, Eq. 6.8.2.3.1-4, need not consider the influence of the axial tension. </a:t>
            </a:r>
            <a:r>
              <a:rPr lang="en-US" dirty="0">
                <a:cs typeface="Arial" panose="020B0604020202020204" pitchFamily="34" charset="0"/>
              </a:rPr>
              <a:t>The two equations may be applied in combination in lieu of the equations shown on the preceding slide. The strength interaction curve defined by these two equations is shown on this slide. The ratios is both equations are again all taken as positive. </a:t>
            </a:r>
          </a:p>
          <a:p>
            <a:pPr algn="just"/>
            <a:endParaRPr lang="en-US" dirty="0">
              <a:cs typeface="Arial"/>
            </a:endParaRPr>
          </a:p>
          <a:p>
            <a:pPr algn="just"/>
            <a:r>
              <a:rPr lang="en-US" dirty="0">
                <a:effectLst/>
                <a:ea typeface="Times New Roman" panose="02020603050405020304" pitchFamily="18" charset="0"/>
                <a:cs typeface="Arial" panose="020B0604020202020204" pitchFamily="34" charset="0"/>
              </a:rPr>
              <a:t>Eq. 6.8.2.3.1-4 limits the flexural resistances to a linear interaction between the factored flexural resistances about the x- and y-axes, M­</a:t>
            </a:r>
            <a:r>
              <a:rPr lang="en-US" baseline="-25000" dirty="0">
                <a:effectLst/>
                <a:ea typeface="Times New Roman" panose="02020603050405020304" pitchFamily="18" charset="0"/>
                <a:cs typeface="Arial" panose="020B0604020202020204" pitchFamily="34" charset="0"/>
              </a:rPr>
              <a:t>rxc</a:t>
            </a:r>
            <a:r>
              <a:rPr lang="en-US" dirty="0">
                <a:effectLst/>
                <a:ea typeface="Times New Roman" panose="02020603050405020304" pitchFamily="18" charset="0"/>
                <a:cs typeface="Arial" panose="020B0604020202020204" pitchFamily="34" charset="0"/>
              </a:rPr>
              <a:t> and M</a:t>
            </a:r>
            <a:r>
              <a:rPr lang="en-US" baseline="-25000" dirty="0">
                <a:effectLst/>
                <a:ea typeface="Times New Roman" panose="02020603050405020304" pitchFamily="18" charset="0"/>
                <a:cs typeface="Arial" panose="020B0604020202020204" pitchFamily="34" charset="0"/>
              </a:rPr>
              <a:t>ryc</a:t>
            </a:r>
            <a:r>
              <a:rPr lang="en-US" i="1" dirty="0">
                <a:effectLst/>
                <a:ea typeface="Times New Roman" panose="02020603050405020304" pitchFamily="18" charset="0"/>
                <a:cs typeface="Arial" panose="020B0604020202020204" pitchFamily="34" charset="0"/>
              </a:rPr>
              <a:t>,</a:t>
            </a:r>
            <a:r>
              <a:rPr lang="en-US" dirty="0">
                <a:ea typeface="Times New Roman" panose="02020603050405020304" pitchFamily="18" charset="0"/>
                <a:cs typeface="Arial" panose="020B0604020202020204" pitchFamily="34" charset="0"/>
              </a:rPr>
              <a:t> which consider compression buckling.</a:t>
            </a:r>
            <a:r>
              <a:rPr lang="en-US" dirty="0">
                <a:effectLst/>
                <a:ea typeface="Times New Roman" panose="02020603050405020304" pitchFamily="18" charset="0"/>
                <a:cs typeface="Arial" panose="020B0604020202020204" pitchFamily="34" charset="0"/>
              </a:rPr>
              <a:t> The flexural resistance is not reduced below that associated with Eq. 6.8.2.3.1-4 until a linear interaction between the yield load in tension, P</a:t>
            </a:r>
            <a:r>
              <a:rPr lang="en-US" baseline="-25000" dirty="0">
                <a:effectLst/>
                <a:ea typeface="Times New Roman" panose="02020603050405020304" pitchFamily="18" charset="0"/>
                <a:cs typeface="Arial" panose="020B0604020202020204" pitchFamily="34" charset="0"/>
              </a:rPr>
              <a:t>ry</a:t>
            </a:r>
            <a:r>
              <a:rPr lang="en-US" dirty="0">
                <a:effectLst/>
                <a:ea typeface="Times New Roman" panose="02020603050405020304" pitchFamily="18" charset="0"/>
                <a:cs typeface="Arial" panose="020B0604020202020204" pitchFamily="34" charset="0"/>
              </a:rPr>
              <a:t>, and the corresponding plastic moments abou</a:t>
            </a:r>
            <a:r>
              <a:rPr lang="en-US" dirty="0">
                <a:ea typeface="Times New Roman" panose="02020603050405020304" pitchFamily="18" charset="0"/>
                <a:cs typeface="Arial" panose="020B0604020202020204" pitchFamily="34" charset="0"/>
              </a:rPr>
              <a:t>t the x- and y-axes</a:t>
            </a:r>
            <a:r>
              <a:rPr lang="en-US" dirty="0">
                <a:effectLst/>
                <a:ea typeface="Times New Roman" panose="02020603050405020304" pitchFamily="18" charset="0"/>
                <a:cs typeface="Arial" panose="020B0604020202020204" pitchFamily="34" charset="0"/>
              </a:rPr>
              <a:t>, M</a:t>
            </a:r>
            <a:r>
              <a:rPr lang="en-US" baseline="-25000" dirty="0">
                <a:effectLst/>
                <a:ea typeface="Times New Roman" panose="02020603050405020304" pitchFamily="18" charset="0"/>
                <a:cs typeface="Arial" panose="020B0604020202020204" pitchFamily="34" charset="0"/>
              </a:rPr>
              <a:t>rxpe</a:t>
            </a:r>
            <a:r>
              <a:rPr lang="en-US" dirty="0">
                <a:effectLst/>
                <a:ea typeface="Times New Roman" panose="02020603050405020304" pitchFamily="18" charset="0"/>
                <a:cs typeface="Arial" panose="020B0604020202020204" pitchFamily="34" charset="0"/>
              </a:rPr>
              <a:t> or M</a:t>
            </a:r>
            <a:r>
              <a:rPr lang="en-US" baseline="-25000" dirty="0">
                <a:effectLst/>
                <a:ea typeface="Times New Roman" panose="02020603050405020304" pitchFamily="18" charset="0"/>
                <a:cs typeface="Arial" panose="020B0604020202020204" pitchFamily="34" charset="0"/>
              </a:rPr>
              <a:t>rype</a:t>
            </a:r>
            <a:r>
              <a:rPr lang="en-US" dirty="0">
                <a:effectLst/>
                <a:ea typeface="Times New Roman" panose="02020603050405020304" pitchFamily="18" charset="0"/>
                <a:cs typeface="Arial" panose="020B0604020202020204" pitchFamily="34" charset="0"/>
              </a:rPr>
              <a:t>, is reached according to Eq. 6.8.2.3.1-3. For noncomposite box sections, the plastic moments are to be calculated based on the effective compression flange area. The computation of the effective compression flange area is discussed later in this lesson (Slides 57 through 62).  </a:t>
            </a:r>
          </a:p>
          <a:p>
            <a:pPr algn="just"/>
            <a:endParaRPr lang="en-US" dirty="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When Eq. 6.8.2.3.1-3 is employed, all the resistance terms are cross-section based, and therefore, this equation may be checked on a cross-section-by-cross-section basis along the length. However, when Eq. 6.8.2.3.1-4 is employed and M</a:t>
            </a:r>
            <a:r>
              <a:rPr lang="en-US" baseline="-25000" dirty="0">
                <a:effectLst/>
                <a:ea typeface="Times New Roman" panose="02020603050405020304" pitchFamily="18" charset="0"/>
                <a:cs typeface="Arial" panose="020B0604020202020204" pitchFamily="34" charset="0"/>
              </a:rPr>
              <a:t>rxc</a:t>
            </a:r>
            <a:r>
              <a:rPr lang="en-US" dirty="0">
                <a:effectLst/>
                <a:ea typeface="Times New Roman" panose="02020603050405020304" pitchFamily="18" charset="0"/>
                <a:cs typeface="Arial" panose="020B0604020202020204" pitchFamily="34" charset="0"/>
              </a:rPr>
              <a:t> is influenced by lateral–torsional buckling, the largest value of M</a:t>
            </a:r>
            <a:r>
              <a:rPr lang="en-US" baseline="-25000" dirty="0">
                <a:effectLst/>
                <a:ea typeface="Times New Roman" panose="02020603050405020304" pitchFamily="18" charset="0"/>
                <a:cs typeface="Arial" panose="020B0604020202020204" pitchFamily="34" charset="0"/>
              </a:rPr>
              <a:t>ux</a:t>
            </a:r>
            <a:r>
              <a:rPr lang="en-US" dirty="0">
                <a:effectLst/>
                <a:ea typeface="Times New Roman" panose="02020603050405020304" pitchFamily="18" charset="0"/>
                <a:cs typeface="Arial" panose="020B0604020202020204" pitchFamily="34" charset="0"/>
              </a:rPr>
              <a:t>/M</a:t>
            </a:r>
            <a:r>
              <a:rPr lang="en-US" baseline="-25000" dirty="0">
                <a:effectLst/>
                <a:ea typeface="Times New Roman" panose="02020603050405020304" pitchFamily="18" charset="0"/>
                <a:cs typeface="Arial" panose="020B0604020202020204" pitchFamily="34" charset="0"/>
              </a:rPr>
              <a:t>rxc</a:t>
            </a:r>
            <a:r>
              <a:rPr lang="en-US" dirty="0">
                <a:effectLst/>
                <a:ea typeface="Times New Roman" panose="02020603050405020304" pitchFamily="18" charset="0"/>
                <a:cs typeface="Arial" panose="020B0604020202020204" pitchFamily="34" charset="0"/>
              </a:rPr>
              <a:t> associated with the length relevant to the lateral–torsional buckling resistance should be considered along with the other cross-section-based values of M</a:t>
            </a:r>
            <a:r>
              <a:rPr lang="en-US" baseline="-25000" dirty="0">
                <a:effectLst/>
                <a:ea typeface="Times New Roman" panose="02020603050405020304" pitchFamily="18" charset="0"/>
                <a:cs typeface="Arial" panose="020B0604020202020204" pitchFamily="34" charset="0"/>
              </a:rPr>
              <a:t>uy</a:t>
            </a:r>
            <a:r>
              <a:rPr lang="en-US" dirty="0">
                <a:effectLst/>
                <a:ea typeface="Times New Roman" panose="02020603050405020304" pitchFamily="18" charset="0"/>
                <a:cs typeface="Arial" panose="020B0604020202020204" pitchFamily="34" charset="0"/>
              </a:rPr>
              <a:t>/M</a:t>
            </a:r>
            <a:r>
              <a:rPr lang="en-US" baseline="-25000" dirty="0">
                <a:effectLst/>
                <a:ea typeface="Times New Roman" panose="02020603050405020304" pitchFamily="18" charset="0"/>
                <a:cs typeface="Arial" panose="020B0604020202020204" pitchFamily="34" charset="0"/>
              </a:rPr>
              <a:t>ryc </a:t>
            </a:r>
            <a:r>
              <a:rPr lang="en-US" dirty="0">
                <a:effectLst/>
                <a:ea typeface="Times New Roman" panose="02020603050405020304" pitchFamily="18" charset="0"/>
                <a:cs typeface="Arial" panose="020B0604020202020204" pitchFamily="34" charset="0"/>
              </a:rPr>
              <a:t>along this length.</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328EA82B-1BC0-6E82-8BD8-E9585E405C3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33</a:t>
            </a:fld>
            <a:endParaRPr lang="en-US" dirty="0"/>
          </a:p>
        </p:txBody>
      </p:sp>
    </p:spTree>
    <p:extLst>
      <p:ext uri="{BB962C8B-B14F-4D97-AF65-F5344CB8AC3E}">
        <p14:creationId xmlns:p14="http://schemas.microsoft.com/office/powerpoint/2010/main" val="427847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760913"/>
          </a:xfrm>
        </p:spPr>
        <p:txBody>
          <a:bodyPr/>
          <a:lstStyle/>
          <a:p>
            <a:pPr algn="just"/>
            <a:r>
              <a:rPr lang="en-US" dirty="0">
                <a:effectLst/>
                <a:ea typeface="Times New Roman" panose="02020603050405020304" pitchFamily="18" charset="0"/>
                <a:cs typeface="Arial" panose="020B0604020202020204" pitchFamily="34" charset="0"/>
              </a:rPr>
              <a:t>Eq. 6.8.2.3.3-1 addresses the strength interaction between flexure and axial tension or compression pertaining to tension rupture at the locations listed. These locations include: 1) cross-sections containing bolt holes in one or more flanges that are subjected to tension under combined axial tension or compression and flexure; 2) cross sections subjected to axial tension and flexure and containing bolt holes in other cross-section elements; or 3) cross sections at welded connections subjected to axial tension and flexure.</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This equation focuses on the specific axial force, tension or compression, combined with the specific moment at the cross section under consideration. The axial strength ratio term is negative in Eq. 6.8.2.3.3-1, causing a beneficial subtractive effect, when the cross section having the bolt holes is subjected to axial compression. The axial strength ratio term is positive, causing an additive effect, when the cross section is subjected to axial tension. The terms P</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 P</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and M</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 in the equation are calculated as defined on this slide. The calculation of the term, M</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is covered on the next slide.</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5C510302-AABC-1872-9524-EBD583618E6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34</a:t>
            </a:fld>
            <a:endParaRPr lang="en-US" dirty="0"/>
          </a:p>
        </p:txBody>
      </p:sp>
    </p:spTree>
    <p:extLst>
      <p:ext uri="{BB962C8B-B14F-4D97-AF65-F5344CB8AC3E}">
        <p14:creationId xmlns:p14="http://schemas.microsoft.com/office/powerpoint/2010/main" val="5879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760913"/>
          </a:xfrm>
        </p:spPr>
        <p:txBody>
          <a:bodyPr/>
          <a:lstStyle/>
          <a:p>
            <a:pPr algn="just"/>
            <a:r>
              <a:rPr lang="en-US" dirty="0">
                <a:cs typeface="Arial"/>
              </a:rPr>
              <a:t>Eq. 6.8.2.3.3-2 on this slide is for the calculation of the term, M</a:t>
            </a:r>
            <a:r>
              <a:rPr lang="en-US" baseline="-25000" dirty="0">
                <a:cs typeface="Arial"/>
              </a:rPr>
              <a:t>r</a:t>
            </a:r>
            <a:r>
              <a:rPr lang="en-US" dirty="0">
                <a:cs typeface="Arial"/>
              </a:rPr>
              <a:t>, in the interaction equation on the preceding slide. M</a:t>
            </a:r>
            <a:r>
              <a:rPr lang="en-US" baseline="-25000" dirty="0">
                <a:cs typeface="Arial"/>
              </a:rPr>
              <a:t>r</a:t>
            </a:r>
            <a:r>
              <a:rPr lang="en-US" dirty="0">
                <a:cs typeface="Arial"/>
              </a:rPr>
              <a:t> is the factored tension rupture flexural resistance about the axis of bending under consideration. This equation is based on the equation given in</a:t>
            </a:r>
            <a:r>
              <a:rPr lang="en-US" i="1" dirty="0">
                <a:cs typeface="Arial"/>
              </a:rPr>
              <a:t> AASHTO LRFD </a:t>
            </a:r>
            <a:r>
              <a:rPr lang="en-US" dirty="0">
                <a:cs typeface="Arial"/>
              </a:rPr>
              <a:t>Article 6.10.1.8 for the handling of tension flanges with holes in flexural members (refer to Slide 112 in Lesson 6). The variable S</a:t>
            </a:r>
            <a:r>
              <a:rPr lang="en-US" baseline="-25000" dirty="0">
                <a:cs typeface="Arial"/>
              </a:rPr>
              <a:t>t</a:t>
            </a:r>
            <a:r>
              <a:rPr lang="en-US" dirty="0">
                <a:cs typeface="Arial"/>
              </a:rPr>
              <a:t> in this equation is conservatively taken as the minimum elastic section modulus of the gross cross section about the axis of bending under consideration.</a:t>
            </a:r>
          </a:p>
        </p:txBody>
      </p:sp>
      <p:sp>
        <p:nvSpPr>
          <p:cNvPr id="4" name="Slide Number Placeholder 3">
            <a:extLst>
              <a:ext uri="{FF2B5EF4-FFF2-40B4-BE49-F238E27FC236}">
                <a16:creationId xmlns:a16="http://schemas.microsoft.com/office/drawing/2014/main" id="{DEB50604-5782-98F7-E823-3B7D72770FC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35</a:t>
            </a:fld>
            <a:endParaRPr lang="en-US" dirty="0"/>
          </a:p>
        </p:txBody>
      </p:sp>
    </p:spTree>
    <p:extLst>
      <p:ext uri="{BB962C8B-B14F-4D97-AF65-F5344CB8AC3E}">
        <p14:creationId xmlns:p14="http://schemas.microsoft.com/office/powerpoint/2010/main" val="3613061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760913"/>
          </a:xfrm>
        </p:spPr>
        <p:txBody>
          <a:bodyPr/>
          <a:lstStyle/>
          <a:p>
            <a:pPr algn="just"/>
            <a:r>
              <a:rPr lang="en-US" i="1" dirty="0">
                <a:cs typeface="Arial" panose="020B0604020202020204" pitchFamily="34" charset="0"/>
              </a:rPr>
              <a:t>AASHTO LRFD </a:t>
            </a:r>
            <a:r>
              <a:rPr lang="en-US" dirty="0">
                <a:cs typeface="Arial" panose="020B0604020202020204" pitchFamily="34" charset="0"/>
              </a:rPr>
              <a:t>Article 6.8.2.3.2 </a:t>
            </a:r>
            <a:r>
              <a:rPr lang="en-US" dirty="0">
                <a:effectLst/>
                <a:ea typeface="Times New Roman" panose="02020603050405020304" pitchFamily="18" charset="0"/>
                <a:cs typeface="Arial" panose="020B0604020202020204" pitchFamily="34" charset="0"/>
              </a:rPr>
              <a:t>addresses the interaction with torsional and/or flexural shear, as applicable, on the resistance of noncomposite rectangular box-section members, including square and rectangular HSS and noncomposite circular tubes, including round HSS. In addition, </a:t>
            </a:r>
            <a:r>
              <a:rPr lang="en-US" dirty="0">
                <a:ea typeface="Times New Roman" panose="02020603050405020304" pitchFamily="18" charset="0"/>
                <a:cs typeface="Arial" panose="020B0604020202020204" pitchFamily="34" charset="0"/>
              </a:rPr>
              <a:t>it addresses </a:t>
            </a:r>
            <a:r>
              <a:rPr lang="en-US" dirty="0">
                <a:effectLst/>
                <a:ea typeface="Times New Roman" panose="02020603050405020304" pitchFamily="18" charset="0"/>
                <a:cs typeface="Arial" panose="020B0604020202020204" pitchFamily="34" charset="0"/>
              </a:rPr>
              <a:t>the interaction between the flexural shear resistance and the axial resistance of I-section members. I-section members with thin webs, subjected to significant axial force, potentially have a measurable interaction between their flexural shear and axial load resistances. The interaction between torsional and/or flexural shear stresses in I-section member flanges with other member resistances is neglected. The cross-section shear stresses due to torsion are also neglected in I-section members. </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Where the consideration of both the torsional and flexural shear stresses is required, the torsional and flexural shear stresses are to be summed based on their corresponding directions in each of the plate elements of the cross section given the internal loadings. </a:t>
            </a:r>
            <a:r>
              <a:rPr lang="en-US" dirty="0">
                <a:ea typeface="Times New Roman" panose="02020603050405020304" pitchFamily="18" charset="0"/>
                <a:cs typeface="Arial" panose="020B0604020202020204" pitchFamily="34" charset="0"/>
              </a:rPr>
              <a:t>Further discussion and illustration of this for different member cross-section types is provided in </a:t>
            </a:r>
            <a:r>
              <a:rPr lang="en-US" i="1" dirty="0">
                <a:ea typeface="Times New Roman" panose="02020603050405020304" pitchFamily="18" charset="0"/>
                <a:cs typeface="Arial" panose="020B0604020202020204" pitchFamily="34" charset="0"/>
              </a:rPr>
              <a:t>AASHTO LRFD </a:t>
            </a:r>
            <a:r>
              <a:rPr lang="en-US" dirty="0">
                <a:ea typeface="Times New Roman" panose="02020603050405020304" pitchFamily="18" charset="0"/>
                <a:cs typeface="Arial" panose="020B0604020202020204" pitchFamily="34" charset="0"/>
              </a:rPr>
              <a:t>Article C6.9.2.2.2. </a:t>
            </a:r>
            <a:r>
              <a:rPr lang="en-US" dirty="0">
                <a:effectLst/>
                <a:ea typeface="Times New Roman" panose="02020603050405020304" pitchFamily="18" charset="0"/>
                <a:cs typeface="Arial" panose="020B0604020202020204" pitchFamily="34" charset="0"/>
              </a:rPr>
              <a:t>Where either of the exclusion conditions shown on this slide is met, the corresponding contribution to the shear stress is to be taken as zero. Otherwise, the terms in the base interaction equations shown on the preceding slides are to be multiplied by the respective </a:t>
            </a:r>
            <a:r>
              <a:rPr lang="el-GR" dirty="0">
                <a:effectLst/>
                <a:ea typeface="Times New Roman" panose="02020603050405020304" pitchFamily="18" charset="0"/>
                <a:cs typeface="Arial" panose="020B0604020202020204" pitchFamily="34" charset="0"/>
              </a:rPr>
              <a:t>Δ</a:t>
            </a:r>
            <a:r>
              <a:rPr lang="en-US" dirty="0">
                <a:effectLst/>
                <a:ea typeface="Times New Roman" panose="02020603050405020304" pitchFamily="18" charset="0"/>
                <a:cs typeface="Arial" panose="020B0604020202020204" pitchFamily="34" charset="0"/>
              </a:rPr>
              <a:t> values shown on this slide, as applicable, in lieu of a more refined analysis. The calculation and application of the </a:t>
            </a:r>
            <a:r>
              <a:rPr lang="el-GR" dirty="0">
                <a:effectLst/>
                <a:ea typeface="Times New Roman" panose="02020603050405020304" pitchFamily="18" charset="0"/>
                <a:cs typeface="Arial" panose="020B0604020202020204" pitchFamily="34" charset="0"/>
              </a:rPr>
              <a:t>Δ</a:t>
            </a:r>
            <a:r>
              <a:rPr lang="en-US" dirty="0">
                <a:effectLst/>
                <a:ea typeface="Times New Roman" panose="02020603050405020304" pitchFamily="18" charset="0"/>
                <a:cs typeface="Arial" panose="020B0604020202020204" pitchFamily="34" charset="0"/>
              </a:rPr>
              <a:t> values for different member cross-section types, along with the definition and calculation of the various terms given in the </a:t>
            </a:r>
            <a:r>
              <a:rPr lang="el-GR" dirty="0">
                <a:effectLst/>
                <a:ea typeface="Times New Roman" panose="02020603050405020304" pitchFamily="18" charset="0"/>
                <a:cs typeface="Arial" panose="020B0604020202020204" pitchFamily="34" charset="0"/>
              </a:rPr>
              <a:t>Δ</a:t>
            </a:r>
            <a:r>
              <a:rPr lang="en-US" dirty="0">
                <a:effectLst/>
                <a:ea typeface="Times New Roman" panose="02020603050405020304" pitchFamily="18" charset="0"/>
                <a:cs typeface="Arial" panose="020B0604020202020204" pitchFamily="34" charset="0"/>
              </a:rPr>
              <a:t> equations, is discussed further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Articles 6.8.2.3.2 and C6.9.2.2.2.  </a:t>
            </a:r>
          </a:p>
          <a:p>
            <a:pPr algn="just"/>
            <a:endParaRPr lang="en-US" dirty="0">
              <a:cs typeface="Arial" panose="020B0604020202020204" pitchFamily="34" charset="0"/>
            </a:endParaRPr>
          </a:p>
          <a:p>
            <a:pPr algn="just"/>
            <a:r>
              <a:rPr lang="en-US" dirty="0">
                <a:cs typeface="Arial" panose="020B0604020202020204" pitchFamily="34" charset="0"/>
              </a:rPr>
              <a:t>For further discussion and more detailed background on these interaction equations, refer to Section 6.6 of Chapter 4 of the NSBA Steel Bridge Design Handbook.</a:t>
            </a:r>
          </a:p>
        </p:txBody>
      </p:sp>
      <p:sp>
        <p:nvSpPr>
          <p:cNvPr id="4" name="Slide Number Placeholder 3">
            <a:extLst>
              <a:ext uri="{FF2B5EF4-FFF2-40B4-BE49-F238E27FC236}">
                <a16:creationId xmlns:a16="http://schemas.microsoft.com/office/drawing/2014/main" id="{04C322F1-522C-843B-0720-24F2F4FAEDC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36</a:t>
            </a:fld>
            <a:endParaRPr lang="en-US" dirty="0"/>
          </a:p>
        </p:txBody>
      </p:sp>
    </p:spTree>
    <p:extLst>
      <p:ext uri="{BB962C8B-B14F-4D97-AF65-F5344CB8AC3E}">
        <p14:creationId xmlns:p14="http://schemas.microsoft.com/office/powerpoint/2010/main" val="1998497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last topic on tension members in this lesson will cover the </a:t>
            </a:r>
            <a:r>
              <a:rPr lang="en-US" i="1" dirty="0"/>
              <a:t>AASHTO LRFD </a:t>
            </a:r>
            <a:r>
              <a:rPr lang="en-US" dirty="0"/>
              <a:t>design provisions for built-up tension members. </a:t>
            </a:r>
          </a:p>
        </p:txBody>
      </p:sp>
      <p:sp>
        <p:nvSpPr>
          <p:cNvPr id="4" name="Slide Number Placeholder 3">
            <a:extLst>
              <a:ext uri="{FF2B5EF4-FFF2-40B4-BE49-F238E27FC236}">
                <a16:creationId xmlns:a16="http://schemas.microsoft.com/office/drawing/2014/main" id="{747945C3-929D-68E9-1ACB-8DACB53BEE1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37</a:t>
            </a:fld>
            <a:endParaRPr lang="en-US" dirty="0"/>
          </a:p>
        </p:txBody>
      </p:sp>
    </p:spTree>
    <p:extLst>
      <p:ext uri="{BB962C8B-B14F-4D97-AF65-F5344CB8AC3E}">
        <p14:creationId xmlns:p14="http://schemas.microsoft.com/office/powerpoint/2010/main" val="2716286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860925"/>
          </a:xfrm>
        </p:spPr>
        <p:txBody>
          <a:bodyPr/>
          <a:lstStyle/>
          <a:p>
            <a:pPr algn="just"/>
            <a:r>
              <a:rPr lang="en-US" dirty="0">
                <a:cs typeface="Arial"/>
              </a:rPr>
              <a:t>As discussed previously on Slide 5 in this lesson, built-up tension members typically consist of two or more steel shapes, either: 1) closely spaced shapes (e.g., angles or channels) interconnected at intervals by intermittent bolted/riveted or welded filler/stay plates, or 2) widely spaced shapes or plates connected by lacing (i.e., flat bars, angles, channels, or other shapes), tie plates (also referred to as batten or stay plates), solid plates, or perforated cover plates. Illustrations of perforated cover plates, batten plates and lacing were shown previously on Slide 5 in this lesson. Solid plates and perforated cover plates are most commonly used to connect widely spaced shapes or plates in modern steel bridges; lacing and tie plates are now less commonly used. </a:t>
            </a:r>
            <a:r>
              <a:rPr lang="en-US" i="1" dirty="0">
                <a:cs typeface="Arial"/>
              </a:rPr>
              <a:t>AASHTO LRFD </a:t>
            </a:r>
            <a:r>
              <a:rPr lang="en-US" dirty="0">
                <a:cs typeface="Arial"/>
              </a:rPr>
              <a:t>Article C6.8.5.1 contains references where some limiting design proportions for batten plates and lacing bars may be found. </a:t>
            </a:r>
            <a:r>
              <a:rPr lang="en-US" sz="1200" i="1" dirty="0">
                <a:cs typeface="Arial"/>
              </a:rPr>
              <a:t>AASHTO LRFD </a:t>
            </a:r>
            <a:r>
              <a:rPr lang="en-US" sz="1200" dirty="0">
                <a:cs typeface="Arial"/>
              </a:rPr>
              <a:t>Article C6.9.4.3.1 also gives a reference for determining section properties (e.g., the moment of inertia and torsional constant) of latticed built-up members. Special design requirements for members composed of perforated plates in built-up tension members are discussed on the next slide. </a:t>
            </a:r>
            <a:endParaRPr lang="en-US" dirty="0">
              <a:cs typeface="Arial"/>
            </a:endParaRPr>
          </a:p>
          <a:p>
            <a:pPr algn="just"/>
            <a:endParaRPr lang="en-US" dirty="0">
              <a:cs typeface="Arial"/>
            </a:endParaRPr>
          </a:p>
          <a:p>
            <a:pPr algn="just"/>
            <a:r>
              <a:rPr lang="en-US" dirty="0">
                <a:cs typeface="Arial"/>
              </a:rPr>
              <a:t>The design of built-up tension members is covered in </a:t>
            </a:r>
            <a:r>
              <a:rPr lang="en-US" i="1" dirty="0">
                <a:cs typeface="Arial"/>
              </a:rPr>
              <a:t>AASHTO LRFD </a:t>
            </a:r>
            <a:r>
              <a:rPr lang="en-US" dirty="0">
                <a:cs typeface="Arial"/>
              </a:rPr>
              <a:t>Article 6.8.5.  </a:t>
            </a:r>
            <a:r>
              <a:rPr lang="en-US" i="1" dirty="0">
                <a:cs typeface="Arial"/>
              </a:rPr>
              <a:t>AASHTO LRFD </a:t>
            </a:r>
            <a:r>
              <a:rPr lang="en-US" dirty="0">
                <a:cs typeface="Arial"/>
              </a:rPr>
              <a:t>Article 6.8.5.1 specifies that welded connections between the plates and shapes of built-up tension members must be continuous, and bolted connections between the shapes and plates must satisfy the provisions of </a:t>
            </a:r>
            <a:r>
              <a:rPr lang="en-US" i="1" dirty="0">
                <a:cs typeface="Arial"/>
              </a:rPr>
              <a:t>AASHTO LRFD </a:t>
            </a:r>
            <a:r>
              <a:rPr lang="en-US" dirty="0">
                <a:cs typeface="Arial"/>
              </a:rPr>
              <a:t>Article 6.13.2, including the applicable bolt spacing requirements (i.e., minimum and maximum spacing,  clear distance, sealing, and stitch requirements), which were discussed previously in Lesson 11. Built-up tension members should also satisfy the appropriate maximum slenderness ratio limit discussed previously on Slide 29 of this lesson. </a:t>
            </a:r>
          </a:p>
          <a:p>
            <a:pPr algn="just"/>
            <a:endParaRPr lang="en-US" dirty="0">
              <a:cs typeface="Arial"/>
            </a:endParaRPr>
          </a:p>
          <a:p>
            <a:pPr algn="just"/>
            <a:r>
              <a:rPr lang="en-US" dirty="0">
                <a:cs typeface="Arial"/>
              </a:rPr>
              <a:t>The photo shows solid as well as laced built-up truss members.</a:t>
            </a:r>
          </a:p>
          <a:p>
            <a:pPr algn="just"/>
            <a:endParaRPr lang="en-US" dirty="0">
              <a:cs typeface="Arial"/>
            </a:endParaRPr>
          </a:p>
          <a:p>
            <a:pPr algn="just"/>
            <a:r>
              <a:rPr lang="en-US" u="sng" dirty="0">
                <a:cs typeface="Arial"/>
              </a:rPr>
              <a:t>Photo credit</a:t>
            </a:r>
            <a:r>
              <a:rPr lang="en-US" dirty="0">
                <a:cs typeface="Arial"/>
              </a:rPr>
              <a:t>: Russo Structural Services</a:t>
            </a:r>
          </a:p>
        </p:txBody>
      </p:sp>
      <p:sp>
        <p:nvSpPr>
          <p:cNvPr id="4" name="Slide Number Placeholder 3">
            <a:extLst>
              <a:ext uri="{FF2B5EF4-FFF2-40B4-BE49-F238E27FC236}">
                <a16:creationId xmlns:a16="http://schemas.microsoft.com/office/drawing/2014/main" id="{46461270-A4C1-CA27-2777-F836CAF2729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38</a:t>
            </a:fld>
            <a:endParaRPr lang="en-US" dirty="0"/>
          </a:p>
        </p:txBody>
      </p:sp>
    </p:spTree>
    <p:extLst>
      <p:ext uri="{BB962C8B-B14F-4D97-AF65-F5344CB8AC3E}">
        <p14:creationId xmlns:p14="http://schemas.microsoft.com/office/powerpoint/2010/main" val="1907120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Specific design requirements for perforated plates in built-up members are specified in </a:t>
            </a:r>
            <a:r>
              <a:rPr lang="en-US" i="1" dirty="0">
                <a:cs typeface="Arial"/>
              </a:rPr>
              <a:t>AASHTO LRFD </a:t>
            </a:r>
            <a:r>
              <a:rPr lang="en-US" dirty="0">
                <a:cs typeface="Arial"/>
              </a:rPr>
              <a:t>Article 6.8.5.2.  Those requirements are listed on this slide. </a:t>
            </a:r>
          </a:p>
          <a:p>
            <a:pPr algn="just"/>
            <a:endParaRPr lang="en-US" dirty="0">
              <a:cs typeface="Arial"/>
            </a:endParaRPr>
          </a:p>
          <a:p>
            <a:pPr algn="just"/>
            <a:r>
              <a:rPr lang="en-US" dirty="0">
                <a:cs typeface="Arial"/>
              </a:rPr>
              <a:t>Built-up truss members with perforated flanges (usually called cover plates in older designs) are shown.</a:t>
            </a:r>
          </a:p>
          <a:p>
            <a:pPr algn="just"/>
            <a:endParaRPr lang="en-US" dirty="0">
              <a:cs typeface="Arial"/>
            </a:endParaRPr>
          </a:p>
          <a:p>
            <a:pPr algn="just"/>
            <a:r>
              <a:rPr lang="en-US" u="sng" dirty="0">
                <a:cs typeface="Arial"/>
              </a:rPr>
              <a:t>Photo credit</a:t>
            </a:r>
            <a:r>
              <a:rPr lang="en-US" dirty="0">
                <a:cs typeface="Arial"/>
              </a:rPr>
              <a:t>: Michael Baker International</a:t>
            </a:r>
          </a:p>
        </p:txBody>
      </p:sp>
      <p:sp>
        <p:nvSpPr>
          <p:cNvPr id="4" name="Slide Number Placeholder 3">
            <a:extLst>
              <a:ext uri="{FF2B5EF4-FFF2-40B4-BE49-F238E27FC236}">
                <a16:creationId xmlns:a16="http://schemas.microsoft.com/office/drawing/2014/main" id="{B9D27D89-A8E8-30CD-BE72-B7979C888DA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39</a:t>
            </a:fld>
            <a:endParaRPr lang="en-US" dirty="0"/>
          </a:p>
        </p:txBody>
      </p:sp>
    </p:spTree>
    <p:extLst>
      <p:ext uri="{BB962C8B-B14F-4D97-AF65-F5344CB8AC3E}">
        <p14:creationId xmlns:p14="http://schemas.microsoft.com/office/powerpoint/2010/main" val="68085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Rot="1" noChangeAspect="1" noChangeArrowheads="1" noTextEdit="1"/>
          </p:cNvSpPr>
          <p:nvPr>
            <p:ph type="sldImg"/>
          </p:nvPr>
        </p:nvSpPr>
        <p:spPr>
          <a:xfrm>
            <a:off x="552450" y="569913"/>
            <a:ext cx="6002338" cy="3376612"/>
          </a:xfrm>
          <a:ln/>
        </p:spPr>
      </p:sp>
      <p:sp>
        <p:nvSpPr>
          <p:cNvPr id="88068" name="Rectangle 3"/>
          <p:cNvSpPr>
            <a:spLocks noGrp="1" noChangeArrowheads="1"/>
          </p:cNvSpPr>
          <p:nvPr>
            <p:ph type="body" idx="1"/>
          </p:nvPr>
        </p:nvSpPr>
        <p:spPr>
          <a:xfrm>
            <a:off x="547687" y="3946525"/>
            <a:ext cx="6002338" cy="4652750"/>
          </a:xfrm>
          <a:noFill/>
        </p:spPr>
        <p:txBody>
          <a:bodyPr/>
          <a:lstStyle/>
          <a:p>
            <a:pPr algn="just">
              <a:lnSpc>
                <a:spcPct val="80000"/>
              </a:lnSpc>
              <a:spcBef>
                <a:spcPct val="45000"/>
              </a:spcBef>
            </a:pPr>
            <a:r>
              <a:rPr lang="en-US" dirty="0">
                <a:cs typeface="Arial"/>
              </a:rPr>
              <a:t>Tension members are members subject to axial tension and occur commonly in steel-bridge structures as chord and diagonal members in a truss, as tension ties in tied-arches, as bracing members; e.g., cross-frame and lateral bracing members in beam and girder bridges, and as main cables and suspenders in cable-stayed bridge and suspension bridge systems. The design of tension members is covered in </a:t>
            </a:r>
            <a:r>
              <a:rPr lang="en-US" i="1" dirty="0">
                <a:cs typeface="Arial"/>
              </a:rPr>
              <a:t>AASHTO LRFD</a:t>
            </a:r>
            <a:r>
              <a:rPr lang="en-US" dirty="0">
                <a:cs typeface="Arial"/>
              </a:rPr>
              <a:t> Article 6.8</a:t>
            </a:r>
          </a:p>
          <a:p>
            <a:pPr algn="just">
              <a:lnSpc>
                <a:spcPct val="80000"/>
              </a:lnSpc>
              <a:spcBef>
                <a:spcPct val="45000"/>
              </a:spcBef>
            </a:pPr>
            <a:endParaRPr lang="en-US" dirty="0">
              <a:cs typeface="Arial"/>
            </a:endParaRPr>
          </a:p>
          <a:p>
            <a:pPr algn="just">
              <a:lnSpc>
                <a:spcPct val="80000"/>
              </a:lnSpc>
              <a:spcBef>
                <a:spcPct val="45000"/>
              </a:spcBef>
            </a:pPr>
            <a:r>
              <a:rPr lang="en-US" dirty="0">
                <a:cs typeface="Arial"/>
              </a:rPr>
              <a:t>Typical cross-sections of tension members are shown on this slide. </a:t>
            </a:r>
            <a:r>
              <a:rPr lang="en-US" dirty="0">
                <a:effectLst/>
                <a:ea typeface="Times New Roman" panose="02020603050405020304" pitchFamily="18" charset="0"/>
                <a:cs typeface="Times New Roman" panose="02020603050405020304" pitchFamily="18" charset="0"/>
              </a:rPr>
              <a:t>Tension members may consist of a single structural shape, or they may be built-up from several structural shapes. </a:t>
            </a:r>
            <a:r>
              <a:rPr lang="en-US" dirty="0">
                <a:cs typeface="Arial"/>
              </a:rPr>
              <a:t>Structural shapes used as tension members include rolled W, M, S, or HP shapes, single and double angles, structural tees, channels (not shown) and rectangular and round Hollow Structural Sections (HSS). Round and rectangular bars and plates, noncomposite box sections, and cables composed of smaller wires can also serve as tension members. Wire rope and bridge strand (not shown) can also be used as tension members; the design of cables, wire rope and bridge strand is not covered in this course.</a:t>
            </a:r>
          </a:p>
          <a:p>
            <a:pPr algn="just">
              <a:lnSpc>
                <a:spcPct val="80000"/>
              </a:lnSpc>
              <a:spcBef>
                <a:spcPct val="45000"/>
              </a:spcBef>
            </a:pPr>
            <a:endParaRPr lang="en-US" dirty="0">
              <a:cs typeface="Arial"/>
            </a:endParaRPr>
          </a:p>
          <a:p>
            <a:pPr algn="just">
              <a:lnSpc>
                <a:spcPct val="80000"/>
              </a:lnSpc>
              <a:spcBef>
                <a:spcPct val="45000"/>
              </a:spcBef>
            </a:pPr>
            <a:r>
              <a:rPr lang="en-US" dirty="0">
                <a:effectLst/>
                <a:ea typeface="Times New Roman" panose="02020603050405020304" pitchFamily="18" charset="0"/>
                <a:cs typeface="Times New Roman" panose="02020603050405020304" pitchFamily="18" charset="0"/>
              </a:rPr>
              <a:t>Tension members in bridges also include eyebars and pin-connected plates. The design of eyebars is covered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6.8.6 and the design of pin-connected plates is covered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6.8.7; the design of these members is not covered in this course. Eyebars and pin-connected plates were commonly used in the nineteenth century when Engineers were often concerned with minimizing secondary stresses. They were also often more economical and faster to erect than hand-riveted construction. Since there is greater knowledge and less concern in modern design about the minimization of secondary stresses, the use of these members in new construction has largely disappeared. </a:t>
            </a:r>
          </a:p>
          <a:p>
            <a:pPr algn="just">
              <a:lnSpc>
                <a:spcPct val="80000"/>
              </a:lnSpc>
              <a:spcBef>
                <a:spcPct val="45000"/>
              </a:spcBef>
            </a:pPr>
            <a:endParaRPr lang="en-US" dirty="0">
              <a:cs typeface="Arial"/>
            </a:endParaRPr>
          </a:p>
        </p:txBody>
      </p:sp>
      <p:sp>
        <p:nvSpPr>
          <p:cNvPr id="2" name="Slide Number Placeholder 3">
            <a:extLst>
              <a:ext uri="{FF2B5EF4-FFF2-40B4-BE49-F238E27FC236}">
                <a16:creationId xmlns:a16="http://schemas.microsoft.com/office/drawing/2014/main" id="{20969F3A-9F2E-970A-E181-6C43417E70D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first topic in this lesson on compression members will be an introduction to the different types of compression members that are typically utilized in steel-bridge structures.</a:t>
            </a:r>
          </a:p>
          <a:p>
            <a:pPr algn="just"/>
            <a:endParaRPr lang="en-US" dirty="0"/>
          </a:p>
        </p:txBody>
      </p:sp>
      <p:sp>
        <p:nvSpPr>
          <p:cNvPr id="4" name="Slide Number Placeholder 3">
            <a:extLst>
              <a:ext uri="{FF2B5EF4-FFF2-40B4-BE49-F238E27FC236}">
                <a16:creationId xmlns:a16="http://schemas.microsoft.com/office/drawing/2014/main" id="{D3D904C5-EA23-A393-7E05-840A0EE7C3B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40</a:t>
            </a:fld>
            <a:endParaRPr lang="en-US" dirty="0"/>
          </a:p>
        </p:txBody>
      </p:sp>
    </p:spTree>
    <p:extLst>
      <p:ext uri="{BB962C8B-B14F-4D97-AF65-F5344CB8AC3E}">
        <p14:creationId xmlns:p14="http://schemas.microsoft.com/office/powerpoint/2010/main" val="1529022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Rot="1" noChangeAspect="1" noChangeArrowheads="1" noTextEdit="1"/>
          </p:cNvSpPr>
          <p:nvPr>
            <p:ph type="sldImg"/>
          </p:nvPr>
        </p:nvSpPr>
        <p:spPr>
          <a:xfrm>
            <a:off x="858838" y="569913"/>
            <a:ext cx="5441950" cy="3060700"/>
          </a:xfrm>
          <a:ln/>
        </p:spPr>
      </p:sp>
      <p:sp>
        <p:nvSpPr>
          <p:cNvPr id="88068" name="Rectangle 3"/>
          <p:cNvSpPr>
            <a:spLocks noGrp="1" noChangeArrowheads="1"/>
          </p:cNvSpPr>
          <p:nvPr>
            <p:ph type="body" idx="1"/>
          </p:nvPr>
        </p:nvSpPr>
        <p:spPr>
          <a:xfrm>
            <a:off x="858838" y="3675062"/>
            <a:ext cx="5538240" cy="5460846"/>
          </a:xfrm>
          <a:noFill/>
        </p:spPr>
        <p:txBody>
          <a:bodyPr/>
          <a:lstStyle/>
          <a:p>
            <a:pPr algn="just">
              <a:spcBef>
                <a:spcPct val="45000"/>
              </a:spcBef>
            </a:pPr>
            <a:r>
              <a:rPr lang="en-US" dirty="0">
                <a:cs typeface="Arial"/>
              </a:rPr>
              <a:t>Compression members are members subject to axial compression and also occur commonly in steel-bridge structures as chord and diagonal members in a truss, as arch ribs, as bracing members; e.g., cross-frame and lateral bracing members in beam and girder bridges, and as columns and piles in substructures. The design of compression members is covered in </a:t>
            </a:r>
            <a:r>
              <a:rPr lang="en-US" i="1" dirty="0">
                <a:cs typeface="Arial"/>
              </a:rPr>
              <a:t>AASHTO LRFD</a:t>
            </a:r>
            <a:r>
              <a:rPr lang="en-US" dirty="0">
                <a:cs typeface="Arial"/>
              </a:rPr>
              <a:t> Article 6.9.</a:t>
            </a:r>
          </a:p>
          <a:p>
            <a:pPr algn="just">
              <a:spcBef>
                <a:spcPct val="45000"/>
              </a:spcBef>
            </a:pPr>
            <a:endParaRPr lang="en-US" dirty="0">
              <a:cs typeface="Arial"/>
            </a:endParaRPr>
          </a:p>
          <a:p>
            <a:pPr algn="just">
              <a:spcBef>
                <a:spcPct val="45000"/>
              </a:spcBef>
            </a:pPr>
            <a:r>
              <a:rPr lang="en-US" dirty="0">
                <a:cs typeface="Arial"/>
              </a:rPr>
              <a:t>Typical cross-sections of compression members are shown on this slide. </a:t>
            </a:r>
            <a:r>
              <a:rPr lang="en-US" dirty="0">
                <a:effectLst/>
                <a:ea typeface="Times New Roman" panose="02020603050405020304" pitchFamily="18" charset="0"/>
                <a:cs typeface="Times New Roman" panose="02020603050405020304" pitchFamily="18" charset="0"/>
              </a:rPr>
              <a:t>Compression members may consist of a single structural shape, or they may be built-up from several structural shapes. </a:t>
            </a:r>
            <a:r>
              <a:rPr lang="en-US" dirty="0">
                <a:cs typeface="Arial"/>
              </a:rPr>
              <a:t>Structural shapes used as compression members include rolled W, M, S, or HP shapes, single and double angles, structural tees, channels (not shown), and rectangular and round Hollow Structural Sections (HSS). Noncomposite box sections and pipe sections can also serve as compression members. </a:t>
            </a:r>
          </a:p>
          <a:p>
            <a:pPr algn="just">
              <a:spcBef>
                <a:spcPct val="45000"/>
              </a:spcBef>
            </a:pPr>
            <a:endParaRPr lang="en-US" dirty="0">
              <a:cs typeface="Arial"/>
            </a:endParaRPr>
          </a:p>
          <a:p>
            <a:pPr algn="just">
              <a:spcBef>
                <a:spcPct val="45000"/>
              </a:spcBef>
            </a:pPr>
            <a:r>
              <a:rPr lang="en-US" dirty="0">
                <a:cs typeface="Arial"/>
              </a:rPr>
              <a:t>Compression members can be either noncomposite or composite. Composite compression members include concrete-filled tubes, concrete-encased shapes, and composite concrete-filled steel tubes (CFSTs), as shown at the bottom of this slide. This course will focus on the design of noncomposite compression members only; the design of composite compression members will not be covered. Design provisions for composite compression members, including CFSTs, are provided in </a:t>
            </a:r>
            <a:r>
              <a:rPr lang="en-US" i="1" dirty="0">
                <a:cs typeface="Arial"/>
              </a:rPr>
              <a:t>AASHTO LRFD </a:t>
            </a:r>
            <a:r>
              <a:rPr lang="en-US" dirty="0">
                <a:cs typeface="Arial"/>
              </a:rPr>
              <a:t>Articles 6.9.5, 6.9.6, and 6.12.2.3. The design of arch ribs and piles will also not be covered in this course; design provisions for arch ribs and for piles are provided in </a:t>
            </a:r>
            <a:r>
              <a:rPr lang="en-US" i="1" dirty="0">
                <a:cs typeface="Arial"/>
              </a:rPr>
              <a:t>AASHTO LRFD </a:t>
            </a:r>
            <a:r>
              <a:rPr lang="en-US" dirty="0">
                <a:cs typeface="Arial"/>
              </a:rPr>
              <a:t>Articles 6.14.4 and 6.15, respectively.</a:t>
            </a:r>
          </a:p>
          <a:p>
            <a:pPr algn="just">
              <a:spcBef>
                <a:spcPct val="45000"/>
              </a:spcBef>
            </a:pPr>
            <a:endParaRPr lang="en-US" dirty="0">
              <a:cs typeface="Arial"/>
            </a:endParaRPr>
          </a:p>
          <a:p>
            <a:pPr algn="just">
              <a:spcBef>
                <a:spcPct val="45000"/>
              </a:spcBef>
            </a:pPr>
            <a:r>
              <a:rPr lang="en-US" dirty="0">
                <a:cs typeface="Arial"/>
              </a:rPr>
              <a:t>Built-up compression members are similar to the built-up tension members discussed previously on Slide 5 of this lesson. General requirements for built-up compression members are similar but somewhat more stringent than those for built-up tension members of the same type and will be covered later in this lesson.   </a:t>
            </a:r>
          </a:p>
        </p:txBody>
      </p:sp>
      <p:sp>
        <p:nvSpPr>
          <p:cNvPr id="2" name="Slide Number Placeholder 3">
            <a:extLst>
              <a:ext uri="{FF2B5EF4-FFF2-40B4-BE49-F238E27FC236}">
                <a16:creationId xmlns:a16="http://schemas.microsoft.com/office/drawing/2014/main" id="{BD9016AB-0EC7-B02F-C05A-3274222227C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41</a:t>
            </a:fld>
            <a:endParaRPr lang="en-US" dirty="0"/>
          </a:p>
        </p:txBody>
      </p:sp>
    </p:spTree>
    <p:extLst>
      <p:ext uri="{BB962C8B-B14F-4D97-AF65-F5344CB8AC3E}">
        <p14:creationId xmlns:p14="http://schemas.microsoft.com/office/powerpoint/2010/main" val="1803961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cover the computation of the factored compressive resistance of compression members using the </a:t>
            </a:r>
            <a:r>
              <a:rPr lang="en-US" i="1" dirty="0"/>
              <a:t>AASHTO LRFD </a:t>
            </a:r>
            <a:r>
              <a:rPr lang="en-US" dirty="0"/>
              <a:t>provisions, including the calculation of the nominal compressive resistance, P</a:t>
            </a:r>
            <a:r>
              <a:rPr lang="en-US" baseline="-25000" dirty="0"/>
              <a:t>n</a:t>
            </a:r>
            <a:r>
              <a:rPr lang="en-US" dirty="0"/>
              <a:t>, the elastic critical buckling resistance, P</a:t>
            </a:r>
            <a:r>
              <a:rPr lang="en-US" baseline="-25000" dirty="0"/>
              <a:t>e</a:t>
            </a:r>
            <a:r>
              <a:rPr lang="en-US" dirty="0"/>
              <a:t>, used in the computation of P</a:t>
            </a:r>
            <a:r>
              <a:rPr lang="en-US" baseline="-25000" dirty="0"/>
              <a:t>n</a:t>
            </a:r>
            <a:r>
              <a:rPr lang="en-US" dirty="0"/>
              <a:t>, the effective length factor, K, and the effects of potential local buckling of slender cross-section elements on the overall compressive resistance of the member.   </a:t>
            </a:r>
          </a:p>
          <a:p>
            <a:pPr algn="just"/>
            <a:endParaRPr lang="en-US" dirty="0"/>
          </a:p>
        </p:txBody>
      </p:sp>
      <p:sp>
        <p:nvSpPr>
          <p:cNvPr id="4" name="Slide Number Placeholder 3">
            <a:extLst>
              <a:ext uri="{FF2B5EF4-FFF2-40B4-BE49-F238E27FC236}">
                <a16:creationId xmlns:a16="http://schemas.microsoft.com/office/drawing/2014/main" id="{747541BB-E2BB-F23D-DE13-A4CDBE59720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42</a:t>
            </a:fld>
            <a:endParaRPr lang="en-US" dirty="0"/>
          </a:p>
        </p:txBody>
      </p:sp>
    </p:spTree>
    <p:extLst>
      <p:ext uri="{BB962C8B-B14F-4D97-AF65-F5344CB8AC3E}">
        <p14:creationId xmlns:p14="http://schemas.microsoft.com/office/powerpoint/2010/main" val="427402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6.9.2.1 specifies that the factored compressive resistance, P</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at the strength limit state for members subject to axial compression is to be taken as the  nominal compressive resistance, P</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determined as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 or 6.9.5, as applicable, times the resistance factor for axial compression, </a:t>
            </a:r>
            <a:r>
              <a:rPr lang="en-US" dirty="0">
                <a:effectLst/>
                <a:ea typeface="Times New Roman" panose="02020603050405020304" pitchFamily="18" charset="0"/>
                <a:cs typeface="Arial" panose="020B0604020202020204" pitchFamily="34" charset="0"/>
                <a:sym typeface="Symbol" panose="05050102010706020507" pitchFamily="18" charset="2"/>
              </a:rPr>
              <a:t></a:t>
            </a:r>
            <a:r>
              <a:rPr lang="en-US" baseline="-25000" dirty="0">
                <a:ea typeface="Times New Roman" panose="02020603050405020304" pitchFamily="18" charset="0"/>
                <a:cs typeface="Arial" panose="020B0604020202020204" pitchFamily="34" charset="0"/>
                <a:sym typeface="Symbol" panose="05050102010706020507" pitchFamily="18" charset="2"/>
              </a:rPr>
              <a:t>c</a:t>
            </a:r>
            <a:r>
              <a:rPr lang="en-US" dirty="0">
                <a:effectLst/>
                <a:ea typeface="Times New Roman" panose="02020603050405020304" pitchFamily="18" charset="0"/>
                <a:cs typeface="Arial" panose="020B0604020202020204" pitchFamily="34" charset="0"/>
                <a:sym typeface="Symbol" panose="05050102010706020507" pitchFamily="18" charset="2"/>
              </a:rPr>
              <a:t>, equal to 0.95 for noncomposite members and 0.90 for composite members (</a:t>
            </a:r>
            <a:r>
              <a:rPr lang="en-US" i="1" dirty="0">
                <a:effectLst/>
                <a:ea typeface="Times New Roman" panose="02020603050405020304" pitchFamily="18" charset="0"/>
                <a:cs typeface="Arial" panose="020B0604020202020204" pitchFamily="34" charset="0"/>
                <a:sym typeface="Symbol" panose="05050102010706020507" pitchFamily="18" charset="2"/>
              </a:rPr>
              <a:t>AASHTO LRFD </a:t>
            </a:r>
            <a:r>
              <a:rPr lang="en-US" dirty="0">
                <a:effectLst/>
                <a:ea typeface="Times New Roman" panose="02020603050405020304" pitchFamily="18" charset="0"/>
                <a:cs typeface="Arial" panose="020B0604020202020204" pitchFamily="34" charset="0"/>
                <a:sym typeface="Symbol" panose="05050102010706020507" pitchFamily="18" charset="2"/>
              </a:rPr>
              <a:t>Article 6.5.4.2). </a:t>
            </a:r>
            <a:r>
              <a:rPr lang="en-US" dirty="0">
                <a:ea typeface="Times New Roman" panose="02020603050405020304" pitchFamily="18" charset="0"/>
                <a:cs typeface="Arial" panose="020B0604020202020204" pitchFamily="34" charset="0"/>
                <a:sym typeface="Symbol" panose="05050102010706020507" pitchFamily="18" charset="2"/>
              </a:rPr>
              <a:t>The determination of P</a:t>
            </a:r>
            <a:r>
              <a:rPr lang="en-US" baseline="-25000" dirty="0">
                <a:ea typeface="Times New Roman" panose="02020603050405020304" pitchFamily="18" charset="0"/>
                <a:cs typeface="Arial" panose="020B0604020202020204" pitchFamily="34" charset="0"/>
                <a:sym typeface="Symbol" panose="05050102010706020507" pitchFamily="18" charset="2"/>
              </a:rPr>
              <a:t>n</a:t>
            </a:r>
            <a:r>
              <a:rPr lang="en-US" dirty="0">
                <a:ea typeface="Times New Roman" panose="02020603050405020304" pitchFamily="18" charset="0"/>
                <a:cs typeface="Arial" panose="020B0604020202020204" pitchFamily="34" charset="0"/>
                <a:sym typeface="Symbol" panose="05050102010706020507" pitchFamily="18" charset="2"/>
              </a:rPr>
              <a:t> for noncomposite compression members is covered in </a:t>
            </a:r>
            <a:r>
              <a:rPr lang="en-US" i="1" dirty="0">
                <a:ea typeface="Times New Roman" panose="02020603050405020304" pitchFamily="18" charset="0"/>
                <a:cs typeface="Arial" panose="020B0604020202020204" pitchFamily="34" charset="0"/>
                <a:sym typeface="Symbol" panose="05050102010706020507" pitchFamily="18" charset="2"/>
              </a:rPr>
              <a:t>AASHTO LRFD</a:t>
            </a:r>
            <a:r>
              <a:rPr lang="en-US" dirty="0">
                <a:ea typeface="Times New Roman" panose="02020603050405020304" pitchFamily="18" charset="0"/>
                <a:cs typeface="Arial" panose="020B0604020202020204" pitchFamily="34" charset="0"/>
                <a:sym typeface="Symbol" panose="05050102010706020507" pitchFamily="18" charset="2"/>
              </a:rPr>
              <a:t> Article 6.9.4, and the determination of P</a:t>
            </a:r>
            <a:r>
              <a:rPr lang="en-US" baseline="-25000" dirty="0">
                <a:ea typeface="Times New Roman" panose="02020603050405020304" pitchFamily="18" charset="0"/>
                <a:cs typeface="Arial" panose="020B0604020202020204" pitchFamily="34" charset="0"/>
                <a:sym typeface="Symbol" panose="05050102010706020507" pitchFamily="18" charset="2"/>
              </a:rPr>
              <a:t>n</a:t>
            </a:r>
            <a:r>
              <a:rPr lang="en-US" dirty="0">
                <a:ea typeface="Times New Roman" panose="02020603050405020304" pitchFamily="18" charset="0"/>
                <a:cs typeface="Arial" panose="020B0604020202020204" pitchFamily="34" charset="0"/>
                <a:sym typeface="Symbol" panose="05050102010706020507" pitchFamily="18" charset="2"/>
              </a:rPr>
              <a:t> for composite compression members is covered in </a:t>
            </a:r>
            <a:r>
              <a:rPr lang="en-US" i="1" dirty="0">
                <a:ea typeface="Times New Roman" panose="02020603050405020304" pitchFamily="18" charset="0"/>
                <a:cs typeface="Arial" panose="020B0604020202020204" pitchFamily="34" charset="0"/>
                <a:sym typeface="Symbol" panose="05050102010706020507" pitchFamily="18" charset="2"/>
              </a:rPr>
              <a:t>AASHTO LRFD </a:t>
            </a:r>
            <a:r>
              <a:rPr lang="en-US" dirty="0">
                <a:ea typeface="Times New Roman" panose="02020603050405020304" pitchFamily="18" charset="0"/>
                <a:cs typeface="Arial" panose="020B0604020202020204" pitchFamily="34" charset="0"/>
                <a:sym typeface="Symbol" panose="05050102010706020507" pitchFamily="18" charset="2"/>
              </a:rPr>
              <a:t>Article 6.9.5. As mentioned previously, thi</a:t>
            </a:r>
            <a:r>
              <a:rPr lang="en-US" dirty="0">
                <a:cs typeface="Arial"/>
              </a:rPr>
              <a:t>s course will focus on the design of noncomposite compression members only; the design of composite compression members will not be covered. </a:t>
            </a:r>
          </a:p>
          <a:p>
            <a:pPr marL="0" marR="0" indent="228600" algn="just">
              <a:spcBef>
                <a:spcPts val="0"/>
              </a:spcBef>
              <a:spcAft>
                <a:spcPts val="0"/>
              </a:spcAft>
            </a:pPr>
            <a:endParaRPr lang="en-US" dirty="0">
              <a:cs typeface="Arial"/>
            </a:endParaRPr>
          </a:p>
          <a:p>
            <a:pPr marL="0" marR="0" indent="228600" algn="just">
              <a:spcBef>
                <a:spcPts val="0"/>
              </a:spcBef>
              <a:spcAft>
                <a:spcPts val="0"/>
              </a:spcAft>
            </a:pPr>
            <a:endParaRPr lang="en-US" dirty="0">
              <a:effectLst/>
              <a:ea typeface="Times New Roman" panose="02020603050405020304" pitchFamily="18" charset="0"/>
              <a:cs typeface="Arial"/>
            </a:endParaRPr>
          </a:p>
          <a:p>
            <a:pPr marR="0" algn="just">
              <a:spcBef>
                <a:spcPts val="0"/>
              </a:spcBef>
              <a:spcAft>
                <a:spcPts val="0"/>
              </a:spcAft>
            </a:pPr>
            <a:r>
              <a:rPr lang="en-US" dirty="0">
                <a:effectLst/>
                <a:ea typeface="Times New Roman" panose="02020603050405020304" pitchFamily="18" charset="0"/>
                <a:cs typeface="Arial" panose="020B0604020202020204" pitchFamily="34" charset="0"/>
              </a:rPr>
              <a:t>Note that arches must also satisfy the requirements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6.14.4, and compression chords of half-through trusses must also satisfy the requirements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6.14.2.9. These requirements </a:t>
            </a:r>
            <a:r>
              <a:rPr lang="en-US" dirty="0">
                <a:ea typeface="Times New Roman" panose="02020603050405020304" pitchFamily="18" charset="0"/>
                <a:cs typeface="Arial" panose="020B0604020202020204" pitchFamily="34" charset="0"/>
              </a:rPr>
              <a:t>also </a:t>
            </a:r>
            <a:r>
              <a:rPr lang="en-US" dirty="0">
                <a:effectLst/>
                <a:ea typeface="Times New Roman" panose="02020603050405020304" pitchFamily="18" charset="0"/>
                <a:cs typeface="Arial" panose="020B0604020202020204" pitchFamily="34" charset="0"/>
              </a:rPr>
              <a:t>are not covered in this course.</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The main tower for the Benjamin Franklin suspension bridge is shown. This is an example of a large built-up box section.</a:t>
            </a:r>
          </a:p>
          <a:p>
            <a:pPr algn="just"/>
            <a:endParaRPr lang="en-US" dirty="0">
              <a:cs typeface="Arial"/>
            </a:endParaRPr>
          </a:p>
          <a:p>
            <a:pPr algn="just"/>
            <a:r>
              <a:rPr lang="en-US" u="sng" dirty="0">
                <a:cs typeface="Arial"/>
              </a:rPr>
              <a:t>Photo credit</a:t>
            </a:r>
            <a:r>
              <a:rPr lang="en-US" dirty="0">
                <a:cs typeface="Arial"/>
              </a:rPr>
              <a:t>: Russo Structural Services</a:t>
            </a:r>
          </a:p>
        </p:txBody>
      </p:sp>
      <p:sp>
        <p:nvSpPr>
          <p:cNvPr id="4" name="Slide Number Placeholder 3">
            <a:extLst>
              <a:ext uri="{FF2B5EF4-FFF2-40B4-BE49-F238E27FC236}">
                <a16:creationId xmlns:a16="http://schemas.microsoft.com/office/drawing/2014/main" id="{DBA5C15B-0B53-CBE9-C644-000041DE673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43</a:t>
            </a:fld>
            <a:endParaRPr lang="en-US" dirty="0"/>
          </a:p>
        </p:txBody>
      </p:sp>
    </p:spTree>
    <p:extLst>
      <p:ext uri="{BB962C8B-B14F-4D97-AF65-F5344CB8AC3E}">
        <p14:creationId xmlns:p14="http://schemas.microsoft.com/office/powerpoint/2010/main" val="1750521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i="1" dirty="0">
                <a:cs typeface="Arial"/>
              </a:rPr>
              <a:t>AASHTO LRFD </a:t>
            </a:r>
            <a:r>
              <a:rPr lang="en-US" dirty="0">
                <a:cs typeface="Arial"/>
              </a:rPr>
              <a:t>Article 6.9.4.1.1 specifies that the nominal compressive resistance of noncomposite compression members, P</a:t>
            </a:r>
            <a:r>
              <a:rPr lang="en-US" baseline="-25000" dirty="0">
                <a:cs typeface="Arial"/>
              </a:rPr>
              <a:t>n</a:t>
            </a:r>
            <a:r>
              <a:rPr lang="en-US" dirty="0">
                <a:cs typeface="Arial"/>
              </a:rPr>
              <a:t>, is to be taken as the smallest value based on the applicable modes of flexural buckling, torsional buckling, and flexural-torsional buckling. </a:t>
            </a:r>
            <a:r>
              <a:rPr lang="en-US" i="1" dirty="0">
                <a:cs typeface="Arial"/>
              </a:rPr>
              <a:t>AASHTO LRFD </a:t>
            </a:r>
            <a:r>
              <a:rPr lang="en-US" dirty="0">
                <a:cs typeface="Arial"/>
              </a:rPr>
              <a:t>Table 6.9.4.1.1-1 is a helpful selection table for the determination of the applicable buckling modes that need to be checked for different cross-section types.</a:t>
            </a:r>
          </a:p>
          <a:p>
            <a:pPr algn="just"/>
            <a:endParaRPr lang="en-US" dirty="0">
              <a:cs typeface="Arial"/>
            </a:endParaRPr>
          </a:p>
          <a:p>
            <a:pPr algn="just"/>
            <a:r>
              <a:rPr lang="en-US" dirty="0">
                <a:cs typeface="Arial"/>
              </a:rPr>
              <a:t>Applicable buckling modes for doubly symmetric open-section compression members (e.g., I-sections and cruciform sections) are flexural buckling (FB) and torsional buckling (TB). Concentrically loaded doubly symmetric open-section compression members may buckle flexurally in the x- or y-directions or may buckle torsionally by pure twisting (torsion) about the z-axis about the member shear center, as shown in the figures on the right-hand side of this slide. These buckling modes are independent, and the member will buckle in the lowest of the loads associated with each of these three modes. Torsional buckling need only be checked if </a:t>
            </a:r>
            <a:r>
              <a:rPr lang="en-US" dirty="0">
                <a:effectLst/>
                <a:ea typeface="Times New Roman" panose="02020603050405020304" pitchFamily="18" charset="0"/>
                <a:cs typeface="Arial" panose="020B0604020202020204" pitchFamily="34" charset="0"/>
              </a:rPr>
              <a:t>the effective length for torsional buckling, K</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sym typeface="MT Extra" panose="05050102010205020202" pitchFamily="18" charset="2"/>
              </a:rPr>
              <a:t></a:t>
            </a:r>
            <a:r>
              <a:rPr lang="en-US" baseline="-25000" dirty="0">
                <a:effectLst/>
                <a:ea typeface="Times New Roman" panose="02020603050405020304" pitchFamily="18" charset="0"/>
                <a:cs typeface="Arial" panose="020B0604020202020204" pitchFamily="34" charset="0"/>
                <a:sym typeface="MT Extra" panose="05050102010205020202" pitchFamily="18" charset="2"/>
              </a:rPr>
              <a:t>z</a:t>
            </a:r>
            <a:r>
              <a:rPr lang="en-US" dirty="0">
                <a:effectLst/>
                <a:ea typeface="Times New Roman" panose="02020603050405020304" pitchFamily="18" charset="0"/>
                <a:cs typeface="Arial" panose="020B0604020202020204" pitchFamily="34" charset="0"/>
                <a:sym typeface="MT Extra" panose="05050102010205020202" pitchFamily="18" charset="2"/>
              </a:rPr>
              <a:t>,</a:t>
            </a:r>
            <a:r>
              <a:rPr lang="en-US" dirty="0">
                <a:effectLst/>
                <a:ea typeface="Times New Roman" panose="02020603050405020304" pitchFamily="18" charset="0"/>
                <a:cs typeface="Arial" panose="020B0604020202020204" pitchFamily="34" charset="0"/>
              </a:rPr>
              <a:t> is significantly larger than the effective length for y-axis flexural buckling, K</a:t>
            </a:r>
            <a:r>
              <a:rPr lang="en-US" baseline="-25000" dirty="0">
                <a:effectLst/>
                <a:ea typeface="Times New Roman" panose="02020603050405020304" pitchFamily="18" charset="0"/>
                <a:cs typeface="Arial" panose="020B0604020202020204" pitchFamily="34" charset="0"/>
              </a:rPr>
              <a:t>y</a:t>
            </a:r>
            <a:r>
              <a:rPr lang="en-US" dirty="0">
                <a:effectLst/>
                <a:ea typeface="Times New Roman" panose="02020603050405020304" pitchFamily="18" charset="0"/>
                <a:cs typeface="Arial" panose="020B0604020202020204" pitchFamily="34" charset="0"/>
                <a:sym typeface="MT Extra" panose="05050102010205020202" pitchFamily="18" charset="2"/>
              </a:rPr>
              <a:t></a:t>
            </a:r>
            <a:r>
              <a:rPr lang="en-US" baseline="-25000" dirty="0">
                <a:effectLst/>
                <a:ea typeface="Times New Roman" panose="02020603050405020304" pitchFamily="18" charset="0"/>
                <a:cs typeface="Arial" panose="020B0604020202020204" pitchFamily="34" charset="0"/>
                <a:sym typeface="MT Extra" panose="05050102010205020202" pitchFamily="18" charset="2"/>
              </a:rPr>
              <a:t>y</a:t>
            </a:r>
            <a:r>
              <a:rPr lang="en-US" dirty="0">
                <a:effectLst/>
                <a:ea typeface="Times New Roman" panose="02020603050405020304" pitchFamily="18" charset="0"/>
                <a:cs typeface="Arial" panose="020B0604020202020204" pitchFamily="34" charset="0"/>
                <a:sym typeface="MT Extra" panose="05050102010205020202" pitchFamily="18" charset="2"/>
              </a:rPr>
              <a:t>. Each of these buckling modes will be discussed further on subsequent slides in this lesson.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8395A4AF-CE85-5D46-8DCE-F756A5E1025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44</a:t>
            </a:fld>
            <a:endParaRPr lang="en-US" dirty="0"/>
          </a:p>
        </p:txBody>
      </p:sp>
    </p:spTree>
    <p:extLst>
      <p:ext uri="{BB962C8B-B14F-4D97-AF65-F5344CB8AC3E}">
        <p14:creationId xmlns:p14="http://schemas.microsoft.com/office/powerpoint/2010/main" val="1936300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a:rPr>
              <a:t>Applicable buckling modes for singly symmetric open-section compression members in which the y-axis is defined as the axis of symmetry of the cross section (e.g., channels, singly symmetric I-sections, tee sections, and double-angle sections with and without separators) are flexural buckling (FB) and flexural-torsional buckling (FTB). Concentrically loaded singly symmetric open-section compression members may buckle flexurally in the y-direction (i.e., about the x-axis) or may buckle in a flexural-torsional mode by twisting (torsion) combined with flexure in the x-direction (i.e., about the y-axis) without a change in shape, as shown in the figures on the right-hand side of this slide. In these cases, the centroid (denoted by ‘G’ for the channel section in the lower right-hand figure) and shear center (denoted by ‘C’ in the same figure) of the cross-section do not coincide. Note that since the y-axis is defined as the axis of symmetry for FTB, the y-axis for the channel for FTB is actually taken as the x-axis of the cross-section in the figure (i.e., the axis of symmetry). These buckling modes are independent, and the member will buckle in the lowest of the loads associated with each of these two modes. The flexural-torsional buckling mode will also be discussed further on a subsequent slide.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0C9CDD52-8173-3A52-F658-F07CFE3D146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45</a:t>
            </a:fld>
            <a:endParaRPr lang="en-US" dirty="0"/>
          </a:p>
        </p:txBody>
      </p:sp>
    </p:spTree>
    <p:extLst>
      <p:ext uri="{BB962C8B-B14F-4D97-AF65-F5344CB8AC3E}">
        <p14:creationId xmlns:p14="http://schemas.microsoft.com/office/powerpoint/2010/main" val="3908454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cs typeface="Arial" panose="020B0604020202020204" pitchFamily="34" charset="0"/>
              </a:rPr>
              <a:t>The applicable buckling mode for unsymmetric open-section compression members with no cross-section axis of symmetry is flexural-torsional buckling (FTB), </a:t>
            </a:r>
            <a:r>
              <a:rPr lang="en-US" dirty="0">
                <a:effectLst/>
                <a:ea typeface="Times New Roman" panose="02020603050405020304" pitchFamily="18" charset="0"/>
                <a:cs typeface="Arial" panose="020B0604020202020204" pitchFamily="34" charset="0"/>
              </a:rPr>
              <a:t>except for single-angle members, which are to be designed according to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6.9.4.4 for flexural buckling (FB) only utilizing a so-called “effective slenderness ratio”, (KL/r)</a:t>
            </a:r>
            <a:r>
              <a:rPr lang="en-US" baseline="-25000" dirty="0">
                <a:effectLst/>
                <a:ea typeface="Times New Roman" panose="02020603050405020304" pitchFamily="18" charset="0"/>
                <a:cs typeface="Arial" panose="020B0604020202020204" pitchFamily="34" charset="0"/>
              </a:rPr>
              <a:t>eff</a:t>
            </a:r>
            <a:r>
              <a:rPr lang="en-US" dirty="0">
                <a:effectLst/>
                <a:ea typeface="Times New Roman" panose="02020603050405020304" pitchFamily="18" charset="0"/>
                <a:cs typeface="Arial" panose="020B0604020202020204" pitchFamily="34" charset="0"/>
              </a:rPr>
              <a:t>. The effective slenderness ratio and the special design provisions for single-angle members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6.9.4.4 will be discussed later in this lesson.</a:t>
            </a:r>
            <a:r>
              <a:rPr lang="en-US" dirty="0">
                <a:cs typeface="Arial" panose="020B0604020202020204" pitchFamily="34" charset="0"/>
              </a:rPr>
              <a:t> All other concentrically loaded unsymmetric open-section compression members may buckle in a flexural-torsional mode by twisting (torsion) combined with flexure in both the x- and y-directions.</a:t>
            </a:r>
          </a:p>
          <a:p>
            <a:pPr algn="just"/>
            <a:endParaRPr lang="en-US" dirty="0">
              <a:cs typeface="Arial" panose="020B0604020202020204" pitchFamily="34" charset="0"/>
            </a:endParaRPr>
          </a:p>
          <a:p>
            <a:pPr algn="just"/>
            <a:r>
              <a:rPr lang="en-US" dirty="0">
                <a:cs typeface="Arial" panose="020B0604020202020204" pitchFamily="34" charset="0"/>
              </a:rPr>
              <a:t>The applicable buckling mode for closed-section compression members is flexural buckling (FB). </a:t>
            </a:r>
            <a:r>
              <a:rPr lang="en-US" dirty="0">
                <a:effectLst/>
                <a:ea typeface="Times New Roman" panose="02020603050405020304" pitchFamily="18" charset="0"/>
                <a:cs typeface="Arial" panose="020B0604020202020204" pitchFamily="34" charset="0"/>
              </a:rPr>
              <a:t>Because of the large </a:t>
            </a:r>
            <a:r>
              <a:rPr lang="en-US" dirty="0">
                <a:ea typeface="Times New Roman" panose="02020603050405020304" pitchFamily="18" charset="0"/>
                <a:cs typeface="Arial" panose="020B0604020202020204" pitchFamily="34" charset="0"/>
              </a:rPr>
              <a:t>St. Venant torsional stiffness (Lesson 6)</a:t>
            </a:r>
            <a:r>
              <a:rPr lang="en-US" dirty="0">
                <a:effectLst/>
                <a:ea typeface="Times New Roman" panose="02020603050405020304" pitchFamily="18" charset="0"/>
                <a:cs typeface="Arial" panose="020B0604020202020204" pitchFamily="34" charset="0"/>
              </a:rPr>
              <a:t>, torsional buckling (TB) and flexural–torsional buckling (FTB) need not be considered for closed sections, including built-up members connected by lacing bars, batten plates, solid plates, perforated plates, or any combination thereof.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5E98C660-2BE8-8308-26D2-083AC3ABC0B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46</a:t>
            </a:fld>
            <a:endParaRPr lang="en-US" dirty="0"/>
          </a:p>
        </p:txBody>
      </p:sp>
    </p:spTree>
    <p:extLst>
      <p:ext uri="{BB962C8B-B14F-4D97-AF65-F5344CB8AC3E}">
        <p14:creationId xmlns:p14="http://schemas.microsoft.com/office/powerpoint/2010/main" val="899553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marR="0" algn="just">
              <a:spcBef>
                <a:spcPts val="0"/>
              </a:spcBef>
              <a:spcAft>
                <a:spcPts val="0"/>
              </a:spcAft>
            </a:pPr>
            <a:r>
              <a:rPr lang="en-US" dirty="0">
                <a:effectLst/>
                <a:ea typeface="Times New Roman" panose="02020603050405020304" pitchFamily="18" charset="0"/>
                <a:cs typeface="Arial" panose="020B0604020202020204" pitchFamily="34" charset="0"/>
              </a:rPr>
              <a:t>Flexural buckling of concentrically loaded compression members refers to a buckling mode in which the member deflects laterally without twist or a change in the cross-sectional shape. Flexural buckling involves lateral displacements of the member cross sections in the direction perpendicular to the x- or y-axes that are resisted by the flexural rigidities, EI</a:t>
            </a:r>
            <a:r>
              <a:rPr lang="en-US" baseline="-25000" dirty="0">
                <a:effectLst/>
                <a:ea typeface="Times New Roman" panose="02020603050405020304" pitchFamily="18" charset="0"/>
                <a:cs typeface="Arial" panose="020B0604020202020204" pitchFamily="34" charset="0"/>
              </a:rPr>
              <a:t>x</a:t>
            </a:r>
            <a:r>
              <a:rPr lang="en-US" dirty="0">
                <a:effectLst/>
                <a:ea typeface="Times New Roman" panose="02020603050405020304" pitchFamily="18" charset="0"/>
                <a:cs typeface="Arial" panose="020B0604020202020204" pitchFamily="34" charset="0"/>
              </a:rPr>
              <a:t> or EI</a:t>
            </a:r>
            <a:r>
              <a:rPr lang="en-US" baseline="-25000" dirty="0">
                <a:effectLst/>
                <a:ea typeface="Times New Roman" panose="02020603050405020304" pitchFamily="18" charset="0"/>
                <a:cs typeface="Arial" panose="020B0604020202020204" pitchFamily="34" charset="0"/>
              </a:rPr>
              <a:t>y</a:t>
            </a:r>
            <a:r>
              <a:rPr lang="en-US" dirty="0">
                <a:effectLst/>
                <a:ea typeface="Times New Roman" panose="02020603050405020304" pitchFamily="18" charset="0"/>
                <a:cs typeface="Arial" panose="020B0604020202020204" pitchFamily="34" charset="0"/>
              </a:rPr>
              <a:t>, of the member, respectively.</a:t>
            </a:r>
          </a:p>
          <a:p>
            <a:pPr marR="0" algn="just">
              <a:spcBef>
                <a:spcPts val="0"/>
              </a:spcBef>
              <a:spcAft>
                <a:spcPts val="0"/>
              </a:spcAft>
            </a:pPr>
            <a:endParaRPr lang="en-US" dirty="0">
              <a:effectLst/>
              <a:ea typeface="Times New Roman" panose="02020603050405020304" pitchFamily="18" charset="0"/>
              <a:cs typeface="Arial" panose="020B0604020202020204" pitchFamily="34" charset="0"/>
            </a:endParaRPr>
          </a:p>
          <a:p>
            <a:pPr marR="0" algn="just">
              <a:spcBef>
                <a:spcPts val="0"/>
              </a:spcBef>
              <a:spcAft>
                <a:spcPts val="0"/>
              </a:spcAft>
            </a:pPr>
            <a:r>
              <a:rPr lang="en-US" dirty="0">
                <a:effectLst/>
                <a:ea typeface="Times New Roman" panose="02020603050405020304" pitchFamily="18" charset="0"/>
                <a:cs typeface="Arial" panose="020B0604020202020204" pitchFamily="34" charset="0"/>
              </a:rPr>
              <a:t>In lieu of an alternative </a:t>
            </a:r>
            <a:r>
              <a:rPr lang="en-US" dirty="0">
                <a:ea typeface="Times New Roman" panose="02020603050405020304" pitchFamily="18" charset="0"/>
                <a:cs typeface="Arial" panose="020B0604020202020204" pitchFamily="34" charset="0"/>
              </a:rPr>
              <a:t>buckling analysis, </a:t>
            </a:r>
            <a:r>
              <a:rPr lang="en-US" dirty="0">
                <a:effectLst/>
                <a:ea typeface="Times New Roman" panose="02020603050405020304" pitchFamily="18" charset="0"/>
                <a:cs typeface="Arial" panose="020B0604020202020204" pitchFamily="34" charset="0"/>
              </a:rPr>
              <a:t>Eq. 6.9.4.1.2-1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6.9.4.1.2 should be used to calculate the elastic critical flexural buckling resistances about the x- and y-axes (in units of kips). The equation is the classical elastic Euler buckling stress for a concentrically loaded pin-ended compression member times the gross cross-sectional area of the member, A</a:t>
            </a:r>
            <a:r>
              <a:rPr lang="en-US" baseline="-25000" dirty="0">
                <a:effectLst/>
                <a:ea typeface="Times New Roman" panose="02020603050405020304" pitchFamily="18" charset="0"/>
                <a:cs typeface="Arial" panose="020B0604020202020204" pitchFamily="34" charset="0"/>
              </a:rPr>
              <a:t>g</a:t>
            </a:r>
            <a:r>
              <a:rPr lang="en-US" dirty="0">
                <a:effectLst/>
                <a:ea typeface="Times New Roman" panose="02020603050405020304" pitchFamily="18" charset="0"/>
                <a:cs typeface="Arial" panose="020B0604020202020204" pitchFamily="34" charset="0"/>
              </a:rPr>
              <a:t>. For doubly symmetric open-section compression members, the smaller value about the x- or y-axis should be taken as P</a:t>
            </a:r>
            <a:r>
              <a:rPr lang="en-US" baseline="-25000" dirty="0">
                <a:effectLst/>
                <a:ea typeface="Times New Roman" panose="02020603050405020304" pitchFamily="18" charset="0"/>
                <a:cs typeface="Arial" panose="020B0604020202020204" pitchFamily="34" charset="0"/>
              </a:rPr>
              <a:t>e</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for use in computing the nominal compressive resistance of the member, P</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as will be discussed later in this lesson. </a:t>
            </a:r>
          </a:p>
          <a:p>
            <a:pPr marR="0" algn="just">
              <a:spcBef>
                <a:spcPts val="0"/>
              </a:spcBef>
              <a:spcAft>
                <a:spcPts val="0"/>
              </a:spcAft>
            </a:pPr>
            <a:endParaRPr lang="en-US" dirty="0">
              <a:ea typeface="Times New Roman" panose="02020603050405020304" pitchFamily="18" charset="0"/>
              <a:cs typeface="Arial" panose="020B0604020202020204" pitchFamily="34" charset="0"/>
            </a:endParaRPr>
          </a:p>
          <a:p>
            <a:pPr marR="0" algn="just">
              <a:spcBef>
                <a:spcPts val="0"/>
              </a:spcBef>
              <a:spcAft>
                <a:spcPts val="0"/>
              </a:spcAft>
            </a:pPr>
            <a:r>
              <a:rPr lang="en-US" dirty="0">
                <a:effectLst/>
                <a:ea typeface="Times New Roman" panose="02020603050405020304" pitchFamily="18" charset="0"/>
                <a:cs typeface="Arial" panose="020B0604020202020204" pitchFamily="34" charset="0"/>
              </a:rPr>
              <a:t>In the equation, the slenderness (K</a:t>
            </a:r>
            <a:r>
              <a:rPr lang="en-US" dirty="0">
                <a:effectLst/>
                <a:ea typeface="Times New Roman" panose="02020603050405020304" pitchFamily="18" charset="0"/>
                <a:cs typeface="Arial" panose="020B0604020202020204" pitchFamily="34" charset="0"/>
                <a:sym typeface="MT Extra" panose="05050102010205020202" pitchFamily="18" charset="2"/>
              </a:rPr>
              <a:t>/r</a:t>
            </a:r>
            <a:r>
              <a:rPr lang="en-US" baseline="-25000" dirty="0">
                <a:effectLst/>
                <a:ea typeface="Times New Roman" panose="02020603050405020304" pitchFamily="18" charset="0"/>
                <a:cs typeface="Arial" panose="020B0604020202020204" pitchFamily="34" charset="0"/>
                <a:sym typeface="MT Extra" panose="05050102010205020202" pitchFamily="18" charset="2"/>
              </a:rPr>
              <a:t>s</a:t>
            </a:r>
            <a:r>
              <a:rPr lang="en-US" dirty="0">
                <a:effectLst/>
                <a:ea typeface="Times New Roman" panose="02020603050405020304" pitchFamily="18" charset="0"/>
                <a:cs typeface="Arial" panose="020B0604020202020204" pitchFamily="34" charset="0"/>
                <a:sym typeface="MT Extra" panose="05050102010205020202" pitchFamily="18" charset="2"/>
              </a:rPr>
              <a:t>) is computed using the effective length factor, K,  the unbraced length, , in the plane of buckling, and the radius of gyration, r</a:t>
            </a:r>
            <a:r>
              <a:rPr lang="en-US" baseline="-25000" dirty="0">
                <a:effectLst/>
                <a:ea typeface="Times New Roman" panose="02020603050405020304" pitchFamily="18" charset="0"/>
                <a:cs typeface="Arial" panose="020B0604020202020204" pitchFamily="34" charset="0"/>
                <a:sym typeface="MT Extra" panose="05050102010205020202" pitchFamily="18" charset="2"/>
              </a:rPr>
              <a:t>s</a:t>
            </a:r>
            <a:r>
              <a:rPr lang="en-US" dirty="0">
                <a:effectLst/>
                <a:ea typeface="Times New Roman" panose="02020603050405020304" pitchFamily="18" charset="0"/>
                <a:cs typeface="Arial" panose="020B0604020202020204" pitchFamily="34" charset="0"/>
                <a:sym typeface="MT Extra" panose="05050102010205020202" pitchFamily="18" charset="2"/>
              </a:rPr>
              <a:t> = (I/A</a:t>
            </a:r>
            <a:r>
              <a:rPr lang="en-US" baseline="-25000" dirty="0">
                <a:effectLst/>
                <a:ea typeface="Times New Roman" panose="02020603050405020304" pitchFamily="18" charset="0"/>
                <a:cs typeface="Arial" panose="020B0604020202020204" pitchFamily="34" charset="0"/>
                <a:sym typeface="MT Extra" panose="05050102010205020202" pitchFamily="18" charset="2"/>
              </a:rPr>
              <a:t>g</a:t>
            </a:r>
            <a:r>
              <a:rPr lang="en-US" dirty="0">
                <a:effectLst/>
                <a:ea typeface="Times New Roman" panose="02020603050405020304" pitchFamily="18" charset="0"/>
                <a:cs typeface="Arial" panose="020B0604020202020204" pitchFamily="34" charset="0"/>
                <a:sym typeface="MT Extra" panose="05050102010205020202" pitchFamily="18" charset="2"/>
              </a:rPr>
              <a:t>)</a:t>
            </a:r>
            <a:r>
              <a:rPr lang="en-US" baseline="30000" dirty="0">
                <a:effectLst/>
                <a:ea typeface="Times New Roman" panose="02020603050405020304" pitchFamily="18" charset="0"/>
                <a:cs typeface="Arial" panose="020B0604020202020204" pitchFamily="34" charset="0"/>
                <a:sym typeface="MT Extra" panose="05050102010205020202" pitchFamily="18" charset="2"/>
              </a:rPr>
              <a:t>1/2</a:t>
            </a:r>
            <a:r>
              <a:rPr lang="en-US" dirty="0">
                <a:effectLst/>
                <a:ea typeface="Times New Roman" panose="02020603050405020304" pitchFamily="18" charset="0"/>
                <a:cs typeface="Arial" panose="020B0604020202020204" pitchFamily="34" charset="0"/>
                <a:sym typeface="MT Extra" panose="05050102010205020202" pitchFamily="18" charset="2"/>
              </a:rPr>
              <a:t>, about the axis normal to the plane of buckling. I is the cross-sectional moment of inertia about the axis normal to the plane of buckling. The effective length factor, K, is determined as specified in </a:t>
            </a:r>
            <a:r>
              <a:rPr lang="en-US" i="1" dirty="0">
                <a:effectLst/>
                <a:ea typeface="Times New Roman" panose="02020603050405020304" pitchFamily="18" charset="0"/>
                <a:cs typeface="Arial" panose="020B0604020202020204" pitchFamily="34" charset="0"/>
                <a:sym typeface="MT Extra" panose="05050102010205020202" pitchFamily="18" charset="2"/>
              </a:rPr>
              <a:t>AASHTO LRFD </a:t>
            </a:r>
            <a:r>
              <a:rPr lang="en-US" dirty="0">
                <a:effectLst/>
                <a:ea typeface="Times New Roman" panose="02020603050405020304" pitchFamily="18" charset="0"/>
                <a:cs typeface="Arial" panose="020B0604020202020204" pitchFamily="34" charset="0"/>
                <a:sym typeface="MT Extra" panose="05050102010205020202" pitchFamily="18" charset="2"/>
              </a:rPr>
              <a:t>Article 4.6.2.5, and is discussed further on the next slide.</a:t>
            </a:r>
          </a:p>
          <a:p>
            <a:pPr marR="0" algn="just">
              <a:spcBef>
                <a:spcPts val="0"/>
              </a:spcBef>
              <a:spcAft>
                <a:spcPts val="0"/>
              </a:spcAft>
            </a:pPr>
            <a:endParaRPr lang="en-US" dirty="0">
              <a:effectLst/>
              <a:ea typeface="Times New Roman" panose="02020603050405020304" pitchFamily="18" charset="0"/>
              <a:cs typeface="Arial" panose="020B0604020202020204" pitchFamily="34" charset="0"/>
              <a:sym typeface="MT Extra" panose="05050102010205020202" pitchFamily="18" charset="2"/>
            </a:endParaRPr>
          </a:p>
          <a:p>
            <a:pPr marR="0" algn="just">
              <a:spcBef>
                <a:spcPts val="0"/>
              </a:spcBef>
              <a:spcAft>
                <a:spcPts val="0"/>
              </a:spcAft>
            </a:pPr>
            <a:r>
              <a:rPr lang="en-US" dirty="0">
                <a:effectLst/>
                <a:ea typeface="Times New Roman" panose="02020603050405020304" pitchFamily="18" charset="0"/>
                <a:cs typeface="Arial" panose="020B0604020202020204" pitchFamily="34" charset="0"/>
                <a:sym typeface="MT Extra" panose="05050102010205020202" pitchFamily="18" charset="2"/>
              </a:rPr>
              <a:t>The buckling of a 30-ft tall HP12 x 53 section is shown as an example of flexural buckling of an I-shaped section. An eigenvalue buckling analysis using a commercial software program predicts the capacity as 280 kips. Because the column has pinned ends, and the same unbraced length for both flexural axes, it buckles about the weak Y-Y axis.</a:t>
            </a:r>
            <a:endParaRPr lang="en-US" dirty="0">
              <a:effectLst/>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2EAFE7E3-9EB9-58DC-15DC-B1AB9D83121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47</a:t>
            </a:fld>
            <a:endParaRPr lang="en-US" dirty="0"/>
          </a:p>
        </p:txBody>
      </p:sp>
    </p:spTree>
    <p:extLst>
      <p:ext uri="{BB962C8B-B14F-4D97-AF65-F5344CB8AC3E}">
        <p14:creationId xmlns:p14="http://schemas.microsoft.com/office/powerpoint/2010/main" val="1535941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07163" cy="4748142"/>
          </a:xfrm>
        </p:spPr>
        <p:txBody>
          <a:bodyPr/>
          <a:lstStyle/>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The effective length factor, K, which is applied to the actual member unbraced length, </a:t>
            </a:r>
            <a:r>
              <a:rPr lang="en-US" sz="1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00" dirty="0">
                <a:effectLst/>
                <a:ea typeface="Times New Roman" panose="02020603050405020304" pitchFamily="18" charset="0"/>
                <a:cs typeface="Times New Roman" panose="02020603050405020304" pitchFamily="18" charset="0"/>
              </a:rPr>
              <a:t>, accounts for the influence of end conditions. K is used to compensate for translational and rotational boundary conditions. K represents the ratio of the idealized pinned-end compression member length to the actual length of a member with other than pinned ends. In many cases, some degree of end restraint exists causing an effective length factor other than 1.0. </a:t>
            </a:r>
            <a:r>
              <a:rPr lang="en-US" sz="1000" i="1" dirty="0">
                <a:effectLst/>
                <a:ea typeface="Times New Roman" panose="02020603050405020304" pitchFamily="18" charset="0"/>
                <a:cs typeface="Times New Roman" panose="02020603050405020304" pitchFamily="18" charset="0"/>
              </a:rPr>
              <a:t>AASHTO LRFD</a:t>
            </a:r>
            <a:r>
              <a:rPr lang="en-US" sz="1000" dirty="0">
                <a:effectLst/>
                <a:ea typeface="Times New Roman" panose="02020603050405020304" pitchFamily="18" charset="0"/>
                <a:cs typeface="Times New Roman" panose="02020603050405020304" pitchFamily="18" charset="0"/>
              </a:rPr>
              <a:t> Table C4.6.2.5-1 (shown on this slide) provides theoretical K values taken from the Structural Stability Research Council (SSRC) Guide for idealized end conditions in which translational and/or rotational end conditions are either fully restrained or free. Because actual member end conditions are seldom perfectly fixed or perfectly unrestrained as represented by the ideal conditions, </a:t>
            </a:r>
            <a:r>
              <a:rPr lang="en-US" sz="1000" dirty="0">
                <a:ea typeface="Times New Roman" panose="02020603050405020304" pitchFamily="18" charset="0"/>
                <a:cs typeface="Times New Roman" panose="02020603050405020304" pitchFamily="18" charset="0"/>
              </a:rPr>
              <a:t>the table </a:t>
            </a:r>
            <a:r>
              <a:rPr lang="en-US" sz="1000" dirty="0">
                <a:effectLst/>
                <a:ea typeface="Times New Roman" panose="02020603050405020304" pitchFamily="18" charset="0"/>
                <a:cs typeface="Times New Roman" panose="02020603050405020304" pitchFamily="18" charset="0"/>
              </a:rPr>
              <a:t>also provides recommended design values as suggested by the SSRC. These simple modifications of the ideal values lead to either equal or somewhat higher K values. </a:t>
            </a:r>
          </a:p>
          <a:p>
            <a:pPr marR="228600" algn="just">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In the absence of refined inelastic analysis, </a:t>
            </a:r>
            <a:r>
              <a:rPr lang="en-US" sz="1000" i="1" dirty="0">
                <a:effectLst/>
                <a:ea typeface="Times New Roman" panose="02020603050405020304" pitchFamily="18" charset="0"/>
                <a:cs typeface="Times New Roman" panose="02020603050405020304" pitchFamily="18" charset="0"/>
              </a:rPr>
              <a:t>AASHTO LRFD</a:t>
            </a:r>
            <a:r>
              <a:rPr lang="en-US" sz="1000" dirty="0">
                <a:effectLst/>
                <a:ea typeface="Times New Roman" panose="02020603050405020304" pitchFamily="18" charset="0"/>
                <a:cs typeface="Times New Roman" panose="02020603050405020304" pitchFamily="18" charset="0"/>
              </a:rPr>
              <a:t> Article 4.6.2.5 provides recommended K values in the braced plane of triangulated trusses, trusses, and frames </a:t>
            </a:r>
            <a:r>
              <a:rPr lang="en-US" sz="1000" dirty="0">
                <a:effectLst/>
                <a:ea typeface="Times New Roman" panose="02020603050405020304" pitchFamily="18" charset="0"/>
                <a:cs typeface="Arial" panose="020B0604020202020204" pitchFamily="34" charset="0"/>
              </a:rPr>
              <a:t>where lateral stability is provided by diagonal bracing or other suitable means</a:t>
            </a:r>
            <a:r>
              <a:rPr lang="en-US" sz="1000" dirty="0">
                <a:effectLst/>
                <a:ea typeface="Times New Roman" panose="02020603050405020304" pitchFamily="18" charset="0"/>
                <a:cs typeface="Times New Roman" panose="02020603050405020304" pitchFamily="18" charset="0"/>
              </a:rPr>
              <a:t>, which are shown on the right-hand side of this slide adjacent to the table. A conservative K value of 1.0 is suggested for single angles since these members are often loaded through only one leg and are subject to eccentric loading as well as twist. Caution should be exercised in applying these recommended values to cases with larger unbraced lengths where elastic buckling may control. </a:t>
            </a:r>
            <a:r>
              <a:rPr lang="en-US" sz="1000" dirty="0"/>
              <a:t>SSRC recommends the use of K = 0.85 for in-plane buckling of web members in bridge trusses. This is because the position of live load that produces the maximum force in a given web member typically causes less than the maximum force in the adjacent members. Therefore, the adjacent members are able to provide some rotational restraint. </a:t>
            </a:r>
          </a:p>
          <a:p>
            <a:pPr marR="228600" algn="just">
              <a:spcBef>
                <a:spcPts val="0"/>
              </a:spcBef>
              <a:spcAft>
                <a:spcPts val="0"/>
              </a:spcAft>
            </a:pPr>
            <a:endParaRPr lang="en-US" sz="1000" dirty="0">
              <a:effectLst/>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t>In many situations where rotational restraint exists at the ends of a single bridge column or at the ends of the columns in a bridge frame, e.g., pier columns integral with bridge girders, the traditional sidesway inhibited or sidesway uninhibited alignment charts given in </a:t>
            </a:r>
            <a:r>
              <a:rPr lang="en-US" sz="1000" i="1" dirty="0"/>
              <a:t>AASHTO LRFD </a:t>
            </a:r>
            <a:r>
              <a:rPr lang="en-US" sz="1000" dirty="0"/>
              <a:t>Article C4.6.2.5 provide acceptable solutions for K. However, it is essential to recognize that the alignment charts are based on idealized assumptions that in certain cases are invalid. The commentary to Appendix 7 of the AISC Specification discusses these assumptions in detail and provides a number of modifications to the alignment chart procedures that extend their range of applicability. Article C4.6.2.5 gives closed-form equations that provide a close fit to the base sidesway inhibited and sidesway uninhibited alignment charts. The AISC modifications also must be applied in general in the use of these equations.  Refer to NSBA SBDH Chapter 4 for a discussion on recommended K values for arches.</a:t>
            </a:r>
          </a:p>
          <a:p>
            <a:pPr marR="228600" algn="just">
              <a:spcBef>
                <a:spcPts val="0"/>
              </a:spcBef>
              <a:spcAft>
                <a:spcPts val="0"/>
              </a:spcAft>
            </a:pPr>
            <a:endParaRPr lang="en-US" sz="1000" dirty="0">
              <a:effectLst/>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The influence of boundary conditions on buckling strength is shown. The same column from the preceding slide (left figure) is modeled with fixed-fixed conditions at the top and bottom (right figure). The buckling capacity is increased to 1110 kips, 4 times greater than the pin-end condition. Since the effective length has been halved, the buckling strength is increased by a factor of 4.</a:t>
            </a:r>
          </a:p>
        </p:txBody>
      </p:sp>
      <p:sp>
        <p:nvSpPr>
          <p:cNvPr id="4" name="Slide Number Placeholder 3">
            <a:extLst>
              <a:ext uri="{FF2B5EF4-FFF2-40B4-BE49-F238E27FC236}">
                <a16:creationId xmlns:a16="http://schemas.microsoft.com/office/drawing/2014/main" id="{26C189A2-33C6-576C-13D9-30AE27E6903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48</a:t>
            </a:fld>
            <a:endParaRPr lang="en-US" dirty="0"/>
          </a:p>
        </p:txBody>
      </p:sp>
    </p:spTree>
    <p:extLst>
      <p:ext uri="{BB962C8B-B14F-4D97-AF65-F5344CB8AC3E}">
        <p14:creationId xmlns:p14="http://schemas.microsoft.com/office/powerpoint/2010/main" val="3762130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889500"/>
          </a:xfrm>
        </p:spPr>
        <p:txBody>
          <a:bodyPr/>
          <a:lstStyle/>
          <a:p>
            <a:pPr algn="just"/>
            <a:r>
              <a:rPr lang="en-US" dirty="0">
                <a:effectLst/>
                <a:ea typeface="Times New Roman" panose="02020603050405020304" pitchFamily="18" charset="0"/>
                <a:cs typeface="Times New Roman" panose="02020603050405020304" pitchFamily="18" charset="0"/>
              </a:rPr>
              <a:t>The limit state of torsional buckling, or pure twisting of the member about the shear center, applies only to concentrically loaded open-section doubly symmetric compression members for which the locations of the centroid and shear center coincide (Slide 44). For such members, in lieu of an alternative buckling analysis, the elastic critical torsional buckling (TB) resistance, P</a:t>
            </a:r>
            <a:r>
              <a:rPr lang="en-US" baseline="-25000" dirty="0">
                <a:effectLst/>
                <a:ea typeface="Times New Roman" panose="02020603050405020304" pitchFamily="18" charset="0"/>
                <a:cs typeface="Times New Roman" panose="02020603050405020304" pitchFamily="18" charset="0"/>
              </a:rPr>
              <a:t>e</a:t>
            </a:r>
            <a:r>
              <a:rPr lang="en-US" dirty="0">
                <a:effectLst/>
                <a:ea typeface="Times New Roman" panose="02020603050405020304" pitchFamily="18" charset="0"/>
                <a:cs typeface="Times New Roman" panose="02020603050405020304" pitchFamily="18" charset="0"/>
              </a:rPr>
              <a:t>, is computed from the equation shown on this slide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Eq. 6.9.4.1.3-1).</a:t>
            </a:r>
          </a:p>
          <a:p>
            <a:pPr algn="just"/>
            <a:endParaRPr lang="en-US" dirty="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Torsional buckling will rarely control and need not be considered for doubly symmetric I-section members satisfying the cross-section proportion limits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6.10.2 (Lesson 2), unless the effective length for torsional buckling is significantly larger than the effective length for y-axis flexural buckling; t</a:t>
            </a:r>
            <a:r>
              <a:rPr lang="en-US" dirty="0"/>
              <a:t>hat is, if the member is braced but is not sufficiently restrained against twisting at a number of its brace points. </a:t>
            </a:r>
            <a:r>
              <a:rPr lang="en-US" dirty="0">
                <a:effectLst/>
                <a:ea typeface="Times New Roman" panose="02020603050405020304" pitchFamily="18" charset="0"/>
                <a:cs typeface="Arial" panose="020B0604020202020204" pitchFamily="34" charset="0"/>
              </a:rPr>
              <a:t>The effective length for torsional buckling, K</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ℓ</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 is typically taken as the length between locations where the member is prevented from twisting. That is, in many cases, K</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ℓ</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 can be taken conservatively as 1.0ℓ</a:t>
            </a:r>
            <a:r>
              <a:rPr lang="en-US" i="1"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 For a cantilever member fully restrained against twisting and warping at one end with the other end free, K</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ℓ</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 should be taken as 2ℓ where ℓ is the length of the member. For a member with twisting and warping restrained at both ends, K</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ℓ</a:t>
            </a:r>
            <a:r>
              <a:rPr lang="en-US" baseline="-25000" dirty="0">
                <a:effectLst/>
                <a:ea typeface="Times New Roman" panose="02020603050405020304" pitchFamily="18" charset="0"/>
                <a:cs typeface="Arial" panose="020B0604020202020204" pitchFamily="34" charset="0"/>
              </a:rPr>
              <a:t>z</a:t>
            </a:r>
            <a:r>
              <a:rPr lang="en-US" dirty="0">
                <a:effectLst/>
                <a:ea typeface="Times New Roman" panose="02020603050405020304" pitchFamily="18" charset="0"/>
                <a:cs typeface="Arial" panose="020B0604020202020204" pitchFamily="34" charset="0"/>
              </a:rPr>
              <a:t> may be taken as 0.5ℓ. </a:t>
            </a:r>
          </a:p>
          <a:p>
            <a:pPr algn="just"/>
            <a:endParaRPr lang="en-US" dirty="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For a doubly symmetric I‑section, the warping torsional constant, C</a:t>
            </a:r>
            <a:r>
              <a:rPr lang="en-US" baseline="-25000" dirty="0">
                <a:effectLst/>
                <a:ea typeface="Times New Roman" panose="02020603050405020304" pitchFamily="18" charset="0"/>
                <a:cs typeface="Arial" panose="020B0604020202020204" pitchFamily="34" charset="0"/>
              </a:rPr>
              <a:t>w</a:t>
            </a:r>
            <a:r>
              <a:rPr lang="en-US" dirty="0">
                <a:effectLst/>
                <a:ea typeface="Times New Roman" panose="02020603050405020304" pitchFamily="18" charset="0"/>
                <a:cs typeface="Arial" panose="020B0604020202020204" pitchFamily="34" charset="0"/>
              </a:rPr>
              <a:t>, may be taken as I</a:t>
            </a:r>
            <a:r>
              <a:rPr lang="en-US" baseline="-25000" dirty="0">
                <a:effectLst/>
                <a:ea typeface="Times New Roman" panose="02020603050405020304" pitchFamily="18" charset="0"/>
                <a:cs typeface="Arial" panose="020B0604020202020204" pitchFamily="34" charset="0"/>
              </a:rPr>
              <a:t>y</a:t>
            </a:r>
            <a:r>
              <a:rPr lang="en-US" dirty="0">
                <a:effectLst/>
                <a:ea typeface="Times New Roman" panose="02020603050405020304" pitchFamily="18" charset="0"/>
                <a:cs typeface="Arial" panose="020B0604020202020204" pitchFamily="34" charset="0"/>
              </a:rPr>
              <a:t>h</a:t>
            </a:r>
            <a:r>
              <a:rPr lang="en-US" baseline="30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/4, where h is the distance between flange centroids, in lieu of a more precise analysis. For a cruciform section, C</a:t>
            </a:r>
            <a:r>
              <a:rPr lang="en-US" baseline="-25000" dirty="0">
                <a:effectLst/>
                <a:ea typeface="Times New Roman" panose="02020603050405020304" pitchFamily="18" charset="0"/>
                <a:cs typeface="Arial" panose="020B0604020202020204" pitchFamily="34" charset="0"/>
              </a:rPr>
              <a:t>w</a:t>
            </a:r>
            <a:r>
              <a:rPr lang="en-US" dirty="0">
                <a:effectLst/>
                <a:ea typeface="Times New Roman" panose="02020603050405020304" pitchFamily="18" charset="0"/>
                <a:cs typeface="Arial" panose="020B0604020202020204" pitchFamily="34" charset="0"/>
              </a:rPr>
              <a:t> is equal to zero. For closed sections, C</a:t>
            </a:r>
            <a:r>
              <a:rPr lang="en-US" baseline="-25000" dirty="0">
                <a:effectLst/>
                <a:ea typeface="Times New Roman" panose="02020603050405020304" pitchFamily="18" charset="0"/>
                <a:cs typeface="Arial" panose="020B0604020202020204" pitchFamily="34" charset="0"/>
              </a:rPr>
              <a:t>w</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may be taken equal to zero and GJ is relatively large. Because of the large GJ, torsional buckling need not be considered for closed sections, including built-up members connected by lacing bars, batten plates, solid plates, perforated plates, or any combination thereof.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0FF5D6E-9FC2-7DB9-3AFC-E6B02FA9D51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49</a:t>
            </a:fld>
            <a:endParaRPr lang="en-US" dirty="0"/>
          </a:p>
        </p:txBody>
      </p:sp>
    </p:spTree>
    <p:extLst>
      <p:ext uri="{BB962C8B-B14F-4D97-AF65-F5344CB8AC3E}">
        <p14:creationId xmlns:p14="http://schemas.microsoft.com/office/powerpoint/2010/main" val="18451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578211"/>
          </a:xfrm>
        </p:spPr>
        <p:txBody>
          <a:bodyPr/>
          <a:lstStyle/>
          <a:p>
            <a:pPr algn="just"/>
            <a:r>
              <a:rPr lang="en-US" dirty="0">
                <a:cs typeface="Arial"/>
              </a:rPr>
              <a:t>Built-up tension members typically consist of two or more steel shapes, either: 1) closely spaced shapes (e.g., angles or channels) interconnected at intervals by intermittent bolted/riveted or welded filler/stay plates, or 2) widely spaced shapes or plates connected by lacing (i.e., flat bars, angles, channels, or other shapes), tie plates (also referred to as batten or stay plates), solid plates, or perforated cover plates. Illustrations of perforated cover plates, batten plates and lacing are shown on this slide. Solid plates and perforated cover plates are most commonly used to connect widely spaced shapes or plates in modern steel bridges; lacing and tie plates are now less commonly used. </a:t>
            </a:r>
            <a:r>
              <a:rPr lang="en-US" dirty="0">
                <a:effectLst/>
                <a:ea typeface="Times New Roman" panose="02020603050405020304" pitchFamily="18" charset="0"/>
                <a:cs typeface="Times New Roman" panose="02020603050405020304" pitchFamily="18" charset="0"/>
              </a:rPr>
              <a:t>The design of built-up tension members is covered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6.8.5. Built-up tension members will be discussed further later in this lesson.</a:t>
            </a:r>
          </a:p>
          <a:p>
            <a:pPr algn="just"/>
            <a:endParaRPr lang="en-US" dirty="0">
              <a:effectLst/>
              <a:cs typeface="Times New Roman" panose="02020603050405020304" pitchFamily="18" charset="0"/>
            </a:endParaRPr>
          </a:p>
          <a:p>
            <a:pPr algn="just"/>
            <a:r>
              <a:rPr lang="en-US" dirty="0">
                <a:effectLst/>
                <a:cs typeface="Times New Roman" panose="02020603050405020304" pitchFamily="18" charset="0"/>
              </a:rPr>
              <a:t>The images at the center of the slide show the use of four angles to form the corners of a box section with plates used as the webs and flanges of the boxes. The image at the right, from a major river crossing, shows many different shapes all used within close proximity of each other. A mix of tension and compression members, these are representative of a variety of shapes used in older trusses. A modern truss would typically use all welded shapes. Member M9-U9 is a built-up I-section consisting of four flange angles and a web plate. Member M9-U10 has four corner angles, two web plates on each side (36” x 5/8”) and two “cover plates”</a:t>
            </a:r>
            <a:r>
              <a:rPr lang="en-US" dirty="0">
                <a:cs typeface="Times New Roman" panose="02020603050405020304" pitchFamily="18" charset="0"/>
              </a:rPr>
              <a:t>,</a:t>
            </a:r>
            <a:r>
              <a:rPr lang="en-US" dirty="0">
                <a:effectLst/>
                <a:cs typeface="Times New Roman" panose="02020603050405020304" pitchFamily="18" charset="0"/>
              </a:rPr>
              <a:t> i.e., the flanges labeled as (28-12) x 5/8 in. This means the cover plates are 28 in. wide and have a 12 in. perforation / hand hole. These are used for tools and workers hands / arms to be placed inside the box to make shop and field connections. Finally, M9-L10 (L10 not shown) is made up of two C18 x 42.7 channel sections and two cover plates (30-12) x ½ in. It is common in older structures to see these various member types used in the same bridge. Engineers will configure built-up sections to have the needed tension or compression strength, and equally as important, to have common out-to-out dimensions since they must join at nodes / gusset plates and therefore must be dimensionally compatible. The out-to-out dimension of the member becomes the control to allow for easy fit-up at the gusset plates.</a:t>
            </a:r>
            <a:endParaRPr lang="en-US" dirty="0">
              <a:cs typeface="Arial"/>
            </a:endParaRPr>
          </a:p>
        </p:txBody>
      </p:sp>
      <p:sp>
        <p:nvSpPr>
          <p:cNvPr id="4" name="Slide Number Placeholder 3">
            <a:extLst>
              <a:ext uri="{FF2B5EF4-FFF2-40B4-BE49-F238E27FC236}">
                <a16:creationId xmlns:a16="http://schemas.microsoft.com/office/drawing/2014/main" id="{A9DD5F22-0EF0-F3F8-6155-F50A048FBF7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a:t>
            </a:fld>
            <a:endParaRPr lang="en-US" dirty="0"/>
          </a:p>
        </p:txBody>
      </p:sp>
    </p:spTree>
    <p:extLst>
      <p:ext uri="{BB962C8B-B14F-4D97-AF65-F5344CB8AC3E}">
        <p14:creationId xmlns:p14="http://schemas.microsoft.com/office/powerpoint/2010/main" val="4153271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918075"/>
          </a:xfrm>
        </p:spPr>
        <p:txBody>
          <a:bodyPr/>
          <a:lstStyle/>
          <a:p>
            <a:pPr algn="just"/>
            <a:r>
              <a:rPr lang="en-US" sz="1050" dirty="0">
                <a:effectLst/>
                <a:ea typeface="Times New Roman" panose="02020603050405020304" pitchFamily="18" charset="0"/>
                <a:cs typeface="Times New Roman" panose="02020603050405020304" pitchFamily="18" charset="0"/>
              </a:rPr>
              <a:t>The limit state of flexural-torsional buckling of concentrically loaded open-section compression members refers to a buckling mode in which the member twists and bends simultaneously without a change in the shape of the cross-section. In such cases, the shear center and centroid of the cross-section do not coincide, and the torsional rigidity of the section is relatively low. For open-section members composed of singly symmetric cross-sections where the y-axis is defined as the axis of symmetry of the cross-section (e.g., tees and double angles), in lieu of an alternative buckling analysis, the elastic critical flexural-torsional buckling (FTB) resistance, P</a:t>
            </a:r>
            <a:r>
              <a:rPr lang="en-US" sz="1050" baseline="-25000" dirty="0">
                <a:effectLst/>
                <a:ea typeface="Times New Roman" panose="02020603050405020304" pitchFamily="18" charset="0"/>
                <a:cs typeface="Times New Roman" panose="02020603050405020304" pitchFamily="18" charset="0"/>
              </a:rPr>
              <a:t>e</a:t>
            </a:r>
            <a:r>
              <a:rPr lang="en-US" sz="1050" dirty="0">
                <a:effectLst/>
                <a:ea typeface="Times New Roman" panose="02020603050405020304" pitchFamily="18" charset="0"/>
                <a:cs typeface="Times New Roman" panose="02020603050405020304" pitchFamily="18" charset="0"/>
              </a:rPr>
              <a:t>, may be computed from the equation shown on this slide (</a:t>
            </a:r>
            <a:r>
              <a:rPr lang="en-US" sz="1050" i="1" dirty="0">
                <a:effectLst/>
                <a:ea typeface="Times New Roman" panose="02020603050405020304" pitchFamily="18" charset="0"/>
                <a:cs typeface="Times New Roman" panose="02020603050405020304" pitchFamily="18" charset="0"/>
              </a:rPr>
              <a:t>AASHTO LRFD </a:t>
            </a:r>
            <a:r>
              <a:rPr lang="en-US" sz="1050" dirty="0">
                <a:effectLst/>
                <a:ea typeface="Times New Roman" panose="02020603050405020304" pitchFamily="18" charset="0"/>
                <a:cs typeface="Times New Roman" panose="02020603050405020304" pitchFamily="18" charset="0"/>
              </a:rPr>
              <a:t>Eq. 6.9.4.1.3-2). </a:t>
            </a:r>
          </a:p>
          <a:p>
            <a:pPr algn="just"/>
            <a:r>
              <a:rPr lang="en-US" sz="1050" dirty="0">
                <a:effectLst/>
                <a:ea typeface="Times New Roman" panose="02020603050405020304" pitchFamily="18" charset="0"/>
                <a:cs typeface="Times New Roman" panose="02020603050405020304" pitchFamily="18" charset="0"/>
              </a:rPr>
              <a:t>As buckling occurs, the axial load has a lateral component resulting from the deflection of the member.  The torsional moment caused by this lateral component of axial force acting about the shear center of the section causes twisting of the member. The degree of interaction between the torsional and flexural deformations determines the amount of reduction of the buckling load in comparison to the flexural buckling load. As the distance between the centroid and shear center increases, the twisting tendency increases and the flexural-torsional buckling load decreases. The critical elastic flexural-torsional buckling resistance for open-section singly symmetric members, is always smaller than the critical elastic flexural buckling resistance about the y-axis, P</a:t>
            </a:r>
            <a:r>
              <a:rPr lang="en-US" sz="1050" baseline="-25000" dirty="0">
                <a:effectLst/>
                <a:ea typeface="Times New Roman" panose="02020603050405020304" pitchFamily="18" charset="0"/>
                <a:cs typeface="Times New Roman" panose="02020603050405020304" pitchFamily="18" charset="0"/>
              </a:rPr>
              <a:t>ey</a:t>
            </a:r>
            <a:r>
              <a:rPr lang="en-US" sz="1050" dirty="0">
                <a:effectLst/>
                <a:ea typeface="Times New Roman" panose="02020603050405020304" pitchFamily="18" charset="0"/>
                <a:cs typeface="Times New Roman" panose="02020603050405020304" pitchFamily="18" charset="0"/>
              </a:rPr>
              <a:t> (Slide 47). Therefore, for these members, only the elastic flexural buckling resistance about the x-axis, P</a:t>
            </a:r>
            <a:r>
              <a:rPr lang="en-US" sz="1050" baseline="-25000" dirty="0">
                <a:effectLst/>
                <a:ea typeface="Times New Roman" panose="02020603050405020304" pitchFamily="18" charset="0"/>
                <a:cs typeface="Times New Roman" panose="02020603050405020304" pitchFamily="18" charset="0"/>
              </a:rPr>
              <a:t>ex</a:t>
            </a:r>
            <a:r>
              <a:rPr lang="en-US" sz="1050" dirty="0">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rPr>
              <a:t>need be considered along with the elastic flexural-torsional buckling resistance in determining the governing nominal compressive resistance, P</a:t>
            </a:r>
            <a:r>
              <a:rPr lang="en-US" sz="1050" baseline="-25000" dirty="0">
                <a:effectLst/>
                <a:ea typeface="Times New Roman" panose="02020603050405020304" pitchFamily="18" charset="0"/>
                <a:cs typeface="Times New Roman" panose="02020603050405020304" pitchFamily="18" charset="0"/>
              </a:rPr>
              <a:t>n</a:t>
            </a:r>
            <a:r>
              <a:rPr lang="en-US" sz="1050" dirty="0">
                <a:effectLst/>
                <a:ea typeface="Times New Roman" panose="02020603050405020304" pitchFamily="18" charset="0"/>
                <a:cs typeface="Times New Roman" panose="02020603050405020304" pitchFamily="18" charset="0"/>
              </a:rPr>
              <a:t>.  </a:t>
            </a:r>
          </a:p>
          <a:p>
            <a:pPr algn="just"/>
            <a:r>
              <a:rPr lang="en-US" sz="1050" dirty="0">
                <a:effectLst/>
                <a:ea typeface="Times New Roman" panose="02020603050405020304" pitchFamily="18" charset="0"/>
                <a:cs typeface="Times New Roman" panose="02020603050405020304" pitchFamily="18" charset="0"/>
              </a:rPr>
              <a:t>Values of J</a:t>
            </a:r>
            <a:r>
              <a:rPr lang="en-US" sz="1050" dirty="0">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rPr>
              <a:t>r</a:t>
            </a:r>
            <a:r>
              <a:rPr lang="en-US" sz="1050" baseline="-25000" dirty="0">
                <a:effectLst/>
                <a:ea typeface="Times New Roman" panose="02020603050405020304" pitchFamily="18" charset="0"/>
                <a:cs typeface="Times New Roman" panose="02020603050405020304" pitchFamily="18" charset="0"/>
              </a:rPr>
              <a:t>o</a:t>
            </a:r>
            <a:r>
              <a:rPr lang="en-US" sz="1050" dirty="0">
                <a:effectLst/>
                <a:ea typeface="Times New Roman" panose="02020603050405020304" pitchFamily="18" charset="0"/>
                <a:cs typeface="Times New Roman" panose="02020603050405020304" pitchFamily="18" charset="0"/>
              </a:rPr>
              <a:t>, and H</a:t>
            </a:r>
            <a:r>
              <a:rPr lang="en-US" sz="1050" baseline="30000" dirty="0">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rPr>
              <a:t>for rolled tee sections are tabulated in the Ninth Edition AISC Manual of Steel Construction, or more recently in AISC Design Guide 9 </a:t>
            </a:r>
            <a:r>
              <a:rPr lang="en-US" sz="1050" i="1" dirty="0">
                <a:effectLst/>
                <a:ea typeface="Times New Roman" panose="02020603050405020304" pitchFamily="18" charset="0"/>
                <a:cs typeface="Times New Roman" panose="02020603050405020304" pitchFamily="18" charset="0"/>
              </a:rPr>
              <a:t>Torsional Analysis of Structural Steel Members</a:t>
            </a:r>
            <a:r>
              <a:rPr lang="en-US" sz="1050" dirty="0">
                <a:effectLst/>
                <a:ea typeface="Times New Roman" panose="02020603050405020304" pitchFamily="18" charset="0"/>
                <a:cs typeface="Times New Roman" panose="02020603050405020304" pitchFamily="18" charset="0"/>
              </a:rPr>
              <a:t>. r</a:t>
            </a:r>
            <a:r>
              <a:rPr lang="en-US" sz="1050" baseline="-25000" dirty="0">
                <a:effectLst/>
                <a:ea typeface="Times New Roman" panose="02020603050405020304" pitchFamily="18" charset="0"/>
                <a:cs typeface="Times New Roman" panose="02020603050405020304" pitchFamily="18" charset="0"/>
              </a:rPr>
              <a:t>o</a:t>
            </a:r>
            <a:r>
              <a:rPr lang="en-US" sz="1050" dirty="0">
                <a:effectLst/>
                <a:ea typeface="Times New Roman" panose="02020603050405020304" pitchFamily="18" charset="0"/>
                <a:cs typeface="Times New Roman" panose="02020603050405020304" pitchFamily="18" charset="0"/>
              </a:rPr>
              <a:t> is the polar </a:t>
            </a:r>
            <a:r>
              <a:rPr lang="en-US" sz="1050" dirty="0">
                <a:ea typeface="Times New Roman" panose="02020603050405020304" pitchFamily="18" charset="0"/>
                <a:cs typeface="Times New Roman" panose="02020603050405020304" pitchFamily="18" charset="0"/>
              </a:rPr>
              <a:t>radius of gyration (in units of inches). H is a unitless flexural constant. </a:t>
            </a:r>
            <a:r>
              <a:rPr lang="en-US" sz="1050" dirty="0">
                <a:effectLst/>
                <a:ea typeface="Times New Roman" panose="02020603050405020304" pitchFamily="18" charset="0"/>
                <a:cs typeface="Times New Roman" panose="02020603050405020304" pitchFamily="18" charset="0"/>
              </a:rPr>
              <a:t>The warping torsional constant, C</a:t>
            </a:r>
            <a:r>
              <a:rPr lang="en-US" sz="1050" baseline="-25000" dirty="0">
                <a:effectLst/>
                <a:ea typeface="Times New Roman" panose="02020603050405020304" pitchFamily="18" charset="0"/>
                <a:cs typeface="Times New Roman" panose="02020603050405020304" pitchFamily="18" charset="0"/>
              </a:rPr>
              <a:t>w</a:t>
            </a:r>
            <a:r>
              <a:rPr lang="en-US" sz="1050" dirty="0">
                <a:effectLst/>
                <a:ea typeface="Times New Roman" panose="02020603050405020304" pitchFamily="18" charset="0"/>
                <a:cs typeface="Times New Roman" panose="02020603050405020304" pitchFamily="18" charset="0"/>
              </a:rPr>
              <a:t>, is to conservatively be taken as zero for tees and double angles. </a:t>
            </a:r>
            <a:r>
              <a:rPr lang="en-US" sz="1050" dirty="0">
                <a:effectLst/>
                <a:ea typeface="Times New Roman" panose="02020603050405020304" pitchFamily="18" charset="0"/>
                <a:cs typeface="Arial" panose="020B0604020202020204" pitchFamily="34" charset="0"/>
              </a:rPr>
              <a:t>The y-axis is again defined as the axis of symmetry of the cross-section in the equations on this slide. Therefore, for a single channel section, the y-axis would actually be taken as the x-axis of the cross-section (or the axis of symmetry of the channel section) in calculating the preceding values. For a single channel section, refer to </a:t>
            </a:r>
            <a:r>
              <a:rPr lang="en-US" sz="1050" i="1" dirty="0">
                <a:effectLst/>
                <a:ea typeface="Times New Roman" panose="02020603050405020304" pitchFamily="18" charset="0"/>
                <a:cs typeface="Arial" panose="020B0604020202020204" pitchFamily="34" charset="0"/>
              </a:rPr>
              <a:t>AASHTO LRFD </a:t>
            </a:r>
            <a:r>
              <a:rPr lang="en-US" sz="1050" dirty="0">
                <a:effectLst/>
                <a:ea typeface="Times New Roman" panose="02020603050405020304" pitchFamily="18" charset="0"/>
                <a:cs typeface="Arial" panose="020B0604020202020204" pitchFamily="34" charset="0"/>
              </a:rPr>
              <a:t>Eq. 6.12.2.2.5-6 for the computation of C</a:t>
            </a:r>
            <a:r>
              <a:rPr lang="en-US" sz="1050" baseline="-25000" dirty="0">
                <a:effectLst/>
                <a:ea typeface="Times New Roman" panose="02020603050405020304" pitchFamily="18" charset="0"/>
                <a:cs typeface="Arial" panose="020B0604020202020204" pitchFamily="34" charset="0"/>
              </a:rPr>
              <a:t>w</a:t>
            </a:r>
            <a:r>
              <a:rPr lang="en-US" sz="1050"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Times New Roman" panose="02020603050405020304" pitchFamily="18" charset="0"/>
              </a:rPr>
              <a:t>For singly-symmetric I-sections with equal flange widths (i.e., differing flange thicknesses), flexural-torsional buckling does not need to be considered as long as 0.67 </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i="1" dirty="0">
                <a:effectLst/>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rPr>
              <a:t>t</a:t>
            </a:r>
            <a:r>
              <a:rPr lang="en-US" sz="1050" baseline="-25000" dirty="0">
                <a:effectLst/>
                <a:ea typeface="Times New Roman" panose="02020603050405020304" pitchFamily="18" charset="0"/>
                <a:cs typeface="Times New Roman" panose="02020603050405020304" pitchFamily="18" charset="0"/>
              </a:rPr>
              <a:t>f1</a:t>
            </a:r>
            <a:r>
              <a:rPr lang="en-US" sz="1050" dirty="0">
                <a:effectLst/>
                <a:ea typeface="Times New Roman" panose="02020603050405020304" pitchFamily="18" charset="0"/>
                <a:cs typeface="Times New Roman" panose="02020603050405020304" pitchFamily="18" charset="0"/>
              </a:rPr>
              <a:t>/t</a:t>
            </a:r>
            <a:r>
              <a:rPr lang="en-US" sz="1050" baseline="-25000" dirty="0">
                <a:effectLst/>
                <a:ea typeface="Times New Roman" panose="02020603050405020304" pitchFamily="18" charset="0"/>
                <a:cs typeface="Times New Roman" panose="02020603050405020304" pitchFamily="18" charset="0"/>
              </a:rPr>
              <a:t>f2</a:t>
            </a:r>
            <a:r>
              <a:rPr lang="en-US" sz="1050" dirty="0">
                <a:effectLst/>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dirty="0">
                <a:effectLst/>
                <a:ea typeface="Times New Roman" panose="02020603050405020304" pitchFamily="18" charset="0"/>
                <a:cs typeface="Times New Roman" panose="02020603050405020304" pitchFamily="18" charset="0"/>
              </a:rPr>
              <a:t>1.5, where t</a:t>
            </a:r>
            <a:r>
              <a:rPr lang="en-US" sz="1050" baseline="-25000" dirty="0">
                <a:effectLst/>
                <a:ea typeface="Times New Roman" panose="02020603050405020304" pitchFamily="18" charset="0"/>
                <a:cs typeface="Times New Roman" panose="02020603050405020304" pitchFamily="18" charset="0"/>
              </a:rPr>
              <a:t>f1</a:t>
            </a:r>
            <a:r>
              <a:rPr lang="en-US" sz="1050" dirty="0">
                <a:effectLst/>
                <a:ea typeface="Times New Roman" panose="02020603050405020304" pitchFamily="18" charset="0"/>
                <a:cs typeface="Times New Roman" panose="02020603050405020304" pitchFamily="18" charset="0"/>
              </a:rPr>
              <a:t> and t</a:t>
            </a:r>
            <a:r>
              <a:rPr lang="en-US" sz="1050" baseline="-25000" dirty="0">
                <a:effectLst/>
                <a:ea typeface="Times New Roman" panose="02020603050405020304" pitchFamily="18" charset="0"/>
                <a:cs typeface="Times New Roman" panose="02020603050405020304" pitchFamily="18" charset="0"/>
              </a:rPr>
              <a:t>f2</a:t>
            </a:r>
            <a:r>
              <a:rPr lang="en-US" sz="1050" dirty="0">
                <a:effectLst/>
                <a:ea typeface="Times New Roman" panose="02020603050405020304" pitchFamily="18" charset="0"/>
                <a:cs typeface="Times New Roman" panose="02020603050405020304" pitchFamily="18" charset="0"/>
              </a:rPr>
              <a:t> are the flange thicknesses, and</a:t>
            </a:r>
            <a:r>
              <a:rPr lang="en-US" sz="1050" i="1" dirty="0">
                <a:effectLst/>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rPr>
              <a:t>K</a:t>
            </a:r>
            <a:r>
              <a:rPr lang="en-US" sz="1050" baseline="-25000" dirty="0">
                <a:effectLst/>
                <a:ea typeface="Times New Roman" panose="02020603050405020304" pitchFamily="18" charset="0"/>
                <a:cs typeface="Times New Roman" panose="02020603050405020304" pitchFamily="18" charset="0"/>
              </a:rPr>
              <a:t>z</a:t>
            </a:r>
            <a:r>
              <a:rPr lang="en-US" sz="105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50" baseline="-25000" dirty="0">
                <a:effectLst/>
                <a:ea typeface="Times New Roman" panose="02020603050405020304" pitchFamily="18" charset="0"/>
                <a:cs typeface="Times New Roman" panose="02020603050405020304" pitchFamily="18" charset="0"/>
              </a:rPr>
              <a:t>z</a:t>
            </a:r>
            <a:r>
              <a:rPr lang="en-US" sz="1050" dirty="0">
                <a:effectLst/>
                <a:ea typeface="Times New Roman" panose="02020603050405020304" pitchFamily="18" charset="0"/>
                <a:cs typeface="Times New Roman" panose="02020603050405020304" pitchFamily="18" charset="0"/>
              </a:rPr>
              <a:t> </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dirty="0">
                <a:effectLst/>
                <a:ea typeface="Times New Roman" panose="02020603050405020304" pitchFamily="18" charset="0"/>
                <a:cs typeface="Times New Roman" panose="02020603050405020304" pitchFamily="18" charset="0"/>
              </a:rPr>
              <a:t> K</a:t>
            </a:r>
            <a:r>
              <a:rPr lang="en-US" sz="1050" baseline="-25000" dirty="0">
                <a:effectLst/>
                <a:ea typeface="Times New Roman" panose="02020603050405020304" pitchFamily="18" charset="0"/>
                <a:cs typeface="Times New Roman" panose="02020603050405020304" pitchFamily="18" charset="0"/>
              </a:rPr>
              <a:t>y</a:t>
            </a:r>
            <a:r>
              <a:rPr lang="en-US" sz="105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50" baseline="-25000" dirty="0">
                <a:effectLst/>
                <a:ea typeface="Times New Roman" panose="02020603050405020304" pitchFamily="18" charset="0"/>
                <a:cs typeface="Times New Roman" panose="02020603050405020304" pitchFamily="18" charset="0"/>
              </a:rPr>
              <a:t>y</a:t>
            </a:r>
            <a:r>
              <a:rPr lang="en-US" sz="1050" dirty="0">
                <a:effectLst/>
                <a:ea typeface="Times New Roman" panose="02020603050405020304" pitchFamily="18" charset="0"/>
                <a:cs typeface="Times New Roman" panose="02020603050405020304" pitchFamily="18" charset="0"/>
              </a:rPr>
              <a:t>. However, it is recommended that flexural-torsional buckling always be checked for singly symmetric I-sections with differing flange widths that are loaded in axial compression. The warping torsional constant, </a:t>
            </a:r>
            <a:r>
              <a:rPr lang="en-US" sz="1050" i="1" dirty="0">
                <a:effectLst/>
                <a:ea typeface="Times New Roman" panose="02020603050405020304" pitchFamily="18" charset="0"/>
                <a:cs typeface="Times New Roman" panose="02020603050405020304" pitchFamily="18" charset="0"/>
              </a:rPr>
              <a:t>C</a:t>
            </a:r>
            <a:r>
              <a:rPr lang="en-US" sz="1050" i="1" baseline="-25000" dirty="0">
                <a:effectLst/>
                <a:ea typeface="Times New Roman" panose="02020603050405020304" pitchFamily="18" charset="0"/>
                <a:cs typeface="Times New Roman" panose="02020603050405020304" pitchFamily="18" charset="0"/>
              </a:rPr>
              <a:t>w</a:t>
            </a:r>
            <a:r>
              <a:rPr lang="en-US" sz="1050" dirty="0">
                <a:effectLst/>
                <a:ea typeface="Times New Roman" panose="02020603050405020304" pitchFamily="18" charset="0"/>
                <a:cs typeface="Times New Roman" panose="02020603050405020304" pitchFamily="18" charset="0"/>
              </a:rPr>
              <a:t>, for such sections (with equal flange thicknesses) may be computed using </a:t>
            </a:r>
            <a:r>
              <a:rPr lang="en-US" sz="1050" i="1" dirty="0">
                <a:effectLst/>
                <a:ea typeface="Times New Roman" panose="02020603050405020304" pitchFamily="18" charset="0"/>
                <a:cs typeface="Times New Roman" panose="02020603050405020304" pitchFamily="18" charset="0"/>
              </a:rPr>
              <a:t>AASHTO LRFD </a:t>
            </a:r>
            <a:r>
              <a:rPr lang="en-US" sz="1050" dirty="0">
                <a:effectLst/>
                <a:ea typeface="Times New Roman" panose="02020603050405020304" pitchFamily="18" charset="0"/>
                <a:cs typeface="Times New Roman" panose="02020603050405020304" pitchFamily="18" charset="0"/>
              </a:rPr>
              <a:t>Eq. C6.9.4.1.3-1 in lieu of a more precise analysis.</a:t>
            </a:r>
          </a:p>
          <a:p>
            <a:pPr algn="just"/>
            <a:r>
              <a:rPr lang="en-US" sz="1000" dirty="0">
                <a:effectLst/>
                <a:ea typeface="Times New Roman" panose="02020603050405020304" pitchFamily="18" charset="0"/>
                <a:cs typeface="Times New Roman" panose="02020603050405020304" pitchFamily="18" charset="0"/>
              </a:rPr>
              <a:t>Buckling of an angle loaded through its centroid is illustrated on this slide.</a:t>
            </a:r>
          </a:p>
        </p:txBody>
      </p:sp>
      <p:sp>
        <p:nvSpPr>
          <p:cNvPr id="4" name="Slide Number Placeholder 3">
            <a:extLst>
              <a:ext uri="{FF2B5EF4-FFF2-40B4-BE49-F238E27FC236}">
                <a16:creationId xmlns:a16="http://schemas.microsoft.com/office/drawing/2014/main" id="{6DF48085-7077-AB40-0478-891E183BBCA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50</a:t>
            </a:fld>
            <a:endParaRPr lang="en-US" dirty="0"/>
          </a:p>
        </p:txBody>
      </p:sp>
    </p:spTree>
    <p:extLst>
      <p:ext uri="{BB962C8B-B14F-4D97-AF65-F5344CB8AC3E}">
        <p14:creationId xmlns:p14="http://schemas.microsoft.com/office/powerpoint/2010/main" val="2875304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149332"/>
          </a:xfrm>
        </p:spPr>
        <p:txBody>
          <a:bodyPr/>
          <a:lstStyle/>
          <a:p>
            <a:pPr algn="just"/>
            <a:r>
              <a:rPr lang="en-US" spc="-15" dirty="0">
                <a:effectLst/>
                <a:ea typeface="Times New Roman" panose="02020603050405020304" pitchFamily="18" charset="0"/>
                <a:cs typeface="Arial" panose="020B0604020202020204" pitchFamily="34" charset="0"/>
              </a:rPr>
              <a:t>Compression members composed of open unsymmetric cross sections, or members with no cross-section axis of symmetry, fail by torsion combined with flexure about the x- and y-axes. Again, in such cases, the centroid and shear center of the cross section do not coincide. </a:t>
            </a:r>
            <a:r>
              <a:rPr lang="en-US" dirty="0">
                <a:cs typeface="Arial" panose="020B0604020202020204" pitchFamily="34" charset="0"/>
              </a:rPr>
              <a:t>F</a:t>
            </a:r>
            <a:r>
              <a:rPr lang="en-US" dirty="0"/>
              <a:t>or unsymmetric open-section members, or members with no cross-section axis of symmetry (except for single angles designed according to the provisions of </a:t>
            </a:r>
            <a:r>
              <a:rPr lang="en-US" i="1" dirty="0"/>
              <a:t>AASHTO LRFD</a:t>
            </a:r>
            <a:r>
              <a:rPr lang="en-US" dirty="0"/>
              <a:t> Article 6.9.4.4 – to be discussed later on in this lesson), the failure mode always involves torsion combined with flexure about both the x- and y-axes (i.e., flexural buckling need not be considered). In this case, in lieu of an alternative buckling analysis, the elastic critical flexural-torsional buckling resistance, P</a:t>
            </a:r>
            <a:r>
              <a:rPr lang="en-US" baseline="-25000" dirty="0"/>
              <a:t>e</a:t>
            </a:r>
            <a:r>
              <a:rPr lang="en-US" dirty="0"/>
              <a:t>, may be computed as the lowest root of the cubic equation shown on this slide (</a:t>
            </a:r>
            <a:r>
              <a:rPr lang="en-US" i="1" dirty="0"/>
              <a:t>AASHTO LRFD </a:t>
            </a:r>
            <a:r>
              <a:rPr lang="en-US" dirty="0"/>
              <a:t>Eq. 6.9.4.1.3-3).</a:t>
            </a:r>
          </a:p>
        </p:txBody>
      </p:sp>
      <p:sp>
        <p:nvSpPr>
          <p:cNvPr id="4" name="Slide Number Placeholder 3">
            <a:extLst>
              <a:ext uri="{FF2B5EF4-FFF2-40B4-BE49-F238E27FC236}">
                <a16:creationId xmlns:a16="http://schemas.microsoft.com/office/drawing/2014/main" id="{1B46BFA8-64CC-DE30-45A3-DF3E2587380A}"/>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51</a:t>
            </a:fld>
            <a:endParaRPr lang="en-US" dirty="0"/>
          </a:p>
        </p:txBody>
      </p:sp>
    </p:spTree>
    <p:extLst>
      <p:ext uri="{BB962C8B-B14F-4D97-AF65-F5344CB8AC3E}">
        <p14:creationId xmlns:p14="http://schemas.microsoft.com/office/powerpoint/2010/main" val="3189366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5003801"/>
          </a:xfrm>
        </p:spPr>
        <p:txBody>
          <a:bodyPr/>
          <a:lstStyle/>
          <a:p>
            <a:pPr algn="just"/>
            <a:r>
              <a:rPr lang="en-US" dirty="0">
                <a:cs typeface="Arial" panose="020B0604020202020204" pitchFamily="34" charset="0"/>
              </a:rPr>
              <a:t>The </a:t>
            </a:r>
            <a:r>
              <a:rPr lang="en-US" i="1" dirty="0">
                <a:cs typeface="Arial" panose="020B0604020202020204" pitchFamily="34" charset="0"/>
              </a:rPr>
              <a:t>AASHTO LRFD </a:t>
            </a:r>
            <a:r>
              <a:rPr lang="en-US" dirty="0">
                <a:cs typeface="Arial" panose="020B0604020202020204" pitchFamily="34" charset="0"/>
              </a:rPr>
              <a:t>BDS uses the single column-curve equations shown on this slide to characterize the nominal compressive resistance, P</a:t>
            </a:r>
            <a:r>
              <a:rPr lang="en-US" baseline="-25000" dirty="0">
                <a:cs typeface="Arial" panose="020B0604020202020204" pitchFamily="34" charset="0"/>
              </a:rPr>
              <a:t>n</a:t>
            </a:r>
            <a:r>
              <a:rPr lang="en-US" dirty="0">
                <a:cs typeface="Arial" panose="020B0604020202020204" pitchFamily="34" charset="0"/>
              </a:rPr>
              <a:t>, of compression members with cross sections composed only of nonslender longitudinally unstiffened elements satisfying the width-to-thickness or slenderness ratio limits specified in </a:t>
            </a:r>
            <a:r>
              <a:rPr lang="en-US" i="1" dirty="0">
                <a:cs typeface="Arial" panose="020B0604020202020204" pitchFamily="34" charset="0"/>
              </a:rPr>
              <a:t>AASHTO LRFD </a:t>
            </a:r>
            <a:r>
              <a:rPr lang="en-US" dirty="0">
                <a:cs typeface="Arial" panose="020B0604020202020204" pitchFamily="34" charset="0"/>
              </a:rPr>
              <a:t>Article 6.9.4.2.1 subject to concentrically-applied axial compression. Nonslender and slender elements will be discussed on subsequent slides in this lesson. P</a:t>
            </a:r>
            <a:r>
              <a:rPr lang="en-US" baseline="-25000" dirty="0">
                <a:cs typeface="Arial" panose="020B0604020202020204" pitchFamily="34" charset="0"/>
              </a:rPr>
              <a:t>e</a:t>
            </a:r>
            <a:r>
              <a:rPr lang="en-US" dirty="0">
                <a:cs typeface="Arial" panose="020B0604020202020204" pitchFamily="34" charset="0"/>
              </a:rPr>
              <a:t> is the smallest value of the elastic critical buckling resistance </a:t>
            </a:r>
            <a:r>
              <a:rPr lang="en-US" dirty="0">
                <a:effectLst/>
                <a:ea typeface="Times New Roman" panose="02020603050405020304" pitchFamily="18" charset="0"/>
                <a:cs typeface="Arial" panose="020B0604020202020204" pitchFamily="34" charset="0"/>
              </a:rPr>
              <a:t>based on the applicable modes of flexural buckling (FB), torsional buckling (TB), and flexural–torsional buckling (FTB) (refer to Slides 47 through 51 in this lesson). The nominal </a:t>
            </a:r>
            <a:r>
              <a:rPr lang="en-US" dirty="0">
                <a:ea typeface="Times New Roman" panose="02020603050405020304" pitchFamily="18" charset="0"/>
                <a:cs typeface="Arial" panose="020B0604020202020204" pitchFamily="34" charset="0"/>
              </a:rPr>
              <a:t>yield resistance, P</a:t>
            </a:r>
            <a:r>
              <a:rPr lang="en-US" baseline="-25000" dirty="0">
                <a:ea typeface="Times New Roman" panose="02020603050405020304" pitchFamily="18" charset="0"/>
                <a:cs typeface="Arial" panose="020B0604020202020204" pitchFamily="34" charset="0"/>
              </a:rPr>
              <a:t>o</a:t>
            </a:r>
            <a:r>
              <a:rPr lang="en-US" dirty="0">
                <a:ea typeface="Times New Roman" panose="02020603050405020304" pitchFamily="18" charset="0"/>
                <a:cs typeface="Arial" panose="020B0604020202020204" pitchFamily="34" charset="0"/>
              </a:rPr>
              <a:t>, is the effective cross-section or stub-column yield load; that is, the column resistance in the limit of zero length (i.e., K</a:t>
            </a:r>
            <a:r>
              <a:rPr lang="en-US" dirty="0">
                <a:ea typeface="Times New Roman" panose="02020603050405020304" pitchFamily="18" charset="0"/>
                <a:cs typeface="Arial" panose="020B0604020202020204" pitchFamily="34" charset="0"/>
                <a:sym typeface="MT Extra" panose="05050102010205020202" pitchFamily="18" charset="2"/>
              </a:rPr>
              <a:t> = 0). For a homogeneous prismatic steel member in which none of the cross-section plates are classified as slender, P</a:t>
            </a:r>
            <a:r>
              <a:rPr lang="en-US" baseline="-25000" dirty="0">
                <a:ea typeface="Times New Roman" panose="02020603050405020304" pitchFamily="18" charset="0"/>
                <a:cs typeface="Arial" panose="020B0604020202020204" pitchFamily="34" charset="0"/>
                <a:sym typeface="MT Extra" panose="05050102010205020202" pitchFamily="18" charset="2"/>
              </a:rPr>
              <a:t>o</a:t>
            </a:r>
            <a:r>
              <a:rPr lang="en-US" dirty="0">
                <a:ea typeface="Times New Roman" panose="02020603050405020304" pitchFamily="18" charset="0"/>
                <a:cs typeface="Arial" panose="020B0604020202020204" pitchFamily="34" charset="0"/>
                <a:sym typeface="MT Extra" panose="05050102010205020202" pitchFamily="18" charset="2"/>
              </a:rPr>
              <a:t> is the full yield resistance given as F</a:t>
            </a:r>
            <a:r>
              <a:rPr lang="en-US" baseline="-25000" dirty="0">
                <a:ea typeface="Times New Roman" panose="02020603050405020304" pitchFamily="18" charset="0"/>
                <a:cs typeface="Arial" panose="020B0604020202020204" pitchFamily="34" charset="0"/>
                <a:sym typeface="MT Extra" panose="05050102010205020202" pitchFamily="18" charset="2"/>
              </a:rPr>
              <a:t>y</a:t>
            </a:r>
            <a:r>
              <a:rPr lang="en-US" dirty="0">
                <a:ea typeface="Times New Roman" panose="02020603050405020304" pitchFamily="18" charset="0"/>
                <a:cs typeface="Arial" panose="020B0604020202020204" pitchFamily="34" charset="0"/>
                <a:sym typeface="MT Extra" panose="05050102010205020202" pitchFamily="18" charset="2"/>
              </a:rPr>
              <a:t>A</a:t>
            </a:r>
            <a:r>
              <a:rPr lang="en-US" baseline="-25000" dirty="0">
                <a:ea typeface="Times New Roman" panose="02020603050405020304" pitchFamily="18" charset="0"/>
                <a:cs typeface="Arial" panose="020B0604020202020204" pitchFamily="34" charset="0"/>
                <a:sym typeface="MT Extra" panose="05050102010205020202" pitchFamily="18" charset="2"/>
              </a:rPr>
              <a:t>g</a:t>
            </a:r>
            <a:r>
              <a:rPr lang="en-US" dirty="0">
                <a:ea typeface="Times New Roman" panose="02020603050405020304" pitchFamily="18" charset="0"/>
                <a:cs typeface="Arial" panose="020B0604020202020204" pitchFamily="34" charset="0"/>
                <a:sym typeface="MT Extra" panose="05050102010205020202" pitchFamily="18" charset="2"/>
              </a:rPr>
              <a:t>. </a:t>
            </a:r>
            <a:r>
              <a:rPr lang="en-US" dirty="0">
                <a:effectLst/>
                <a:ea typeface="Times New Roman" panose="02020603050405020304" pitchFamily="18" charset="0"/>
                <a:cs typeface="Arial" panose="020B0604020202020204" pitchFamily="34" charset="0"/>
              </a:rPr>
              <a:t>For nonhomogeneous cross-section members</a:t>
            </a:r>
            <a:r>
              <a:rPr lang="en-US" dirty="0">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F</a:t>
            </a:r>
            <a:r>
              <a:rPr lang="en-US" baseline="-25000" dirty="0">
                <a:effectLst/>
                <a:ea typeface="Times New Roman" panose="02020603050405020304" pitchFamily="18" charset="0"/>
                <a:cs typeface="Arial" panose="020B0604020202020204" pitchFamily="34" charset="0"/>
              </a:rPr>
              <a:t>y</a:t>
            </a:r>
            <a:r>
              <a:rPr lang="en-US" dirty="0">
                <a:effectLst/>
                <a:ea typeface="Times New Roman" panose="02020603050405020304" pitchFamily="18" charset="0"/>
                <a:cs typeface="Arial" panose="020B0604020202020204" pitchFamily="34" charset="0"/>
              </a:rPr>
              <a:t> may conservatively be taken as</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the smallest specified minimum yield strength of all the cross-section elements for the calculation of P</a:t>
            </a:r>
            <a:r>
              <a:rPr lang="en-US" baseline="-25000" dirty="0">
                <a:effectLst/>
                <a:ea typeface="Times New Roman" panose="02020603050405020304" pitchFamily="18" charset="0"/>
                <a:cs typeface="Arial" panose="020B0604020202020204" pitchFamily="34" charset="0"/>
              </a:rPr>
              <a:t>o</a:t>
            </a:r>
            <a:r>
              <a:rPr lang="en-US" dirty="0">
                <a:effectLst/>
                <a:ea typeface="Times New Roman" panose="02020603050405020304" pitchFamily="18" charset="0"/>
                <a:cs typeface="Arial" panose="020B0604020202020204" pitchFamily="34" charset="0"/>
              </a:rPr>
              <a:t>. </a:t>
            </a:r>
            <a:r>
              <a:rPr lang="en-US" dirty="0">
                <a:ea typeface="Times New Roman" panose="02020603050405020304" pitchFamily="18" charset="0"/>
                <a:cs typeface="Arial" panose="020B0604020202020204" pitchFamily="34" charset="0"/>
              </a:rPr>
              <a:t>Subsequent slides in this lesson with discuss the computation of P</a:t>
            </a:r>
            <a:r>
              <a:rPr lang="en-US" baseline="-25000" dirty="0">
                <a:ea typeface="Times New Roman" panose="02020603050405020304" pitchFamily="18" charset="0"/>
                <a:cs typeface="Arial" panose="020B0604020202020204" pitchFamily="34" charset="0"/>
              </a:rPr>
              <a:t>n</a:t>
            </a:r>
            <a:r>
              <a:rPr lang="en-US" dirty="0">
                <a:ea typeface="Times New Roman" panose="02020603050405020304" pitchFamily="18" charset="0"/>
                <a:cs typeface="Arial" panose="020B0604020202020204" pitchFamily="34" charset="0"/>
              </a:rPr>
              <a:t> for members where some or all of the cross-section elements are classified as slender. For nonprismatic members, refer to Chapter 4 of NSBA </a:t>
            </a:r>
            <a:r>
              <a:rPr lang="en-US" dirty="0" err="1">
                <a:ea typeface="Times New Roman" panose="02020603050405020304" pitchFamily="18" charset="0"/>
                <a:cs typeface="Arial" panose="020B0604020202020204" pitchFamily="34" charset="0"/>
              </a:rPr>
              <a:t>SBDH</a:t>
            </a:r>
            <a:r>
              <a:rPr lang="en-US" dirty="0">
                <a:ea typeface="Times New Roman" panose="02020603050405020304" pitchFamily="18" charset="0"/>
                <a:cs typeface="Arial" panose="020B0604020202020204" pitchFamily="34" charset="0"/>
              </a:rPr>
              <a:t>. </a:t>
            </a:r>
          </a:p>
          <a:p>
            <a:pPr algn="just"/>
            <a:endParaRPr lang="en-US" dirty="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The equations are written in terms of the critical elastic buckling resistance, P</a:t>
            </a:r>
            <a:r>
              <a:rPr lang="en-US" baseline="-25000" dirty="0">
                <a:effectLst/>
                <a:ea typeface="Times New Roman" panose="02020603050405020304" pitchFamily="18" charset="0"/>
                <a:cs typeface="Arial" panose="020B0604020202020204" pitchFamily="34" charset="0"/>
              </a:rPr>
              <a:t>e</a:t>
            </a:r>
            <a:r>
              <a:rPr lang="en-US" dirty="0">
                <a:effectLst/>
                <a:ea typeface="Times New Roman" panose="02020603050405020304" pitchFamily="18" charset="0"/>
                <a:cs typeface="Arial" panose="020B0604020202020204" pitchFamily="34" charset="0"/>
              </a:rPr>
              <a:t>, and the equivalent nominal yield resistance, P</a:t>
            </a:r>
            <a:r>
              <a:rPr lang="en-US" baseline="-25000" dirty="0">
                <a:effectLst/>
                <a:ea typeface="Times New Roman" panose="02020603050405020304" pitchFamily="18" charset="0"/>
                <a:cs typeface="Arial" panose="020B0604020202020204" pitchFamily="34" charset="0"/>
              </a:rPr>
              <a:t>o</a:t>
            </a:r>
            <a:r>
              <a:rPr lang="en-US" dirty="0">
                <a:effectLst/>
                <a:ea typeface="Times New Roman" panose="02020603050405020304" pitchFamily="18" charset="0"/>
                <a:cs typeface="Arial" panose="020B0604020202020204" pitchFamily="34" charset="0"/>
              </a:rPr>
              <a:t>, to facilitate the calculation of the nominal resistance for members subject to buckling modes in addition to, or other than, flexural buckling. Also, this form of the resistance equations may be used to conveniently calculate P</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when a refined buckling analysis is employed to assess the stability of trusses, frames or arches in lieu of utilizing an effective length factor approach. In such cases, P</a:t>
            </a:r>
            <a:r>
              <a:rPr lang="en-US" baseline="-25000" dirty="0">
                <a:effectLst/>
                <a:ea typeface="Times New Roman" panose="02020603050405020304" pitchFamily="18" charset="0"/>
                <a:cs typeface="Arial" panose="020B0604020202020204" pitchFamily="34" charset="0"/>
              </a:rPr>
              <a:t>e</a:t>
            </a:r>
            <a:r>
              <a:rPr lang="en-US" dirty="0">
                <a:effectLst/>
                <a:ea typeface="Times New Roman" panose="02020603050405020304" pitchFamily="18" charset="0"/>
                <a:cs typeface="Arial" panose="020B0604020202020204" pitchFamily="34" charset="0"/>
              </a:rPr>
              <a:t> in Eqs. 6.9.4.1.1-1 and 6.9.4.1.1-2 would be taken as the axial load in a given member taken from the analysis at incipient elastic buckling of the structure or subassemblage. </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Further discussion on the background of these column-curve equations is provided on the next slide.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896D47-701C-0EDB-B911-142D0F5A019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52</a:t>
            </a:fld>
            <a:endParaRPr lang="en-US" dirty="0"/>
          </a:p>
        </p:txBody>
      </p:sp>
    </p:spTree>
    <p:extLst>
      <p:ext uri="{BB962C8B-B14F-4D97-AF65-F5344CB8AC3E}">
        <p14:creationId xmlns:p14="http://schemas.microsoft.com/office/powerpoint/2010/main" val="3405152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t>The </a:t>
            </a:r>
            <a:r>
              <a:rPr lang="en-US" i="1" dirty="0"/>
              <a:t>AASHTO LRFD </a:t>
            </a:r>
            <a:r>
              <a:rPr lang="en-US" dirty="0"/>
              <a:t>BDS column-curve Eqs. 6.9.4.1.1-1 and 6.9.4.1.1-2 shown on the preceding slide account in a broad fashion for the influence of residual stresses and geometric imperfections (i.e., out-of-straightness and out-of-plumbness) on the column resistance. They provide a close fit to SSRC column curve 2P (refer to the graph on this slide), which is based on a mean initial out-of-straightness of 1/1470 of the equivalent simply supported column length, KL. The </a:t>
            </a:r>
            <a:r>
              <a:rPr lang="en-US" i="1" dirty="0"/>
              <a:t>AASHTO LRFD BDS </a:t>
            </a:r>
            <a:r>
              <a:rPr lang="en-US" dirty="0"/>
              <a:t>column curve was modified slightly to reflect an out-of-straightness criterion of L/1500. Eqs. 6.9.4.1.1-1 and 6.9.4.1.1-2 represent the nominal inelastic and elastic column buckling resistances respectively, as illustrated in the graph on this slide plotted in terms of the ratio of P</a:t>
            </a:r>
            <a:r>
              <a:rPr lang="en-US" baseline="-25000" dirty="0"/>
              <a:t>n</a:t>
            </a:r>
            <a:r>
              <a:rPr lang="en-US" dirty="0"/>
              <a:t>/P</a:t>
            </a:r>
            <a:r>
              <a:rPr lang="en-US" baseline="-25000" dirty="0"/>
              <a:t>o</a:t>
            </a:r>
            <a:r>
              <a:rPr lang="en-US" dirty="0"/>
              <a:t> vs. KL/r.  </a:t>
            </a:r>
          </a:p>
          <a:p>
            <a:pPr algn="just"/>
            <a:endParaRPr lang="en-US" dirty="0">
              <a:cs typeface="Arial" panose="020B0604020202020204" pitchFamily="34" charset="0"/>
            </a:endParaRPr>
          </a:p>
          <a:p>
            <a:pPr algn="just"/>
            <a:r>
              <a:rPr lang="en-US" dirty="0"/>
              <a:t>Generally, there are significant differences in the mean column resistances depending on the column type. This is evidenced by the differences between SSRC curves 1P, 2P and 3P in the graph. The normalized column resistances are larger on average for lightweight sections, larger yield strengths, and buckling about the major-axis of bending for I-shapes. They tend to be smaller for heavy sections, low yield strengths, and buckling about the minor-axis of bending for I-shapes. Column curve </a:t>
            </a:r>
            <a:r>
              <a:rPr lang="en-US" dirty="0">
                <a:effectLst/>
                <a:ea typeface="Times New Roman" panose="02020603050405020304" pitchFamily="18" charset="0"/>
                <a:cs typeface="Times New Roman" panose="02020603050405020304" pitchFamily="18" charset="0"/>
              </a:rPr>
              <a:t>1P represents the data band of highest resistance, included hot- and cold-formed heat-treated HSS columns. </a:t>
            </a:r>
            <a:r>
              <a:rPr lang="en-US" dirty="0"/>
              <a:t>Column curve 3P represents the data band of lowest resistance and applies only to heavy W-shapes with F</a:t>
            </a:r>
            <a:r>
              <a:rPr lang="en-US" baseline="-25000" dirty="0"/>
              <a:t>y</a:t>
            </a:r>
            <a:r>
              <a:rPr lang="en-US" dirty="0"/>
              <a:t> &lt; 50 ksi and welded H-shapes built-up from universal mill plate with F</a:t>
            </a:r>
            <a:r>
              <a:rPr lang="en-US" baseline="-25000" dirty="0"/>
              <a:t>y</a:t>
            </a:r>
            <a:r>
              <a:rPr lang="en-US" dirty="0"/>
              <a:t> &lt; 50 ksi for major-axis buckling and F</a:t>
            </a:r>
            <a:r>
              <a:rPr lang="en-US" baseline="-25000" dirty="0"/>
              <a:t>y </a:t>
            </a:r>
            <a:r>
              <a:rPr lang="en-US" dirty="0"/>
              <a:t>&lt; 60 ksi for minor-axis buckling. Column curve 2P represents the largest group of columns. Welded built-up shapes are no longer manufactured from universal mill plates; furthermore, the minimum yield strength is usually 50 ksi or larger in new construction. Therefore, the resistances of all practical columns in new construction are best fit by column curves 1P and 2P, with 2P being the appropriate curve for most column types.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1AA38EB6-4562-F280-2B49-3194931AF57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53</a:t>
            </a:fld>
            <a:endParaRPr lang="en-US" dirty="0"/>
          </a:p>
        </p:txBody>
      </p:sp>
    </p:spTree>
    <p:extLst>
      <p:ext uri="{BB962C8B-B14F-4D97-AF65-F5344CB8AC3E}">
        <p14:creationId xmlns:p14="http://schemas.microsoft.com/office/powerpoint/2010/main" val="873830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effectLst/>
                <a:ea typeface="Times New Roman" panose="02020603050405020304" pitchFamily="18" charset="0"/>
                <a:cs typeface="Arial" panose="020B0604020202020204" pitchFamily="34" charset="0"/>
              </a:rPr>
              <a:t>Compression members with cross sections composed only of nonslender longitudinally unstiffened plate elements, i.e., cross sections without any longitudinal stiffeners in which all the component elements of the cross-section satisfy the corresponding width-to-thickness or slenderness ratio limits (i.e., b/t ≤ </a:t>
            </a:r>
            <a:r>
              <a:rPr lang="el-GR" dirty="0">
                <a:effectLst/>
                <a:ea typeface="Times New Roman" panose="02020603050405020304" pitchFamily="18" charset="0"/>
                <a:cs typeface="Arial" panose="020B0604020202020204" pitchFamily="34" charset="0"/>
              </a:rPr>
              <a:t>λ</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are able to develop their full yield strength under uniform axial compression without any significant impact from local buckling of the elements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6.9.4.2.1). </a:t>
            </a:r>
          </a:p>
          <a:p>
            <a:pPr algn="just"/>
            <a:endParaRPr lang="en-US" dirty="0">
              <a:cs typeface="Arial" panose="020B0604020202020204" pitchFamily="34" charset="0"/>
            </a:endParaRPr>
          </a:p>
          <a:p>
            <a:pPr algn="just"/>
            <a:r>
              <a:rPr lang="en-US" dirty="0">
                <a:cs typeface="Arial" panose="020B0604020202020204" pitchFamily="34" charset="0"/>
              </a:rPr>
              <a:t>The corresponding width-to-thickness or slenderness ratio limits,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are specified in </a:t>
            </a:r>
            <a:r>
              <a:rPr lang="en-US" i="1" dirty="0">
                <a:cs typeface="Arial" panose="020B0604020202020204" pitchFamily="34" charset="0"/>
              </a:rPr>
              <a:t>AASHTO LRFD </a:t>
            </a:r>
            <a:r>
              <a:rPr lang="en-US" dirty="0">
                <a:cs typeface="Arial" panose="020B0604020202020204" pitchFamily="34" charset="0"/>
              </a:rPr>
              <a:t>Table 6.9.4.2.1-1 (refer to the next slide).  The appropriate element width, b, to be used for each case is also specified in </a:t>
            </a:r>
            <a:r>
              <a:rPr lang="en-US" i="1" dirty="0">
                <a:cs typeface="Arial" panose="020B0604020202020204" pitchFamily="34" charset="0"/>
              </a:rPr>
              <a:t>AASHTO LRFD </a:t>
            </a:r>
            <a:r>
              <a:rPr lang="en-US" dirty="0">
                <a:cs typeface="Arial" panose="020B0604020202020204" pitchFamily="34" charset="0"/>
              </a:rPr>
              <a:t>Table 6.9.4.2.1-1. t is the element thickness. For flanges of rolled channels, t is to be taken as the average thickness. For HSS, the provisions of </a:t>
            </a:r>
            <a:r>
              <a:rPr lang="en-US" i="1" dirty="0">
                <a:cs typeface="Arial" panose="020B0604020202020204" pitchFamily="34" charset="0"/>
              </a:rPr>
              <a:t>AASHTO LRFD </a:t>
            </a:r>
            <a:r>
              <a:rPr lang="en-US" dirty="0">
                <a:cs typeface="Arial" panose="020B0604020202020204" pitchFamily="34" charset="0"/>
              </a:rPr>
              <a:t>Article 6.12.1.2.4 apply.</a:t>
            </a:r>
          </a:p>
          <a:p>
            <a:pPr algn="just"/>
            <a:endParaRPr lang="en-US" dirty="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It is important to note that under uniform compression, cross-section elements are classified as either slender or nonslender in the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BDS. Compactness requirements apply only when determining the nominal resistance of flexural members for which compression flange and web elements may need to withstand larger inelastic strains to ensure that local buckling does not adversely affect the nominal flexural resistance (Lesson 8).</a:t>
            </a:r>
          </a:p>
          <a:p>
            <a:pPr algn="just"/>
            <a:endParaRPr lang="en-US" dirty="0">
              <a:cs typeface="Arial" panose="020B0604020202020204" pitchFamily="34" charset="0"/>
            </a:endParaRPr>
          </a:p>
          <a:p>
            <a:pPr algn="just"/>
            <a:r>
              <a:rPr lang="en-US" dirty="0">
                <a:cs typeface="Arial" panose="020B0604020202020204" pitchFamily="34" charset="0"/>
              </a:rPr>
              <a:t>For compression members composed only of nonslender longitudinally unstiffened elements, the equations shown previously on Slide 52 of this lesson apply for determining the nominal compressive resistance, P</a:t>
            </a:r>
            <a:r>
              <a:rPr lang="en-US" baseline="-25000" dirty="0">
                <a:cs typeface="Arial" panose="020B0604020202020204" pitchFamily="34" charset="0"/>
              </a:rPr>
              <a:t>n</a:t>
            </a:r>
            <a:r>
              <a:rPr lang="en-US" dirty="0">
                <a:cs typeface="Arial" panose="020B0604020202020204" pitchFamily="34" charset="0"/>
              </a:rPr>
              <a:t>.</a:t>
            </a:r>
          </a:p>
        </p:txBody>
      </p:sp>
      <p:sp>
        <p:nvSpPr>
          <p:cNvPr id="4" name="Slide Number Placeholder 3">
            <a:extLst>
              <a:ext uri="{FF2B5EF4-FFF2-40B4-BE49-F238E27FC236}">
                <a16:creationId xmlns:a16="http://schemas.microsoft.com/office/drawing/2014/main" id="{3F96D888-3ECE-664B-254B-39AF5F464EE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54</a:t>
            </a:fld>
            <a:endParaRPr lang="en-US" dirty="0"/>
          </a:p>
        </p:txBody>
      </p:sp>
    </p:spTree>
    <p:extLst>
      <p:ext uri="{BB962C8B-B14F-4D97-AF65-F5344CB8AC3E}">
        <p14:creationId xmlns:p14="http://schemas.microsoft.com/office/powerpoint/2010/main" val="2493565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450013" cy="4960938"/>
          </a:xfrm>
        </p:spPr>
        <p:txBody>
          <a:bodyPr/>
          <a:lstStyle/>
          <a:p>
            <a:pPr algn="just"/>
            <a:r>
              <a:rPr lang="en-US" dirty="0">
                <a:cs typeface="Arial" panose="020B0604020202020204" pitchFamily="34" charset="0"/>
              </a:rPr>
              <a:t>This slide shows the values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and b given in </a:t>
            </a:r>
            <a:r>
              <a:rPr lang="en-US" i="1" dirty="0">
                <a:cs typeface="Arial" panose="020B0604020202020204" pitchFamily="34" charset="0"/>
              </a:rPr>
              <a:t>AASHTO LRFD </a:t>
            </a:r>
            <a:r>
              <a:rPr lang="en-US" dirty="0">
                <a:cs typeface="Arial" panose="020B0604020202020204" pitchFamily="34" charset="0"/>
              </a:rPr>
              <a:t>Table 6.9.4.2.1-1 to be used in the equation shown on the preceding slide to determine whether elements supported along one longitudinal edge are nonslender. Examples of elements supported along one longitudinal edge are highlighted on this slide with red arrows for a single-angle section and for a tee section.</a:t>
            </a:r>
          </a:p>
          <a:p>
            <a:pPr algn="just"/>
            <a:endParaRPr lang="en-US" dirty="0">
              <a:cs typeface="Arial" panose="020B0604020202020204" pitchFamily="34" charset="0"/>
            </a:endParaRPr>
          </a:p>
          <a:p>
            <a:pPr algn="just"/>
            <a:r>
              <a:rPr lang="en-US" dirty="0">
                <a:cs typeface="Arial" panose="020B0604020202020204" pitchFamily="34" charset="0"/>
              </a:rPr>
              <a:t>The value of the flange local buckling coefficient, k</a:t>
            </a:r>
            <a:r>
              <a:rPr lang="en-US" baseline="-25000" dirty="0">
                <a:cs typeface="Arial" panose="020B0604020202020204" pitchFamily="34" charset="0"/>
              </a:rPr>
              <a:t>c</a:t>
            </a:r>
            <a:r>
              <a:rPr lang="en-US" dirty="0">
                <a:cs typeface="Arial" panose="020B0604020202020204" pitchFamily="34" charset="0"/>
              </a:rPr>
              <a:t>, to be used in determining the value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for flanges of welded and nonwelded built-up I-sections and for plates and angle legs projecting from built-up I-sections (i.e., the third row in the table on the left-hand side of this slide) is given by Eqs. 6.9.4.2.1-2 and 6.9.4.2.1-3 shown in the table on the right-hand side of this slide. </a:t>
            </a:r>
            <a:r>
              <a:rPr lang="en-US" dirty="0">
                <a:effectLst/>
                <a:ea typeface="Times New Roman" panose="02020603050405020304" pitchFamily="18" charset="0"/>
                <a:cs typeface="Times New Roman" panose="02020603050405020304" pitchFamily="18" charset="0"/>
              </a:rPr>
              <a:t>This expression accounts for the fact that thinner webs in built-up sections tend to offer less rotational restraint to prevent flange local buckling. The calculated value of k</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from Eq. 6.9.4.2.1-2 must fall between the range of 0.35 and 0.76 (Eq. 6.9.4.2.1-3). The lower-bound value of 0.35 (which controls at D/t</a:t>
            </a:r>
            <a:r>
              <a:rPr lang="en-US" baseline="-25000" dirty="0">
                <a:effectLst/>
                <a:ea typeface="Times New Roman" panose="02020603050405020304" pitchFamily="18" charset="0"/>
                <a:cs typeface="Times New Roman" panose="02020603050405020304" pitchFamily="18" charset="0"/>
              </a:rPr>
              <a:t>w</a:t>
            </a:r>
            <a:r>
              <a:rPr lang="en-US" dirty="0">
                <a:effectLst/>
                <a:ea typeface="Times New Roman" panose="02020603050405020304" pitchFamily="18" charset="0"/>
                <a:cs typeface="Times New Roman" panose="02020603050405020304" pitchFamily="18" charset="0"/>
              </a:rPr>
              <a:t> values greater than approximately 130) is back-calculated by equating the local buckling resistances given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BDS to measured resistances from tests with D/t</a:t>
            </a:r>
            <a:r>
              <a:rPr lang="en-US" baseline="-25000" dirty="0">
                <a:effectLst/>
                <a:ea typeface="Times New Roman" panose="02020603050405020304" pitchFamily="18" charset="0"/>
                <a:cs typeface="Times New Roman" panose="02020603050405020304" pitchFamily="18" charset="0"/>
              </a:rPr>
              <a:t>w</a:t>
            </a:r>
            <a:r>
              <a:rPr lang="en-US" dirty="0">
                <a:effectLst/>
                <a:ea typeface="Times New Roman" panose="02020603050405020304" pitchFamily="18" charset="0"/>
                <a:cs typeface="Times New Roman" panose="02020603050405020304" pitchFamily="18" charset="0"/>
              </a:rPr>
              <a:t> values ranging from 72 to 245. The fact that the lower-bound value is less than k</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 0.425 (which assumes idealized simply-supported boundary conditions along the web-flange juncture) is indicative of the fact that web local buckling in more slender webs tends to destabilize the compression flange. The upper-bound value of 0.76 corresponds to the traditional value that has been assumed for rolled shapes. Substituting a k</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value of 0.76 into the value of </a:t>
            </a:r>
            <a:r>
              <a:rPr lang="el-GR" dirty="0">
                <a:effectLst/>
                <a:ea typeface="Times New Roman" panose="02020603050405020304" pitchFamily="18" charset="0"/>
                <a:cs typeface="Times New Roman" panose="02020603050405020304" pitchFamily="18" charset="0"/>
              </a:rPr>
              <a:t>λ</a:t>
            </a:r>
            <a:r>
              <a:rPr lang="en-US" baseline="-25000"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given in the third row of the table gives the value of </a:t>
            </a:r>
            <a:r>
              <a:rPr lang="el-GR" dirty="0">
                <a:effectLst/>
                <a:ea typeface="Times New Roman" panose="02020603050405020304" pitchFamily="18" charset="0"/>
                <a:cs typeface="Times New Roman" panose="02020603050405020304" pitchFamily="18" charset="0"/>
              </a:rPr>
              <a:t>λ</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for rolled shapes given in the second row of the table. Implicit values of k</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for the other cases in this table are given in Table 5 of NSBA SBDH Chapter 4 ( Section 6.2.4.2).</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7BEBDAD7-3ED3-95D4-1B4F-25592553BA3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55</a:t>
            </a:fld>
            <a:endParaRPr lang="en-US" dirty="0"/>
          </a:p>
        </p:txBody>
      </p:sp>
    </p:spTree>
    <p:extLst>
      <p:ext uri="{BB962C8B-B14F-4D97-AF65-F5344CB8AC3E}">
        <p14:creationId xmlns:p14="http://schemas.microsoft.com/office/powerpoint/2010/main" val="4123147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cs typeface="Arial" panose="020B0604020202020204" pitchFamily="34" charset="0"/>
              </a:rPr>
              <a:t>The remainder of </a:t>
            </a:r>
            <a:r>
              <a:rPr lang="en-US" i="1" dirty="0">
                <a:cs typeface="Arial" panose="020B0604020202020204" pitchFamily="34" charset="0"/>
              </a:rPr>
              <a:t>AASHTO LRFD </a:t>
            </a:r>
            <a:r>
              <a:rPr lang="en-US" dirty="0">
                <a:cs typeface="Arial" panose="020B0604020202020204" pitchFamily="34" charset="0"/>
              </a:rPr>
              <a:t>Table 6.9.4.2.1-1 is shown on this slide giving values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and b for elements supported along two longitudinal edges, and also for other elements; namely, circular tubes and round HSS.  </a:t>
            </a:r>
          </a:p>
        </p:txBody>
      </p:sp>
      <p:sp>
        <p:nvSpPr>
          <p:cNvPr id="4" name="Slide Number Placeholder 3">
            <a:extLst>
              <a:ext uri="{FF2B5EF4-FFF2-40B4-BE49-F238E27FC236}">
                <a16:creationId xmlns:a16="http://schemas.microsoft.com/office/drawing/2014/main" id="{342B19B2-3582-AA40-BD5A-83AADD5389D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56</a:t>
            </a:fld>
            <a:endParaRPr lang="en-US" dirty="0"/>
          </a:p>
        </p:txBody>
      </p:sp>
    </p:spTree>
    <p:extLst>
      <p:ext uri="{BB962C8B-B14F-4D97-AF65-F5344CB8AC3E}">
        <p14:creationId xmlns:p14="http://schemas.microsoft.com/office/powerpoint/2010/main" val="3817458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sz="1100" dirty="0">
                <a:effectLst/>
                <a:ea typeface="Times New Roman" panose="02020603050405020304" pitchFamily="18" charset="0"/>
                <a:cs typeface="Arial" panose="020B0604020202020204" pitchFamily="34" charset="0"/>
              </a:rPr>
              <a:t>For compression members with cross sections containing any slender cross-section elements, i.e., cross sections containing one or more longitudinally unstiffened elements not satisfying the corresponding width-to-thickness or slenderness ratio limits specified in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6.9.4.2.1 (i.e., b/t &gt; </a:t>
            </a:r>
            <a:r>
              <a:rPr lang="el-GR" sz="1100" dirty="0">
                <a:effectLst/>
                <a:ea typeface="Times New Roman" panose="02020603050405020304" pitchFamily="18" charset="0"/>
                <a:cs typeface="Arial" panose="020B0604020202020204" pitchFamily="34" charset="0"/>
              </a:rPr>
              <a:t>λ</a:t>
            </a:r>
            <a:r>
              <a:rPr lang="en-US" sz="1100" baseline="-25000" dirty="0">
                <a:effectLst/>
                <a:ea typeface="Times New Roman" panose="02020603050405020304" pitchFamily="18" charset="0"/>
                <a:cs typeface="Arial" panose="020B0604020202020204" pitchFamily="34" charset="0"/>
              </a:rPr>
              <a:t>r</a:t>
            </a:r>
            <a:r>
              <a:rPr lang="en-US" sz="1100" dirty="0">
                <a:effectLst/>
                <a:ea typeface="Times New Roman" panose="02020603050405020304" pitchFamily="18" charset="0"/>
                <a:cs typeface="Arial" panose="020B0604020202020204" pitchFamily="34" charset="0"/>
              </a:rPr>
              <a:t>), the nominal compressive resistance, P</a:t>
            </a:r>
            <a:r>
              <a:rPr lang="en-US" sz="1100" baseline="-25000" dirty="0">
                <a:effectLst/>
                <a:ea typeface="Times New Roman" panose="02020603050405020304" pitchFamily="18" charset="0"/>
                <a:cs typeface="Arial" panose="020B0604020202020204" pitchFamily="34" charset="0"/>
              </a:rPr>
              <a:t>n</a:t>
            </a:r>
            <a:r>
              <a:rPr lang="en-US" sz="1100" i="1" dirty="0">
                <a:effectLst/>
                <a:ea typeface="Times New Roman" panose="02020603050405020304" pitchFamily="18" charset="0"/>
                <a:cs typeface="Arial" panose="020B0604020202020204" pitchFamily="34" charset="0"/>
              </a:rPr>
              <a:t>,</a:t>
            </a:r>
            <a:r>
              <a:rPr lang="en-US" sz="1100" dirty="0">
                <a:effectLst/>
                <a:ea typeface="Times New Roman" panose="02020603050405020304" pitchFamily="18" charset="0"/>
                <a:cs typeface="Arial" panose="020B0604020202020204" pitchFamily="34" charset="0"/>
              </a:rPr>
              <a:t> is instead to be determined according to the provisions of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6.9.4.2.2 to account for the effect of potential local buckling of those elements on the overall buckling resistance of the member. These provisions will be discussed on subsequent slides in this lesson. For compression members with cross sections containing any longitudinally stiffened plates, P</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is to be determined according to the provisions of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E6.1.1 (Appendix E6) to account for the action of the longitudinal stiffeners and their tributary plate widths acting as stiffener struts including any local buckling effects in slender longitudinally stiffened plate panels. These provisions are considered outside the scope of this course. In both of the above cases, the same potential column-buckling modes and corresponding values of P</a:t>
            </a:r>
            <a:r>
              <a:rPr lang="en-US" sz="1100" baseline="-25000" dirty="0">
                <a:effectLst/>
                <a:ea typeface="Times New Roman" panose="02020603050405020304" pitchFamily="18" charset="0"/>
                <a:cs typeface="Arial" panose="020B0604020202020204" pitchFamily="34" charset="0"/>
              </a:rPr>
              <a:t>e</a:t>
            </a:r>
            <a:r>
              <a:rPr lang="en-US" sz="1100" dirty="0">
                <a:effectLst/>
                <a:ea typeface="Times New Roman" panose="02020603050405020304" pitchFamily="18" charset="0"/>
                <a:cs typeface="Arial" panose="020B0604020202020204" pitchFamily="34" charset="0"/>
              </a:rPr>
              <a:t> given in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Table 6.9.4.1.1-1 (and discussed previously in this lesson) are to be considered in the computation of P</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Flowcharts illustrating the application of the provisions of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6.9.4 for determining the compressive resistance of noncomposite I- or box-section members, with or without longitudinally stiffened plates, are provided in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C6.5.1 (Appendix C6). </a:t>
            </a:r>
          </a:p>
          <a:p>
            <a:pPr algn="just"/>
            <a:endParaRPr lang="en-US" sz="1100" dirty="0">
              <a:ea typeface="Times New Roman" panose="02020603050405020304" pitchFamily="18" charset="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The need for consideration of local buckling of slender plate elements and the need for consideration of longitudinal stiffeners and their tributary plate width acting as stiffener struts as well as the potential local buckling of the individual stiffened plate panels is avoided by using longitudinally unstiffened plates satisfying the requirement of Eq. 6.9.4.2.1-1. In some cases, however, it may be more economical to use members having one or more slender plates in which the strength is reduced due to local buckling effects. For instance, rolled wide-flange sections with ratios of d/b</a:t>
            </a:r>
            <a:r>
              <a:rPr lang="en-US" sz="1100" baseline="-25000" dirty="0">
                <a:effectLst/>
                <a:ea typeface="Times New Roman" panose="02020603050405020304" pitchFamily="18" charset="0"/>
                <a:cs typeface="Arial" panose="020B0604020202020204" pitchFamily="34" charset="0"/>
              </a:rPr>
              <a:t>f</a:t>
            </a:r>
            <a:r>
              <a:rPr lang="en-US" sz="1100" dirty="0">
                <a:effectLst/>
                <a:ea typeface="Times New Roman" panose="02020603050405020304" pitchFamily="18" charset="0"/>
                <a:cs typeface="Arial" panose="020B0604020202020204" pitchFamily="34" charset="0"/>
              </a:rPr>
              <a:t> </a:t>
            </a:r>
            <a:r>
              <a:rPr lang="en-US" sz="1100" dirty="0">
                <a:effectLst/>
                <a:ea typeface="Times New Roman" panose="02020603050405020304" pitchFamily="18" charset="0"/>
                <a:cs typeface="Arial" panose="020B0604020202020204" pitchFamily="34" charset="0"/>
                <a:sym typeface="Symbol" panose="05050102010706020507" pitchFamily="18" charset="2"/>
              </a:rPr>
              <a:t></a:t>
            </a:r>
            <a:r>
              <a:rPr lang="en-US" sz="1100" dirty="0">
                <a:effectLst/>
                <a:ea typeface="Times New Roman" panose="02020603050405020304" pitchFamily="18" charset="0"/>
                <a:cs typeface="Arial" panose="020B0604020202020204" pitchFamily="34" charset="0"/>
              </a:rPr>
              <a:t> 1.7, where d is the section depth and b</a:t>
            </a:r>
            <a:r>
              <a:rPr lang="en-US" sz="1100" baseline="-25000" dirty="0">
                <a:effectLst/>
                <a:ea typeface="Times New Roman" panose="02020603050405020304" pitchFamily="18" charset="0"/>
                <a:cs typeface="Arial" panose="020B0604020202020204" pitchFamily="34" charset="0"/>
              </a:rPr>
              <a:t>f</a:t>
            </a:r>
            <a:r>
              <a:rPr lang="en-US" sz="1100" dirty="0">
                <a:effectLst/>
                <a:ea typeface="Times New Roman" panose="02020603050405020304" pitchFamily="18" charset="0"/>
                <a:cs typeface="Arial" panose="020B0604020202020204" pitchFamily="34" charset="0"/>
              </a:rPr>
              <a:t> is the flange width, typically have slender webs for uniform axial compression. Webs of welded I- and box sections also typically are classified as slender elements for axial compression. The stems of a significant number of rolled T-sections and one or both legs of many rolled angle sections are also classified as slender elements. Furthermore, a large number of square or rectangular HSS profiles have slender wall elements.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CE6.1.3 discusses cases where it may or may not be beneficial to consider longitudinal stiffening of cross-section plate elements.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91C7A31-F035-0077-5CC3-238428C0AF9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57</a:t>
            </a:fld>
            <a:endParaRPr lang="en-US" dirty="0"/>
          </a:p>
        </p:txBody>
      </p:sp>
    </p:spTree>
    <p:extLst>
      <p:ext uri="{BB962C8B-B14F-4D97-AF65-F5344CB8AC3E}">
        <p14:creationId xmlns:p14="http://schemas.microsoft.com/office/powerpoint/2010/main" val="2535477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5"/>
            <a:ext cx="6257925" cy="5003801"/>
          </a:xfrm>
        </p:spPr>
        <p:txBody>
          <a:bodyPr/>
          <a:lstStyle/>
          <a:p>
            <a:pPr algn="just"/>
            <a:r>
              <a:rPr lang="en-US" sz="1100" dirty="0">
                <a:effectLst/>
                <a:ea typeface="Times New Roman" panose="02020603050405020304" pitchFamily="18" charset="0"/>
                <a:cs typeface="Arial" panose="020B0604020202020204" pitchFamily="34" charset="0"/>
              </a:rPr>
              <a:t>For compression members containing one or more slender longitudinally unstiffened cross-section elements (i.e., </a:t>
            </a:r>
            <a:r>
              <a:rPr lang="en-US" sz="1100" dirty="0">
                <a:ea typeface="Times New Roman" panose="02020603050405020304" pitchFamily="18" charset="0"/>
                <a:cs typeface="Arial" panose="020B0604020202020204" pitchFamily="34" charset="0"/>
              </a:rPr>
              <a:t>elements not satisfying the width-to-thickness or slenderness ratio limits specified in </a:t>
            </a:r>
            <a:r>
              <a:rPr lang="en-US" sz="1100" i="1" dirty="0">
                <a:ea typeface="Times New Roman" panose="02020603050405020304" pitchFamily="18" charset="0"/>
                <a:cs typeface="Arial" panose="020B0604020202020204" pitchFamily="34" charset="0"/>
              </a:rPr>
              <a:t>AASHTO LRFD </a:t>
            </a:r>
            <a:r>
              <a:rPr lang="en-US" sz="1100" dirty="0">
                <a:ea typeface="Times New Roman" panose="02020603050405020304" pitchFamily="18" charset="0"/>
                <a:cs typeface="Arial" panose="020B0604020202020204" pitchFamily="34" charset="0"/>
              </a:rPr>
              <a:t>Article 6.9.4.2.1 – Slides 55 and 56), </a:t>
            </a:r>
            <a:r>
              <a:rPr lang="en-US" sz="1100" dirty="0">
                <a:effectLst/>
                <a:ea typeface="Times New Roman" panose="02020603050405020304" pitchFamily="18" charset="0"/>
                <a:cs typeface="Arial" panose="020B0604020202020204" pitchFamily="34" charset="0"/>
              </a:rPr>
              <a:t>local buckling of the component elements may adversely affect the overall buckling resistance of the member. Hence, the nominal compressive resistance, P</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based on flexural, torsional, or flexural–torsional buckling, as applicable, may be reduced. For such members, P</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is determined using a generalized form of the so-called “unified effective width/unified effective area approach”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6.9.4.2.2). The unified effective width/unified effective area approach considers the effective width of cross-section plate elements supported along one or two longitudinal edges. This approach provides an accurate characterization of the ultimate strength of all types of slender longitudinally unstiffened plates that recognizes plate postbuckling resistance in all cases.</a:t>
            </a:r>
          </a:p>
          <a:p>
            <a:pPr algn="just"/>
            <a:endParaRPr lang="en-US" sz="1100" dirty="0">
              <a:cs typeface="Arial" panose="020B0604020202020204" pitchFamily="34" charset="0"/>
            </a:endParaRPr>
          </a:p>
          <a:p>
            <a:pPr algn="just"/>
            <a:r>
              <a:rPr lang="en-US" sz="1100" dirty="0">
                <a:cs typeface="Arial" panose="020B0604020202020204" pitchFamily="34" charset="0"/>
              </a:rPr>
              <a:t>In this approach, P</a:t>
            </a:r>
            <a:r>
              <a:rPr lang="en-US" sz="1100" baseline="-25000" dirty="0">
                <a:cs typeface="Arial" panose="020B0604020202020204" pitchFamily="34" charset="0"/>
              </a:rPr>
              <a:t>n </a:t>
            </a:r>
            <a:r>
              <a:rPr lang="en-US" sz="1100" dirty="0">
                <a:cs typeface="Arial" panose="020B0604020202020204" pitchFamily="34" charset="0"/>
              </a:rPr>
              <a:t>is to be determined using </a:t>
            </a:r>
            <a:r>
              <a:rPr lang="en-US" sz="1100" i="1" dirty="0">
                <a:cs typeface="Arial" panose="020B0604020202020204" pitchFamily="34" charset="0"/>
              </a:rPr>
              <a:t>AASHTO LRFD </a:t>
            </a:r>
            <a:r>
              <a:rPr lang="en-US" sz="1100" dirty="0">
                <a:cs typeface="Arial" panose="020B0604020202020204" pitchFamily="34" charset="0"/>
              </a:rPr>
              <a:t>Eq. 6.9.4.2.2a-1, which is shown on this slide. In this equation, F</a:t>
            </a:r>
            <a:r>
              <a:rPr lang="en-US" sz="1100" baseline="-25000" dirty="0">
                <a:cs typeface="Arial" panose="020B0604020202020204" pitchFamily="34" charset="0"/>
              </a:rPr>
              <a:t>cr</a:t>
            </a:r>
            <a:r>
              <a:rPr lang="en-US" sz="1100" dirty="0">
                <a:cs typeface="Arial" panose="020B0604020202020204" pitchFamily="34" charset="0"/>
              </a:rPr>
              <a:t> is taken as the nominal compressive resistance, P</a:t>
            </a:r>
            <a:r>
              <a:rPr lang="en-US" sz="1100" baseline="-25000" dirty="0">
                <a:cs typeface="Arial" panose="020B0604020202020204" pitchFamily="34" charset="0"/>
              </a:rPr>
              <a:t>cr</a:t>
            </a:r>
            <a:r>
              <a:rPr lang="en-US" sz="1100" dirty="0">
                <a:cs typeface="Arial" panose="020B0604020202020204" pitchFamily="34" charset="0"/>
              </a:rPr>
              <a:t>, calculated from </a:t>
            </a:r>
            <a:r>
              <a:rPr lang="en-US" sz="1100" i="1" dirty="0">
                <a:cs typeface="Arial" panose="020B0604020202020204" pitchFamily="34" charset="0"/>
              </a:rPr>
              <a:t>AASHTO LRFD </a:t>
            </a:r>
            <a:r>
              <a:rPr lang="en-US" sz="1100" dirty="0">
                <a:cs typeface="Arial" panose="020B0604020202020204" pitchFamily="34" charset="0"/>
              </a:rPr>
              <a:t>Eq. 6.9.4.1.1-1 or 6.9.4.1.1-2 (Slide 52), as applicable, using the total gross cross-sectional area of the member, A</a:t>
            </a:r>
            <a:r>
              <a:rPr lang="en-US" sz="1100" baseline="-25000" dirty="0">
                <a:cs typeface="Arial" panose="020B0604020202020204" pitchFamily="34" charset="0"/>
              </a:rPr>
              <a:t>g</a:t>
            </a:r>
            <a:r>
              <a:rPr lang="en-US" sz="1100" dirty="0">
                <a:cs typeface="Arial" panose="020B0604020202020204" pitchFamily="34" charset="0"/>
              </a:rPr>
              <a:t>, divided by A</a:t>
            </a:r>
            <a:r>
              <a:rPr lang="en-US" sz="1100" baseline="-25000" dirty="0">
                <a:cs typeface="Arial" panose="020B0604020202020204" pitchFamily="34" charset="0"/>
              </a:rPr>
              <a:t>g</a:t>
            </a:r>
            <a:r>
              <a:rPr lang="en-US" sz="1100" dirty="0">
                <a:cs typeface="Arial" panose="020B0604020202020204" pitchFamily="34" charset="0"/>
              </a:rPr>
              <a:t>.</a:t>
            </a:r>
            <a:r>
              <a:rPr lang="en-US" sz="1100" dirty="0">
                <a:effectLst/>
                <a:ea typeface="Times New Roman" panose="02020603050405020304" pitchFamily="18" charset="0"/>
              </a:rPr>
              <a:t> </a:t>
            </a:r>
            <a:r>
              <a:rPr lang="en-US" sz="1100" dirty="0">
                <a:effectLst/>
                <a:ea typeface="Times New Roman" panose="02020603050405020304" pitchFamily="18" charset="0"/>
                <a:cs typeface="Arial" panose="020B0604020202020204" pitchFamily="34" charset="0"/>
              </a:rPr>
              <a:t>For nonhomogeneous members, F</a:t>
            </a:r>
            <a:r>
              <a:rPr lang="en-US" sz="1100" baseline="-25000" dirty="0">
                <a:effectLst/>
                <a:ea typeface="Times New Roman" panose="02020603050405020304" pitchFamily="18" charset="0"/>
                <a:cs typeface="Arial" panose="020B0604020202020204" pitchFamily="34" charset="0"/>
              </a:rPr>
              <a:t>y</a:t>
            </a:r>
            <a:r>
              <a:rPr lang="en-US" sz="1100" dirty="0">
                <a:effectLst/>
                <a:ea typeface="Times New Roman" panose="02020603050405020304" pitchFamily="18" charset="0"/>
                <a:cs typeface="Arial" panose="020B0604020202020204" pitchFamily="34" charset="0"/>
              </a:rPr>
              <a:t> may be taken as the smallest specified yield strength of all the cross-section elements for the calculation of F</a:t>
            </a:r>
            <a:r>
              <a:rPr lang="en-US" sz="1100" baseline="-25000" dirty="0">
                <a:effectLst/>
                <a:ea typeface="Times New Roman" panose="02020603050405020304" pitchFamily="18" charset="0"/>
                <a:cs typeface="Arial" panose="020B0604020202020204" pitchFamily="34" charset="0"/>
              </a:rPr>
              <a:t>cr</a:t>
            </a:r>
            <a:r>
              <a:rPr lang="en-US" sz="1100" dirty="0">
                <a:effectLst/>
                <a:ea typeface="Times New Roman" panose="02020603050405020304" pitchFamily="18" charset="0"/>
                <a:cs typeface="Arial" panose="020B0604020202020204" pitchFamily="34" charset="0"/>
              </a:rPr>
              <a:t>.</a:t>
            </a:r>
            <a:r>
              <a:rPr lang="en-US" sz="1100" dirty="0">
                <a:cs typeface="Arial" panose="020B0604020202020204" pitchFamily="34" charset="0"/>
              </a:rPr>
              <a:t> The calculated value of F</a:t>
            </a:r>
            <a:r>
              <a:rPr lang="en-US" sz="1100" baseline="-25000" dirty="0">
                <a:cs typeface="Arial" panose="020B0604020202020204" pitchFamily="34" charset="0"/>
              </a:rPr>
              <a:t>cr</a:t>
            </a:r>
            <a:r>
              <a:rPr lang="en-US" sz="1100" dirty="0">
                <a:cs typeface="Arial" panose="020B0604020202020204" pitchFamily="34" charset="0"/>
              </a:rPr>
              <a:t> is then multiplied by the effective area of the cross-section, A</a:t>
            </a:r>
            <a:r>
              <a:rPr lang="en-US" sz="1100" baseline="-25000" dirty="0">
                <a:cs typeface="Arial" panose="020B0604020202020204" pitchFamily="34" charset="0"/>
              </a:rPr>
              <a:t>eff</a:t>
            </a:r>
            <a:r>
              <a:rPr lang="en-US" sz="1100" dirty="0">
                <a:cs typeface="Arial" panose="020B0604020202020204" pitchFamily="34" charset="0"/>
              </a:rPr>
              <a:t>, to give the nominal compressive resistance of the member, P</a:t>
            </a:r>
            <a:r>
              <a:rPr lang="en-US" sz="1100" baseline="-25000" dirty="0">
                <a:cs typeface="Arial" panose="020B0604020202020204" pitchFamily="34" charset="0"/>
              </a:rPr>
              <a:t>n</a:t>
            </a:r>
            <a:r>
              <a:rPr lang="en-US" sz="1100" dirty="0">
                <a:cs typeface="Arial" panose="020B0604020202020204" pitchFamily="34" charset="0"/>
              </a:rPr>
              <a:t>.  A</a:t>
            </a:r>
            <a:r>
              <a:rPr lang="en-US" sz="1100" baseline="-25000" dirty="0">
                <a:cs typeface="Arial" panose="020B0604020202020204" pitchFamily="34" charset="0"/>
              </a:rPr>
              <a:t>eff</a:t>
            </a:r>
            <a:r>
              <a:rPr lang="en-US" sz="1100" dirty="0">
                <a:cs typeface="Arial" panose="020B0604020202020204" pitchFamily="34" charset="0"/>
              </a:rPr>
              <a:t> is discussed in more detail on the next slide. </a:t>
            </a:r>
          </a:p>
          <a:p>
            <a:pPr algn="just"/>
            <a:endParaRPr lang="en-US" sz="1100" dirty="0">
              <a:cs typeface="Arial" panose="020B0604020202020204" pitchFamily="34" charset="0"/>
            </a:endParaRPr>
          </a:p>
          <a:p>
            <a:pPr algn="just"/>
            <a:r>
              <a:rPr lang="en-US" sz="1100" dirty="0"/>
              <a:t>The original developments pertaining to the unified effective width method focused on the calculation of member effective cross-section properties, particularly the effective moment of inertia based on plate effective widths, I</a:t>
            </a:r>
            <a:r>
              <a:rPr lang="en-US" sz="1100" baseline="-25000" dirty="0"/>
              <a:t>e</a:t>
            </a:r>
            <a:r>
              <a:rPr lang="en-US" sz="1100" dirty="0"/>
              <a:t>, in the calculation of the column buckling stress. This type of procedure required iteration, since the effective widths are a function of the applied stresses. However, in the context of column flexural buckling, it was observed that the variation in the effective radius of gyration relative to the radius of gyration based on the gross cross-section properties was relatively minor. Similar observations were made with regard to other modes of failure under uniform axial compression. Therefore, it was found that the axial compressive resistance of members containing slender elements could be calculated accordingly, and non-iteratively, by using the gross cross-section properties to determine the column strength in terms of the axial stress, F</a:t>
            </a:r>
            <a:r>
              <a:rPr lang="en-US" sz="1100" baseline="-25000" dirty="0"/>
              <a:t>cr</a:t>
            </a:r>
            <a:r>
              <a:rPr lang="en-US" sz="1100" dirty="0"/>
              <a:t>, and by applying this stress to the effective area of the member cross section, A</a:t>
            </a:r>
            <a:r>
              <a:rPr lang="en-US" sz="1100" baseline="-25000" dirty="0"/>
              <a:t>eff</a:t>
            </a:r>
            <a:r>
              <a:rPr lang="en-US" sz="1100" dirty="0"/>
              <a:t>.</a:t>
            </a:r>
            <a:r>
              <a:rPr lang="en-US" sz="1100" dirty="0">
                <a:cs typeface="Arial" panose="020B0604020202020204" pitchFamily="34" charset="0"/>
              </a:rPr>
              <a:t> </a:t>
            </a:r>
          </a:p>
        </p:txBody>
      </p:sp>
      <p:sp>
        <p:nvSpPr>
          <p:cNvPr id="4" name="Slide Number Placeholder 3">
            <a:extLst>
              <a:ext uri="{FF2B5EF4-FFF2-40B4-BE49-F238E27FC236}">
                <a16:creationId xmlns:a16="http://schemas.microsoft.com/office/drawing/2014/main" id="{9C0EE221-B71F-3087-ED26-7BD80A22DC2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58</a:t>
            </a:fld>
            <a:endParaRPr lang="en-US" dirty="0"/>
          </a:p>
        </p:txBody>
      </p:sp>
    </p:spTree>
    <p:extLst>
      <p:ext uri="{BB962C8B-B14F-4D97-AF65-F5344CB8AC3E}">
        <p14:creationId xmlns:p14="http://schemas.microsoft.com/office/powerpoint/2010/main" val="850616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5"/>
            <a:ext cx="6257925" cy="5003801"/>
          </a:xfrm>
        </p:spPr>
        <p:txBody>
          <a:bodyPr/>
          <a:lstStyle/>
          <a:p>
            <a:pPr algn="just"/>
            <a:r>
              <a:rPr lang="en-US" dirty="0">
                <a:effectLst/>
                <a:ea typeface="Times New Roman" panose="02020603050405020304" pitchFamily="18" charset="0"/>
                <a:cs typeface="Arial" panose="020B0604020202020204" pitchFamily="34" charset="0"/>
              </a:rPr>
              <a:t>Two equations are provided for the cross-section effective area, A</a:t>
            </a:r>
            <a:r>
              <a:rPr lang="en-US" baseline="-25000" dirty="0">
                <a:effectLst/>
                <a:ea typeface="Times New Roman" panose="02020603050405020304" pitchFamily="18" charset="0"/>
                <a:cs typeface="Arial" panose="020B0604020202020204" pitchFamily="34" charset="0"/>
              </a:rPr>
              <a:t>eff</a:t>
            </a:r>
            <a:r>
              <a:rPr lang="en-US" dirty="0">
                <a:effectLst/>
                <a:ea typeface="Times New Roman" panose="02020603050405020304" pitchFamily="18" charset="0"/>
                <a:cs typeface="Arial" panose="020B0604020202020204" pitchFamily="34" charset="0"/>
              </a:rPr>
              <a:t>, to be used in the unified effective width/unified effective area approach. A</a:t>
            </a:r>
            <a:r>
              <a:rPr lang="en-US" baseline="-25000" dirty="0">
                <a:effectLst/>
                <a:ea typeface="Times New Roman" panose="02020603050405020304" pitchFamily="18" charset="0"/>
                <a:cs typeface="Arial" panose="020B0604020202020204" pitchFamily="34" charset="0"/>
              </a:rPr>
              <a:t>eff</a:t>
            </a:r>
            <a:r>
              <a:rPr lang="en-US" dirty="0">
                <a:effectLst/>
                <a:ea typeface="Times New Roman" panose="02020603050405020304" pitchFamily="18" charset="0"/>
                <a:cs typeface="Arial" panose="020B0604020202020204" pitchFamily="34" charset="0"/>
              </a:rPr>
              <a:t> is to be taken as the summation of the effective areas of the cross-section elements determined using either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Eq. 6.9.4.2.2a-3 or Eq. 6.9.4.2.2a-4, as shown on this slide. Eq. 6.9.4.2.2a-3 facilitates the inclusion of the fillet areas in rolled-section and square or rectangular HSS members containing any slender elements. Eq. 6.9.4.2.2a-4 addresses general welded and nonwelded built-up sections containing any slender plate elements. The second term of Eq. 6.9.4.2.2a-4 represents the sum of the gross cross-sectional areas of the four corner pieces of a noncomposite box-section member not included in the clear width of the component plates; for all other members, A</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is taken as zero. Flange extensions on box-section members, if present, should be evaluated to determine if they are nonslender or slender elements and included accordingly in Eq. 6.9.4.2.2a-4. For circular tubes and round HSS, A</a:t>
            </a:r>
            <a:r>
              <a:rPr lang="en-US" baseline="-25000" dirty="0">
                <a:effectLst/>
                <a:ea typeface="Times New Roman" panose="02020603050405020304" pitchFamily="18" charset="0"/>
                <a:cs typeface="Arial" panose="020B0604020202020204" pitchFamily="34" charset="0"/>
              </a:rPr>
              <a:t>eff</a:t>
            </a:r>
            <a:r>
              <a:rPr lang="en-US" dirty="0">
                <a:effectLst/>
                <a:ea typeface="Times New Roman" panose="02020603050405020304" pitchFamily="18" charset="0"/>
                <a:cs typeface="Arial" panose="020B0604020202020204" pitchFamily="34" charset="0"/>
              </a:rPr>
              <a:t> is instead to be determined as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6.9.4.2.2c. </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b is the width of the element under consideration determined as specified in </a:t>
            </a:r>
            <a:r>
              <a:rPr lang="en-US" i="1" dirty="0">
                <a:effectLst/>
                <a:ea typeface="Times New Roman" panose="02020603050405020304" pitchFamily="18" charset="0"/>
                <a:cs typeface="Arial" panose="020B0604020202020204" pitchFamily="34" charset="0"/>
              </a:rPr>
              <a:t>AASHTO LRFD</a:t>
            </a:r>
            <a:r>
              <a:rPr lang="en-US" dirty="0">
                <a:effectLst/>
                <a:ea typeface="Times New Roman" panose="02020603050405020304" pitchFamily="18" charset="0"/>
                <a:cs typeface="Arial" panose="020B0604020202020204" pitchFamily="34" charset="0"/>
              </a:rPr>
              <a:t> Table 6.9.4.2.1-1 (Slides 55 and 56). </a:t>
            </a:r>
            <a:r>
              <a:rPr lang="en-US" dirty="0">
                <a:cs typeface="Arial" panose="020B0604020202020204" pitchFamily="34" charset="0"/>
              </a:rPr>
              <a:t>t is the thickness of the element under consideration. For flanges of rolled channels, t is to be taken as the average thickness. For HSS, the provisions of </a:t>
            </a:r>
            <a:r>
              <a:rPr lang="en-US" i="1" dirty="0">
                <a:cs typeface="Arial" panose="020B0604020202020204" pitchFamily="34" charset="0"/>
              </a:rPr>
              <a:t>AASHTO LRFD </a:t>
            </a:r>
            <a:r>
              <a:rPr lang="en-US" dirty="0">
                <a:cs typeface="Arial" panose="020B0604020202020204" pitchFamily="34" charset="0"/>
              </a:rPr>
              <a:t>Article 6.12.1.2.4 apply. b</a:t>
            </a:r>
            <a:r>
              <a:rPr lang="en-US" baseline="-25000" dirty="0">
                <a:cs typeface="Arial" panose="020B0604020202020204" pitchFamily="34" charset="0"/>
              </a:rPr>
              <a:t>eff</a:t>
            </a:r>
            <a:r>
              <a:rPr lang="en-US" dirty="0">
                <a:cs typeface="Arial" panose="020B0604020202020204" pitchFamily="34" charset="0"/>
              </a:rPr>
              <a:t> is the effective width of the element under consideration determined as specified in </a:t>
            </a:r>
            <a:r>
              <a:rPr lang="en-US" i="1" dirty="0">
                <a:cs typeface="Arial" panose="020B0604020202020204" pitchFamily="34" charset="0"/>
              </a:rPr>
              <a:t>AASHTO LRFD </a:t>
            </a:r>
            <a:r>
              <a:rPr lang="en-US" dirty="0">
                <a:cs typeface="Arial" panose="020B0604020202020204" pitchFamily="34" charset="0"/>
              </a:rPr>
              <a:t>Article 6.9.4.2.2b for slender elements (as discussed on subsequent slides), and taken equal to b for nonslender elements.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8DC99B-7FE8-8F54-B31E-2E3EFDDC910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59</a:t>
            </a:fld>
            <a:endParaRPr lang="en-US" dirty="0"/>
          </a:p>
        </p:txBody>
      </p:sp>
    </p:spTree>
    <p:extLst>
      <p:ext uri="{BB962C8B-B14F-4D97-AF65-F5344CB8AC3E}">
        <p14:creationId xmlns:p14="http://schemas.microsoft.com/office/powerpoint/2010/main" val="328233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cover the computation of the factored tensile resistance of tension members using the </a:t>
            </a:r>
            <a:r>
              <a:rPr lang="en-US" i="1" dirty="0"/>
              <a:t>AASHTO LRFD </a:t>
            </a:r>
            <a:r>
              <a:rPr lang="en-US" dirty="0"/>
              <a:t>provisions, including the calculation of the factored yield resistance on the gross section, the factored fracture resistance on the net section, the calculation of the net area, A</a:t>
            </a:r>
            <a:r>
              <a:rPr lang="en-US" baseline="-25000" dirty="0"/>
              <a:t>n</a:t>
            </a:r>
            <a:r>
              <a:rPr lang="en-US" dirty="0"/>
              <a:t>, the calculation of the shear lag reduction factor, U, the calculation of the block shear rupture resistance, and illustrative examples illustrating the application of these provisions.   </a:t>
            </a:r>
          </a:p>
        </p:txBody>
      </p:sp>
      <p:sp>
        <p:nvSpPr>
          <p:cNvPr id="4" name="Slide Number Placeholder 3">
            <a:extLst>
              <a:ext uri="{FF2B5EF4-FFF2-40B4-BE49-F238E27FC236}">
                <a16:creationId xmlns:a16="http://schemas.microsoft.com/office/drawing/2014/main" id="{1CF4987B-2D54-6D31-DB24-39B5160FABA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a:t>
            </a:fld>
            <a:endParaRPr lang="en-US" dirty="0"/>
          </a:p>
        </p:txBody>
      </p:sp>
    </p:spTree>
    <p:extLst>
      <p:ext uri="{BB962C8B-B14F-4D97-AF65-F5344CB8AC3E}">
        <p14:creationId xmlns:p14="http://schemas.microsoft.com/office/powerpoint/2010/main" val="11578309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t>A significant attribute of the stability behavior of plates is that local buckling does not correspond to the maximum compressive resistance. Plates subjected to uniform compressive displacements (i.e., shortening) between rigid frictionless platens will bend out-of-plane after buckling as shown in the top figure on this slide, and will redistribute their longitudinal membrane stresses from uniform compression to those shown in the figure. This occurs regardless of whether the plates are supported on both longitudinal edges or on only one longitudinal edge. The plates continue to support increased loads, although with a reduction in their effective axial stiffness. Furthermore, the line of action of the resultant compressive force will move toward the supported edge in the plate that is supported only on one longitudinal edge. </a:t>
            </a:r>
          </a:p>
          <a:p>
            <a:pPr algn="just"/>
            <a:endParaRPr lang="en-US" dirty="0">
              <a:cs typeface="Arial" panose="020B0604020202020204" pitchFamily="34" charset="0"/>
            </a:endParaRPr>
          </a:p>
          <a:p>
            <a:pPr algn="just"/>
            <a:r>
              <a:rPr lang="en-US" dirty="0"/>
              <a:t>The analysis of the postbuckling action and the subsequent load capacity of a plate generally requires a sophisticated geometric nonlinear load-deflection solution. A simple approximation for the ultimate strength of plates in which both longitudinal edges are supported transversely was suggested in the early 1930s. It was proposed that the actual stress distribution be replaced by two effective widths of b</a:t>
            </a:r>
            <a:r>
              <a:rPr lang="en-US" baseline="-25000" dirty="0"/>
              <a:t>e</a:t>
            </a:r>
            <a:r>
              <a:rPr lang="en-US" dirty="0"/>
              <a:t>/2 &lt; b/2 on each side of the plate, each subjected to a uniform stress, f, equal to the actual maximum stress at the edge of the plate, as shown in the bottom left figure on this slide, and where the effective width b</a:t>
            </a:r>
            <a:r>
              <a:rPr lang="en-US" baseline="-25000" dirty="0"/>
              <a:t>e</a:t>
            </a:r>
            <a:r>
              <a:rPr lang="en-US" dirty="0"/>
              <a:t> is determined such that fb</a:t>
            </a:r>
            <a:r>
              <a:rPr lang="en-US" baseline="-25000" dirty="0"/>
              <a:t>e</a:t>
            </a:r>
            <a:r>
              <a:rPr lang="en-US" dirty="0"/>
              <a:t>t is equal to the total load supported by the plate. It was also suggested that the above two strips be considered as a rectangular plate of total width b</a:t>
            </a:r>
            <a:r>
              <a:rPr lang="en-US" baseline="-25000" dirty="0"/>
              <a:t>e</a:t>
            </a:r>
            <a:r>
              <a:rPr lang="en-US" dirty="0"/>
              <a:t>, and that the maximum load capacity of the plate corresponds to when the elastic critical stress of that plate becomes equal to the yield strength of the material, F</a:t>
            </a:r>
            <a:r>
              <a:rPr lang="en-US" baseline="-25000" dirty="0"/>
              <a:t>y</a:t>
            </a:r>
            <a:r>
              <a:rPr lang="en-US" dirty="0"/>
              <a:t>. Although this effective width formulation was originally suggested for plate elements with two transversely supported longitudinal edges, this idealization works satisfactorily for the effective width of a plate having only one transversely supported longitudinal edge as well, as shown in the bottom right figure on this slide.</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EEF3E3F5-06E7-35CE-3661-D5AC504006A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60</a:t>
            </a:fld>
            <a:endParaRPr lang="en-US" dirty="0"/>
          </a:p>
        </p:txBody>
      </p:sp>
    </p:spTree>
    <p:extLst>
      <p:ext uri="{BB962C8B-B14F-4D97-AF65-F5344CB8AC3E}">
        <p14:creationId xmlns:p14="http://schemas.microsoft.com/office/powerpoint/2010/main" val="4267426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22275" y="4225925"/>
                <a:ext cx="6257925" cy="5003801"/>
              </a:xfrm>
            </p:spPr>
            <p:txBody>
              <a:bodyPr/>
              <a:lstStyle/>
              <a:p>
                <a:pPr algn="just"/>
                <a:r>
                  <a:rPr lang="en-US" sz="1050" dirty="0">
                    <a:cs typeface="Arial" panose="020B0604020202020204" pitchFamily="34" charset="0"/>
                  </a:rPr>
                  <a:t>This slide shows the equations given in </a:t>
                </a:r>
                <a:r>
                  <a:rPr lang="en-US" sz="1050" i="1" dirty="0">
                    <a:cs typeface="Arial" panose="020B0604020202020204" pitchFamily="34" charset="0"/>
                  </a:rPr>
                  <a:t>AASHTO LRFD </a:t>
                </a:r>
                <a:r>
                  <a:rPr lang="en-US" sz="1050" dirty="0">
                    <a:cs typeface="Arial" panose="020B0604020202020204" pitchFamily="34" charset="0"/>
                  </a:rPr>
                  <a:t>Article 6.9.4.2.2b to compute the effective width, b</a:t>
                </a:r>
                <a:r>
                  <a:rPr lang="en-US" sz="1050" baseline="-25000" dirty="0">
                    <a:cs typeface="Arial" panose="020B0604020202020204" pitchFamily="34" charset="0"/>
                  </a:rPr>
                  <a:t>e</a:t>
                </a:r>
                <a:r>
                  <a:rPr lang="en-US" sz="1050" dirty="0">
                    <a:cs typeface="Arial" panose="020B0604020202020204" pitchFamily="34" charset="0"/>
                  </a:rPr>
                  <a:t>, for slender elements. </a:t>
                </a:r>
                <a:r>
                  <a:rPr lang="en-US" sz="1050" dirty="0">
                    <a:effectLst/>
                    <a:ea typeface="Times New Roman" panose="02020603050405020304" pitchFamily="18" charset="0"/>
                    <a:cs typeface="Arial" panose="020B0604020202020204" pitchFamily="34" charset="0"/>
                  </a:rPr>
                  <a:t>Eq. 6.9.4.2.2b-2 is a generalized form of the classical equation for plate local buckling effective widths implemented originally in the AISI cold-formed steel specifications and developed by Winter in 1970. This equation expanded on the original effective width formulation discussed on the preceding slide to account for the effects of geometric imperfections and residual stresses. The original Winter equation has been modified in the </a:t>
                </a:r>
                <a:r>
                  <a:rPr lang="en-US" sz="1050" i="1" dirty="0">
                    <a:effectLst/>
                    <a:ea typeface="Times New Roman" panose="02020603050405020304" pitchFamily="18" charset="0"/>
                    <a:cs typeface="Arial" panose="020B0604020202020204" pitchFamily="34" charset="0"/>
                  </a:rPr>
                  <a:t>AASHTO LRFD </a:t>
                </a:r>
                <a:r>
                  <a:rPr lang="en-US" sz="1050" dirty="0">
                    <a:effectLst/>
                    <a:ea typeface="Times New Roman" panose="02020603050405020304" pitchFamily="18" charset="0"/>
                    <a:cs typeface="Arial" panose="020B0604020202020204" pitchFamily="34" charset="0"/>
                  </a:rPr>
                  <a:t>BDS through the addition of </a:t>
                </a:r>
                <a:r>
                  <a:rPr lang="en-US" sz="1050" dirty="0">
                    <a:ea typeface="Times New Roman" panose="02020603050405020304" pitchFamily="18" charset="0"/>
                    <a:cs typeface="Arial" panose="020B0604020202020204" pitchFamily="34" charset="0"/>
                  </a:rPr>
                  <a:t>the effective width imperfection adjustment factors, c</a:t>
                </a:r>
                <a:r>
                  <a:rPr lang="en-US" sz="1050" baseline="-25000" dirty="0">
                    <a:ea typeface="Times New Roman" panose="02020603050405020304" pitchFamily="18" charset="0"/>
                    <a:cs typeface="Arial" panose="020B0604020202020204" pitchFamily="34" charset="0"/>
                  </a:rPr>
                  <a:t>1</a:t>
                </a:r>
                <a:r>
                  <a:rPr lang="en-US" sz="1050" dirty="0">
                    <a:ea typeface="Times New Roman" panose="02020603050405020304" pitchFamily="18" charset="0"/>
                    <a:cs typeface="Arial" panose="020B0604020202020204" pitchFamily="34" charset="0"/>
                  </a:rPr>
                  <a:t>, c</a:t>
                </a:r>
                <a:r>
                  <a:rPr lang="en-US" sz="1050" baseline="-25000" dirty="0">
                    <a:ea typeface="Times New Roman" panose="02020603050405020304" pitchFamily="18" charset="0"/>
                    <a:cs typeface="Arial" panose="020B0604020202020204" pitchFamily="34" charset="0"/>
                  </a:rPr>
                  <a:t>2</a:t>
                </a:r>
                <a:r>
                  <a:rPr lang="en-US" sz="1050" dirty="0">
                    <a:ea typeface="Times New Roman" panose="02020603050405020304" pitchFamily="18" charset="0"/>
                    <a:cs typeface="Arial" panose="020B0604020202020204" pitchFamily="34" charset="0"/>
                  </a:rPr>
                  <a:t> and c</a:t>
                </a:r>
                <a:r>
                  <a:rPr lang="en-US" sz="1050" baseline="-25000" dirty="0">
                    <a:ea typeface="Times New Roman" panose="02020603050405020304" pitchFamily="18" charset="0"/>
                    <a:cs typeface="Arial" panose="020B0604020202020204" pitchFamily="34" charset="0"/>
                  </a:rPr>
                  <a:t>3</a:t>
                </a:r>
                <a:r>
                  <a:rPr lang="en-US" sz="1050" dirty="0">
                    <a:ea typeface="Times New Roman" panose="02020603050405020304" pitchFamily="18" charset="0"/>
                    <a:cs typeface="Arial" panose="020B0604020202020204" pitchFamily="34" charset="0"/>
                  </a:rPr>
                  <a:t> (given on the next slide), to generalize the equation to more accurately characterize the plate postbuckling strengths for various categories of slender elements. For further background on this equation and these modifications, refer to the NSBA SBDH Chapter 4 (Section 6.2.4.2).</a:t>
                </a:r>
              </a:p>
              <a:p>
                <a:pPr algn="just"/>
                <a:endParaRPr lang="en-US" sz="1050" dirty="0">
                  <a:cs typeface="Arial" panose="020B0604020202020204" pitchFamily="34" charset="0"/>
                </a:endParaRPr>
              </a:p>
              <a:p>
                <a:pPr algn="just"/>
                <a:r>
                  <a:rPr lang="en-US" sz="1050" dirty="0">
                    <a:cs typeface="Arial" panose="020B0604020202020204" pitchFamily="34" charset="0"/>
                  </a:rPr>
                  <a:t>In the equations on this slide, F</a:t>
                </a:r>
                <a:r>
                  <a:rPr lang="en-US" sz="1050" baseline="-25000" dirty="0">
                    <a:cs typeface="Arial" panose="020B0604020202020204" pitchFamily="34" charset="0"/>
                  </a:rPr>
                  <a:t>cr</a:t>
                </a:r>
                <a:r>
                  <a:rPr lang="en-US" sz="1050" dirty="0">
                    <a:cs typeface="Arial" panose="020B0604020202020204" pitchFamily="34" charset="0"/>
                  </a:rPr>
                  <a:t> is the nominal compressive resistance of the member calculated from </a:t>
                </a:r>
                <a:r>
                  <a:rPr lang="en-US" sz="1050" i="1" dirty="0">
                    <a:cs typeface="Arial" panose="020B0604020202020204" pitchFamily="34" charset="0"/>
                  </a:rPr>
                  <a:t>AASHTO LRFD </a:t>
                </a:r>
                <a:r>
                  <a:rPr lang="en-US" sz="1050" dirty="0">
                    <a:cs typeface="Arial" panose="020B0604020202020204" pitchFamily="34" charset="0"/>
                  </a:rPr>
                  <a:t>Eq. 6.9.4.2.2a-2 (refer to Slide 58). </a:t>
                </a:r>
                <a:r>
                  <a:rPr lang="en-US" sz="1050" dirty="0">
                    <a:effectLst/>
                    <a:ea typeface="Times New Roman" panose="02020603050405020304" pitchFamily="18" charset="0"/>
                    <a:cs typeface="Arial" panose="020B0604020202020204" pitchFamily="34" charset="0"/>
                  </a:rPr>
                  <a:t>Eqs. 6.9.4.2.2b-1 and 6.9.4.2.2b-2 allow for </a:t>
                </a:r>
                <a:r>
                  <a:rPr lang="en-US" sz="1050" dirty="0">
                    <a:ea typeface="Times New Roman" panose="02020603050405020304" pitchFamily="18" charset="0"/>
                    <a:cs typeface="Arial" panose="020B0604020202020204" pitchFamily="34" charset="0"/>
                  </a:rPr>
                  <a:t>larger </a:t>
                </a:r>
                <a:r>
                  <a:rPr lang="en-US" sz="1050" dirty="0"/>
                  <a:t>plate effective widths in longer members relative to the values associated with f = F</a:t>
                </a:r>
                <a:r>
                  <a:rPr lang="en-US" sz="1050" baseline="-25000" dirty="0"/>
                  <a:t>y </a:t>
                </a:r>
                <a:r>
                  <a:rPr lang="en-US" sz="1050" dirty="0"/>
                  <a:t>due to the smaller values of F</a:t>
                </a:r>
                <a:r>
                  <a:rPr lang="en-US" sz="1050" baseline="-25000" dirty="0"/>
                  <a:t>cr</a:t>
                </a:r>
                <a:r>
                  <a:rPr lang="en-US" sz="1050" dirty="0"/>
                  <a:t>. It should be emphasized that the classification of a plate as slender under uniform axial compression indicates that the plate is not able to develop the yield capacity on its gross area due to the influence of local buckling, except as indicated in the next paragraph. </a:t>
                </a:r>
                <a:r>
                  <a:rPr lang="en-US" sz="1050" dirty="0">
                    <a:effectLst/>
                    <a:ea typeface="Times New Roman" panose="02020603050405020304" pitchFamily="18" charset="0"/>
                    <a:cs typeface="Arial" panose="020B0604020202020204" pitchFamily="34" charset="0"/>
                  </a:rPr>
                  <a:t>When calculating the contribution of longitudinally unstiffened compression flange plates in noncomposite steel box-section flexural members, F</a:t>
                </a:r>
                <a:r>
                  <a:rPr lang="en-US" sz="1050" baseline="-25000" dirty="0">
                    <a:effectLst/>
                    <a:ea typeface="Times New Roman" panose="02020603050405020304" pitchFamily="18" charset="0"/>
                    <a:cs typeface="Arial" panose="020B0604020202020204" pitchFamily="34" charset="0"/>
                  </a:rPr>
                  <a:t>cr</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is taken equal to the specified minimum yield strength of the compression flange,</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F</a:t>
                </a:r>
                <a:r>
                  <a:rPr lang="en-US" sz="1050" baseline="-25000" dirty="0">
                    <a:effectLst/>
                    <a:ea typeface="Times New Roman" panose="02020603050405020304" pitchFamily="18" charset="0"/>
                    <a:cs typeface="Arial" panose="020B0604020202020204" pitchFamily="34" charset="0"/>
                  </a:rPr>
                  <a:t>yc</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in Eqs. 6.9.4.2.2b-1 and 6.9.4.2.2b-2. The member resistance in these cases is best represented by considering the development of F</a:t>
                </a:r>
                <a:r>
                  <a:rPr lang="en-US" sz="1050" baseline="-25000" dirty="0">
                    <a:effectLst/>
                    <a:ea typeface="Times New Roman" panose="02020603050405020304" pitchFamily="18" charset="0"/>
                    <a:cs typeface="Arial" panose="020B0604020202020204" pitchFamily="34" charset="0"/>
                  </a:rPr>
                  <a:t>y</a:t>
                </a:r>
                <a:r>
                  <a:rPr lang="en-US" sz="1050" dirty="0">
                    <a:effectLst/>
                    <a:ea typeface="Times New Roman" panose="02020603050405020304" pitchFamily="18" charset="0"/>
                    <a:cs typeface="Arial" panose="020B0604020202020204" pitchFamily="34" charset="0"/>
                  </a:rPr>
                  <a:t> on the effective area of the longitudinally unstiffened plates.</a:t>
                </a:r>
              </a:p>
              <a:p>
                <a:pPr algn="just"/>
                <a:endParaRPr lang="en-US" sz="1050" dirty="0">
                  <a:cs typeface="Arial" panose="020B0604020202020204" pitchFamily="34" charset="0"/>
                </a:endParaRPr>
              </a:p>
              <a:p>
                <a:pPr algn="just"/>
                <a:r>
                  <a:rPr lang="en-US" sz="1050" dirty="0">
                    <a:effectLst/>
                    <a:ea typeface="Times New Roman" panose="02020603050405020304" pitchFamily="18" charset="0"/>
                    <a:cs typeface="Arial" panose="020B0604020202020204" pitchFamily="34" charset="0"/>
                  </a:rPr>
                  <a:t>If the stress level at overall member buckling, F</a:t>
                </a:r>
                <a:r>
                  <a:rPr lang="en-US" sz="1050" baseline="-25000" dirty="0">
                    <a:effectLst/>
                    <a:ea typeface="Times New Roman" panose="02020603050405020304" pitchFamily="18" charset="0"/>
                    <a:cs typeface="Arial" panose="020B0604020202020204" pitchFamily="34" charset="0"/>
                  </a:rPr>
                  <a:t>cr</a:t>
                </a:r>
                <a:r>
                  <a:rPr lang="en-US" sz="1050" dirty="0">
                    <a:effectLst/>
                    <a:ea typeface="Times New Roman" panose="02020603050405020304" pitchFamily="18" charset="0"/>
                    <a:cs typeface="Arial" panose="020B0604020202020204" pitchFamily="34" charset="0"/>
                  </a:rPr>
                  <a:t>, is small enough relative to F</a:t>
                </a:r>
                <a:r>
                  <a:rPr lang="en-US" sz="1050" baseline="-25000" dirty="0">
                    <a:effectLst/>
                    <a:ea typeface="Times New Roman" panose="02020603050405020304" pitchFamily="18" charset="0"/>
                    <a:cs typeface="Arial" panose="020B0604020202020204" pitchFamily="34" charset="0"/>
                  </a:rPr>
                  <a:t>y</a:t>
                </a:r>
                <a:r>
                  <a:rPr lang="en-US" sz="105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14:m>
                  <m:oMath xmlns:m="http://schemas.openxmlformats.org/officeDocument/2006/math">
                    <m:sSub>
                      <m:sSubPr>
                        <m:ctrlPr>
                          <a:rPr lang="en-US" sz="105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050" i="1" smtClean="0">
                            <a:effectLst/>
                            <a:latin typeface="Cambria Math" panose="02040503050406030204" pitchFamily="18" charset="0"/>
                            <a:ea typeface="Cambria Math" panose="02040503050406030204" pitchFamily="18" charset="0"/>
                            <a:cs typeface="Arial" panose="020B0604020202020204" pitchFamily="34" charset="0"/>
                          </a:rPr>
                          <m:t>𝜆</m:t>
                        </m:r>
                      </m:e>
                      <m:sub>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𝑟</m:t>
                        </m:r>
                      </m:sub>
                    </m:sSub>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 </m:t>
                    </m:r>
                    <m:rad>
                      <m:radPr>
                        <m:degHide m:val="on"/>
                        <m:ctrlPr>
                          <a:rPr lang="en-US" sz="1050" b="0" i="1" smtClean="0">
                            <a:effectLst/>
                            <a:latin typeface="Cambria Math" panose="02040503050406030204" pitchFamily="18" charset="0"/>
                            <a:ea typeface="Cambria Math" panose="02040503050406030204" pitchFamily="18" charset="0"/>
                            <a:cs typeface="Arial" panose="020B0604020202020204" pitchFamily="34" charset="0"/>
                          </a:rPr>
                        </m:ctrlPr>
                      </m:radPr>
                      <m:deg/>
                      <m:e>
                        <m:f>
                          <m:fPr>
                            <m:type m:val="lin"/>
                            <m:ctrlPr>
                              <a:rPr lang="en-US" sz="1050" b="0" i="1" smtClean="0">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105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𝐹</m:t>
                                </m:r>
                              </m:e>
                              <m:sub>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𝑦</m:t>
                                </m:r>
                              </m:sub>
                            </m:sSub>
                          </m:num>
                          <m:den>
                            <m:sSub>
                              <m:sSubPr>
                                <m:ctrlPr>
                                  <a:rPr lang="en-US" sz="105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𝐹</m:t>
                                </m:r>
                              </m:e>
                              <m:sub>
                                <m:r>
                                  <a:rPr lang="en-US" sz="1050" b="0" i="1" smtClean="0">
                                    <a:effectLst/>
                                    <a:latin typeface="Cambria Math" panose="02040503050406030204" pitchFamily="18" charset="0"/>
                                    <a:ea typeface="Cambria Math" panose="02040503050406030204" pitchFamily="18" charset="0"/>
                                    <a:cs typeface="Arial" panose="020B0604020202020204" pitchFamily="34" charset="0"/>
                                  </a:rPr>
                                  <m:t>𝑐𝑟</m:t>
                                </m:r>
                              </m:sub>
                            </m:sSub>
                          </m:den>
                        </m:f>
                      </m:e>
                    </m:rad>
                  </m:oMath>
                </a14:m>
                <a:r>
                  <a:rPr lang="en-US" sz="105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In these cases, the effective width of the slender cross-section element is equal to the full element width, b, as specified by Eq. 6.9.4.2.2b-1. In the preceding limit, </a:t>
                </a:r>
                <a:r>
                  <a:rPr lang="el-GR" sz="1050" dirty="0">
                    <a:effectLst/>
                    <a:ea typeface="Times New Roman" panose="02020603050405020304" pitchFamily="18" charset="0"/>
                    <a:cs typeface="Arial" panose="020B0604020202020204" pitchFamily="34" charset="0"/>
                  </a:rPr>
                  <a:t>λ</a:t>
                </a:r>
                <a:r>
                  <a:rPr lang="en-US" sz="1050" baseline="-25000" dirty="0">
                    <a:effectLst/>
                    <a:ea typeface="Times New Roman" panose="02020603050405020304" pitchFamily="18" charset="0"/>
                    <a:cs typeface="Arial" panose="020B0604020202020204" pitchFamily="34" charset="0"/>
                  </a:rPr>
                  <a:t>r</a:t>
                </a:r>
                <a:r>
                  <a:rPr lang="en-US" sz="1050" dirty="0">
                    <a:effectLst/>
                    <a:ea typeface="Times New Roman" panose="02020603050405020304" pitchFamily="18" charset="0"/>
                    <a:cs typeface="Arial" panose="020B0604020202020204" pitchFamily="34" charset="0"/>
                  </a:rPr>
                  <a:t> is the corresponding width-to-thickness ratio limit as specified in </a:t>
                </a:r>
                <a:r>
                  <a:rPr lang="en-US" sz="1050" i="1" dirty="0">
                    <a:effectLst/>
                    <a:ea typeface="Times New Roman" panose="02020603050405020304" pitchFamily="18" charset="0"/>
                    <a:cs typeface="Arial" panose="020B0604020202020204" pitchFamily="34" charset="0"/>
                  </a:rPr>
                  <a:t>AASHTO LRFD </a:t>
                </a:r>
                <a:r>
                  <a:rPr lang="en-US" sz="1050" dirty="0">
                    <a:effectLst/>
                    <a:ea typeface="Times New Roman" panose="02020603050405020304" pitchFamily="18" charset="0"/>
                    <a:cs typeface="Arial" panose="020B0604020202020204" pitchFamily="34" charset="0"/>
                  </a:rPr>
                  <a:t>Table 6.9.4.2.1-1 (Slides 55 and 56).</a:t>
                </a:r>
                <a:endParaRPr lang="en-US" dirty="0">
                  <a:latin typeface="Arial" panose="020B0604020202020204" pitchFamily="34" charset="0"/>
                  <a:cs typeface="Arial" panose="020B0604020202020204" pitchFamily="34" charset="0"/>
                </a:endParaRPr>
              </a:p>
            </p:txBody>
          </p:sp>
        </mc:Choice>
        <mc:Fallback xmlns="">
          <p:sp>
            <p:nvSpPr>
              <p:cNvPr id="3" name="Notes Placeholder 2"/>
              <p:cNvSpPr>
                <a:spLocks noGrp="1"/>
              </p:cNvSpPr>
              <p:nvPr>
                <p:ph type="body" idx="1"/>
              </p:nvPr>
            </p:nvSpPr>
            <p:spPr>
              <a:xfrm>
                <a:off x="422275" y="4225925"/>
                <a:ext cx="6257925" cy="5003801"/>
              </a:xfrm>
            </p:spPr>
            <p:txBody>
              <a:bodyPr/>
              <a:lstStyle/>
              <a:p>
                <a:pPr algn="just"/>
                <a:r>
                  <a:rPr lang="en-US" sz="1050" dirty="0">
                    <a:cs typeface="Arial" panose="020B0604020202020204" pitchFamily="34" charset="0"/>
                  </a:rPr>
                  <a:t>This slide shows the equations given in </a:t>
                </a:r>
                <a:r>
                  <a:rPr lang="en-US" sz="1050" i="1" dirty="0">
                    <a:cs typeface="Arial" panose="020B0604020202020204" pitchFamily="34" charset="0"/>
                  </a:rPr>
                  <a:t>AASHTO LRFD </a:t>
                </a:r>
                <a:r>
                  <a:rPr lang="en-US" sz="1050" dirty="0">
                    <a:cs typeface="Arial" panose="020B0604020202020204" pitchFamily="34" charset="0"/>
                  </a:rPr>
                  <a:t>Article 6.9.4.2.2b to compute the effective width, b</a:t>
                </a:r>
                <a:r>
                  <a:rPr lang="en-US" sz="1050" baseline="-25000" dirty="0">
                    <a:cs typeface="Arial" panose="020B0604020202020204" pitchFamily="34" charset="0"/>
                  </a:rPr>
                  <a:t>e</a:t>
                </a:r>
                <a:r>
                  <a:rPr lang="en-US" sz="1050" dirty="0">
                    <a:cs typeface="Arial" panose="020B0604020202020204" pitchFamily="34" charset="0"/>
                  </a:rPr>
                  <a:t>, for slender elements. </a:t>
                </a:r>
                <a:r>
                  <a:rPr lang="en-US" sz="1050" dirty="0">
                    <a:effectLst/>
                    <a:ea typeface="Times New Roman" panose="02020603050405020304" pitchFamily="18" charset="0"/>
                    <a:cs typeface="Arial" panose="020B0604020202020204" pitchFamily="34" charset="0"/>
                  </a:rPr>
                  <a:t>Eq. 6.9.4.2.2b-2 is a generalized form of the classical equation for plate local buckling effective widths implemented originally in the AISI cold-formed steel specifications and developed by Winter in 1970. This equation expanded on the original effective width formulation discussed on the preceding slide to account for the effects of geometric imperfections and residual stresses. The original Winter equation has been modified in the </a:t>
                </a:r>
                <a:r>
                  <a:rPr lang="en-US" sz="1050" i="1" dirty="0">
                    <a:effectLst/>
                    <a:ea typeface="Times New Roman" panose="02020603050405020304" pitchFamily="18" charset="0"/>
                    <a:cs typeface="Arial" panose="020B0604020202020204" pitchFamily="34" charset="0"/>
                  </a:rPr>
                  <a:t>AASHTO LRFD </a:t>
                </a:r>
                <a:r>
                  <a:rPr lang="en-US" sz="1050" dirty="0">
                    <a:effectLst/>
                    <a:ea typeface="Times New Roman" panose="02020603050405020304" pitchFamily="18" charset="0"/>
                    <a:cs typeface="Arial" panose="020B0604020202020204" pitchFamily="34" charset="0"/>
                  </a:rPr>
                  <a:t>BDS through the addition of </a:t>
                </a:r>
                <a:r>
                  <a:rPr lang="en-US" sz="1050" dirty="0">
                    <a:ea typeface="Times New Roman" panose="02020603050405020304" pitchFamily="18" charset="0"/>
                    <a:cs typeface="Arial" panose="020B0604020202020204" pitchFamily="34" charset="0"/>
                  </a:rPr>
                  <a:t>the effective width imperfection adjustment factors, c</a:t>
                </a:r>
                <a:r>
                  <a:rPr lang="en-US" sz="1050" baseline="-25000" dirty="0">
                    <a:ea typeface="Times New Roman" panose="02020603050405020304" pitchFamily="18" charset="0"/>
                    <a:cs typeface="Arial" panose="020B0604020202020204" pitchFamily="34" charset="0"/>
                  </a:rPr>
                  <a:t>1</a:t>
                </a:r>
                <a:r>
                  <a:rPr lang="en-US" sz="1050" dirty="0">
                    <a:ea typeface="Times New Roman" panose="02020603050405020304" pitchFamily="18" charset="0"/>
                    <a:cs typeface="Arial" panose="020B0604020202020204" pitchFamily="34" charset="0"/>
                  </a:rPr>
                  <a:t>, c</a:t>
                </a:r>
                <a:r>
                  <a:rPr lang="en-US" sz="1050" baseline="-25000" dirty="0">
                    <a:ea typeface="Times New Roman" panose="02020603050405020304" pitchFamily="18" charset="0"/>
                    <a:cs typeface="Arial" panose="020B0604020202020204" pitchFamily="34" charset="0"/>
                  </a:rPr>
                  <a:t>2</a:t>
                </a:r>
                <a:r>
                  <a:rPr lang="en-US" sz="1050" dirty="0">
                    <a:ea typeface="Times New Roman" panose="02020603050405020304" pitchFamily="18" charset="0"/>
                    <a:cs typeface="Arial" panose="020B0604020202020204" pitchFamily="34" charset="0"/>
                  </a:rPr>
                  <a:t> and c</a:t>
                </a:r>
                <a:r>
                  <a:rPr lang="en-US" sz="1050" baseline="-25000" dirty="0">
                    <a:ea typeface="Times New Roman" panose="02020603050405020304" pitchFamily="18" charset="0"/>
                    <a:cs typeface="Arial" panose="020B0604020202020204" pitchFamily="34" charset="0"/>
                  </a:rPr>
                  <a:t>3</a:t>
                </a:r>
                <a:r>
                  <a:rPr lang="en-US" sz="1050" dirty="0">
                    <a:ea typeface="Times New Roman" panose="02020603050405020304" pitchFamily="18" charset="0"/>
                    <a:cs typeface="Arial" panose="020B0604020202020204" pitchFamily="34" charset="0"/>
                  </a:rPr>
                  <a:t> (given on the next slide), to generalize the equation to more accurately characterize the plate postbuckling strengths for various categories of slender elements. For further background on this equation and these modifications, refer to the NSBA SBDH Chapter 4 (Section 6.2.4.2).</a:t>
                </a:r>
              </a:p>
              <a:p>
                <a:pPr algn="just"/>
                <a:endParaRPr lang="en-US" sz="1050" dirty="0">
                  <a:cs typeface="Arial" panose="020B0604020202020204" pitchFamily="34" charset="0"/>
                </a:endParaRPr>
              </a:p>
              <a:p>
                <a:pPr algn="just"/>
                <a:r>
                  <a:rPr lang="en-US" sz="1050" dirty="0">
                    <a:cs typeface="Arial" panose="020B0604020202020204" pitchFamily="34" charset="0"/>
                  </a:rPr>
                  <a:t>In the equations on this slide, F</a:t>
                </a:r>
                <a:r>
                  <a:rPr lang="en-US" sz="1050" baseline="-25000" dirty="0">
                    <a:cs typeface="Arial" panose="020B0604020202020204" pitchFamily="34" charset="0"/>
                  </a:rPr>
                  <a:t>cr</a:t>
                </a:r>
                <a:r>
                  <a:rPr lang="en-US" sz="1050" dirty="0">
                    <a:cs typeface="Arial" panose="020B0604020202020204" pitchFamily="34" charset="0"/>
                  </a:rPr>
                  <a:t> is the nominal compressive resistance of the member calculated from </a:t>
                </a:r>
                <a:r>
                  <a:rPr lang="en-US" sz="1050" i="1" dirty="0">
                    <a:cs typeface="Arial" panose="020B0604020202020204" pitchFamily="34" charset="0"/>
                  </a:rPr>
                  <a:t>AASHTO LRFD </a:t>
                </a:r>
                <a:r>
                  <a:rPr lang="en-US" sz="1050" dirty="0">
                    <a:cs typeface="Arial" panose="020B0604020202020204" pitchFamily="34" charset="0"/>
                  </a:rPr>
                  <a:t>Eq. 6.9.4.2.2a-2 (refer to Slide 58). </a:t>
                </a:r>
                <a:r>
                  <a:rPr lang="en-US" sz="1050" dirty="0">
                    <a:effectLst/>
                    <a:ea typeface="Times New Roman" panose="02020603050405020304" pitchFamily="18" charset="0"/>
                    <a:cs typeface="Arial" panose="020B0604020202020204" pitchFamily="34" charset="0"/>
                  </a:rPr>
                  <a:t>Eqs. 6.9.4.2.2b-1 and 6.9.4.2.2b-2 allow for </a:t>
                </a:r>
                <a:r>
                  <a:rPr lang="en-US" sz="1050" dirty="0">
                    <a:ea typeface="Times New Roman" panose="02020603050405020304" pitchFamily="18" charset="0"/>
                    <a:cs typeface="Arial" panose="020B0604020202020204" pitchFamily="34" charset="0"/>
                  </a:rPr>
                  <a:t>larger </a:t>
                </a:r>
                <a:r>
                  <a:rPr lang="en-US" sz="1050" dirty="0"/>
                  <a:t>plate effective widths in longer members relative to the values associated with f = F</a:t>
                </a:r>
                <a:r>
                  <a:rPr lang="en-US" sz="1050" baseline="-25000" dirty="0"/>
                  <a:t>y </a:t>
                </a:r>
                <a:r>
                  <a:rPr lang="en-US" sz="1050" dirty="0"/>
                  <a:t>due to the smaller values of F</a:t>
                </a:r>
                <a:r>
                  <a:rPr lang="en-US" sz="1050" baseline="-25000" dirty="0"/>
                  <a:t>cr</a:t>
                </a:r>
                <a:r>
                  <a:rPr lang="en-US" sz="1050" dirty="0"/>
                  <a:t>. It should be emphasized that the classification of a plate as slender under uniform axial compression indicates that the plate is not able to develop the yield capacity on its gross area due to the influence of local buckling, except as indicated in the next paragraph. </a:t>
                </a:r>
                <a:r>
                  <a:rPr lang="en-US" sz="1050" dirty="0">
                    <a:effectLst/>
                    <a:ea typeface="Times New Roman" panose="02020603050405020304" pitchFamily="18" charset="0"/>
                    <a:cs typeface="Arial" panose="020B0604020202020204" pitchFamily="34" charset="0"/>
                  </a:rPr>
                  <a:t>When calculating the contribution of longitudinally unstiffened compression flange plates in noncomposite steel box-section flexural members, F</a:t>
                </a:r>
                <a:r>
                  <a:rPr lang="en-US" sz="1050" baseline="-25000" dirty="0">
                    <a:effectLst/>
                    <a:ea typeface="Times New Roman" panose="02020603050405020304" pitchFamily="18" charset="0"/>
                    <a:cs typeface="Arial" panose="020B0604020202020204" pitchFamily="34" charset="0"/>
                  </a:rPr>
                  <a:t>cr</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is taken equal to the specified minimum yield strength of the compression flange,</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F</a:t>
                </a:r>
                <a:r>
                  <a:rPr lang="en-US" sz="1050" baseline="-25000" dirty="0">
                    <a:effectLst/>
                    <a:ea typeface="Times New Roman" panose="02020603050405020304" pitchFamily="18" charset="0"/>
                    <a:cs typeface="Arial" panose="020B0604020202020204" pitchFamily="34" charset="0"/>
                  </a:rPr>
                  <a:t>yc</a:t>
                </a:r>
                <a:r>
                  <a:rPr lang="en-US" sz="1050" i="1" dirty="0">
                    <a:effectLst/>
                    <a:ea typeface="Times New Roman" panose="02020603050405020304" pitchFamily="18" charset="0"/>
                    <a:cs typeface="Arial" panose="020B0604020202020204" pitchFamily="34" charset="0"/>
                  </a:rPr>
                  <a:t>, </a:t>
                </a:r>
                <a:r>
                  <a:rPr lang="en-US" sz="1050" dirty="0">
                    <a:effectLst/>
                    <a:ea typeface="Times New Roman" panose="02020603050405020304" pitchFamily="18" charset="0"/>
                    <a:cs typeface="Arial" panose="020B0604020202020204" pitchFamily="34" charset="0"/>
                  </a:rPr>
                  <a:t>in Eqs. 6.9.4.2.2b-1 and 6.9.4.2.2b-2. The member resistance in these cases is best represented by considering the development of F</a:t>
                </a:r>
                <a:r>
                  <a:rPr lang="en-US" sz="1050" baseline="-25000" dirty="0">
                    <a:effectLst/>
                    <a:ea typeface="Times New Roman" panose="02020603050405020304" pitchFamily="18" charset="0"/>
                    <a:cs typeface="Arial" panose="020B0604020202020204" pitchFamily="34" charset="0"/>
                  </a:rPr>
                  <a:t>y</a:t>
                </a:r>
                <a:r>
                  <a:rPr lang="en-US" sz="1050" dirty="0">
                    <a:effectLst/>
                    <a:ea typeface="Times New Roman" panose="02020603050405020304" pitchFamily="18" charset="0"/>
                    <a:cs typeface="Arial" panose="020B0604020202020204" pitchFamily="34" charset="0"/>
                  </a:rPr>
                  <a:t> on the effective area of the longitudinally unstiffened plates.</a:t>
                </a:r>
              </a:p>
              <a:p>
                <a:pPr algn="just"/>
                <a:endParaRPr lang="en-US" sz="1050" dirty="0">
                  <a:cs typeface="Arial" panose="020B0604020202020204" pitchFamily="34" charset="0"/>
                </a:endParaRPr>
              </a:p>
              <a:p>
                <a:pPr algn="just"/>
                <a:r>
                  <a:rPr lang="en-US" sz="1050" dirty="0">
                    <a:effectLst/>
                    <a:ea typeface="Times New Roman" panose="02020603050405020304" pitchFamily="18" charset="0"/>
                    <a:cs typeface="Arial" panose="020B0604020202020204" pitchFamily="34" charset="0"/>
                  </a:rPr>
                  <a:t>If the stress level at overall member buckling, F</a:t>
                </a:r>
                <a:r>
                  <a:rPr lang="en-US" sz="1050" baseline="-25000" dirty="0">
                    <a:effectLst/>
                    <a:ea typeface="Times New Roman" panose="02020603050405020304" pitchFamily="18" charset="0"/>
                    <a:cs typeface="Arial" panose="020B0604020202020204" pitchFamily="34" charset="0"/>
                  </a:rPr>
                  <a:t>cr</a:t>
                </a:r>
                <a:r>
                  <a:rPr lang="en-US" sz="1050" dirty="0">
                    <a:effectLst/>
                    <a:ea typeface="Times New Roman" panose="02020603050405020304" pitchFamily="18" charset="0"/>
                    <a:cs typeface="Arial" panose="020B0604020202020204" pitchFamily="34" charset="0"/>
                  </a:rPr>
                  <a:t>, is small enough relative to F</a:t>
                </a:r>
                <a:r>
                  <a:rPr lang="en-US" sz="1050" baseline="-25000" dirty="0">
                    <a:effectLst/>
                    <a:ea typeface="Times New Roman" panose="02020603050405020304" pitchFamily="18" charset="0"/>
                    <a:cs typeface="Arial" panose="020B0604020202020204" pitchFamily="34" charset="0"/>
                  </a:rPr>
                  <a:t>y</a:t>
                </a:r>
                <a:r>
                  <a:rPr lang="en-US" sz="105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r>
                  <a:rPr lang="en-US" sz="1050" i="0">
                    <a:effectLst/>
                    <a:latin typeface="Cambria Math" panose="02040503050406030204" pitchFamily="18" charset="0"/>
                    <a:ea typeface="Cambria Math" panose="02040503050406030204" pitchFamily="18" charset="0"/>
                    <a:cs typeface="Arial" panose="020B0604020202020204" pitchFamily="34" charset="0"/>
                  </a:rPr>
                  <a:t>𝜆_</a:t>
                </a:r>
                <a:r>
                  <a:rPr lang="en-US" sz="1050" b="0" i="0">
                    <a:effectLst/>
                    <a:latin typeface="Cambria Math" panose="02040503050406030204" pitchFamily="18" charset="0"/>
                    <a:ea typeface="Cambria Math" panose="02040503050406030204" pitchFamily="18" charset="0"/>
                    <a:cs typeface="Arial" panose="020B0604020202020204" pitchFamily="34" charset="0"/>
                  </a:rPr>
                  <a:t>𝑟= √(𝐹_𝑦∕𝐹_𝑐𝑟 )</a:t>
                </a:r>
                <a:r>
                  <a:rPr lang="en-US" sz="105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In these cases, the effective width of the slender cross-section element is equal to the full element width, b, as specified by Eq. 6.9.4.2.2b-1. In the preceding limit, </a:t>
                </a:r>
                <a:r>
                  <a:rPr lang="el-GR" sz="1050" dirty="0">
                    <a:effectLst/>
                    <a:ea typeface="Times New Roman" panose="02020603050405020304" pitchFamily="18" charset="0"/>
                    <a:cs typeface="Arial" panose="020B0604020202020204" pitchFamily="34" charset="0"/>
                  </a:rPr>
                  <a:t>λ</a:t>
                </a:r>
                <a:r>
                  <a:rPr lang="en-US" sz="1050" baseline="-25000" dirty="0">
                    <a:effectLst/>
                    <a:ea typeface="Times New Roman" panose="02020603050405020304" pitchFamily="18" charset="0"/>
                    <a:cs typeface="Arial" panose="020B0604020202020204" pitchFamily="34" charset="0"/>
                  </a:rPr>
                  <a:t>r</a:t>
                </a:r>
                <a:r>
                  <a:rPr lang="en-US" sz="1050" dirty="0">
                    <a:effectLst/>
                    <a:ea typeface="Times New Roman" panose="02020603050405020304" pitchFamily="18" charset="0"/>
                    <a:cs typeface="Arial" panose="020B0604020202020204" pitchFamily="34" charset="0"/>
                  </a:rPr>
                  <a:t> is the corresponding width-to-thickness ratio limit as specified in </a:t>
                </a:r>
                <a:r>
                  <a:rPr lang="en-US" sz="1050" i="1" dirty="0">
                    <a:effectLst/>
                    <a:ea typeface="Times New Roman" panose="02020603050405020304" pitchFamily="18" charset="0"/>
                    <a:cs typeface="Arial" panose="020B0604020202020204" pitchFamily="34" charset="0"/>
                  </a:rPr>
                  <a:t>AASHTO LRFD </a:t>
                </a:r>
                <a:r>
                  <a:rPr lang="en-US" sz="1050" dirty="0">
                    <a:effectLst/>
                    <a:ea typeface="Times New Roman" panose="02020603050405020304" pitchFamily="18" charset="0"/>
                    <a:cs typeface="Arial" panose="020B0604020202020204" pitchFamily="34" charset="0"/>
                  </a:rPr>
                  <a:t>Table 6.9.4.2.1-1 (Slides 55 and 56).</a:t>
                </a:r>
                <a:endParaRPr lang="en-US" dirty="0">
                  <a:latin typeface="Arial" panose="020B0604020202020204" pitchFamily="34" charset="0"/>
                  <a:cs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830B5998-9929-B3B5-8D01-2DEC2660E1E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61</a:t>
            </a:fld>
            <a:endParaRPr lang="en-US" dirty="0"/>
          </a:p>
        </p:txBody>
      </p:sp>
    </p:spTree>
    <p:extLst>
      <p:ext uri="{BB962C8B-B14F-4D97-AF65-F5344CB8AC3E}">
        <p14:creationId xmlns:p14="http://schemas.microsoft.com/office/powerpoint/2010/main" val="1543429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cs typeface="Arial" panose="020B0604020202020204" pitchFamily="34" charset="0"/>
              </a:rPr>
              <a:t>The effective width imperfection adjustment factors, c</a:t>
            </a:r>
            <a:r>
              <a:rPr lang="en-US" baseline="-25000" dirty="0">
                <a:cs typeface="Arial" panose="020B0604020202020204" pitchFamily="34" charset="0"/>
              </a:rPr>
              <a:t>1</a:t>
            </a:r>
            <a:r>
              <a:rPr lang="en-US" dirty="0">
                <a:cs typeface="Arial" panose="020B0604020202020204" pitchFamily="34" charset="0"/>
              </a:rPr>
              <a:t>, c</a:t>
            </a:r>
            <a:r>
              <a:rPr lang="en-US" baseline="-25000" dirty="0">
                <a:cs typeface="Arial" panose="020B0604020202020204" pitchFamily="34" charset="0"/>
              </a:rPr>
              <a:t>2</a:t>
            </a:r>
            <a:r>
              <a:rPr lang="en-US" dirty="0">
                <a:cs typeface="Arial" panose="020B0604020202020204" pitchFamily="34" charset="0"/>
              </a:rPr>
              <a:t>, and c</a:t>
            </a:r>
            <a:r>
              <a:rPr lang="en-US" baseline="-25000" dirty="0">
                <a:cs typeface="Arial" panose="020B0604020202020204" pitchFamily="34" charset="0"/>
              </a:rPr>
              <a:t>3</a:t>
            </a:r>
            <a:r>
              <a:rPr lang="en-US" dirty="0">
                <a:cs typeface="Arial" panose="020B0604020202020204" pitchFamily="34" charset="0"/>
              </a:rPr>
              <a:t>, to be used in </a:t>
            </a:r>
            <a:r>
              <a:rPr lang="en-US" i="1" dirty="0">
                <a:cs typeface="Arial" panose="020B0604020202020204" pitchFamily="34" charset="0"/>
              </a:rPr>
              <a:t>AASHTO LRFD </a:t>
            </a:r>
            <a:r>
              <a:rPr lang="en-US" dirty="0">
                <a:cs typeface="Arial" panose="020B0604020202020204" pitchFamily="34" charset="0"/>
              </a:rPr>
              <a:t>Eq. 6.9.4.2.2b-2 on the preceding slide are given in </a:t>
            </a:r>
            <a:r>
              <a:rPr lang="en-US" i="1" dirty="0">
                <a:cs typeface="Arial" panose="020B0604020202020204" pitchFamily="34" charset="0"/>
              </a:rPr>
              <a:t>AASHTO LRFD </a:t>
            </a:r>
            <a:r>
              <a:rPr lang="en-US" dirty="0">
                <a:cs typeface="Arial" panose="020B0604020202020204" pitchFamily="34" charset="0"/>
              </a:rPr>
              <a:t>Table 6.9.4.2.2b-1, which is shown on this slide. </a:t>
            </a:r>
            <a:r>
              <a:rPr lang="en-US" dirty="0">
                <a:effectLst/>
                <a:ea typeface="Times New Roman" panose="02020603050405020304" pitchFamily="18" charset="0"/>
                <a:cs typeface="Arial" panose="020B0604020202020204" pitchFamily="34" charset="0"/>
              </a:rPr>
              <a:t>For a plate with ideal simply-supported edge conditions, where the theoretical plate local buckling coefficient, k</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is equal to 4.0, the coefficients in Winter’s equation for the plate effective width are c</a:t>
            </a:r>
            <a:r>
              <a:rPr lang="en-US" baseline="-25000" dirty="0">
                <a:effectLst/>
                <a:ea typeface="Times New Roman" panose="02020603050405020304" pitchFamily="18" charset="0"/>
                <a:cs typeface="Arial" panose="020B0604020202020204" pitchFamily="34" charset="0"/>
              </a:rPr>
              <a:t>1</a:t>
            </a:r>
            <a:r>
              <a:rPr lang="en-US" dirty="0">
                <a:effectLst/>
                <a:ea typeface="Times New Roman" panose="02020603050405020304" pitchFamily="18" charset="0"/>
                <a:cs typeface="Arial" panose="020B0604020202020204" pitchFamily="34" charset="0"/>
              </a:rPr>
              <a:t> = 0.22, c</a:t>
            </a:r>
            <a:r>
              <a:rPr lang="en-US" baseline="-25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 1.485, and c</a:t>
            </a:r>
            <a:r>
              <a:rPr lang="en-US" baseline="-25000" dirty="0">
                <a:effectLst/>
                <a:ea typeface="Times New Roman" panose="02020603050405020304" pitchFamily="18" charset="0"/>
                <a:cs typeface="Arial" panose="020B0604020202020204" pitchFamily="34" charset="0"/>
              </a:rPr>
              <a:t>3</a:t>
            </a:r>
            <a:r>
              <a:rPr lang="en-US" dirty="0">
                <a:effectLst/>
                <a:ea typeface="Times New Roman" panose="02020603050405020304" pitchFamily="18" charset="0"/>
                <a:cs typeface="Arial" panose="020B0604020202020204" pitchFamily="34" charset="0"/>
              </a:rPr>
              <a:t> = 0.0. These same coefficients are used for all plates supported along one longitudinal edge. </a:t>
            </a:r>
          </a:p>
          <a:p>
            <a:pPr algn="just"/>
            <a:endParaRPr lang="en-US" dirty="0">
              <a:cs typeface="Arial" panose="020B0604020202020204" pitchFamily="34" charset="0"/>
            </a:endParaRPr>
          </a:p>
          <a:p>
            <a:pPr algn="just"/>
            <a:r>
              <a:rPr lang="en-US" dirty="0"/>
              <a:t>Table 6.9.4.2.2b-1 specifies c</a:t>
            </a:r>
            <a:r>
              <a:rPr lang="en-US" baseline="-25000" dirty="0"/>
              <a:t>1</a:t>
            </a:r>
            <a:r>
              <a:rPr lang="en-US" dirty="0"/>
              <a:t> = 0.20 for 1) flanges and webs of nonwelded built-up box sections; 2) walls of square and rectangular hot-formed HSS; and 3) nonperforated flange cover plates. Table 6.9.4.2.2b-1 specifies c</a:t>
            </a:r>
            <a:r>
              <a:rPr lang="en-US" baseline="-25000" dirty="0"/>
              <a:t>1</a:t>
            </a:r>
            <a:r>
              <a:rPr lang="en-US" dirty="0"/>
              <a:t> = 0.18 for 1) webs of rolled I- and channel sections; 2) webs of nonwelded built-up I- and channel sections; 3) webs of welded and nonwelded built-up I-sections containing two or more longitudinal stiffeners; and 4) flanges and webs of nonwelded built-up box sections containing two or more longitudinal stiffeners. There appears to be no justification for using the smaller c</a:t>
            </a:r>
            <a:r>
              <a:rPr lang="en-US" baseline="-25000" dirty="0"/>
              <a:t>1</a:t>
            </a:r>
            <a:r>
              <a:rPr lang="en-US" dirty="0"/>
              <a:t> = 0.18 on webs of general built-up I-sections containing flanges with a relatively large b/t. In addition, the table specifies c</a:t>
            </a:r>
            <a:r>
              <a:rPr lang="en-US" baseline="-25000" dirty="0"/>
              <a:t>1</a:t>
            </a:r>
            <a:r>
              <a:rPr lang="en-US" dirty="0"/>
              <a:t> = 0.22 for cold-formed HSS sections, which is consistent with the AISI rules. The c</a:t>
            </a:r>
            <a:r>
              <a:rPr lang="en-US" baseline="-25000" dirty="0"/>
              <a:t>1</a:t>
            </a:r>
            <a:r>
              <a:rPr lang="en-US" dirty="0"/>
              <a:t> value for plates with two or more longitudinal stiffeners provides some recognition of the additional net lateral restraint from adjacent panels (within the plane of the plate) at the multiple longitudinal stiffener locations in these plates. </a:t>
            </a:r>
            <a:r>
              <a:rPr lang="en-US" dirty="0">
                <a:effectLst/>
                <a:ea typeface="Times New Roman" panose="02020603050405020304" pitchFamily="18" charset="0"/>
                <a:cs typeface="Arial" panose="020B0604020202020204" pitchFamily="34" charset="0"/>
              </a:rPr>
              <a:t>The coefficient c</a:t>
            </a:r>
            <a:r>
              <a:rPr lang="en-US" baseline="-25000" dirty="0">
                <a:effectLst/>
                <a:ea typeface="Times New Roman" panose="02020603050405020304" pitchFamily="18" charset="0"/>
                <a:cs typeface="Arial" panose="020B0604020202020204" pitchFamily="34" charset="0"/>
              </a:rPr>
              <a:t>3</a:t>
            </a:r>
            <a:r>
              <a:rPr lang="en-US" dirty="0">
                <a:effectLst/>
                <a:ea typeface="Times New Roman" panose="02020603050405020304" pitchFamily="18" charset="0"/>
                <a:cs typeface="Arial" panose="020B0604020202020204" pitchFamily="34" charset="0"/>
              </a:rPr>
              <a:t> = 0.075 for all other plates supported along two longitudinal edges given in the last row of the table shifts Winter’s classical plate effective width curve to reflect the results of a wide range of research studies indicating lower local buckling resistances and postbuckling strengths in members composed of general welded plate assemblies, due to the influence of welding residual stresses.</a:t>
            </a:r>
          </a:p>
          <a:p>
            <a:pPr algn="just"/>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02641D-440A-BB3E-5E7A-8255B4C2E767}"/>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62</a:t>
            </a:fld>
            <a:endParaRPr lang="en-US" dirty="0"/>
          </a:p>
        </p:txBody>
      </p:sp>
    </p:spTree>
    <p:extLst>
      <p:ext uri="{BB962C8B-B14F-4D97-AF65-F5344CB8AC3E}">
        <p14:creationId xmlns:p14="http://schemas.microsoft.com/office/powerpoint/2010/main" val="1094924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5"/>
            <a:ext cx="6257925" cy="5003801"/>
          </a:xfrm>
        </p:spPr>
        <p:txBody>
          <a:bodyPr/>
          <a:lstStyle/>
          <a:p>
            <a:pPr algn="just"/>
            <a:r>
              <a:rPr lang="en-US" sz="1100" dirty="0">
                <a:effectLst/>
                <a:ea typeface="Times New Roman" panose="02020603050405020304" pitchFamily="18" charset="0"/>
                <a:cs typeface="Arial" panose="020B0604020202020204" pitchFamily="34" charset="0"/>
              </a:rPr>
              <a:t>Since significant post-buckling resistance is often assumed at the strength limit state in computing the nominal flexural and axial compressive resistance of members with cross sections containing slender plate elements supported along two longitudinal edges and/or longitudinally stiffened plates supported along their two longitudinal edges and containing slender plate panels, such members must also satisfy the provisions of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6.9.4.5 to ensure that theoretical local buckling of those plate elements or panels does not occur at the service limit state and for constructibility (Lesson 7).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Eq. 6.9.4.5-1, shown on this slide, is used to check for theoretical local buckling at these limit states under the net combined normal stresses acting on each of these types of plate elements or panels subjected to compressive stress due to the Service II loads or the factored load for constructibility specified in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3.4.2.1 (Lesson 7). Refer to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6.9.4.5 for the definitions of b</a:t>
            </a:r>
            <a:r>
              <a:rPr lang="en-US" sz="1100" baseline="-25000" dirty="0">
                <a:effectLst/>
                <a:ea typeface="Times New Roman" panose="02020603050405020304" pitchFamily="18" charset="0"/>
                <a:cs typeface="Arial" panose="020B0604020202020204" pitchFamily="34" charset="0"/>
              </a:rPr>
              <a:t>f</a:t>
            </a:r>
            <a:r>
              <a:rPr lang="en-US" sz="1100" dirty="0">
                <a:effectLst/>
                <a:ea typeface="Times New Roman" panose="02020603050405020304" pitchFamily="18" charset="0"/>
                <a:cs typeface="Arial" panose="020B0604020202020204" pitchFamily="34" charset="0"/>
              </a:rPr>
              <a:t>, D, t</a:t>
            </a:r>
            <a:r>
              <a:rPr lang="en-US" sz="1100" baseline="-25000" dirty="0">
                <a:effectLst/>
                <a:ea typeface="Times New Roman" panose="02020603050405020304" pitchFamily="18" charset="0"/>
                <a:cs typeface="Arial" panose="020B0604020202020204" pitchFamily="34" charset="0"/>
              </a:rPr>
              <a:t>f</a:t>
            </a:r>
            <a:r>
              <a:rPr lang="en-US" sz="1100" dirty="0">
                <a:effectLst/>
                <a:ea typeface="Times New Roman" panose="02020603050405020304" pitchFamily="18" charset="0"/>
                <a:cs typeface="Arial" panose="020B0604020202020204" pitchFamily="34" charset="0"/>
              </a:rPr>
              <a:t>, t</a:t>
            </a:r>
            <a:r>
              <a:rPr lang="en-US" sz="1100" baseline="-25000" dirty="0">
                <a:effectLst/>
                <a:ea typeface="Times New Roman" panose="02020603050405020304" pitchFamily="18" charset="0"/>
                <a:cs typeface="Arial" panose="020B0604020202020204" pitchFamily="34" charset="0"/>
              </a:rPr>
              <a:t>w</a:t>
            </a:r>
            <a:r>
              <a:rPr lang="en-US" sz="1100" dirty="0">
                <a:effectLst/>
                <a:ea typeface="Times New Roman" panose="02020603050405020304" pitchFamily="18" charset="0"/>
                <a:cs typeface="Arial" panose="020B0604020202020204" pitchFamily="34" charset="0"/>
              </a:rPr>
              <a:t>, and w. </a:t>
            </a:r>
          </a:p>
          <a:p>
            <a:pPr algn="just"/>
            <a:endParaRPr lang="en-US" sz="1100" dirty="0">
              <a:effectLst/>
              <a:ea typeface="Times New Roman" panose="02020603050405020304" pitchFamily="18" charset="0"/>
              <a:cs typeface="Arial" panose="020B0604020202020204" pitchFamily="34" charset="0"/>
            </a:endParaRPr>
          </a:p>
          <a:p>
            <a:pPr algn="just"/>
            <a:r>
              <a:rPr lang="en-US" sz="1100" dirty="0">
                <a:ea typeface="Times New Roman" panose="02020603050405020304" pitchFamily="18" charset="0"/>
                <a:cs typeface="Arial" panose="020B0604020202020204" pitchFamily="34" charset="0"/>
              </a:rPr>
              <a:t>This check is not required for plate elements supported only along one longitudinal edge, webs of composite or noncomposite I-section and box-section members that are subject to flexure only (except for noncomposite box-section members with more than one longitudinal stiffener), or for the walls of circular tubes. The slenderness or plate buckling response of these types of elements is typically limited by other design provisions, which may be less restrictive in some cases, and/or the postbuckling response is not considered to be of any negative consequence.  </a:t>
            </a:r>
          </a:p>
          <a:p>
            <a:pPr algn="just"/>
            <a:endParaRPr lang="en-US" sz="1100" dirty="0">
              <a:ea typeface="Times New Roman" panose="02020603050405020304" pitchFamily="18" charset="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In experimental tests, noticeable plate bending deformations and associated transverse displacements can occur from the onset of load application due to initial plate out-of-flatness. Because of stable plate postbuckling behavior, there is no significant change in the rate of increase of the transverse displacements as the theoretical plate buckling stress is exceeded. Due to unavoidable geometric imperfections, the plate buckling behavior is a load-deflection problem rather than a bifurcation problem. Satisfaction of this requirement to prevent theoretical buckling helps limit the magnitude of the corresponding transverse displacements.</a:t>
            </a:r>
          </a:p>
          <a:p>
            <a:pPr algn="just"/>
            <a:endParaRPr lang="en-US" sz="1100" dirty="0">
              <a:ea typeface="Times New Roman" panose="02020603050405020304" pitchFamily="18" charset="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Eq. 6.9.4.5-1 is not checked at the fatigue limit state because the plate buckling check under the Service II loads will tend to control over a similar check under the unfactored permanent load plus the Fatigue I load combination. Shear buckling under the factored load for constructibility and under the unfactored permanent load plus the Fatigue I load combination is checked separately (Lesson 7).</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1F6264-F68A-0AB3-09BF-BE1BFAD2B84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63</a:t>
            </a:fld>
            <a:endParaRPr lang="en-US" dirty="0"/>
          </a:p>
        </p:txBody>
      </p:sp>
    </p:spTree>
    <p:extLst>
      <p:ext uri="{BB962C8B-B14F-4D97-AF65-F5344CB8AC3E}">
        <p14:creationId xmlns:p14="http://schemas.microsoft.com/office/powerpoint/2010/main" val="726442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5"/>
            <a:ext cx="6257925" cy="5003801"/>
          </a:xfrm>
        </p:spPr>
        <p:txBody>
          <a:bodyPr/>
          <a:lstStyle/>
          <a:p>
            <a:pPr algn="just"/>
            <a:r>
              <a:rPr lang="en-US" dirty="0"/>
              <a:t>The plate-buckling coefficient, k, in the equation on the preceding slide is given by </a:t>
            </a:r>
            <a:r>
              <a:rPr lang="en-US" i="1" dirty="0"/>
              <a:t>AASHTO LRFD </a:t>
            </a:r>
            <a:r>
              <a:rPr lang="en-US" dirty="0"/>
              <a:t>Eqs. 6.9.4.5-2 through 6.9.4.5-4, which are shown on this slide. These equations are taken from the Eurocode. These equations address general loading conditions from any combination of axial compression and bending within the plane of the plates for the evaluation of slender longitudinally unstiffened plates and slender longitudinally stiffened plate panels supported along two longitudinal edges. They are based on the idealization of general plates and plate panels as having simply supported boundary edge conditions. The ratio f</a:t>
            </a:r>
            <a:r>
              <a:rPr lang="en-US" baseline="-25000" dirty="0"/>
              <a:t>1</a:t>
            </a:r>
            <a:r>
              <a:rPr lang="en-US" dirty="0"/>
              <a:t>/f</a:t>
            </a:r>
            <a:r>
              <a:rPr lang="en-US" baseline="-25000" dirty="0"/>
              <a:t>2</a:t>
            </a:r>
            <a:r>
              <a:rPr lang="en-US" dirty="0"/>
              <a:t> is less than or equal to 1.0 in all cases, since f</a:t>
            </a:r>
            <a:r>
              <a:rPr lang="en-US" baseline="-25000" dirty="0"/>
              <a:t>1</a:t>
            </a:r>
            <a:r>
              <a:rPr lang="en-US" dirty="0"/>
              <a:t> is the smaller edge stress. The stress f</a:t>
            </a:r>
            <a:r>
              <a:rPr lang="en-US" baseline="-25000" dirty="0"/>
              <a:t>1</a:t>
            </a:r>
            <a:r>
              <a:rPr lang="en-US" dirty="0"/>
              <a:t> may be a smaller compressive value compared to f</a:t>
            </a:r>
            <a:r>
              <a:rPr lang="en-US" baseline="-25000" dirty="0"/>
              <a:t>2</a:t>
            </a:r>
            <a:r>
              <a:rPr lang="en-US" dirty="0"/>
              <a:t>, or it may be a tensile stress, in which case </a:t>
            </a:r>
            <a:r>
              <a:rPr lang="en-US" i="1" dirty="0"/>
              <a:t>f</a:t>
            </a:r>
            <a:r>
              <a:rPr lang="en-US" baseline="-25000" dirty="0"/>
              <a:t>1</a:t>
            </a:r>
            <a:r>
              <a:rPr lang="en-US" dirty="0"/>
              <a:t> is taken as a negative value. The ratio f</a:t>
            </a:r>
            <a:r>
              <a:rPr lang="en-US" baseline="-25000" dirty="0"/>
              <a:t>1</a:t>
            </a:r>
            <a:r>
              <a:rPr lang="en-US" dirty="0"/>
              <a:t>/f</a:t>
            </a:r>
            <a:r>
              <a:rPr lang="en-US" baseline="-25000" dirty="0"/>
              <a:t>2</a:t>
            </a:r>
            <a:r>
              <a:rPr lang="en-US" dirty="0"/>
              <a:t> is positive when both f</a:t>
            </a:r>
            <a:r>
              <a:rPr lang="en-US" baseline="-25000" dirty="0"/>
              <a:t>1</a:t>
            </a:r>
            <a:r>
              <a:rPr lang="en-US" dirty="0"/>
              <a:t> and f</a:t>
            </a:r>
            <a:r>
              <a:rPr lang="en-US" baseline="-25000" dirty="0"/>
              <a:t>2</a:t>
            </a:r>
            <a:r>
              <a:rPr lang="en-US" dirty="0"/>
              <a:t> are in compression, and it is negative when f</a:t>
            </a:r>
            <a:r>
              <a:rPr lang="en-US" baseline="-25000" dirty="0"/>
              <a:t>1</a:t>
            </a:r>
            <a:r>
              <a:rPr lang="en-US" dirty="0"/>
              <a:t> is in tension.  For unusual cases where the ratio of f</a:t>
            </a:r>
            <a:r>
              <a:rPr lang="en-US" baseline="-25000" dirty="0"/>
              <a:t>1</a:t>
            </a:r>
            <a:r>
              <a:rPr lang="en-US" dirty="0"/>
              <a:t>/f</a:t>
            </a:r>
            <a:r>
              <a:rPr lang="en-US" baseline="-25000" dirty="0"/>
              <a:t>2</a:t>
            </a:r>
            <a:r>
              <a:rPr lang="en-US" dirty="0"/>
              <a:t> is smaller than -3, buckling of the plate is unlikely. In this case,</a:t>
            </a:r>
            <a:r>
              <a:rPr lang="en-US" i="1" dirty="0"/>
              <a:t> </a:t>
            </a:r>
            <a:r>
              <a:rPr lang="en-US" dirty="0"/>
              <a:t>it is conservative to use k equal to</a:t>
            </a:r>
            <a:r>
              <a:rPr lang="en-US" i="1" dirty="0"/>
              <a:t> </a:t>
            </a:r>
            <a:r>
              <a:rPr lang="en-US" dirty="0"/>
              <a:t>96.</a:t>
            </a:r>
          </a:p>
          <a:p>
            <a:pPr algn="just"/>
            <a:endParaRPr lang="en-US" dirty="0"/>
          </a:p>
          <a:p>
            <a:pPr algn="just"/>
            <a:r>
              <a:rPr lang="en-US" dirty="0"/>
              <a:t>A plate-buckling coefficient of k</a:t>
            </a:r>
            <a:r>
              <a:rPr lang="en-US" i="1" dirty="0"/>
              <a:t> </a:t>
            </a:r>
            <a:r>
              <a:rPr lang="en-US" dirty="0"/>
              <a:t>= 4.0 may be employed conservatively in Eq. 6.9.4.5-1 shown on the preceding slide as an initial design check. Web plate elements in noncomposite box-section members subjected predominantly to flexure often may require the larger k values from Eqs. 6.9.4.5-2 through 6.9.4.5-4 to satisfy the requirement of Eq. 6.9.4.5-1.</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A1652115-C5D7-135E-D860-0EBF0D82A64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64</a:t>
            </a:fld>
            <a:endParaRPr lang="en-US" dirty="0"/>
          </a:p>
        </p:txBody>
      </p:sp>
    </p:spTree>
    <p:extLst>
      <p:ext uri="{BB962C8B-B14F-4D97-AF65-F5344CB8AC3E}">
        <p14:creationId xmlns:p14="http://schemas.microsoft.com/office/powerpoint/2010/main" val="1026716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review the specified limiting slenderness ratios for compression members. </a:t>
            </a:r>
          </a:p>
          <a:p>
            <a:pPr algn="just"/>
            <a:endParaRPr lang="en-US" dirty="0"/>
          </a:p>
        </p:txBody>
      </p:sp>
      <p:sp>
        <p:nvSpPr>
          <p:cNvPr id="4" name="Slide Number Placeholder 3">
            <a:extLst>
              <a:ext uri="{FF2B5EF4-FFF2-40B4-BE49-F238E27FC236}">
                <a16:creationId xmlns:a16="http://schemas.microsoft.com/office/drawing/2014/main" id="{99274534-1BF7-1FD1-8F29-7EC1A96091AF}"/>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65</a:t>
            </a:fld>
            <a:endParaRPr lang="en-US" dirty="0"/>
          </a:p>
        </p:txBody>
      </p:sp>
    </p:spTree>
    <p:extLst>
      <p:ext uri="{BB962C8B-B14F-4D97-AF65-F5344CB8AC3E}">
        <p14:creationId xmlns:p14="http://schemas.microsoft.com/office/powerpoint/2010/main" val="2759174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594394"/>
          </a:xfrm>
        </p:spPr>
        <p:txBody>
          <a:bodyPr/>
          <a:lstStyle/>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6.9.3 specifies limiting slenderness ratios,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 for compression members, and for evaluating the compression slenderness of tension members subject to stress reversal, where K is the effective length factor specified in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4.6.2.5 (refer to Slide 48 in this lesson),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 is the unbraced length, and r is the minimum radius of gyration for the cross-section. In computing the maximum slenderness for checking the appropriate limiting ratio only,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6.9.3 permits the radius of gyration to be computed on a notional section that neglects part of the area of a component provided that the resistance of the component based on the actual area and radius of gyration exceeds the factored loads, and the resistance of the notional component based on the reduced area and corresponding radius of gyration also exceeds the factored loads.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For primary compression members, the maximum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is limited to 120.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Specifications, a primary member is defined as a</a:t>
            </a:r>
            <a:r>
              <a:rPr lang="en-US" dirty="0">
                <a:solidFill>
                  <a:srgbClr val="231F20"/>
                </a:solidFill>
                <a:effectLst/>
                <a:ea typeface="Times New Roman" panose="02020603050405020304" pitchFamily="18" charset="0"/>
                <a:cs typeface="Arial" panose="020B0604020202020204" pitchFamily="34" charset="0"/>
              </a:rPr>
              <a:t> steel member or component that transmits gravity loads through a necessary as-designed load path. These members are therefore subjected to more stringent fabrication and testing requirements.</a:t>
            </a:r>
            <a:r>
              <a:rPr lang="en-US" dirty="0">
                <a:effectLst/>
                <a:ea typeface="Times New Roman" panose="02020603050405020304" pitchFamily="18" charset="0"/>
                <a:cs typeface="Times New Roman" panose="02020603050405020304" pitchFamily="18" charset="0"/>
              </a:rPr>
              <a:t> For secondary members (i.e., a</a:t>
            </a:r>
            <a:r>
              <a:rPr lang="en-US" dirty="0">
                <a:solidFill>
                  <a:srgbClr val="231F20"/>
                </a:solidFill>
                <a:effectLst/>
                <a:ea typeface="Times New Roman" panose="02020603050405020304" pitchFamily="18" charset="0"/>
                <a:cs typeface="Arial" panose="020B0604020202020204" pitchFamily="34" charset="0"/>
              </a:rPr>
              <a:t> steel member or component that does not transmit gravity loads through a necessary as-designed load path</a:t>
            </a:r>
            <a:r>
              <a:rPr lang="en-US" dirty="0">
                <a:effectLst/>
                <a:ea typeface="Times New Roman" panose="02020603050405020304" pitchFamily="18" charset="0"/>
                <a:cs typeface="Times New Roman" panose="02020603050405020304" pitchFamily="18" charset="0"/>
              </a:rPr>
              <a:t>), the maximum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is limited to 140. </a:t>
            </a:r>
            <a:r>
              <a:rPr lang="en-US" dirty="0">
                <a:ea typeface="Times New Roman" panose="02020603050405020304" pitchFamily="18" charset="0"/>
                <a:cs typeface="Times New Roman" panose="02020603050405020304" pitchFamily="18" charset="0"/>
              </a:rPr>
              <a:t>Primary and secondary members are identified in </a:t>
            </a:r>
            <a:r>
              <a:rPr lang="en-US" i="1" dirty="0">
                <a:ea typeface="Times New Roman" panose="02020603050405020304" pitchFamily="18" charset="0"/>
                <a:cs typeface="Times New Roman" panose="02020603050405020304" pitchFamily="18" charset="0"/>
              </a:rPr>
              <a:t>AASHTO LRFD </a:t>
            </a:r>
            <a:r>
              <a:rPr lang="en-US" dirty="0">
                <a:ea typeface="Times New Roman" panose="02020603050405020304" pitchFamily="18" charset="0"/>
                <a:cs typeface="Times New Roman" panose="02020603050405020304" pitchFamily="18" charset="0"/>
              </a:rPr>
              <a:t>Table 6.6.2.1-1. </a:t>
            </a:r>
            <a:r>
              <a:rPr lang="en-US" dirty="0">
                <a:effectLst/>
                <a:ea typeface="Times New Roman" panose="02020603050405020304" pitchFamily="18" charset="0"/>
                <a:cs typeface="Times New Roman" panose="02020603050405020304" pitchFamily="18" charset="0"/>
              </a:rPr>
              <a:t>Note that for single angles where the effective slenderness ratio approach described later in this lesson is used to design the angle, the actual maximum slenderness ratio, </a:t>
            </a:r>
            <a:r>
              <a:rPr lang="en-US" i="1" dirty="0">
                <a:effectLst/>
                <a:ea typeface="Times New Roman" panose="02020603050405020304" pitchFamily="18" charset="0"/>
                <a:cs typeface="Times New Roman" panose="02020603050405020304" pitchFamily="18" charset="0"/>
              </a:rPr>
              <a:t>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should be checked against the appropriate limiting value, rather than the effective slenderness ratio, (</a:t>
            </a:r>
            <a:r>
              <a:rPr lang="en-US" i="1" dirty="0">
                <a:effectLst/>
                <a:ea typeface="Times New Roman" panose="02020603050405020304" pitchFamily="18" charset="0"/>
                <a:cs typeface="Times New Roman" panose="02020603050405020304" pitchFamily="18" charset="0"/>
              </a:rPr>
              <a:t>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a:t>
            </a:r>
            <a:r>
              <a:rPr lang="en-US" i="1"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For single angles, the radius of gyration about the z-axis typically produces the maximum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For evaluating the tension slenderness of compression members subject to stress reversal, the provisions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6.8.4 apply (Slide 29).</a:t>
            </a:r>
          </a:p>
        </p:txBody>
      </p:sp>
      <p:sp>
        <p:nvSpPr>
          <p:cNvPr id="4" name="Slide Number Placeholder 3">
            <a:extLst>
              <a:ext uri="{FF2B5EF4-FFF2-40B4-BE49-F238E27FC236}">
                <a16:creationId xmlns:a16="http://schemas.microsoft.com/office/drawing/2014/main" id="{66B7CD0C-E4CC-829A-4A1A-2DD68984412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66</a:t>
            </a:fld>
            <a:endParaRPr lang="en-US" dirty="0"/>
          </a:p>
        </p:txBody>
      </p:sp>
    </p:spTree>
    <p:extLst>
      <p:ext uri="{BB962C8B-B14F-4D97-AF65-F5344CB8AC3E}">
        <p14:creationId xmlns:p14="http://schemas.microsoft.com/office/powerpoint/2010/main" val="6974004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discuss the </a:t>
            </a:r>
            <a:r>
              <a:rPr lang="en-US" i="1" dirty="0"/>
              <a:t>AASHTO LRFD </a:t>
            </a:r>
            <a:r>
              <a:rPr lang="en-US" dirty="0"/>
              <a:t>design provisions for combined loading on compression members; i.e., loading </a:t>
            </a:r>
            <a:r>
              <a:rPr lang="en-US" sz="1200" dirty="0">
                <a:effectLst/>
                <a:ea typeface="Times New Roman" panose="02020603050405020304" pitchFamily="18" charset="0"/>
                <a:cs typeface="Arial" panose="020B0604020202020204" pitchFamily="34" charset="0"/>
              </a:rPr>
              <a:t>consisting of any combination of axial compression, uniaxial or biaxial flexure, and flexural and/or torsional shear. The discussion includes an example illustrating the application of these provisions to the design of a tee-section top lateral bracing member in a straight tub-girder bridge.</a:t>
            </a:r>
            <a:endParaRPr lang="en-US" dirty="0"/>
          </a:p>
        </p:txBody>
      </p:sp>
      <p:sp>
        <p:nvSpPr>
          <p:cNvPr id="4" name="Slide Number Placeholder 3">
            <a:extLst>
              <a:ext uri="{FF2B5EF4-FFF2-40B4-BE49-F238E27FC236}">
                <a16:creationId xmlns:a16="http://schemas.microsoft.com/office/drawing/2014/main" id="{73455914-FD8E-445A-C923-4377501E987E}"/>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67</a:t>
            </a:fld>
            <a:endParaRPr lang="en-US" dirty="0"/>
          </a:p>
        </p:txBody>
      </p:sp>
    </p:spTree>
    <p:extLst>
      <p:ext uri="{BB962C8B-B14F-4D97-AF65-F5344CB8AC3E}">
        <p14:creationId xmlns:p14="http://schemas.microsoft.com/office/powerpoint/2010/main" val="2804737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788602"/>
          </a:xfrm>
        </p:spPr>
        <p:txBody>
          <a:bodyPr/>
          <a:lstStyle/>
          <a:p>
            <a:pPr algn="just"/>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6.9.2.2 addresses the strength interaction for combined loading consisting of any combination of axial compression, uniaxial or biaxial flexure, and flexural and/or torsional shear, including combinations where one or more of the individual actions may be zero. </a:t>
            </a:r>
            <a:r>
              <a:rPr lang="en-US" sz="1200" dirty="0">
                <a:effectLst/>
                <a:ea typeface="Times New Roman" panose="02020603050405020304" pitchFamily="18" charset="0"/>
                <a:cs typeface="Arial" panose="020B0604020202020204" pitchFamily="34" charset="0"/>
              </a:rPr>
              <a:t>For members subject to combined axial compression plus uniaxial flexure, these provisions should only be applied if the factored axial force, P</a:t>
            </a:r>
            <a:r>
              <a:rPr lang="en-US" sz="1200" baseline="-25000" dirty="0">
                <a:effectLst/>
                <a:ea typeface="Times New Roman" panose="02020603050405020304" pitchFamily="18" charset="0"/>
                <a:cs typeface="Arial" panose="020B0604020202020204" pitchFamily="34" charset="0"/>
              </a:rPr>
              <a:t>u</a:t>
            </a:r>
            <a:r>
              <a:rPr lang="en-US" sz="1200" dirty="0">
                <a:effectLst/>
                <a:ea typeface="Times New Roman" panose="02020603050405020304" pitchFamily="18" charset="0"/>
                <a:cs typeface="Arial" panose="020B0604020202020204" pitchFamily="34" charset="0"/>
              </a:rPr>
              <a:t>, exceeds 5 percent of the factored compressive resistance, P</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of the member (</a:t>
            </a:r>
            <a:r>
              <a:rPr lang="en-US" sz="1200" i="1" dirty="0">
                <a:effectLst/>
                <a:ea typeface="Times New Roman" panose="02020603050405020304" pitchFamily="18" charset="0"/>
                <a:cs typeface="Arial" panose="020B0604020202020204" pitchFamily="34" charset="0"/>
              </a:rPr>
              <a:t>AASHTO LRFD </a:t>
            </a:r>
            <a:r>
              <a:rPr lang="en-US" sz="1200" dirty="0">
                <a:effectLst/>
                <a:ea typeface="Times New Roman" panose="02020603050405020304" pitchFamily="18" charset="0"/>
                <a:cs typeface="Arial" panose="020B0604020202020204" pitchFamily="34" charset="0"/>
              </a:rPr>
              <a:t>Articles C6.10.6.1 and C6.12.1.2.2).</a:t>
            </a:r>
            <a:endParaRPr lang="en-US" dirty="0">
              <a:effectLst/>
              <a:ea typeface="Times New Roman" panose="02020603050405020304" pitchFamily="18" charset="0"/>
              <a:cs typeface="Arial" panose="020B0604020202020204" pitchFamily="34" charset="0"/>
            </a:endParaRPr>
          </a:p>
          <a:p>
            <a:pPr algn="just"/>
            <a:endParaRPr lang="en-US" dirty="0">
              <a:cs typeface="Arial"/>
            </a:endParaRPr>
          </a:p>
          <a:p>
            <a:pPr algn="just"/>
            <a:r>
              <a:rPr lang="en-US" i="1" dirty="0">
                <a:cs typeface="Arial" panose="020B0604020202020204" pitchFamily="34" charset="0"/>
              </a:rPr>
              <a:t>AASHTO LRFD </a:t>
            </a:r>
            <a:r>
              <a:rPr lang="en-US" dirty="0">
                <a:cs typeface="Arial" panose="020B0604020202020204" pitchFamily="34" charset="0"/>
              </a:rPr>
              <a:t>Article 6.9.4.4 permits the effect of the moment due to the eccentricities in single-angle members loaded eccentrically in axial compression to be neglected when these members are evaluated as axially loaded compression members for flexural buckling only using an appropriate specified effective slenderness ratio, The provisions of </a:t>
            </a:r>
            <a:r>
              <a:rPr lang="en-US" i="1" dirty="0">
                <a:cs typeface="Arial" panose="020B0604020202020204" pitchFamily="34" charset="0"/>
              </a:rPr>
              <a:t>AASHTO LRFD </a:t>
            </a:r>
            <a:r>
              <a:rPr lang="en-US" dirty="0">
                <a:cs typeface="Arial" panose="020B0604020202020204" pitchFamily="34" charset="0"/>
              </a:rPr>
              <a:t>Article 6.9.4.4 and the effective slenderness ratio will be discussed later in this lesson.</a:t>
            </a:r>
          </a:p>
          <a:p>
            <a:pPr algn="just"/>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For other members, strength interaction equations address axial compression in combination with uniaxial or biaxial bending and other loading effects. The interaction equations reduce to the factored compressive resistance in the limit of pure axial loading (with zero flexure), or to the factored flexural resistance about a single principal axis (with zero axial load). These interaction equations will be discussed on the next few slides.</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Interaction with torsional and/or flexural shear is covered in </a:t>
            </a:r>
            <a:r>
              <a:rPr lang="en-US" i="1" dirty="0">
                <a:cs typeface="Arial" panose="020B0604020202020204" pitchFamily="34" charset="0"/>
              </a:rPr>
              <a:t>AASHTO LRFD </a:t>
            </a:r>
            <a:r>
              <a:rPr lang="en-US" dirty="0">
                <a:cs typeface="Arial" panose="020B0604020202020204" pitchFamily="34" charset="0"/>
              </a:rPr>
              <a:t>Article 6.9.2.2.2 and is handled in the exact same fashion as discussed previously on Slide 36 of this lesson, and so it will not be covered further under this topic.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7A69BC7-3BF3-9D6A-4003-AB4D2ED0398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68</a:t>
            </a:fld>
            <a:endParaRPr lang="en-US" dirty="0"/>
          </a:p>
        </p:txBody>
      </p:sp>
    </p:spTree>
    <p:extLst>
      <p:ext uri="{BB962C8B-B14F-4D97-AF65-F5344CB8AC3E}">
        <p14:creationId xmlns:p14="http://schemas.microsoft.com/office/powerpoint/2010/main" val="2450133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918076"/>
          </a:xfrm>
        </p:spPr>
        <p:txBody>
          <a:bodyPr/>
          <a:lstStyle/>
          <a:p>
            <a:pPr algn="just"/>
            <a:r>
              <a:rPr lang="en-US" sz="1000" dirty="0">
                <a:effectLst/>
                <a:ea typeface="Times New Roman" panose="02020603050405020304" pitchFamily="18" charset="0"/>
                <a:cs typeface="Arial" panose="020B0604020202020204" pitchFamily="34" charset="0"/>
              </a:rPr>
              <a:t>The two equations on this slide represent the strength interaction effects for uniaxial or biaxial bending combined with axial compression for members in which all the cross-section elements are defined as compact for flexure according to the provisions of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Articles A6.2.1, A6.3.2, 6.11.6.2.2, and 6.12.2.2.2c, as applicable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Article 6.9.2.2.1). Members with cross-section elements that are classified as compact for flexure were discussed previously in Lessons 8 and 9. Such members are potentially able to develop significant distributed yielding within their cross sections for small axial load and dominant flexural loading. As such, these types of members are able to develop a “knee” in the interaction curve between their flexural and axial compressive resistances. Members with other cross-section types generally have limited capability to develop such a “knee”. The accompanying figure on this slide shows the shape of this strength envelope. All ratios are to be taken as positive in the application of these equations. </a:t>
            </a:r>
            <a:r>
              <a:rPr lang="en-US" sz="1000" dirty="0">
                <a:cs typeface="Arial" panose="020B0604020202020204" pitchFamily="34" charset="0"/>
              </a:rPr>
              <a:t>The maximum envelope values of P</a:t>
            </a:r>
            <a:r>
              <a:rPr lang="en-US" sz="1000" baseline="-25000" dirty="0">
                <a:cs typeface="Arial" panose="020B0604020202020204" pitchFamily="34" charset="0"/>
              </a:rPr>
              <a:t>u</a:t>
            </a:r>
            <a:r>
              <a:rPr lang="en-US" sz="1000" dirty="0">
                <a:cs typeface="Arial" panose="020B0604020202020204" pitchFamily="34" charset="0"/>
              </a:rPr>
              <a:t>/P</a:t>
            </a:r>
            <a:r>
              <a:rPr lang="en-US" sz="1000" baseline="-25000" dirty="0">
                <a:cs typeface="Arial" panose="020B0604020202020204" pitchFamily="34" charset="0"/>
              </a:rPr>
              <a:t>r</a:t>
            </a:r>
            <a:r>
              <a:rPr lang="en-US" sz="1000" dirty="0">
                <a:cs typeface="Arial" panose="020B0604020202020204" pitchFamily="34" charset="0"/>
              </a:rPr>
              <a:t>, M</a:t>
            </a:r>
            <a:r>
              <a:rPr lang="en-US" sz="1000" baseline="-25000" dirty="0">
                <a:cs typeface="Arial" panose="020B0604020202020204" pitchFamily="34" charset="0"/>
              </a:rPr>
              <a:t>ux</a:t>
            </a:r>
            <a:r>
              <a:rPr lang="en-US" sz="1000" dirty="0">
                <a:cs typeface="Arial" panose="020B0604020202020204" pitchFamily="34" charset="0"/>
              </a:rPr>
              <a:t>/M</a:t>
            </a:r>
            <a:r>
              <a:rPr lang="en-US" sz="1000" baseline="-25000" dirty="0">
                <a:cs typeface="Arial" panose="020B0604020202020204" pitchFamily="34" charset="0"/>
              </a:rPr>
              <a:t>rx</a:t>
            </a:r>
            <a:r>
              <a:rPr lang="en-US" sz="1000" dirty="0">
                <a:cs typeface="Arial" panose="020B0604020202020204" pitchFamily="34" charset="0"/>
              </a:rPr>
              <a:t> and M</a:t>
            </a:r>
            <a:r>
              <a:rPr lang="en-US" sz="1000" baseline="-25000" dirty="0">
                <a:cs typeface="Arial" panose="020B0604020202020204" pitchFamily="34" charset="0"/>
              </a:rPr>
              <a:t>uy</a:t>
            </a:r>
            <a:r>
              <a:rPr lang="en-US" sz="1000" dirty="0">
                <a:cs typeface="Arial" panose="020B0604020202020204" pitchFamily="34" charset="0"/>
              </a:rPr>
              <a:t>/M</a:t>
            </a:r>
            <a:r>
              <a:rPr lang="en-US" sz="1000" baseline="-25000" dirty="0">
                <a:cs typeface="Arial" panose="020B0604020202020204" pitchFamily="34" charset="0"/>
              </a:rPr>
              <a:t>ry</a:t>
            </a:r>
            <a:r>
              <a:rPr lang="en-US" sz="1000" dirty="0">
                <a:cs typeface="Arial" panose="020B0604020202020204" pitchFamily="34" charset="0"/>
              </a:rPr>
              <a:t> from all relevant load combinations may be combined conservatively to achieve practical member strength evaluations. The factored moments about the x- and y-axes, M</a:t>
            </a:r>
            <a:r>
              <a:rPr lang="en-US" sz="1000" baseline="-25000" dirty="0">
                <a:cs typeface="Arial" panose="020B0604020202020204" pitchFamily="34" charset="0"/>
              </a:rPr>
              <a:t>ux</a:t>
            </a:r>
            <a:r>
              <a:rPr lang="en-US" sz="1000" dirty="0">
                <a:cs typeface="Arial" panose="020B0604020202020204" pitchFamily="34" charset="0"/>
              </a:rPr>
              <a:t> and M</a:t>
            </a:r>
            <a:r>
              <a:rPr lang="en-US" sz="1000" baseline="-25000" dirty="0">
                <a:cs typeface="Arial" panose="020B0604020202020204" pitchFamily="34" charset="0"/>
              </a:rPr>
              <a:t>uy</a:t>
            </a:r>
            <a:r>
              <a:rPr lang="en-US" sz="1000" dirty="0">
                <a:cs typeface="Arial" panose="020B0604020202020204" pitchFamily="34" charset="0"/>
              </a:rPr>
              <a:t>, for application in the interaction equations presented under this topic are to be computed considering moment magnification, which will be discussed further on Slides 71 and 72 in this lesson.</a:t>
            </a:r>
          </a:p>
          <a:p>
            <a:pPr algn="just"/>
            <a:endParaRPr lang="en-US" sz="1000" dirty="0">
              <a:effectLst/>
              <a:ea typeface="Times New Roman" panose="02020603050405020304" pitchFamily="18" charset="0"/>
              <a:cs typeface="Arial" panose="020B0604020202020204" pitchFamily="34" charset="0"/>
            </a:endParaRPr>
          </a:p>
          <a:p>
            <a:pPr algn="just"/>
            <a:r>
              <a:rPr lang="en-US" sz="1000" dirty="0">
                <a:effectLst/>
                <a:ea typeface="Times New Roman" panose="02020603050405020304" pitchFamily="18" charset="0"/>
                <a:cs typeface="Arial" panose="020B0604020202020204" pitchFamily="34" charset="0"/>
              </a:rPr>
              <a:t>When M</a:t>
            </a:r>
            <a:r>
              <a:rPr lang="en-US" sz="1000" baseline="-25000" dirty="0">
                <a:effectLst/>
                <a:ea typeface="Times New Roman" panose="02020603050405020304" pitchFamily="18" charset="0"/>
                <a:cs typeface="Arial" panose="020B0604020202020204" pitchFamily="34" charset="0"/>
              </a:rPr>
              <a:t>rx</a:t>
            </a:r>
            <a:r>
              <a:rPr lang="en-US" sz="1000" dirty="0">
                <a:effectLst/>
                <a:ea typeface="Times New Roman" panose="02020603050405020304" pitchFamily="18" charset="0"/>
                <a:cs typeface="Arial" panose="020B0604020202020204" pitchFamily="34" charset="0"/>
              </a:rPr>
              <a:t> is influenced by lateral–torsional buckling (Lesson 8), M</a:t>
            </a:r>
            <a:r>
              <a:rPr lang="en-US" sz="1000" baseline="-25000" dirty="0">
                <a:effectLst/>
                <a:ea typeface="Times New Roman" panose="02020603050405020304" pitchFamily="18" charset="0"/>
                <a:cs typeface="Arial" panose="020B0604020202020204" pitchFamily="34" charset="0"/>
              </a:rPr>
              <a:t>ux</a:t>
            </a:r>
            <a:r>
              <a:rPr lang="en-US" sz="1000" dirty="0">
                <a:effectLst/>
                <a:ea typeface="Times New Roman" panose="02020603050405020304" pitchFamily="18" charset="0"/>
                <a:cs typeface="Arial" panose="020B0604020202020204" pitchFamily="34" charset="0"/>
              </a:rPr>
              <a:t>/M</a:t>
            </a:r>
            <a:r>
              <a:rPr lang="en-US" sz="1000" baseline="-25000" dirty="0">
                <a:effectLst/>
                <a:ea typeface="Times New Roman" panose="02020603050405020304" pitchFamily="18" charset="0"/>
                <a:cs typeface="Arial" panose="020B0604020202020204" pitchFamily="34" charset="0"/>
              </a:rPr>
              <a:t>rx</a:t>
            </a:r>
            <a:r>
              <a:rPr lang="en-US" sz="1000" dirty="0">
                <a:effectLst/>
                <a:ea typeface="Times New Roman" panose="02020603050405020304" pitchFamily="18" charset="0"/>
                <a:cs typeface="Arial" panose="020B0604020202020204" pitchFamily="34" charset="0"/>
              </a:rPr>
              <a:t> depends on the overall length effects associated with the lateral–torsional buckling strength limit state. Therefore, in this case, all the interaction equations presented under this topic are not cross-section resistance checks. Hence, the largest value of M</a:t>
            </a:r>
            <a:r>
              <a:rPr lang="en-US" sz="1000" baseline="-25000" dirty="0">
                <a:effectLst/>
                <a:ea typeface="Times New Roman" panose="02020603050405020304" pitchFamily="18" charset="0"/>
                <a:cs typeface="Arial" panose="020B0604020202020204" pitchFamily="34" charset="0"/>
              </a:rPr>
              <a:t>ux</a:t>
            </a:r>
            <a:r>
              <a:rPr lang="en-US" sz="1000" dirty="0">
                <a:effectLst/>
                <a:ea typeface="Times New Roman" panose="02020603050405020304" pitchFamily="18" charset="0"/>
                <a:cs typeface="Arial" panose="020B0604020202020204" pitchFamily="34" charset="0"/>
              </a:rPr>
              <a:t>/M</a:t>
            </a:r>
            <a:r>
              <a:rPr lang="en-US" sz="1000" baseline="-25000" dirty="0">
                <a:effectLst/>
                <a:ea typeface="Times New Roman" panose="02020603050405020304" pitchFamily="18" charset="0"/>
                <a:cs typeface="Arial" panose="020B0604020202020204" pitchFamily="34" charset="0"/>
              </a:rPr>
              <a:t>rx</a:t>
            </a:r>
            <a:r>
              <a:rPr lang="en-US" sz="1000" dirty="0">
                <a:effectLst/>
                <a:ea typeface="Times New Roman" panose="02020603050405020304" pitchFamily="18" charset="0"/>
                <a:cs typeface="Arial" panose="020B0604020202020204" pitchFamily="34" charset="0"/>
              </a:rPr>
              <a:t> associated with the unbraced length relevant to the lateral–torsional buckling resistance should be considered along with the other cross-section-based values of M</a:t>
            </a:r>
            <a:r>
              <a:rPr lang="en-US" sz="1000" baseline="-25000" dirty="0">
                <a:effectLst/>
                <a:ea typeface="Times New Roman" panose="02020603050405020304" pitchFamily="18" charset="0"/>
                <a:cs typeface="Arial" panose="020B0604020202020204" pitchFamily="34" charset="0"/>
              </a:rPr>
              <a:t>uy</a:t>
            </a:r>
            <a:r>
              <a:rPr lang="en-US" sz="1000" dirty="0">
                <a:effectLst/>
                <a:ea typeface="Times New Roman" panose="02020603050405020304" pitchFamily="18" charset="0"/>
                <a:cs typeface="Arial" panose="020B0604020202020204" pitchFamily="34" charset="0"/>
              </a:rPr>
              <a:t>/M</a:t>
            </a:r>
            <a:r>
              <a:rPr lang="en-US" sz="1000" baseline="-25000" dirty="0">
                <a:effectLst/>
                <a:ea typeface="Times New Roman" panose="02020603050405020304" pitchFamily="18" charset="0"/>
                <a:cs typeface="Arial" panose="020B0604020202020204" pitchFamily="34" charset="0"/>
              </a:rPr>
              <a:t>ry </a:t>
            </a:r>
            <a:r>
              <a:rPr lang="en-US" sz="1000" dirty="0">
                <a:effectLst/>
                <a:ea typeface="Times New Roman" panose="02020603050405020304" pitchFamily="18" charset="0"/>
                <a:cs typeface="Arial" panose="020B0604020202020204" pitchFamily="34" charset="0"/>
              </a:rPr>
              <a:t>and P</a:t>
            </a:r>
            <a:r>
              <a:rPr lang="en-US" sz="1000" baseline="-25000" dirty="0">
                <a:effectLst/>
                <a:ea typeface="Times New Roman" panose="02020603050405020304" pitchFamily="18" charset="0"/>
                <a:cs typeface="Arial" panose="020B0604020202020204" pitchFamily="34" charset="0"/>
              </a:rPr>
              <a:t>u</a:t>
            </a:r>
            <a:r>
              <a:rPr lang="en-US" sz="1000" dirty="0">
                <a:effectLst/>
                <a:ea typeface="Times New Roman" panose="02020603050405020304" pitchFamily="18" charset="0"/>
                <a:cs typeface="Arial" panose="020B0604020202020204" pitchFamily="34" charset="0"/>
              </a:rPr>
              <a:t>/P</a:t>
            </a:r>
            <a:r>
              <a:rPr lang="en-US" sz="1000" baseline="-25000" dirty="0">
                <a:effectLst/>
                <a:ea typeface="Times New Roman" panose="02020603050405020304" pitchFamily="18" charset="0"/>
                <a:cs typeface="Arial" panose="020B0604020202020204" pitchFamily="34" charset="0"/>
              </a:rPr>
              <a:t>r</a:t>
            </a:r>
            <a:r>
              <a:rPr lang="en-US" sz="1000" dirty="0">
                <a:effectLst/>
                <a:ea typeface="Times New Roman" panose="02020603050405020304" pitchFamily="18" charset="0"/>
                <a:cs typeface="Arial" panose="020B0604020202020204" pitchFamily="34" charset="0"/>
              </a:rPr>
              <a:t>.</a:t>
            </a:r>
            <a:r>
              <a:rPr lang="en-US" sz="1000" i="1" dirty="0">
                <a:effectLst/>
                <a:ea typeface="Times New Roman" panose="02020603050405020304" pitchFamily="18" charset="0"/>
                <a:cs typeface="Arial" panose="020B0604020202020204" pitchFamily="34" charset="0"/>
              </a:rPr>
              <a:t> </a:t>
            </a:r>
            <a:r>
              <a:rPr lang="en-US" sz="1000" dirty="0">
                <a:effectLst/>
                <a:ea typeface="Times New Roman" panose="02020603050405020304" pitchFamily="18" charset="0"/>
                <a:cs typeface="Arial" panose="020B0604020202020204" pitchFamily="34" charset="0"/>
              </a:rPr>
              <a:t>When M</a:t>
            </a:r>
            <a:r>
              <a:rPr lang="en-US" sz="1000" baseline="-25000" dirty="0">
                <a:effectLst/>
                <a:ea typeface="Times New Roman" panose="02020603050405020304" pitchFamily="18" charset="0"/>
                <a:cs typeface="Arial" panose="020B0604020202020204" pitchFamily="34" charset="0"/>
              </a:rPr>
              <a:t>rx</a:t>
            </a:r>
            <a:r>
              <a:rPr lang="en-US" sz="1000" dirty="0">
                <a:effectLst/>
                <a:ea typeface="Times New Roman" panose="02020603050405020304" pitchFamily="18" charset="0"/>
                <a:cs typeface="Arial" panose="020B0604020202020204" pitchFamily="34" charset="0"/>
              </a:rPr>
              <a:t> is governed by a limit state other than lateral–torsional buckling, all the resistance terms in the interaction equations are cross-section based, and therefore, these equations may be evaluated on a cross-section-by-cross-section basis along the member length. Refer to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Article C6.9.2.2.1 for a more detailed discussion of when cross-section by cross-section-based evaluation of strength interaction equations is and is not appropriate, and for a discussion of the application of these equations to nonprismatic members. </a:t>
            </a:r>
          </a:p>
          <a:p>
            <a:pPr algn="just"/>
            <a:endParaRPr lang="en-US" sz="1000" dirty="0">
              <a:effectLst/>
              <a:ea typeface="Times New Roman" panose="02020603050405020304" pitchFamily="18" charset="0"/>
              <a:cs typeface="Arial" panose="020B0604020202020204" pitchFamily="34" charset="0"/>
            </a:endParaRPr>
          </a:p>
          <a:p>
            <a:pPr algn="just"/>
            <a:r>
              <a:rPr lang="en-US" sz="1000" dirty="0">
                <a:effectLst/>
                <a:ea typeface="Times New Roman" panose="02020603050405020304" pitchFamily="18" charset="0"/>
                <a:cs typeface="Arial" panose="020B0604020202020204" pitchFamily="34" charset="0"/>
              </a:rPr>
              <a:t>For information on computing the factored flexural resistance, M</a:t>
            </a:r>
            <a:r>
              <a:rPr lang="en-US" sz="1000" baseline="-25000" dirty="0">
                <a:effectLst/>
                <a:ea typeface="Times New Roman" panose="02020603050405020304" pitchFamily="18" charset="0"/>
                <a:cs typeface="Arial" panose="020B0604020202020204" pitchFamily="34" charset="0"/>
              </a:rPr>
              <a:t>rx</a:t>
            </a:r>
            <a:r>
              <a:rPr lang="en-US" sz="1000" dirty="0">
                <a:effectLst/>
                <a:ea typeface="Times New Roman" panose="02020603050405020304" pitchFamily="18" charset="0"/>
                <a:cs typeface="Arial" panose="020B0604020202020204" pitchFamily="34" charset="0"/>
              </a:rPr>
              <a:t>, for sections where the nominal flexural resistance about the major axis of the section is expressed in terms of stress, or where the nominal flexural resistance about the major axis of the section is determined according to the provisions of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Appendix A6 (Lesson 8), refer to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Article 6.9.2.2.1. For I- and H-shaped sections, the nominal flexural resistance about an axis parallel to the web is determined according to the provisions of </a:t>
            </a:r>
            <a:r>
              <a:rPr lang="en-US" sz="1000" i="1" dirty="0">
                <a:effectLst/>
                <a:ea typeface="Times New Roman" panose="02020603050405020304" pitchFamily="18" charset="0"/>
                <a:cs typeface="Arial" panose="020B0604020202020204" pitchFamily="34" charset="0"/>
              </a:rPr>
              <a:t>AASHTO LRFD </a:t>
            </a:r>
            <a:r>
              <a:rPr lang="en-US" sz="1000" dirty="0">
                <a:effectLst/>
                <a:ea typeface="Times New Roman" panose="02020603050405020304" pitchFamily="18" charset="0"/>
                <a:cs typeface="Arial" panose="020B0604020202020204" pitchFamily="34" charset="0"/>
              </a:rPr>
              <a:t>Article 6.12.2.2.1.</a:t>
            </a:r>
            <a:endParaRPr lang="en-US" sz="1100" dirty="0">
              <a:latin typeface="Arial"/>
              <a:cs typeface="Arial"/>
            </a:endParaRPr>
          </a:p>
        </p:txBody>
      </p:sp>
      <p:sp>
        <p:nvSpPr>
          <p:cNvPr id="4" name="Slide Number Placeholder 3">
            <a:extLst>
              <a:ext uri="{FF2B5EF4-FFF2-40B4-BE49-F238E27FC236}">
                <a16:creationId xmlns:a16="http://schemas.microsoft.com/office/drawing/2014/main" id="{B39FDDFC-F4D6-BA62-354F-5CAD6E8E2E9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69</a:t>
            </a:fld>
            <a:endParaRPr lang="en-US" dirty="0"/>
          </a:p>
        </p:txBody>
      </p:sp>
    </p:spTree>
    <p:extLst>
      <p:ext uri="{BB962C8B-B14F-4D97-AF65-F5344CB8AC3E}">
        <p14:creationId xmlns:p14="http://schemas.microsoft.com/office/powerpoint/2010/main" val="382588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sz="1200" i="1" dirty="0">
                <a:effectLst/>
                <a:ea typeface="Times New Roman" panose="02020603050405020304" pitchFamily="18" charset="0"/>
                <a:cs typeface="Arial" panose="020B0604020202020204" pitchFamily="34" charset="0"/>
              </a:rPr>
              <a:t>AASHTO LRFD </a:t>
            </a:r>
            <a:r>
              <a:rPr lang="en-US" sz="1200" dirty="0">
                <a:effectLst/>
                <a:ea typeface="Times New Roman" panose="02020603050405020304" pitchFamily="18" charset="0"/>
                <a:cs typeface="Arial" panose="020B0604020202020204" pitchFamily="34" charset="0"/>
              </a:rPr>
              <a:t>Article 6.8.2.1 specifies that the factored tensile resistance, P</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at the strength limit state for members subject to axial tension is to be taken as the lesser of the factored tensile resistance for yielding on the gross section and fracture on the net section.</a:t>
            </a:r>
          </a:p>
          <a:p>
            <a:pPr algn="just"/>
            <a:endParaRPr lang="en-US" dirty="0">
              <a:ea typeface="Times New Roman" panose="02020603050405020304" pitchFamily="18" charset="0"/>
              <a:cs typeface="Arial" panose="020B0604020202020204" pitchFamily="34" charset="0"/>
            </a:endParaRPr>
          </a:p>
          <a:p>
            <a:pPr algn="just"/>
            <a:r>
              <a:rPr lang="en-US" sz="1200" dirty="0">
                <a:effectLst/>
                <a:ea typeface="Times New Roman" panose="02020603050405020304" pitchFamily="18" charset="0"/>
                <a:cs typeface="Arial" panose="020B0604020202020204" pitchFamily="34" charset="0"/>
              </a:rPr>
              <a:t>The factored tensile resistance for yielding on the gross section is to be taken as the nominal tensile resistance for yielding on the gross section, P</a:t>
            </a:r>
            <a:r>
              <a:rPr lang="en-US" sz="1200" baseline="-25000" dirty="0">
                <a:effectLst/>
                <a:ea typeface="Times New Roman" panose="02020603050405020304" pitchFamily="18" charset="0"/>
                <a:cs typeface="Arial" panose="020B0604020202020204" pitchFamily="34" charset="0"/>
              </a:rPr>
              <a:t>ny</a:t>
            </a:r>
            <a:r>
              <a:rPr lang="en-US" sz="1200" dirty="0">
                <a:effectLst/>
                <a:ea typeface="Times New Roman" panose="02020603050405020304" pitchFamily="18" charset="0"/>
                <a:cs typeface="Arial" panose="020B0604020202020204" pitchFamily="34" charset="0"/>
              </a:rPr>
              <a:t>, times the resistance factor for yielding of tension members, </a:t>
            </a:r>
            <a:r>
              <a:rPr lang="en-US" sz="1200" dirty="0">
                <a:effectLst/>
                <a:ea typeface="Times New Roman" panose="02020603050405020304" pitchFamily="18" charset="0"/>
                <a:cs typeface="Arial" panose="020B0604020202020204" pitchFamily="34" charset="0"/>
                <a:sym typeface="Symbol" panose="05050102010706020507" pitchFamily="18" charset="2"/>
              </a:rPr>
              <a:t></a:t>
            </a:r>
            <a:r>
              <a:rPr lang="en-US" sz="1200" baseline="-25000" dirty="0">
                <a:effectLst/>
                <a:ea typeface="Times New Roman" panose="02020603050405020304" pitchFamily="18" charset="0"/>
                <a:cs typeface="Arial" panose="020B0604020202020204" pitchFamily="34" charset="0"/>
                <a:sym typeface="Symbol" panose="05050102010706020507" pitchFamily="18" charset="2"/>
              </a:rPr>
              <a:t>y</a:t>
            </a:r>
            <a:r>
              <a:rPr lang="en-US" sz="1200" dirty="0">
                <a:effectLst/>
                <a:ea typeface="Times New Roman" panose="02020603050405020304" pitchFamily="18" charset="0"/>
                <a:cs typeface="Arial" panose="020B0604020202020204" pitchFamily="34" charset="0"/>
                <a:sym typeface="Symbol" panose="05050102010706020507" pitchFamily="18" charset="2"/>
              </a:rPr>
              <a:t>, equal to 0.95 (</a:t>
            </a:r>
            <a:r>
              <a:rPr lang="en-US" sz="1200" i="1" dirty="0">
                <a:effectLst/>
                <a:ea typeface="Times New Roman" panose="02020603050405020304" pitchFamily="18" charset="0"/>
                <a:cs typeface="Arial" panose="020B0604020202020204" pitchFamily="34" charset="0"/>
                <a:sym typeface="Symbol" panose="05050102010706020507" pitchFamily="18" charset="2"/>
              </a:rPr>
              <a:t>AASHTO LRFD </a:t>
            </a:r>
            <a:r>
              <a:rPr lang="en-US" sz="1200" dirty="0">
                <a:effectLst/>
                <a:ea typeface="Times New Roman" panose="02020603050405020304" pitchFamily="18" charset="0"/>
                <a:cs typeface="Arial" panose="020B0604020202020204" pitchFamily="34" charset="0"/>
                <a:sym typeface="Symbol" panose="05050102010706020507" pitchFamily="18" charset="2"/>
              </a:rPr>
              <a:t>Article 6.5.4.2). P</a:t>
            </a:r>
            <a:r>
              <a:rPr lang="en-US" sz="1200" baseline="-25000" dirty="0">
                <a:effectLst/>
                <a:ea typeface="Times New Roman" panose="02020603050405020304" pitchFamily="18" charset="0"/>
                <a:cs typeface="Arial" panose="020B0604020202020204" pitchFamily="34" charset="0"/>
                <a:sym typeface="Symbol" panose="05050102010706020507" pitchFamily="18" charset="2"/>
              </a:rPr>
              <a:t>ny</a:t>
            </a:r>
            <a:r>
              <a:rPr lang="en-US" sz="1200" dirty="0">
                <a:effectLst/>
                <a:ea typeface="Times New Roman" panose="02020603050405020304" pitchFamily="18" charset="0"/>
                <a:cs typeface="Arial" panose="020B0604020202020204" pitchFamily="34" charset="0"/>
                <a:sym typeface="Symbol" panose="05050102010706020507" pitchFamily="18" charset="2"/>
              </a:rPr>
              <a:t> is equal to the specified minimum yield strength of the member, F</a:t>
            </a:r>
            <a:r>
              <a:rPr lang="en-US" sz="1200" baseline="-25000" dirty="0">
                <a:effectLst/>
                <a:ea typeface="Times New Roman" panose="02020603050405020304" pitchFamily="18" charset="0"/>
                <a:cs typeface="Arial" panose="020B0604020202020204" pitchFamily="34" charset="0"/>
                <a:sym typeface="Symbol" panose="05050102010706020507" pitchFamily="18" charset="2"/>
              </a:rPr>
              <a:t>y</a:t>
            </a:r>
            <a:r>
              <a:rPr lang="en-US" sz="1200" dirty="0">
                <a:effectLst/>
                <a:ea typeface="Times New Roman" panose="02020603050405020304" pitchFamily="18" charset="0"/>
                <a:cs typeface="Arial" panose="020B0604020202020204" pitchFamily="34" charset="0"/>
                <a:sym typeface="Symbol" panose="05050102010706020507" pitchFamily="18" charset="2"/>
              </a:rPr>
              <a:t>, times the gross cross-sectional area of the member, A</a:t>
            </a:r>
            <a:r>
              <a:rPr lang="en-US" sz="1200" baseline="-25000" dirty="0">
                <a:effectLst/>
                <a:ea typeface="Times New Roman" panose="02020603050405020304" pitchFamily="18" charset="0"/>
                <a:cs typeface="Arial" panose="020B0604020202020204" pitchFamily="34" charset="0"/>
                <a:sym typeface="Symbol" panose="05050102010706020507" pitchFamily="18" charset="2"/>
              </a:rPr>
              <a:t>g</a:t>
            </a:r>
            <a:r>
              <a:rPr lang="en-US" sz="1200" dirty="0">
                <a:effectLst/>
                <a:ea typeface="Times New Roman" panose="02020603050405020304" pitchFamily="18" charset="0"/>
                <a:cs typeface="Arial" panose="020B0604020202020204" pitchFamily="34" charset="0"/>
                <a:sym typeface="Symbol" panose="05050102010706020507" pitchFamily="18" charset="2"/>
              </a:rPr>
              <a:t>. </a:t>
            </a:r>
            <a:r>
              <a:rPr lang="en-US" dirty="0">
                <a:effectLst/>
                <a:ea typeface="Times New Roman" panose="02020603050405020304" pitchFamily="18" charset="0"/>
                <a:cs typeface="Times New Roman" panose="02020603050405020304" pitchFamily="18" charset="0"/>
              </a:rPr>
              <a:t>A</a:t>
            </a:r>
            <a:r>
              <a:rPr lang="en-US" baseline="-25000" dirty="0">
                <a:effectLst/>
                <a:ea typeface="Times New Roman" panose="02020603050405020304" pitchFamily="18" charset="0"/>
                <a:cs typeface="Times New Roman" panose="02020603050405020304" pitchFamily="18" charset="0"/>
              </a:rPr>
              <a:t>g</a:t>
            </a:r>
            <a:r>
              <a:rPr lang="en-US" dirty="0">
                <a:effectLst/>
                <a:ea typeface="Times New Roman" panose="02020603050405020304" pitchFamily="18" charset="0"/>
                <a:cs typeface="Times New Roman" panose="02020603050405020304" pitchFamily="18" charset="0"/>
              </a:rPr>
              <a:t> is to be determined considering all holes larger than those typically used for connectors (e.g., bolts). Holes that must typically be deducted when computing the gross area include access holes, pin holes and perforations. These locations are designed for general yielding over their net area.</a:t>
            </a:r>
          </a:p>
          <a:p>
            <a:pPr algn="just"/>
            <a:endParaRPr lang="en-US" dirty="0">
              <a:ea typeface="Times New Roman" panose="02020603050405020304" pitchFamily="18" charset="0"/>
              <a:cs typeface="Times New Roman" panose="02020603050405020304" pitchFamily="18" charset="0"/>
            </a:endParaRPr>
          </a:p>
          <a:p>
            <a:pPr algn="just"/>
            <a:r>
              <a:rPr lang="en-US" dirty="0"/>
              <a:t>Although steel members loaded in axial tension can generally resist a force greater than the product of their gross area and the specified minimum yield stress due to strain hardening (Lesson 1), substantial elongation due to yielding throughout the gross area along the member length could precipitate the failure of the structural system of which the member is a part. Therefore, overall yielding of the gross area is considered as a strength limit state. </a:t>
            </a:r>
            <a:endParaRPr lang="en-US" dirty="0">
              <a:effectLst/>
              <a:ea typeface="Times New Roman" panose="02020603050405020304" pitchFamily="18" charset="0"/>
              <a:cs typeface="Arial" panose="020B0604020202020204" pitchFamily="34" charset="0"/>
            </a:endParaRPr>
          </a:p>
          <a:p>
            <a:pPr algn="just"/>
            <a:endParaRPr lang="en-US" dirty="0">
              <a:latin typeface="Arial"/>
              <a:cs typeface="Arial"/>
            </a:endParaRPr>
          </a:p>
        </p:txBody>
      </p:sp>
      <p:sp>
        <p:nvSpPr>
          <p:cNvPr id="4" name="Slide Number Placeholder 3">
            <a:extLst>
              <a:ext uri="{FF2B5EF4-FFF2-40B4-BE49-F238E27FC236}">
                <a16:creationId xmlns:a16="http://schemas.microsoft.com/office/drawing/2014/main" id="{2E499253-35D6-0792-6491-48659965C254}"/>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a:t>
            </a:fld>
            <a:endParaRPr lang="en-US" dirty="0"/>
          </a:p>
        </p:txBody>
      </p:sp>
    </p:spTree>
    <p:extLst>
      <p:ext uri="{BB962C8B-B14F-4D97-AF65-F5344CB8AC3E}">
        <p14:creationId xmlns:p14="http://schemas.microsoft.com/office/powerpoint/2010/main" val="3715800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18076"/>
          </a:xfrm>
        </p:spPr>
        <p:txBody>
          <a:bodyPr/>
          <a:lstStyle/>
          <a:p>
            <a:pPr algn="just"/>
            <a:r>
              <a:rPr lang="en-US" sz="1100" dirty="0"/>
              <a:t>For members where </a:t>
            </a:r>
            <a:r>
              <a:rPr lang="en-US" sz="1100" i="1" dirty="0"/>
              <a:t>AASHTO LRFD </a:t>
            </a:r>
            <a:r>
              <a:rPr lang="en-US" sz="1100" dirty="0"/>
              <a:t>Eqs. 6.9.2.2.1-1 and 6.9.2.2.1-2 shown on the preceding slide apply, the member ultimate resistances tend to involve extensive yielding in both tension and compression. For other member types, the member strength interaction is usually governed by additive compression buckling effects from axial compression and flexure, which are captured accurately to conservatively by the linear interaction Eq. 6.9.2.2.1-3 shown on this slide. This equation may be employed for all types of members. </a:t>
            </a:r>
          </a:p>
          <a:p>
            <a:pPr algn="just"/>
            <a:endParaRPr lang="en-US" sz="1100" dirty="0"/>
          </a:p>
          <a:p>
            <a:pPr algn="just"/>
            <a:r>
              <a:rPr lang="en-US" sz="1100" dirty="0">
                <a:effectLst/>
                <a:ea typeface="Times New Roman" panose="02020603050405020304" pitchFamily="18" charset="0"/>
                <a:cs typeface="Arial" panose="020B0604020202020204" pitchFamily="34" charset="0"/>
              </a:rPr>
              <a:t>Tee stems and double-angle web legs in which the tip of the stem or leg is in flexural compression are not considered as compact elements; therefore, Eq. 6.9.2.2.1-3 should be applied in cases where the tip of the tee stem or double-angle web legs are subject to flexural compression. Tee stems and double angle web legs in which the tip of the stem or leg is in flexural tension are considered as compact elements; thus, Eqs. 6.9.2.2.1-1 and 6.9.2.2.1-2 (given on the preceding Slide 69) may be applied in this case.</a:t>
            </a:r>
            <a:endParaRPr lang="en-US" sz="1100" dirty="0">
              <a:cs typeface="Arial" panose="020B0604020202020204" pitchFamily="34" charset="0"/>
            </a:endParaRPr>
          </a:p>
          <a:p>
            <a:pPr algn="just"/>
            <a:endParaRPr lang="en-US" sz="1100" dirty="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For tees and double angles subject to combined axial compression and flexure in which the axial and flexural stresses in the flange of the tee or the flange legs of the angles are additive in compression, e.g., when a tee is used as a bracing member and the connection of this member is made to the flange, a bulge in the interaction curve occurs. As a result, Eqs. 6.9.2.2.1-1 and 6.9.2.2.1-2 on the preceding slide may significantly underestimate the resistance in such cases. Alternative approaches attempting to capture this bulge have proven to be generally inconclusive or incomplete. Therefore, it is recommended that Eqs. 6.9.2.2.1‑1 and 6.9.2.2.1-2 be conservatively applied to these cases. Should significant additional resistance be required, the use of one or more of these alternative approaches, as described in NSBA SBDH Chapter 4, may be considered. </a:t>
            </a:r>
          </a:p>
          <a:p>
            <a:pPr algn="just"/>
            <a:endParaRPr lang="en-US" sz="1100" dirty="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The strength interaction pertaining to tension flange rupture at a cross section containing holes in one or more flanges that are subjected to tension under combined axial compression and flexure was addressed previously on Slides 34 and 35 in this lesson.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6.8.2.3.3 provides a separate linear interaction equation focusing on the specific axial force combined with the specific moment causing the flexural tension in the flange at a given cross section.</a:t>
            </a:r>
            <a:endParaRPr lang="en-US" sz="1000" dirty="0"/>
          </a:p>
        </p:txBody>
      </p:sp>
      <p:sp>
        <p:nvSpPr>
          <p:cNvPr id="4" name="Slide Number Placeholder 3">
            <a:extLst>
              <a:ext uri="{FF2B5EF4-FFF2-40B4-BE49-F238E27FC236}">
                <a16:creationId xmlns:a16="http://schemas.microsoft.com/office/drawing/2014/main" id="{69462762-AF8C-9CA0-6142-F9D79C73BA6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70</a:t>
            </a:fld>
            <a:endParaRPr lang="en-US" dirty="0"/>
          </a:p>
        </p:txBody>
      </p:sp>
    </p:spTree>
    <p:extLst>
      <p:ext uri="{BB962C8B-B14F-4D97-AF65-F5344CB8AC3E}">
        <p14:creationId xmlns:p14="http://schemas.microsoft.com/office/powerpoint/2010/main" val="3375358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3521075"/>
          </a:xfrm>
        </p:spPr>
        <p:txBody>
          <a:bodyPr/>
          <a:lstStyle/>
          <a:p>
            <a:pPr marR="0" algn="just">
              <a:spcBef>
                <a:spcPts val="0"/>
              </a:spcBef>
              <a:spcAft>
                <a:spcPts val="0"/>
              </a:spcAft>
            </a:pPr>
            <a:r>
              <a:rPr lang="en-US" i="1" dirty="0"/>
              <a:t>AASHTO LRFD</a:t>
            </a:r>
            <a:r>
              <a:rPr lang="en-US" dirty="0"/>
              <a:t> Article 6.9.2.2.1 specifies that for application in the preceding interaction equations, the moments about the x- and y-axes, M</a:t>
            </a:r>
            <a:r>
              <a:rPr lang="en-US" baseline="-25000" dirty="0"/>
              <a:t>ux</a:t>
            </a:r>
            <a:r>
              <a:rPr lang="en-US" dirty="0"/>
              <a:t> and M</a:t>
            </a:r>
            <a:r>
              <a:rPr lang="en-US" baseline="-25000" dirty="0"/>
              <a:t>uy</a:t>
            </a:r>
            <a:r>
              <a:rPr lang="en-US" dirty="0"/>
              <a:t>, due to the eccentricity of the applied factored axial compressive force, P</a:t>
            </a:r>
            <a:r>
              <a:rPr lang="en-US" baseline="-25000" dirty="0"/>
              <a:t>u</a:t>
            </a:r>
            <a:r>
              <a:rPr lang="en-US" dirty="0"/>
              <a:t>, are to be calculated considering second-order effects arising from the additional secondary moment cause by the axial force acting through the member deflection. This discussion will focus on the moment about the major x-axis, M</a:t>
            </a:r>
            <a:r>
              <a:rPr lang="en-US" baseline="-25000" dirty="0"/>
              <a:t>ux</a:t>
            </a:r>
            <a:r>
              <a:rPr lang="en-US" dirty="0"/>
              <a:t>, as shown in the top figure on this slide. The end moments on the member shown in the bottom figure on this slide will be called M</a:t>
            </a:r>
            <a:r>
              <a:rPr lang="en-US" baseline="-25000" dirty="0"/>
              <a:t>1</a:t>
            </a:r>
            <a:r>
              <a:rPr lang="en-US" dirty="0"/>
              <a:t> and M</a:t>
            </a:r>
            <a:r>
              <a:rPr lang="en-US" baseline="-25000" dirty="0"/>
              <a:t>2</a:t>
            </a:r>
            <a:r>
              <a:rPr lang="en-US" dirty="0"/>
              <a:t>.</a:t>
            </a:r>
          </a:p>
          <a:p>
            <a:pPr marR="0" algn="just">
              <a:spcBef>
                <a:spcPts val="0"/>
              </a:spcBef>
              <a:spcAft>
                <a:spcPts val="0"/>
              </a:spcAft>
            </a:pPr>
            <a:endParaRPr lang="en-US" dirty="0"/>
          </a:p>
          <a:p>
            <a:pPr marR="0" algn="just">
              <a:spcBef>
                <a:spcPts val="0"/>
              </a:spcBef>
              <a:spcAft>
                <a:spcPts val="0"/>
              </a:spcAft>
            </a:pPr>
            <a:r>
              <a:rPr lang="en-US" dirty="0"/>
              <a:t>In the column graphic, end moments about both axes and an axial load are applied at the top of the column. The exaggerated shape shows the displacement at each tenth point of the height. Because the axial load at the top and bottom of the column do not align with the axial load at intermediate points, there is an additional moment caused by this offset. A rigorous second-order elastic analysis can predict these effects or the empirical moment magnification procedure in AASHTO can be used.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EB45383-B5F9-70E1-97AC-1EFD1216DE75}"/>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71</a:t>
            </a:fld>
            <a:endParaRPr lang="en-US" dirty="0"/>
          </a:p>
        </p:txBody>
      </p:sp>
    </p:spTree>
    <p:extLst>
      <p:ext uri="{BB962C8B-B14F-4D97-AF65-F5344CB8AC3E}">
        <p14:creationId xmlns:p14="http://schemas.microsoft.com/office/powerpoint/2010/main" val="1580724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225926"/>
            <a:ext cx="6257925" cy="4740050"/>
          </a:xfrm>
        </p:spPr>
        <p:txBody>
          <a:bodyPr/>
          <a:lstStyle/>
          <a:p>
            <a:pPr marR="0" algn="just">
              <a:spcBef>
                <a:spcPts val="0"/>
              </a:spcBef>
              <a:spcAft>
                <a:spcPts val="0"/>
              </a:spcAft>
            </a:pPr>
            <a:r>
              <a:rPr lang="en-US" dirty="0">
                <a:effectLst/>
                <a:ea typeface="Times New Roman" panose="02020603050405020304" pitchFamily="18" charset="0"/>
                <a:cs typeface="Arial" panose="020B0604020202020204" pitchFamily="34" charset="0"/>
              </a:rPr>
              <a:t>As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6.9.2.2.1, the magnification of the first-order moment, (M</a:t>
            </a:r>
            <a:r>
              <a:rPr lang="en-US" baseline="-25000" dirty="0">
                <a:effectLst/>
                <a:ea typeface="Times New Roman" panose="02020603050405020304" pitchFamily="18" charset="0"/>
                <a:cs typeface="Arial" panose="020B0604020202020204" pitchFamily="34" charset="0"/>
              </a:rPr>
              <a:t>ux</a:t>
            </a:r>
            <a:r>
              <a:rPr lang="en-US" dirty="0">
                <a:effectLst/>
                <a:ea typeface="Times New Roman" panose="02020603050405020304" pitchFamily="18" charset="0"/>
                <a:cs typeface="Arial" panose="020B0604020202020204" pitchFamily="34" charset="0"/>
              </a:rPr>
              <a:t>)</a:t>
            </a:r>
            <a:r>
              <a:rPr lang="en-US" baseline="-25000" dirty="0">
                <a:effectLst/>
                <a:ea typeface="Times New Roman" panose="02020603050405020304" pitchFamily="18" charset="0"/>
                <a:cs typeface="Arial" panose="020B0604020202020204" pitchFamily="34" charset="0"/>
              </a:rPr>
              <a:t>1</a:t>
            </a:r>
            <a:r>
              <a:rPr lang="en-US" dirty="0">
                <a:effectLst/>
                <a:ea typeface="Times New Roman" panose="02020603050405020304" pitchFamily="18" charset="0"/>
                <a:cs typeface="Arial" panose="020B0604020202020204" pitchFamily="34" charset="0"/>
              </a:rPr>
              <a:t>, can be determined from a second-order elastic analysis, or more simply, from the approximate single-step adjustment specified in </a:t>
            </a:r>
            <a:r>
              <a:rPr lang="en-US" i="1" dirty="0">
                <a:effectLst/>
                <a:ea typeface="Times New Roman" panose="02020603050405020304" pitchFamily="18" charset="0"/>
                <a:cs typeface="Arial" panose="020B0604020202020204" pitchFamily="34" charset="0"/>
              </a:rPr>
              <a:t>AASHTO LRFD</a:t>
            </a:r>
            <a:r>
              <a:rPr lang="en-US" dirty="0">
                <a:effectLst/>
                <a:ea typeface="Times New Roman" panose="02020603050405020304" pitchFamily="18" charset="0"/>
                <a:cs typeface="Arial" panose="020B0604020202020204" pitchFamily="34" charset="0"/>
              </a:rPr>
              <a:t> Article 4.5.3.2.2b using Eq. 4.5.3.2.2b-1. The discussion on moment magnification in this course will focus on the application of the approximate single-step adjustment equations of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4.5.3.2.2b to bracing members (</a:t>
            </a:r>
            <a:r>
              <a:rPr lang="en-US" dirty="0">
                <a:ea typeface="Times New Roman" panose="02020603050405020304" pitchFamily="18" charset="0"/>
                <a:cs typeface="Arial" panose="020B0604020202020204" pitchFamily="34" charset="0"/>
              </a:rPr>
              <a:t>other than single-angle bracing members) subject to combined axial compression and flexure (e.g., structural tees). The second term in Eq. 4.5.3.2.2b-1 (not shown on this slide) is a sidesway term that is generally not applicable for bracing members. For a more general application of the approximate single-step adjustment method to compression members with sidesway considered, refer to </a:t>
            </a:r>
            <a:r>
              <a:rPr lang="en-US" i="1" dirty="0">
                <a:ea typeface="Times New Roman" panose="02020603050405020304" pitchFamily="18" charset="0"/>
                <a:cs typeface="Arial" panose="020B0604020202020204" pitchFamily="34" charset="0"/>
              </a:rPr>
              <a:t>AASHTO LRFD </a:t>
            </a:r>
            <a:r>
              <a:rPr lang="en-US" dirty="0">
                <a:ea typeface="Times New Roman" panose="02020603050405020304" pitchFamily="18" charset="0"/>
                <a:cs typeface="Arial" panose="020B0604020202020204" pitchFamily="34" charset="0"/>
              </a:rPr>
              <a:t>Article 4.5.3.2.2b.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The equivalent uniform moment factor, C</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in the equation for </a:t>
            </a:r>
            <a:r>
              <a:rPr lang="el-GR" dirty="0">
                <a:effectLst/>
                <a:ea typeface="Times New Roman" panose="02020603050405020304" pitchFamily="18" charset="0"/>
                <a:cs typeface="Times New Roman" panose="02020603050405020304" pitchFamily="18" charset="0"/>
              </a:rPr>
              <a:t>δ</a:t>
            </a:r>
            <a:r>
              <a:rPr lang="en-US" baseline="-25000" dirty="0">
                <a:effectLst/>
                <a:ea typeface="Times New Roman" panose="02020603050405020304" pitchFamily="18" charset="0"/>
                <a:cs typeface="Times New Roman" panose="02020603050405020304" pitchFamily="18" charset="0"/>
              </a:rPr>
              <a:t>b </a:t>
            </a:r>
            <a:r>
              <a:rPr lang="en-US" dirty="0">
                <a:effectLst/>
                <a:ea typeface="Times New Roman" panose="02020603050405020304" pitchFamily="18" charset="0"/>
                <a:cs typeface="Times New Roman" panose="02020603050405020304" pitchFamily="18" charset="0"/>
              </a:rPr>
              <a:t>for members braced against sidesway and without transverse loading (other than the self-weight of the member) between supports in the plane of bending (Eq. 4.5.3.2.2b-6) depends on the ratio of the moments at the end of the member. M</a:t>
            </a:r>
            <a:r>
              <a:rPr lang="en-US" baseline="-25000" dirty="0">
                <a:effectLst/>
                <a:ea typeface="Times New Roman" panose="02020603050405020304" pitchFamily="18" charset="0"/>
                <a:cs typeface="Times New Roman" panose="02020603050405020304" pitchFamily="18" charset="0"/>
              </a:rPr>
              <a:t>1</a:t>
            </a:r>
            <a:r>
              <a:rPr lang="en-US" dirty="0">
                <a:effectLst/>
                <a:ea typeface="Times New Roman" panose="02020603050405020304" pitchFamily="18" charset="0"/>
                <a:cs typeface="Times New Roman" panose="02020603050405020304" pitchFamily="18" charset="0"/>
              </a:rPr>
              <a:t> is taken as the smaller end moment and M</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taken as the larger end moment. The ratio, (M</a:t>
            </a:r>
            <a:r>
              <a:rPr lang="en-US" baseline="-25000" dirty="0">
                <a:effectLst/>
                <a:ea typeface="Times New Roman" panose="02020603050405020304" pitchFamily="18" charset="0"/>
                <a:cs typeface="Times New Roman" panose="02020603050405020304" pitchFamily="18" charset="0"/>
              </a:rPr>
              <a:t>1</a:t>
            </a:r>
            <a:r>
              <a:rPr lang="en-US" dirty="0">
                <a:effectLst/>
                <a:ea typeface="Times New Roman" panose="02020603050405020304" pitchFamily="18" charset="0"/>
                <a:cs typeface="Times New Roman" panose="02020603050405020304" pitchFamily="18" charset="0"/>
              </a:rPr>
              <a:t>/M</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is taken as positive when the member is bent in single curvature and negative when the member is bent in reverse curvature. Therefore, for a uniform moment, which is typically the case for an eccentrically loaded bracing member, C</a:t>
            </a:r>
            <a:r>
              <a:rPr lang="en-US" baseline="-25000" dirty="0">
                <a:effectLst/>
                <a:ea typeface="Times New Roman" panose="02020603050405020304" pitchFamily="18" charset="0"/>
                <a:cs typeface="Times New Roman" panose="02020603050405020304" pitchFamily="18" charset="0"/>
              </a:rPr>
              <a:t>m</a:t>
            </a:r>
            <a:r>
              <a:rPr lang="en-US" dirty="0">
                <a:effectLst/>
                <a:ea typeface="Times New Roman" panose="02020603050405020304" pitchFamily="18" charset="0"/>
                <a:cs typeface="Times New Roman" panose="02020603050405020304" pitchFamily="18" charset="0"/>
              </a:rPr>
              <a:t> is equal to 1.0.</a:t>
            </a:r>
          </a:p>
          <a:p>
            <a:pPr marR="0" algn="just">
              <a:spcBef>
                <a:spcPts val="0"/>
              </a:spcBef>
              <a:spcAft>
                <a:spcPts val="0"/>
              </a:spcAft>
            </a:pPr>
            <a:endParaRPr lang="en-US" dirty="0">
              <a:cs typeface="Times New Roman" panose="02020603050405020304" pitchFamily="18" charset="0"/>
            </a:endParaRPr>
          </a:p>
          <a:p>
            <a:pPr marR="0" algn="just">
              <a:spcBef>
                <a:spcPts val="0"/>
              </a:spcBef>
              <a:spcAft>
                <a:spcPts val="0"/>
              </a:spcAft>
            </a:pPr>
            <a:r>
              <a:rPr lang="en-US" dirty="0">
                <a:cs typeface="Times New Roman" panose="02020603050405020304" pitchFamily="18" charset="0"/>
              </a:rPr>
              <a:t>P</a:t>
            </a:r>
            <a:r>
              <a:rPr lang="en-US" baseline="-25000" dirty="0">
                <a:cs typeface="Times New Roman" panose="02020603050405020304" pitchFamily="18" charset="0"/>
              </a:rPr>
              <a:t>e</a:t>
            </a:r>
            <a:r>
              <a:rPr lang="en-US" dirty="0">
                <a:cs typeface="Times New Roman" panose="02020603050405020304" pitchFamily="18" charset="0"/>
              </a:rPr>
              <a:t> is the Euler buckling load for buckling about the axis of bending, which in this case is the x-axis (Eq. 4.5.3.2.2b-5).  I</a:t>
            </a:r>
            <a:r>
              <a:rPr lang="en-US" baseline="-25000" dirty="0">
                <a:cs typeface="Times New Roman" panose="02020603050405020304" pitchFamily="18" charset="0"/>
              </a:rPr>
              <a:t>x</a:t>
            </a:r>
            <a:r>
              <a:rPr lang="en-US" dirty="0">
                <a:cs typeface="Times New Roman" panose="02020603050405020304" pitchFamily="18" charset="0"/>
              </a:rPr>
              <a:t> is the moment of inertia of the member about the x-axis, K</a:t>
            </a:r>
            <a:r>
              <a:rPr lang="en-US" baseline="-25000" dirty="0">
                <a:cs typeface="Times New Roman" panose="02020603050405020304" pitchFamily="18" charset="0"/>
              </a:rPr>
              <a:t>x</a:t>
            </a:r>
            <a:r>
              <a:rPr lang="en-US" dirty="0">
                <a:cs typeface="Times New Roman" panose="02020603050405020304" pitchFamily="18" charset="0"/>
              </a:rPr>
              <a:t> is the effective length factor about the x-axis (Slide 48), and </a:t>
            </a:r>
            <a:r>
              <a:rPr lang="en-US" dirty="0">
                <a:cs typeface="Times New Roman" panose="02020603050405020304" pitchFamily="18" charset="0"/>
                <a:sym typeface="MT Extra" panose="05050102010205020202" pitchFamily="18" charset="2"/>
              </a:rPr>
              <a:t></a:t>
            </a:r>
            <a:r>
              <a:rPr lang="en-US" baseline="-25000" dirty="0">
                <a:cs typeface="Times New Roman" panose="02020603050405020304" pitchFamily="18" charset="0"/>
                <a:sym typeface="MT Extra" panose="05050102010205020202" pitchFamily="18" charset="2"/>
              </a:rPr>
              <a:t>x</a:t>
            </a:r>
            <a:r>
              <a:rPr lang="en-US" dirty="0">
                <a:cs typeface="Times New Roman" panose="02020603050405020304" pitchFamily="18" charset="0"/>
                <a:sym typeface="MT Extra" panose="05050102010205020202" pitchFamily="18" charset="2"/>
              </a:rPr>
              <a:t> is the unbraced length for buckling about the x-axis.  </a:t>
            </a:r>
            <a:r>
              <a:rPr lang="en-US" dirty="0">
                <a:cs typeface="Times New Roman" panose="02020603050405020304" pitchFamily="18" charset="0"/>
                <a:sym typeface="Symbol" panose="05050102010706020507" pitchFamily="18" charset="2"/>
              </a:rPr>
              <a:t></a:t>
            </a:r>
            <a:r>
              <a:rPr lang="en-US" baseline="-25000" dirty="0">
                <a:cs typeface="Times New Roman" panose="02020603050405020304" pitchFamily="18" charset="0"/>
                <a:sym typeface="Symbol" panose="05050102010706020507" pitchFamily="18" charset="2"/>
              </a:rPr>
              <a:t>K</a:t>
            </a:r>
            <a:r>
              <a:rPr lang="en-US" dirty="0">
                <a:cs typeface="Times New Roman" panose="02020603050405020304" pitchFamily="18" charset="0"/>
                <a:sym typeface="Symbol" panose="05050102010706020507" pitchFamily="18" charset="2"/>
              </a:rPr>
              <a:t> in the equation for </a:t>
            </a:r>
            <a:r>
              <a:rPr lang="el-GR" dirty="0">
                <a:cs typeface="Times New Roman" panose="02020603050405020304" pitchFamily="18" charset="0"/>
                <a:sym typeface="Symbol" panose="05050102010706020507" pitchFamily="18" charset="2"/>
              </a:rPr>
              <a:t>δ</a:t>
            </a:r>
            <a:r>
              <a:rPr lang="en-US" baseline="-25000" dirty="0">
                <a:cs typeface="Times New Roman" panose="02020603050405020304" pitchFamily="18" charset="0"/>
                <a:sym typeface="Symbol" panose="05050102010706020507" pitchFamily="18" charset="2"/>
              </a:rPr>
              <a:t>b</a:t>
            </a:r>
            <a:r>
              <a:rPr lang="en-US" dirty="0">
                <a:cs typeface="Times New Roman" panose="02020603050405020304" pitchFamily="18" charset="0"/>
                <a:sym typeface="Symbol" panose="05050102010706020507" pitchFamily="18" charset="2"/>
              </a:rPr>
              <a:t> is a stiffness reduction factor taken equal to 1.0 for steel members.</a:t>
            </a:r>
          </a:p>
          <a:p>
            <a:pPr marR="0" algn="just">
              <a:spcBef>
                <a:spcPts val="0"/>
              </a:spcBef>
              <a:spcAft>
                <a:spcPts val="0"/>
              </a:spcAft>
            </a:pPr>
            <a:endParaRPr lang="en-US" dirty="0">
              <a:cs typeface="Times New Roman" panose="02020603050405020304" pitchFamily="18" charset="0"/>
              <a:sym typeface="Symbol" panose="05050102010706020507" pitchFamily="18" charset="2"/>
            </a:endParaRPr>
          </a:p>
          <a:p>
            <a:pPr marR="0" algn="just">
              <a:spcBef>
                <a:spcPts val="0"/>
              </a:spcBef>
              <a:spcAft>
                <a:spcPts val="0"/>
              </a:spcAft>
            </a:pPr>
            <a:r>
              <a:rPr lang="en-US" dirty="0">
                <a:cs typeface="Times New Roman" panose="02020603050405020304" pitchFamily="18" charset="0"/>
                <a:sym typeface="Symbol" panose="05050102010706020507" pitchFamily="18" charset="2"/>
              </a:rPr>
              <a:t>The application of these equations will be demonstrated in the following example of a tee-section lateral bracing member.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1E77C765-15E9-3D19-F598-CBB567818268}"/>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72</a:t>
            </a:fld>
            <a:endParaRPr lang="en-US" dirty="0"/>
          </a:p>
        </p:txBody>
      </p:sp>
    </p:spTree>
    <p:extLst>
      <p:ext uri="{BB962C8B-B14F-4D97-AF65-F5344CB8AC3E}">
        <p14:creationId xmlns:p14="http://schemas.microsoft.com/office/powerpoint/2010/main" val="2115252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3234932"/>
          </a:xfrm>
        </p:spPr>
        <p:txBody>
          <a:bodyPr/>
          <a:lstStyle/>
          <a:p>
            <a:pPr marR="0" algn="just">
              <a:spcBef>
                <a:spcPts val="0"/>
              </a:spcBef>
              <a:spcAft>
                <a:spcPts val="0"/>
              </a:spcAft>
            </a:pPr>
            <a:r>
              <a:rPr lang="en-US" dirty="0">
                <a:cs typeface="Arial" panose="020B0604020202020204" pitchFamily="34" charset="0"/>
              </a:rPr>
              <a:t>To illustrate the application of the preceding concepts, this example will determine the suitability of a WT8 x 28.5 rolled structural tee subject to eccentric axial compression for use as a diagonal top lateral bracing member in a straight tub-girder bridge. It is assumed that the tee flange is bolted to a lateral connection plate, and that the length, </a:t>
            </a:r>
            <a:r>
              <a:rPr lang="en-US" dirty="0">
                <a:cs typeface="Arial" panose="020B0604020202020204" pitchFamily="34" charset="0"/>
                <a:sym typeface="MT Extra" panose="05050102010205020202" pitchFamily="18" charset="2"/>
              </a:rPr>
              <a:t>, of the bracing member is 12′-0”. The structural steel for the tee is assumed to be ASTM A709 Grade 50W. The factored compressive force, P</a:t>
            </a:r>
            <a:r>
              <a:rPr lang="en-US" baseline="-25000" dirty="0">
                <a:cs typeface="Arial" panose="020B0604020202020204" pitchFamily="34" charset="0"/>
                <a:sym typeface="MT Extra" panose="05050102010205020202" pitchFamily="18" charset="2"/>
              </a:rPr>
              <a:t>u</a:t>
            </a:r>
            <a:r>
              <a:rPr lang="en-US" dirty="0">
                <a:cs typeface="Arial" panose="020B0604020202020204" pitchFamily="34" charset="0"/>
                <a:sym typeface="MT Extra" panose="05050102010205020202" pitchFamily="18" charset="2"/>
              </a:rPr>
              <a:t>, due to the Strength I load combination is computed separately to be -117.0 kips. </a:t>
            </a:r>
          </a:p>
          <a:p>
            <a:pPr marR="0" algn="just">
              <a:spcBef>
                <a:spcPts val="0"/>
              </a:spcBef>
              <a:spcAft>
                <a:spcPts val="0"/>
              </a:spcAft>
            </a:pPr>
            <a:endParaRPr lang="en-US" dirty="0">
              <a:cs typeface="Arial" panose="020B0604020202020204" pitchFamily="34" charset="0"/>
              <a:sym typeface="MT Extra" panose="05050102010205020202" pitchFamily="18" charset="2"/>
            </a:endParaRPr>
          </a:p>
          <a:p>
            <a:pPr marR="0" algn="just">
              <a:spcBef>
                <a:spcPts val="0"/>
              </a:spcBef>
              <a:spcAft>
                <a:spcPts val="0"/>
              </a:spcAft>
            </a:pPr>
            <a:r>
              <a:rPr lang="en-US" dirty="0">
                <a:cs typeface="Arial" panose="020B0604020202020204" pitchFamily="34" charset="0"/>
                <a:sym typeface="MT Extra" panose="05050102010205020202" pitchFamily="18" charset="2"/>
              </a:rPr>
              <a:t>The section properties of interest for the WT8 x 28.5 are obtained from the AISC Manual of Steel Construction and are listed on this slide. Note that the</a:t>
            </a:r>
            <a:r>
              <a:rPr lang="en-US" dirty="0">
                <a:effectLst/>
                <a:ea typeface="Times New Roman" panose="02020603050405020304" pitchFamily="18" charset="0"/>
                <a:cs typeface="Times New Roman" panose="02020603050405020304" pitchFamily="18" charset="0"/>
              </a:rPr>
              <a:t> thickness of the tee stem exceeds the minimum permissible thickness of 5/16</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specified for structural steel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6.7.3. </a:t>
            </a:r>
            <a:r>
              <a:rPr lang="en-US" dirty="0">
                <a:cs typeface="Arial" panose="020B0604020202020204" pitchFamily="34" charset="0"/>
                <a:sym typeface="MT Extra" panose="05050102010205020202" pitchFamily="18" charset="2"/>
              </a:rPr>
              <a:t>The distances ‘y bar′ and ′y</a:t>
            </a:r>
            <a:r>
              <a:rPr lang="en-US" baseline="-25000" dirty="0">
                <a:cs typeface="Arial" panose="020B0604020202020204" pitchFamily="34" charset="0"/>
                <a:sym typeface="MT Extra" panose="05050102010205020202" pitchFamily="18" charset="2"/>
              </a:rPr>
              <a:t>o</a:t>
            </a:r>
            <a:r>
              <a:rPr lang="en-US" dirty="0">
                <a:cs typeface="Arial" panose="020B0604020202020204" pitchFamily="34" charset="0"/>
                <a:sym typeface="MT Extra" panose="05050102010205020202" pitchFamily="18" charset="2"/>
              </a:rPr>
              <a:t>′ are shown on the top right figure on this slide. The distance ′y bar′ is used in the computation of the eccentricity of the load, e, and the distance ′y</a:t>
            </a:r>
            <a:r>
              <a:rPr lang="en-US" baseline="-25000" dirty="0">
                <a:cs typeface="Arial" panose="020B0604020202020204" pitchFamily="34" charset="0"/>
                <a:sym typeface="MT Extra" panose="05050102010205020202" pitchFamily="18" charset="2"/>
              </a:rPr>
              <a:t>o</a:t>
            </a:r>
            <a:r>
              <a:rPr lang="en-US" dirty="0">
                <a:cs typeface="Arial" panose="020B0604020202020204" pitchFamily="34" charset="0"/>
                <a:sym typeface="MT Extra" panose="05050102010205020202" pitchFamily="18" charset="2"/>
              </a:rPr>
              <a:t>′ is used in the computation of the polar radius of gyration, ′r</a:t>
            </a:r>
            <a:r>
              <a:rPr lang="en-US" baseline="-25000" dirty="0">
                <a:cs typeface="Arial" panose="020B0604020202020204" pitchFamily="34" charset="0"/>
                <a:sym typeface="MT Extra" panose="05050102010205020202" pitchFamily="18" charset="2"/>
              </a:rPr>
              <a:t>o</a:t>
            </a:r>
            <a:r>
              <a:rPr lang="en-US" dirty="0">
                <a:cs typeface="Arial" panose="020B0604020202020204" pitchFamily="34" charset="0"/>
                <a:sym typeface="MT Extra" panose="05050102010205020202" pitchFamily="18" charset="2"/>
              </a:rPr>
              <a:t> bar′ and the flexural constant, H (refer to Slide 50 in this lesson). </a:t>
            </a:r>
          </a:p>
          <a:p>
            <a:pPr marR="0" algn="just">
              <a:spcBef>
                <a:spcPts val="0"/>
              </a:spcBef>
              <a:spcAft>
                <a:spcPts val="0"/>
              </a:spcAf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750B3C-9081-A862-515E-6513A222A1F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73</a:t>
            </a:fld>
            <a:endParaRPr lang="en-US" dirty="0"/>
          </a:p>
        </p:txBody>
      </p:sp>
    </p:spTree>
    <p:extLst>
      <p:ext uri="{BB962C8B-B14F-4D97-AF65-F5344CB8AC3E}">
        <p14:creationId xmlns:p14="http://schemas.microsoft.com/office/powerpoint/2010/main" val="7313079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084595"/>
          </a:xfrm>
        </p:spPr>
        <p:txBody>
          <a:bodyPr/>
          <a:lstStyle/>
          <a:p>
            <a:pPr marR="0" algn="just">
              <a:spcBef>
                <a:spcPts val="0"/>
              </a:spcBef>
              <a:spcAft>
                <a:spcPts val="0"/>
              </a:spcAft>
            </a:pPr>
            <a:r>
              <a:rPr lang="en-US" dirty="0">
                <a:cs typeface="Arial" panose="020B0604020202020204" pitchFamily="34" charset="0"/>
              </a:rPr>
              <a:t>First, calculate the factored compressive resistance, P</a:t>
            </a:r>
            <a:r>
              <a:rPr lang="en-US" baseline="-25000" dirty="0">
                <a:cs typeface="Arial" panose="020B0604020202020204" pitchFamily="34" charset="0"/>
              </a:rPr>
              <a:t>r</a:t>
            </a:r>
            <a:r>
              <a:rPr lang="en-US" dirty="0">
                <a:cs typeface="Arial" panose="020B0604020202020204" pitchFamily="34" charset="0"/>
              </a:rPr>
              <a:t>, of the tee-section member. The first step in calculating P</a:t>
            </a:r>
            <a:r>
              <a:rPr lang="en-US" baseline="-25000" dirty="0">
                <a:cs typeface="Arial" panose="020B0604020202020204" pitchFamily="34" charset="0"/>
              </a:rPr>
              <a:t>r</a:t>
            </a:r>
            <a:r>
              <a:rPr lang="en-US" dirty="0">
                <a:cs typeface="Arial" panose="020B0604020202020204" pitchFamily="34" charset="0"/>
              </a:rPr>
              <a:t> is to determine the elastic critical buckling resistance of the member, P</a:t>
            </a:r>
            <a:r>
              <a:rPr lang="en-US" baseline="-25000" dirty="0">
                <a:cs typeface="Arial" panose="020B0604020202020204" pitchFamily="34" charset="0"/>
              </a:rPr>
              <a:t>e</a:t>
            </a:r>
            <a:r>
              <a:rPr lang="en-US" dirty="0">
                <a:cs typeface="Arial" panose="020B0604020202020204" pitchFamily="34" charset="0"/>
              </a:rPr>
              <a:t>, for flexural buckling (FB), torsional buckling (TB), or flexural-torsional buckling (FTB), as applicable. As discussed previously on Slide 45 in this lesson, the applicable buckling modes for tee-section compression members (with the y-axis defined as the axis of symmetry) are flexural buckling (FB) about the x-axis and flexural-torsional buckling (FTB).  P</a:t>
            </a:r>
            <a:r>
              <a:rPr lang="en-US" baseline="-25000" dirty="0">
                <a:cs typeface="Arial" panose="020B0604020202020204" pitchFamily="34" charset="0"/>
              </a:rPr>
              <a:t>e</a:t>
            </a:r>
            <a:r>
              <a:rPr lang="en-US" dirty="0">
                <a:cs typeface="Arial" panose="020B0604020202020204" pitchFamily="34" charset="0"/>
              </a:rPr>
              <a:t> is taken as the smaller value based on these two buckling modes.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The elastic flexural buckling (FB) resistance about the x-axis, P</a:t>
            </a:r>
            <a:r>
              <a:rPr lang="en-US" baseline="-25000" dirty="0">
                <a:cs typeface="Arial" panose="020B0604020202020204" pitchFamily="34" charset="0"/>
              </a:rPr>
              <a:t>ex</a:t>
            </a:r>
            <a:r>
              <a:rPr lang="en-US" dirty="0">
                <a:cs typeface="Arial" panose="020B0604020202020204" pitchFamily="34" charset="0"/>
              </a:rPr>
              <a:t>, is given by the equation shown in the middle of this slide (refer to Slide 47 in this lesson). S</a:t>
            </a:r>
            <a:r>
              <a:rPr lang="en-US" dirty="0">
                <a:effectLst/>
                <a:ea typeface="Times New Roman" panose="02020603050405020304" pitchFamily="18" charset="0"/>
                <a:cs typeface="Times New Roman" panose="02020603050405020304" pitchFamily="18" charset="0"/>
              </a:rPr>
              <a:t>ince only the lateral connection plates at each end of the member are providing restraint for buckling about the x-axis, the effective length factor for flexural buckling about the x-axis, K</a:t>
            </a:r>
            <a:r>
              <a:rPr lang="en-US" baseline="-25000" dirty="0">
                <a:effectLst/>
                <a:ea typeface="Times New Roman" panose="02020603050405020304" pitchFamily="18" charset="0"/>
                <a:cs typeface="Times New Roman" panose="02020603050405020304" pitchFamily="18" charset="0"/>
              </a:rPr>
              <a:t>x</a:t>
            </a:r>
            <a:r>
              <a:rPr lang="en-US" i="1" dirty="0">
                <a:effectLst/>
                <a:ea typeface="Times New Roman" panose="02020603050405020304" pitchFamily="18" charset="0"/>
                <a:cs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 will conservatively be taken equal to 1.0. The length,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x</a:t>
            </a:r>
            <a:r>
              <a:rPr lang="en-US" dirty="0">
                <a:effectLst/>
                <a:ea typeface="Times New Roman" panose="02020603050405020304" pitchFamily="18" charset="0"/>
                <a:cs typeface="Times New Roman" panose="02020603050405020304" pitchFamily="18" charset="0"/>
                <a:sym typeface="MT Extra" panose="05050102010205020202" pitchFamily="18" charset="2"/>
              </a:rPr>
              <a:t>, will be taken as the full length of the member, or 12′-0”, since the member is not braced in the vertical plane anywhere along its length. The resulting maximum slenderness ratio, K</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x</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x</a:t>
            </a:r>
            <a:r>
              <a:rPr lang="en-US" dirty="0">
                <a:effectLst/>
                <a:ea typeface="Times New Roman" panose="02020603050405020304" pitchFamily="18" charset="0"/>
                <a:cs typeface="Times New Roman" panose="02020603050405020304" pitchFamily="18" charset="0"/>
                <a:sym typeface="MT Extra" panose="05050102010205020202" pitchFamily="18" charset="2"/>
              </a:rPr>
              <a:t>/r</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x</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equal to 59.75, which is less than the limiting value of 140 for a secondary compression member (Slide 66). </a:t>
            </a:r>
            <a:r>
              <a:rPr lang="en-US" i="1" dirty="0">
                <a:effectLst/>
                <a:ea typeface="Times New Roman" panose="02020603050405020304" pitchFamily="18" charset="0"/>
                <a:cs typeface="Times New Roman" panose="02020603050405020304" pitchFamily="18" charset="0"/>
                <a:sym typeface="MT Extra" panose="05050102010205020202" pitchFamily="18" charset="2"/>
              </a:rPr>
              <a:t>AASHTO LRFD </a:t>
            </a:r>
            <a:r>
              <a:rPr lang="en-US" dirty="0">
                <a:effectLst/>
                <a:ea typeface="Times New Roman" panose="02020603050405020304" pitchFamily="18" charset="0"/>
                <a:cs typeface="Times New Roman" panose="02020603050405020304" pitchFamily="18" charset="0"/>
                <a:sym typeface="MT Extra" panose="05050102010205020202" pitchFamily="18" charset="2"/>
              </a:rPr>
              <a:t>Table 6.6.2.1-1 indicates that top lateral bracing members are to be classified as secondary members. Substituting this slenderness ratio into the equation for P</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ex</a:t>
            </a:r>
            <a:r>
              <a:rPr lang="en-US" dirty="0">
                <a:effectLst/>
                <a:ea typeface="Times New Roman" panose="02020603050405020304" pitchFamily="18" charset="0"/>
                <a:cs typeface="Times New Roman" panose="02020603050405020304" pitchFamily="18" charset="0"/>
                <a:sym typeface="MT Extra" panose="05050102010205020202" pitchFamily="18" charset="2"/>
              </a:rPr>
              <a:t>, along with the value of A</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g </a:t>
            </a:r>
            <a:r>
              <a:rPr lang="en-US" dirty="0">
                <a:effectLst/>
                <a:ea typeface="Times New Roman" panose="02020603050405020304" pitchFamily="18" charset="0"/>
                <a:cs typeface="Times New Roman" panose="02020603050405020304" pitchFamily="18" charset="0"/>
                <a:sym typeface="MT Extra" panose="05050102010205020202" pitchFamily="18" charset="2"/>
              </a:rPr>
              <a:t>taken from Slide 73, gives P</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ex</a:t>
            </a:r>
            <a:r>
              <a:rPr lang="en-US" dirty="0">
                <a:effectLst/>
                <a:ea typeface="Times New Roman" panose="02020603050405020304" pitchFamily="18" charset="0"/>
                <a:cs typeface="Times New Roman" panose="02020603050405020304" pitchFamily="18" charset="0"/>
                <a:sym typeface="MT Extra" panose="05050102010205020202" pitchFamily="18" charset="2"/>
              </a:rPr>
              <a:t> equal to 672.6 kips.   </a:t>
            </a:r>
            <a:r>
              <a:rPr lang="en-US" dirty="0">
                <a:cs typeface="Arial" panose="020B0604020202020204" pitchFamily="34" charset="0"/>
              </a:rPr>
              <a:t>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82FBA65-B5A8-0ED5-7AA6-6A6224E1E0C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74</a:t>
            </a:fld>
            <a:endParaRPr lang="en-US" dirty="0"/>
          </a:p>
        </p:txBody>
      </p:sp>
    </p:spTree>
    <p:extLst>
      <p:ext uri="{BB962C8B-B14F-4D97-AF65-F5344CB8AC3E}">
        <p14:creationId xmlns:p14="http://schemas.microsoft.com/office/powerpoint/2010/main" val="42669817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162550"/>
          </a:xfrm>
        </p:spPr>
        <p:txBody>
          <a:bodyPr/>
          <a:lstStyle/>
          <a:p>
            <a:pPr marR="0" algn="just">
              <a:spcBef>
                <a:spcPts val="0"/>
              </a:spcBef>
              <a:spcAft>
                <a:spcPts val="0"/>
              </a:spcAft>
            </a:pPr>
            <a:r>
              <a:rPr lang="en-US" dirty="0">
                <a:cs typeface="Arial" panose="020B0604020202020204" pitchFamily="34" charset="0"/>
              </a:rPr>
              <a:t>The elastic flexural-torsional buckling (FTB) resistance is given by the equation shown at the top of this slide (refer to Slide 50 in this lesson).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P</a:t>
            </a:r>
            <a:r>
              <a:rPr lang="en-US" baseline="-25000" dirty="0">
                <a:cs typeface="Arial" panose="020B0604020202020204" pitchFamily="34" charset="0"/>
              </a:rPr>
              <a:t>ey</a:t>
            </a:r>
            <a:r>
              <a:rPr lang="en-US" dirty="0">
                <a:cs typeface="Arial" panose="020B0604020202020204" pitchFamily="34" charset="0"/>
              </a:rPr>
              <a:t> is the elastic flexural buckling resistance about the y-axis given by the equation shown in the middle of this slide (refer to Slide 47 in this lesson).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4.6.2.5 allows the effective length factor, K, to be taken as 0.750 for members with bolted or welded connections at both ends (refer to Slide 48 in this lesson).  Therefore, the effective length factor for flexural buckling about the y-axis, K</a:t>
            </a:r>
            <a:r>
              <a:rPr lang="en-US" baseline="-25000" dirty="0">
                <a:effectLst/>
                <a:ea typeface="Times New Roman" panose="02020603050405020304" pitchFamily="18" charset="0"/>
                <a:cs typeface="Times New Roman" panose="02020603050405020304" pitchFamily="18" charset="0"/>
              </a:rPr>
              <a:t>y</a:t>
            </a:r>
            <a:r>
              <a:rPr lang="en-US" dirty="0">
                <a:effectLst/>
                <a:ea typeface="Times New Roman" panose="02020603050405020304" pitchFamily="18" charset="0"/>
                <a:cs typeface="Times New Roman" panose="02020603050405020304" pitchFamily="18" charset="0"/>
              </a:rPr>
              <a:t>, will be taken equal to 0.750 in this example. The length,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y</a:t>
            </a:r>
            <a:r>
              <a:rPr lang="en-US" dirty="0">
                <a:effectLst/>
                <a:ea typeface="Times New Roman" panose="02020603050405020304" pitchFamily="18" charset="0"/>
                <a:cs typeface="Times New Roman" panose="02020603050405020304" pitchFamily="18" charset="0"/>
                <a:sym typeface="MT Extra" panose="05050102010205020202" pitchFamily="18" charset="2"/>
              </a:rPr>
              <a:t>, will be taken as the full length of the member, or 12′-0”, since the member is not braced in the out-of-plane direction anywhere along its length.</a:t>
            </a:r>
            <a:r>
              <a:rPr lang="en-US"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sym typeface="MT Extra" panose="05050102010205020202" pitchFamily="18" charset="2"/>
              </a:rPr>
              <a:t>The resulting maximum slenderness ratio, K</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y</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y</a:t>
            </a:r>
            <a:r>
              <a:rPr lang="en-US" dirty="0">
                <a:effectLst/>
                <a:ea typeface="Times New Roman" panose="02020603050405020304" pitchFamily="18" charset="0"/>
                <a:cs typeface="Times New Roman" panose="02020603050405020304" pitchFamily="18" charset="0"/>
                <a:sym typeface="MT Extra" panose="05050102010205020202" pitchFamily="18" charset="2"/>
              </a:rPr>
              <a:t>/r</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y</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equal to 67.5, which is less than the limiting value of 140 for a secondary compression member (Slide 66). Substituting this slenderness ratio into the equation for P</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ey</a:t>
            </a:r>
            <a:r>
              <a:rPr lang="en-US" dirty="0">
                <a:effectLst/>
                <a:ea typeface="Times New Roman" panose="02020603050405020304" pitchFamily="18" charset="0"/>
                <a:cs typeface="Times New Roman" panose="02020603050405020304" pitchFamily="18" charset="0"/>
                <a:sym typeface="MT Extra" panose="05050102010205020202" pitchFamily="18" charset="2"/>
              </a:rPr>
              <a:t>, along with the value A</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g </a:t>
            </a:r>
            <a:r>
              <a:rPr lang="en-US" dirty="0">
                <a:effectLst/>
                <a:ea typeface="Times New Roman" panose="02020603050405020304" pitchFamily="18" charset="0"/>
                <a:cs typeface="Times New Roman" panose="02020603050405020304" pitchFamily="18" charset="0"/>
                <a:sym typeface="MT Extra" panose="05050102010205020202" pitchFamily="18" charset="2"/>
              </a:rPr>
              <a:t>taken from Slide 73, gives P</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ey</a:t>
            </a:r>
            <a:r>
              <a:rPr lang="en-US" dirty="0">
                <a:effectLst/>
                <a:ea typeface="Times New Roman" panose="02020603050405020304" pitchFamily="18" charset="0"/>
                <a:cs typeface="Times New Roman" panose="02020603050405020304" pitchFamily="18" charset="0"/>
                <a:sym typeface="MT Extra" panose="05050102010205020202" pitchFamily="18" charset="2"/>
              </a:rPr>
              <a:t> equal to 527.0 kips.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C82A3B09-BF42-83DD-60D7-8B48E6A7ECE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75</a:t>
            </a:fld>
            <a:endParaRPr lang="en-US" dirty="0"/>
          </a:p>
        </p:txBody>
      </p:sp>
    </p:spTree>
    <p:extLst>
      <p:ext uri="{BB962C8B-B14F-4D97-AF65-F5344CB8AC3E}">
        <p14:creationId xmlns:p14="http://schemas.microsoft.com/office/powerpoint/2010/main" val="2919621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162550"/>
          </a:xfrm>
        </p:spPr>
        <p:txBody>
          <a:bodyPr/>
          <a:lstStyle/>
          <a:p>
            <a:pPr marR="0" algn="just">
              <a:spcBef>
                <a:spcPts val="0"/>
              </a:spcBef>
              <a:spcAft>
                <a:spcPts val="0"/>
              </a:spcAft>
            </a:pPr>
            <a:r>
              <a:rPr lang="en-US" dirty="0">
                <a:cs typeface="Arial" panose="020B0604020202020204" pitchFamily="34" charset="0"/>
              </a:rPr>
              <a:t>P</a:t>
            </a:r>
            <a:r>
              <a:rPr lang="en-US" baseline="-25000" dirty="0">
                <a:cs typeface="Arial" panose="020B0604020202020204" pitchFamily="34" charset="0"/>
              </a:rPr>
              <a:t>ez</a:t>
            </a:r>
            <a:r>
              <a:rPr lang="en-US" dirty="0">
                <a:cs typeface="Arial" panose="020B0604020202020204" pitchFamily="34" charset="0"/>
              </a:rPr>
              <a:t> is the elastic buckling load for torsional buckling and is given by the equation shown at the top of this slide (refer to Slide 50 in this lesson). As mentioned previously in the discussion for Slide 50, t</a:t>
            </a:r>
            <a:r>
              <a:rPr lang="en-US" sz="1200" dirty="0">
                <a:effectLst/>
                <a:ea typeface="Times New Roman" panose="02020603050405020304" pitchFamily="18" charset="0"/>
                <a:cs typeface="Times New Roman" panose="02020603050405020304" pitchFamily="18" charset="0"/>
              </a:rPr>
              <a:t>he warping torsional constant, C</a:t>
            </a:r>
            <a:r>
              <a:rPr lang="en-US" sz="1200" baseline="-25000" dirty="0">
                <a:effectLst/>
                <a:ea typeface="Times New Roman" panose="02020603050405020304" pitchFamily="18" charset="0"/>
                <a:cs typeface="Times New Roman" panose="02020603050405020304" pitchFamily="18" charset="0"/>
              </a:rPr>
              <a:t>w</a:t>
            </a:r>
            <a:r>
              <a:rPr lang="en-US" sz="1200" dirty="0">
                <a:effectLst/>
                <a:ea typeface="Times New Roman" panose="02020603050405020304" pitchFamily="18" charset="0"/>
                <a:cs typeface="Times New Roman" panose="02020603050405020304" pitchFamily="18" charset="0"/>
              </a:rPr>
              <a:t>, is to conservatively be taken as zero for tees</a:t>
            </a:r>
            <a:r>
              <a:rPr lang="en-US" sz="1200" dirty="0">
                <a:effectLst/>
                <a:ea typeface="Times New Roman" panose="02020603050405020304" pitchFamily="18" charset="0"/>
                <a:cs typeface="Arial" panose="020B0604020202020204" pitchFamily="34" charset="0"/>
              </a:rPr>
              <a:t>. </a:t>
            </a:r>
            <a:r>
              <a:rPr lang="en-US" dirty="0">
                <a:ea typeface="Times New Roman" panose="02020603050405020304" pitchFamily="18" charset="0"/>
                <a:cs typeface="Arial" panose="020B0604020202020204" pitchFamily="34" charset="0"/>
              </a:rPr>
              <a:t>Therefore, the first term in the equation for P</a:t>
            </a:r>
            <a:r>
              <a:rPr lang="en-US" baseline="-25000" dirty="0">
                <a:ea typeface="Times New Roman" panose="02020603050405020304" pitchFamily="18" charset="0"/>
                <a:cs typeface="Arial" panose="020B0604020202020204" pitchFamily="34" charset="0"/>
              </a:rPr>
              <a:t>ez</a:t>
            </a:r>
            <a:r>
              <a:rPr lang="en-US" dirty="0">
                <a:ea typeface="Times New Roman" panose="02020603050405020304" pitchFamily="18" charset="0"/>
                <a:cs typeface="Arial" panose="020B0604020202020204" pitchFamily="34" charset="0"/>
              </a:rPr>
              <a:t> drops out leaving the second equation shown on this slide. G is the elastic shear modulus for steel, which may be taken as 0.385E (refer to Slide 49 in this lesson). Substituting in the values of the St. Venant torsional constant, J, and the polar radius of gyration, r</a:t>
            </a:r>
            <a:r>
              <a:rPr lang="en-US" baseline="-25000" dirty="0">
                <a:ea typeface="Times New Roman" panose="02020603050405020304" pitchFamily="18" charset="0"/>
                <a:cs typeface="Arial" panose="020B0604020202020204" pitchFamily="34" charset="0"/>
              </a:rPr>
              <a:t>o</a:t>
            </a:r>
            <a:r>
              <a:rPr lang="en-US" dirty="0">
                <a:ea typeface="Times New Roman" panose="02020603050405020304" pitchFamily="18" charset="0"/>
                <a:cs typeface="Arial" panose="020B0604020202020204" pitchFamily="34" charset="0"/>
              </a:rPr>
              <a:t> bar, from Slide 73 into this equation gives P</a:t>
            </a:r>
            <a:r>
              <a:rPr lang="en-US" baseline="-25000" dirty="0">
                <a:ea typeface="Times New Roman" panose="02020603050405020304" pitchFamily="18" charset="0"/>
                <a:cs typeface="Arial" panose="020B0604020202020204" pitchFamily="34" charset="0"/>
              </a:rPr>
              <a:t>ez</a:t>
            </a:r>
            <a:r>
              <a:rPr lang="en-US" dirty="0">
                <a:ea typeface="Times New Roman" panose="02020603050405020304" pitchFamily="18" charset="0"/>
                <a:cs typeface="Arial" panose="020B0604020202020204" pitchFamily="34" charset="0"/>
              </a:rPr>
              <a:t> equal to 1,128 kips.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The equation for the elastic flexural-torsional buckling (FTB) resistance is taken from Slide 50 in this lesson. Substituting in the values of P</a:t>
            </a:r>
            <a:r>
              <a:rPr lang="en-US" baseline="-25000" dirty="0">
                <a:cs typeface="Arial" panose="020B0604020202020204" pitchFamily="34" charset="0"/>
              </a:rPr>
              <a:t>ey</a:t>
            </a:r>
            <a:r>
              <a:rPr lang="en-US" dirty="0">
                <a:cs typeface="Arial" panose="020B0604020202020204" pitchFamily="34" charset="0"/>
              </a:rPr>
              <a:t> from Slide 75, P</a:t>
            </a:r>
            <a:r>
              <a:rPr lang="en-US" baseline="-25000" dirty="0">
                <a:cs typeface="Arial" panose="020B0604020202020204" pitchFamily="34" charset="0"/>
              </a:rPr>
              <a:t>ez</a:t>
            </a:r>
            <a:r>
              <a:rPr lang="en-US" dirty="0">
                <a:cs typeface="Arial" panose="020B0604020202020204" pitchFamily="34" charset="0"/>
              </a:rPr>
              <a:t> from this slide, and the flexural constant, H, from Slide 73 gives P</a:t>
            </a:r>
            <a:r>
              <a:rPr lang="en-US" baseline="-25000" dirty="0">
                <a:cs typeface="Arial" panose="020B0604020202020204" pitchFamily="34" charset="0"/>
              </a:rPr>
              <a:t>e</a:t>
            </a:r>
            <a:r>
              <a:rPr lang="en-US" dirty="0">
                <a:cs typeface="Arial" panose="020B0604020202020204" pitchFamily="34" charset="0"/>
              </a:rPr>
              <a:t> for FTB equal to 455.9 kips. The elastic critical buckling resistance of the member, P</a:t>
            </a:r>
            <a:r>
              <a:rPr lang="en-US" baseline="-25000" dirty="0">
                <a:cs typeface="Arial" panose="020B0604020202020204" pitchFamily="34" charset="0"/>
              </a:rPr>
              <a:t>e</a:t>
            </a:r>
            <a:r>
              <a:rPr lang="en-US" dirty="0">
                <a:cs typeface="Arial" panose="020B0604020202020204" pitchFamily="34" charset="0"/>
              </a:rPr>
              <a:t>, is taken as the smaller of P</a:t>
            </a:r>
            <a:r>
              <a:rPr lang="en-US" baseline="-25000" dirty="0">
                <a:cs typeface="Arial" panose="020B0604020202020204" pitchFamily="34" charset="0"/>
              </a:rPr>
              <a:t>e</a:t>
            </a:r>
            <a:r>
              <a:rPr lang="en-US" dirty="0">
                <a:cs typeface="Arial" panose="020B0604020202020204" pitchFamily="34" charset="0"/>
              </a:rPr>
              <a:t> for FTB and P</a:t>
            </a:r>
            <a:r>
              <a:rPr lang="en-US" baseline="-25000" dirty="0">
                <a:cs typeface="Arial" panose="020B0604020202020204" pitchFamily="34" charset="0"/>
              </a:rPr>
              <a:t>e</a:t>
            </a:r>
            <a:r>
              <a:rPr lang="en-US" dirty="0">
                <a:cs typeface="Arial" panose="020B0604020202020204" pitchFamily="34" charset="0"/>
              </a:rPr>
              <a:t> for flexural buckling (FB) about the x-axis, P</a:t>
            </a:r>
            <a:r>
              <a:rPr lang="en-US" baseline="-25000" dirty="0">
                <a:cs typeface="Arial" panose="020B0604020202020204" pitchFamily="34" charset="0"/>
              </a:rPr>
              <a:t>ex</a:t>
            </a:r>
            <a:r>
              <a:rPr lang="en-US" dirty="0">
                <a:cs typeface="Arial" panose="020B0604020202020204" pitchFamily="34" charset="0"/>
              </a:rPr>
              <a:t>. P</a:t>
            </a:r>
            <a:r>
              <a:rPr lang="en-US" baseline="-25000" dirty="0">
                <a:cs typeface="Arial" panose="020B0604020202020204" pitchFamily="34" charset="0"/>
              </a:rPr>
              <a:t>ex </a:t>
            </a:r>
            <a:r>
              <a:rPr lang="en-US" dirty="0">
                <a:cs typeface="Arial" panose="020B0604020202020204" pitchFamily="34" charset="0"/>
              </a:rPr>
              <a:t>was computed previously on Slide 74 of this lesson to be 672.6 kips, which exceeds P</a:t>
            </a:r>
            <a:r>
              <a:rPr lang="en-US" baseline="-25000" dirty="0">
                <a:cs typeface="Arial" panose="020B0604020202020204" pitchFamily="34" charset="0"/>
              </a:rPr>
              <a:t>e</a:t>
            </a:r>
            <a:r>
              <a:rPr lang="en-US" dirty="0">
                <a:cs typeface="Arial" panose="020B0604020202020204" pitchFamily="34" charset="0"/>
              </a:rPr>
              <a:t> for FTB or 455.9 kips. Thus, FTB controls and the elastic critical buckling resistance of the member, P</a:t>
            </a:r>
            <a:r>
              <a:rPr lang="en-US" baseline="-25000" dirty="0">
                <a:cs typeface="Arial" panose="020B0604020202020204" pitchFamily="34" charset="0"/>
              </a:rPr>
              <a:t>e</a:t>
            </a:r>
            <a:r>
              <a:rPr lang="en-US" dirty="0">
                <a:cs typeface="Arial" panose="020B0604020202020204" pitchFamily="34" charset="0"/>
              </a:rPr>
              <a:t>, is taken equal to 455.9 kips.    </a:t>
            </a:r>
          </a:p>
        </p:txBody>
      </p:sp>
      <p:sp>
        <p:nvSpPr>
          <p:cNvPr id="4" name="Slide Number Placeholder 3">
            <a:extLst>
              <a:ext uri="{FF2B5EF4-FFF2-40B4-BE49-F238E27FC236}">
                <a16:creationId xmlns:a16="http://schemas.microsoft.com/office/drawing/2014/main" id="{EE6CE43D-8A39-198C-24A1-50F974A39AB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76</a:t>
            </a:fld>
            <a:endParaRPr lang="en-US" dirty="0"/>
          </a:p>
        </p:txBody>
      </p:sp>
    </p:spTree>
    <p:extLst>
      <p:ext uri="{BB962C8B-B14F-4D97-AF65-F5344CB8AC3E}">
        <p14:creationId xmlns:p14="http://schemas.microsoft.com/office/powerpoint/2010/main" val="21056583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162550"/>
          </a:xfrm>
        </p:spPr>
        <p:txBody>
          <a:bodyPr/>
          <a:lstStyle/>
          <a:p>
            <a:pPr marR="0" algn="just">
              <a:spcBef>
                <a:spcPts val="0"/>
              </a:spcBef>
              <a:spcAft>
                <a:spcPts val="0"/>
              </a:spcAft>
            </a:pPr>
            <a:r>
              <a:rPr lang="en-US" dirty="0">
                <a:cs typeface="Arial" panose="020B0604020202020204" pitchFamily="34" charset="0"/>
              </a:rPr>
              <a:t>Next, check the tee-section member for any slender cross-section elements. As it turns out, none of the rolled tee sections listed in the AISC Manual of Steel Construction shape property tables have slender flanges. Therefore, the effective width of the tee-section flange, b</a:t>
            </a:r>
            <a:r>
              <a:rPr lang="en-US" baseline="-25000" dirty="0">
                <a:cs typeface="Arial" panose="020B0604020202020204" pitchFamily="34" charset="0"/>
              </a:rPr>
              <a:t>e</a:t>
            </a:r>
            <a:r>
              <a:rPr lang="en-US" dirty="0">
                <a:cs typeface="Arial" panose="020B0604020202020204" pitchFamily="34" charset="0"/>
              </a:rPr>
              <a:t>, is equal to the full width of the flange, b. </a:t>
            </a:r>
          </a:p>
          <a:p>
            <a:pPr marR="0" algn="just">
              <a:spcBef>
                <a:spcPts val="0"/>
              </a:spcBef>
              <a:spcAft>
                <a:spcPts val="0"/>
              </a:spcAft>
            </a:pPr>
            <a:endParaRPr lang="en-US" dirty="0">
              <a:cs typeface="Arial" panose="020B0604020202020204" pitchFamily="34" charset="0"/>
            </a:endParaRPr>
          </a:p>
          <a:p>
            <a:pPr algn="just">
              <a:spcBef>
                <a:spcPts val="0"/>
              </a:spcBef>
              <a:spcAft>
                <a:spcPts val="0"/>
              </a:spcAft>
            </a:pPr>
            <a:r>
              <a:rPr lang="en-US" dirty="0">
                <a:cs typeface="Arial" panose="020B0604020202020204" pitchFamily="34" charset="0"/>
              </a:rPr>
              <a:t>Check if the tee stem is a slender element. As discussed previously on Slide 57 in this lesson, a slender cross-section element is </a:t>
            </a:r>
            <a:r>
              <a:rPr lang="en-US" sz="1200" dirty="0">
                <a:effectLst/>
                <a:ea typeface="Times New Roman" panose="02020603050405020304" pitchFamily="18" charset="0"/>
                <a:cs typeface="Arial" panose="020B0604020202020204" pitchFamily="34" charset="0"/>
              </a:rPr>
              <a:t>a longitudinally unstiffened plate element within the cross-section of a member having a slenderness large enough such that nominal local buckling of the element may occur and may have an impact on its resistance in uniform axial compression prior to developing its full nominal yield strength. Slender cross-section elements have a b/t exceeding the limiting width-to-thickness ratio, </a:t>
            </a:r>
            <a:r>
              <a:rPr lang="el-GR" sz="1200" dirty="0">
                <a:effectLst/>
                <a:ea typeface="Times New Roman" panose="02020603050405020304" pitchFamily="18" charset="0"/>
                <a:cs typeface="Arial" panose="020B0604020202020204" pitchFamily="34" charset="0"/>
              </a:rPr>
              <a:t>λ</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given in </a:t>
            </a:r>
            <a:r>
              <a:rPr lang="en-US" sz="1200" i="1" dirty="0">
                <a:effectLst/>
                <a:ea typeface="Times New Roman" panose="02020603050405020304" pitchFamily="18" charset="0"/>
                <a:cs typeface="Arial" panose="020B0604020202020204" pitchFamily="34" charset="0"/>
              </a:rPr>
              <a:t>AASHTO LRFD </a:t>
            </a:r>
            <a:r>
              <a:rPr lang="en-US" sz="1200" dirty="0">
                <a:effectLst/>
                <a:ea typeface="Times New Roman" panose="02020603050405020304" pitchFamily="18" charset="0"/>
                <a:cs typeface="Arial" panose="020B0604020202020204" pitchFamily="34" charset="0"/>
              </a:rPr>
              <a:t>Table 6.9.4.2.1-1. </a:t>
            </a:r>
            <a:r>
              <a:rPr lang="el-GR" sz="1200" dirty="0">
                <a:effectLst/>
                <a:ea typeface="Times New Roman" panose="02020603050405020304" pitchFamily="18" charset="0"/>
                <a:cs typeface="Arial" panose="020B0604020202020204" pitchFamily="34" charset="0"/>
              </a:rPr>
              <a:t>λ</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for the stems of rolled tees is given by the equation shown on this slide (refer to Slide 55 in this lesson), which is computed to be 18.1 for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equal to 50 ksi.  When checking the b/t ratio for stems of structural tees, b is defined as the total depth of the structural tee, d (</a:t>
            </a:r>
            <a:r>
              <a:rPr lang="en-US" sz="1200" i="1" dirty="0">
                <a:effectLst/>
                <a:ea typeface="Times New Roman" panose="02020603050405020304" pitchFamily="18" charset="0"/>
                <a:cs typeface="Arial" panose="020B0604020202020204" pitchFamily="34" charset="0"/>
              </a:rPr>
              <a:t>AASHTO LRFD </a:t>
            </a:r>
            <a:r>
              <a:rPr lang="en-US" sz="1200" dirty="0">
                <a:effectLst/>
                <a:ea typeface="Times New Roman" panose="02020603050405020304" pitchFamily="18" charset="0"/>
                <a:cs typeface="Arial" panose="020B0604020202020204" pitchFamily="34" charset="0"/>
              </a:rPr>
              <a:t>Table 6.9.4.2.1-1 – Slide 55). For this section, d/t is computed to be 19.1, which exceeds </a:t>
            </a:r>
            <a:r>
              <a:rPr lang="el-GR" sz="1200" dirty="0">
                <a:effectLst/>
                <a:ea typeface="Times New Roman" panose="02020603050405020304" pitchFamily="18" charset="0"/>
                <a:cs typeface="Arial" panose="020B0604020202020204" pitchFamily="34" charset="0"/>
              </a:rPr>
              <a:t>λ</a:t>
            </a:r>
            <a:r>
              <a:rPr lang="en-US" baseline="-25000" dirty="0">
                <a:ea typeface="Times New Roman" panose="02020603050405020304" pitchFamily="18" charset="0"/>
                <a:cs typeface="Arial" panose="020B0604020202020204" pitchFamily="34" charset="0"/>
              </a:rPr>
              <a:t>r</a:t>
            </a:r>
            <a:r>
              <a:rPr lang="en-US" dirty="0">
                <a:ea typeface="Times New Roman" panose="02020603050405020304" pitchFamily="18" charset="0"/>
                <a:cs typeface="Arial" panose="020B0604020202020204" pitchFamily="34" charset="0"/>
              </a:rPr>
              <a:t>. Therefore, the tee stem is a slender cross-section element and the potential effects of local buckling of the element on the overall resistance of the member in uniform axial compression must be considered. </a:t>
            </a:r>
            <a:endParaRPr lang="en-US" dirty="0">
              <a:cs typeface="Arial" panose="020B0604020202020204" pitchFamily="34" charset="0"/>
            </a:endParaRPr>
          </a:p>
          <a:p>
            <a:pPr marR="0" algn="just">
              <a:spcBef>
                <a:spcPts val="0"/>
              </a:spcBef>
              <a:spcAft>
                <a:spcPts val="0"/>
              </a:spcAft>
            </a:pPr>
            <a:endParaRPr lang="en-US" dirty="0">
              <a:latin typeface="Arial" panose="020B0604020202020204" pitchFamily="34" charset="0"/>
              <a:cs typeface="Arial" panose="020B0604020202020204" pitchFamily="34" charset="0"/>
            </a:endParaRPr>
          </a:p>
          <a:p>
            <a:pPr marR="0" algn="just">
              <a:spcBef>
                <a:spcPts val="0"/>
              </a:spcBef>
              <a:spcAft>
                <a:spcPts val="0"/>
              </a:spcAft>
            </a:pPr>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865D4E29-F5A3-2F25-0F26-C5E8AA2ECA8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77</a:t>
            </a:fld>
            <a:endParaRPr lang="en-US" dirty="0"/>
          </a:p>
        </p:txBody>
      </p:sp>
    </p:spTree>
    <p:extLst>
      <p:ext uri="{BB962C8B-B14F-4D97-AF65-F5344CB8AC3E}">
        <p14:creationId xmlns:p14="http://schemas.microsoft.com/office/powerpoint/2010/main" val="1199169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162550"/>
          </a:xfrm>
        </p:spPr>
        <p:txBody>
          <a:bodyPr/>
          <a:lstStyle/>
          <a:p>
            <a:pPr marR="0" algn="just">
              <a:spcBef>
                <a:spcPts val="0"/>
              </a:spcBef>
              <a:spcAft>
                <a:spcPts val="0"/>
              </a:spcAft>
            </a:pPr>
            <a:r>
              <a:rPr lang="en-US" sz="1200" dirty="0">
                <a:effectLst/>
                <a:ea typeface="Times New Roman" panose="02020603050405020304" pitchFamily="18" charset="0"/>
                <a:cs typeface="Arial" panose="020B0604020202020204" pitchFamily="34" charset="0"/>
              </a:rPr>
              <a:t>For compression members containing one or more slender longitudinally unstiffened cross-section elements, </a:t>
            </a:r>
            <a:r>
              <a:rPr lang="en-US" sz="1200" dirty="0">
                <a:cs typeface="Arial" panose="020B0604020202020204" pitchFamily="34" charset="0"/>
              </a:rPr>
              <a:t>P</a:t>
            </a:r>
            <a:r>
              <a:rPr lang="en-US" sz="1200" baseline="-25000" dirty="0">
                <a:cs typeface="Arial" panose="020B0604020202020204" pitchFamily="34" charset="0"/>
              </a:rPr>
              <a:t>n </a:t>
            </a:r>
            <a:r>
              <a:rPr lang="en-US" sz="1200" dirty="0">
                <a:cs typeface="Arial" panose="020B0604020202020204" pitchFamily="34" charset="0"/>
              </a:rPr>
              <a:t>is to be determined using </a:t>
            </a:r>
            <a:r>
              <a:rPr lang="en-US" dirty="0">
                <a:cs typeface="Arial" panose="020B0604020202020204" pitchFamily="34" charset="0"/>
              </a:rPr>
              <a:t>the equation shown at the top of this slide (refer to Slide 58 in this lesson)</a:t>
            </a:r>
            <a:r>
              <a:rPr lang="en-US" sz="1200" dirty="0">
                <a:cs typeface="Arial" panose="020B0604020202020204" pitchFamily="34" charset="0"/>
              </a:rPr>
              <a:t>. In this equation, F</a:t>
            </a:r>
            <a:r>
              <a:rPr lang="en-US" sz="1200" baseline="-25000" dirty="0">
                <a:cs typeface="Arial" panose="020B0604020202020204" pitchFamily="34" charset="0"/>
              </a:rPr>
              <a:t>cr</a:t>
            </a:r>
            <a:r>
              <a:rPr lang="en-US" sz="1200" dirty="0">
                <a:cs typeface="Arial" panose="020B0604020202020204" pitchFamily="34" charset="0"/>
              </a:rPr>
              <a:t> is taken as the nominal compressive resistance, P</a:t>
            </a:r>
            <a:r>
              <a:rPr lang="en-US" sz="1200" baseline="-25000" dirty="0">
                <a:cs typeface="Arial" panose="020B0604020202020204" pitchFamily="34" charset="0"/>
              </a:rPr>
              <a:t>cr</a:t>
            </a:r>
            <a:r>
              <a:rPr lang="en-US" sz="1200" dirty="0">
                <a:cs typeface="Arial" panose="020B0604020202020204" pitchFamily="34" charset="0"/>
              </a:rPr>
              <a:t>, which is equal to P</a:t>
            </a:r>
            <a:r>
              <a:rPr lang="en-US" sz="1200" baseline="-25000" dirty="0">
                <a:cs typeface="Arial" panose="020B0604020202020204" pitchFamily="34" charset="0"/>
              </a:rPr>
              <a:t>n</a:t>
            </a:r>
            <a:r>
              <a:rPr lang="en-US" sz="1200" dirty="0">
                <a:cs typeface="Arial" panose="020B0604020202020204" pitchFamily="34" charset="0"/>
              </a:rPr>
              <a:t> calculated from </a:t>
            </a:r>
            <a:r>
              <a:rPr lang="en-US" sz="1200" i="1" dirty="0">
                <a:cs typeface="Arial" panose="020B0604020202020204" pitchFamily="34" charset="0"/>
              </a:rPr>
              <a:t>AASHTO LRFD </a:t>
            </a:r>
            <a:r>
              <a:rPr lang="en-US" sz="1200" dirty="0">
                <a:cs typeface="Arial" panose="020B0604020202020204" pitchFamily="34" charset="0"/>
              </a:rPr>
              <a:t>Eq. 6.9.4.1.1-1 or 6.9.4.1.1-2 (Slide 52), as applicable, using the total gross cross-sectional area of the member, A</a:t>
            </a:r>
            <a:r>
              <a:rPr lang="en-US" sz="1200" baseline="-25000" dirty="0">
                <a:cs typeface="Arial" panose="020B0604020202020204" pitchFamily="34" charset="0"/>
              </a:rPr>
              <a:t>g</a:t>
            </a:r>
            <a:r>
              <a:rPr lang="en-US" sz="1200" dirty="0">
                <a:cs typeface="Arial" panose="020B0604020202020204" pitchFamily="34" charset="0"/>
              </a:rPr>
              <a:t>, divided by A</a:t>
            </a:r>
            <a:r>
              <a:rPr lang="en-US" sz="1200" baseline="-25000" dirty="0">
                <a:cs typeface="Arial" panose="020B0604020202020204" pitchFamily="34" charset="0"/>
              </a:rPr>
              <a:t>g</a:t>
            </a:r>
            <a:r>
              <a:rPr lang="en-US" sz="1200" dirty="0">
                <a:cs typeface="Arial" panose="020B0604020202020204" pitchFamily="34" charset="0"/>
              </a:rPr>
              <a:t>.</a:t>
            </a:r>
            <a:r>
              <a:rPr lang="en-US" sz="1200" dirty="0">
                <a:effectLst/>
                <a:ea typeface="Times New Roman" panose="02020603050405020304" pitchFamily="18" charset="0"/>
              </a:rPr>
              <a:t> </a:t>
            </a:r>
            <a:r>
              <a:rPr lang="en-US" sz="1200" dirty="0">
                <a:cs typeface="Arial" panose="020B0604020202020204" pitchFamily="34" charset="0"/>
              </a:rPr>
              <a:t>The calculated value of F</a:t>
            </a:r>
            <a:r>
              <a:rPr lang="en-US" sz="1200" baseline="-25000" dirty="0">
                <a:cs typeface="Arial" panose="020B0604020202020204" pitchFamily="34" charset="0"/>
              </a:rPr>
              <a:t>cr</a:t>
            </a:r>
            <a:r>
              <a:rPr lang="en-US" sz="1200" dirty="0">
                <a:cs typeface="Arial" panose="020B0604020202020204" pitchFamily="34" charset="0"/>
              </a:rPr>
              <a:t> is then multiplied by the effective area of the cross-section, A</a:t>
            </a:r>
            <a:r>
              <a:rPr lang="en-US" sz="1200" baseline="-25000" dirty="0">
                <a:cs typeface="Arial" panose="020B0604020202020204" pitchFamily="34" charset="0"/>
              </a:rPr>
              <a:t>eff</a:t>
            </a:r>
            <a:r>
              <a:rPr lang="en-US" sz="1200" dirty="0">
                <a:cs typeface="Arial" panose="020B0604020202020204" pitchFamily="34" charset="0"/>
              </a:rPr>
              <a:t>, to give the nominal compressive resistance of the member, P</a:t>
            </a:r>
            <a:r>
              <a:rPr lang="en-US" sz="1200" baseline="-25000" dirty="0">
                <a:cs typeface="Arial" panose="020B0604020202020204" pitchFamily="34" charset="0"/>
              </a:rPr>
              <a:t>n</a:t>
            </a:r>
            <a:r>
              <a:rPr lang="en-US" sz="1200" dirty="0">
                <a:cs typeface="Arial" panose="020B0604020202020204" pitchFamily="34" charset="0"/>
              </a:rPr>
              <a:t>.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To calculate P</a:t>
            </a:r>
            <a:r>
              <a:rPr lang="en-US" baseline="-25000" dirty="0">
                <a:cs typeface="Arial" panose="020B0604020202020204" pitchFamily="34" charset="0"/>
              </a:rPr>
              <a:t>cr</a:t>
            </a:r>
            <a:r>
              <a:rPr lang="en-US" dirty="0">
                <a:cs typeface="Arial" panose="020B0604020202020204" pitchFamily="34" charset="0"/>
              </a:rPr>
              <a:t>, first compute the nominal yield resistance, P</a:t>
            </a:r>
            <a:r>
              <a:rPr lang="en-US" baseline="-25000" dirty="0">
                <a:cs typeface="Arial" panose="020B0604020202020204" pitchFamily="34" charset="0"/>
              </a:rPr>
              <a:t>o</a:t>
            </a:r>
            <a:r>
              <a:rPr lang="en-US" dirty="0">
                <a:cs typeface="Arial" panose="020B0604020202020204" pitchFamily="34" charset="0"/>
              </a:rPr>
              <a:t>, which is equal to F</a:t>
            </a:r>
            <a:r>
              <a:rPr lang="en-US" baseline="-25000" dirty="0">
                <a:cs typeface="Arial" panose="020B0604020202020204" pitchFamily="34" charset="0"/>
              </a:rPr>
              <a:t>y</a:t>
            </a:r>
            <a:r>
              <a:rPr lang="en-US" dirty="0">
                <a:cs typeface="Arial" panose="020B0604020202020204" pitchFamily="34" charset="0"/>
              </a:rPr>
              <a:t>A</a:t>
            </a:r>
            <a:r>
              <a:rPr lang="en-US" baseline="-25000" dirty="0">
                <a:cs typeface="Arial" panose="020B0604020202020204" pitchFamily="34" charset="0"/>
              </a:rPr>
              <a:t>g </a:t>
            </a:r>
            <a:r>
              <a:rPr lang="en-US" dirty="0">
                <a:cs typeface="Arial" panose="020B0604020202020204" pitchFamily="34" charset="0"/>
              </a:rPr>
              <a:t>or 419.5 kips (refer to Slide 52 in this lesson). Next, calculate the ratio of P</a:t>
            </a:r>
            <a:r>
              <a:rPr lang="en-US" baseline="-25000" dirty="0">
                <a:cs typeface="Arial" panose="020B0604020202020204" pitchFamily="34" charset="0"/>
              </a:rPr>
              <a:t>o</a:t>
            </a:r>
            <a:r>
              <a:rPr lang="en-US" dirty="0">
                <a:cs typeface="Arial" panose="020B0604020202020204" pitchFamily="34" charset="0"/>
              </a:rPr>
              <a:t>/P</a:t>
            </a:r>
            <a:r>
              <a:rPr lang="en-US" baseline="-25000" dirty="0">
                <a:cs typeface="Arial" panose="020B0604020202020204" pitchFamily="34" charset="0"/>
              </a:rPr>
              <a:t>e</a:t>
            </a:r>
            <a:r>
              <a:rPr lang="en-US" dirty="0">
                <a:cs typeface="Arial" panose="020B0604020202020204" pitchFamily="34" charset="0"/>
              </a:rPr>
              <a:t>.  Substituting in the value of P</a:t>
            </a:r>
            <a:r>
              <a:rPr lang="en-US" baseline="-25000" dirty="0">
                <a:cs typeface="Arial" panose="020B0604020202020204" pitchFamily="34" charset="0"/>
              </a:rPr>
              <a:t>e </a:t>
            </a:r>
            <a:r>
              <a:rPr lang="en-US" dirty="0">
                <a:cs typeface="Arial" panose="020B0604020202020204" pitchFamily="34" charset="0"/>
              </a:rPr>
              <a:t>equal to 455.9 kips taken from the preceding slide, the ratio of P</a:t>
            </a:r>
            <a:r>
              <a:rPr lang="en-US" baseline="-25000" dirty="0">
                <a:cs typeface="Arial" panose="020B0604020202020204" pitchFamily="34" charset="0"/>
              </a:rPr>
              <a:t>o</a:t>
            </a:r>
            <a:r>
              <a:rPr lang="en-US" dirty="0">
                <a:cs typeface="Arial" panose="020B0604020202020204" pitchFamily="34" charset="0"/>
              </a:rPr>
              <a:t>/P</a:t>
            </a:r>
            <a:r>
              <a:rPr lang="en-US" baseline="-25000" dirty="0">
                <a:cs typeface="Arial" panose="020B0604020202020204" pitchFamily="34" charset="0"/>
              </a:rPr>
              <a:t>e</a:t>
            </a:r>
            <a:r>
              <a:rPr lang="en-US" dirty="0">
                <a:cs typeface="Arial" panose="020B0604020202020204" pitchFamily="34" charset="0"/>
              </a:rPr>
              <a:t> is computed to be 0.92, which is less than 2.25.  Therefore, Equation 6.9.4.1.1-1 (inelastic column buckling – refer to Slides 52 and 53 in this lesson) controls. Substituting the values of P</a:t>
            </a:r>
            <a:r>
              <a:rPr lang="en-US" baseline="-25000" dirty="0">
                <a:cs typeface="Arial" panose="020B0604020202020204" pitchFamily="34" charset="0"/>
              </a:rPr>
              <a:t>o</a:t>
            </a:r>
            <a:r>
              <a:rPr lang="en-US" dirty="0">
                <a:cs typeface="Arial" panose="020B0604020202020204" pitchFamily="34" charset="0"/>
              </a:rPr>
              <a:t> and P</a:t>
            </a:r>
            <a:r>
              <a:rPr lang="en-US" baseline="-25000" dirty="0">
                <a:cs typeface="Arial" panose="020B0604020202020204" pitchFamily="34" charset="0"/>
              </a:rPr>
              <a:t>e</a:t>
            </a:r>
            <a:r>
              <a:rPr lang="en-US" dirty="0">
                <a:cs typeface="Arial" panose="020B0604020202020204" pitchFamily="34" charset="0"/>
              </a:rPr>
              <a:t> into this equation gives P</a:t>
            </a:r>
            <a:r>
              <a:rPr lang="en-US" baseline="-25000" dirty="0">
                <a:cs typeface="Arial" panose="020B0604020202020204" pitchFamily="34" charset="0"/>
              </a:rPr>
              <a:t>cr</a:t>
            </a:r>
            <a:r>
              <a:rPr lang="en-US" dirty="0">
                <a:cs typeface="Arial" panose="020B0604020202020204" pitchFamily="34" charset="0"/>
              </a:rPr>
              <a:t> = P</a:t>
            </a:r>
            <a:r>
              <a:rPr lang="en-US" baseline="-25000" dirty="0">
                <a:cs typeface="Arial" panose="020B0604020202020204" pitchFamily="34" charset="0"/>
              </a:rPr>
              <a:t>n</a:t>
            </a:r>
            <a:r>
              <a:rPr lang="en-US" dirty="0">
                <a:cs typeface="Arial" panose="020B0604020202020204" pitchFamily="34" charset="0"/>
              </a:rPr>
              <a:t> = 285.4 kips. Dividing P</a:t>
            </a:r>
            <a:r>
              <a:rPr lang="en-US" baseline="-25000" dirty="0">
                <a:cs typeface="Arial" panose="020B0604020202020204" pitchFamily="34" charset="0"/>
              </a:rPr>
              <a:t>cr</a:t>
            </a:r>
            <a:r>
              <a:rPr lang="en-US" dirty="0">
                <a:cs typeface="Arial" panose="020B0604020202020204" pitchFamily="34" charset="0"/>
              </a:rPr>
              <a:t> by A</a:t>
            </a:r>
            <a:r>
              <a:rPr lang="en-US" baseline="-25000" dirty="0">
                <a:cs typeface="Arial" panose="020B0604020202020204" pitchFamily="34" charset="0"/>
              </a:rPr>
              <a:t>g</a:t>
            </a:r>
            <a:r>
              <a:rPr lang="en-US" dirty="0">
                <a:cs typeface="Arial" panose="020B0604020202020204" pitchFamily="34" charset="0"/>
              </a:rPr>
              <a:t> gives F</a:t>
            </a:r>
            <a:r>
              <a:rPr lang="en-US" baseline="-25000" dirty="0">
                <a:cs typeface="Arial" panose="020B0604020202020204" pitchFamily="34" charset="0"/>
              </a:rPr>
              <a:t>cr </a:t>
            </a:r>
            <a:r>
              <a:rPr lang="en-US" dirty="0">
                <a:cs typeface="Arial" panose="020B0604020202020204" pitchFamily="34" charset="0"/>
              </a:rPr>
              <a:t>equal to 34.0 ksi.  </a:t>
            </a:r>
          </a:p>
        </p:txBody>
      </p:sp>
      <p:sp>
        <p:nvSpPr>
          <p:cNvPr id="4" name="Slide Number Placeholder 3">
            <a:extLst>
              <a:ext uri="{FF2B5EF4-FFF2-40B4-BE49-F238E27FC236}">
                <a16:creationId xmlns:a16="http://schemas.microsoft.com/office/drawing/2014/main" id="{8F0E9928-9F67-F2F6-4D20-28B9F9F61AD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78</a:t>
            </a:fld>
            <a:endParaRPr lang="en-US" dirty="0"/>
          </a:p>
        </p:txBody>
      </p:sp>
    </p:spTree>
    <p:extLst>
      <p:ext uri="{BB962C8B-B14F-4D97-AF65-F5344CB8AC3E}">
        <p14:creationId xmlns:p14="http://schemas.microsoft.com/office/powerpoint/2010/main" val="2243761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22275" y="4225925"/>
                <a:ext cx="6257925" cy="4068411"/>
              </a:xfrm>
            </p:spPr>
            <p:txBody>
              <a:bodyPr/>
              <a:lstStyle/>
              <a:p>
                <a:pPr marR="0" algn="just">
                  <a:spcBef>
                    <a:spcPts val="0"/>
                  </a:spcBef>
                  <a:spcAft>
                    <a:spcPts val="0"/>
                  </a:spcAft>
                </a:pPr>
                <a:r>
                  <a:rPr lang="en-US" dirty="0">
                    <a:cs typeface="Arial" panose="020B0604020202020204" pitchFamily="34" charset="0"/>
                  </a:rPr>
                  <a:t>Calculate the effective width, b</a:t>
                </a:r>
                <a:r>
                  <a:rPr lang="en-US" baseline="-25000" dirty="0">
                    <a:cs typeface="Arial" panose="020B0604020202020204" pitchFamily="34" charset="0"/>
                  </a:rPr>
                  <a:t>e</a:t>
                </a:r>
                <a:r>
                  <a:rPr lang="en-US" dirty="0">
                    <a:cs typeface="Arial" panose="020B0604020202020204" pitchFamily="34" charset="0"/>
                  </a:rPr>
                  <a:t>, of the tee stem. As discussed previously on Slide 61 of this lesson, i</a:t>
                </a:r>
                <a:r>
                  <a:rPr lang="en-US" sz="1200" dirty="0">
                    <a:effectLst/>
                    <a:ea typeface="Times New Roman" panose="02020603050405020304" pitchFamily="18" charset="0"/>
                    <a:cs typeface="Arial" panose="020B0604020202020204" pitchFamily="34" charset="0"/>
                  </a:rPr>
                  <a:t>f the stress level at overall member buckling, F</a:t>
                </a:r>
                <a:r>
                  <a:rPr lang="en-US" sz="1200" baseline="-25000" dirty="0">
                    <a:effectLst/>
                    <a:ea typeface="Times New Roman" panose="02020603050405020304" pitchFamily="18" charset="0"/>
                    <a:cs typeface="Arial" panose="020B0604020202020204" pitchFamily="34" charset="0"/>
                  </a:rPr>
                  <a:t>cr</a:t>
                </a:r>
                <a:r>
                  <a:rPr lang="en-US" sz="1200" dirty="0">
                    <a:effectLst/>
                    <a:ea typeface="Times New Roman" panose="02020603050405020304" pitchFamily="18" charset="0"/>
                    <a:cs typeface="Arial" panose="020B0604020202020204" pitchFamily="34" charset="0"/>
                  </a:rPr>
                  <a:t>, is small enough relative to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14:m>
                  <m:oMath xmlns:m="http://schemas.openxmlformats.org/officeDocument/2006/math">
                    <m:sSub>
                      <m:sSubPr>
                        <m:ctrlPr>
                          <a:rPr lang="en-US" sz="120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200" i="1" smtClean="0">
                            <a:effectLst/>
                            <a:latin typeface="Cambria Math" panose="02040503050406030204" pitchFamily="18" charset="0"/>
                            <a:ea typeface="Cambria Math" panose="02040503050406030204" pitchFamily="18" charset="0"/>
                            <a:cs typeface="Arial" panose="020B0604020202020204" pitchFamily="34" charset="0"/>
                          </a:rPr>
                          <m:t>𝜆</m:t>
                        </m:r>
                      </m:e>
                      <m:sub>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𝑟</m:t>
                        </m:r>
                      </m:sub>
                    </m:sSub>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 </m:t>
                    </m:r>
                    <m:rad>
                      <m:radPr>
                        <m:degHide m:val="on"/>
                        <m:ctrlPr>
                          <a:rPr lang="en-US" sz="1200" b="0" i="1" smtClean="0">
                            <a:effectLst/>
                            <a:latin typeface="Cambria Math" panose="02040503050406030204" pitchFamily="18" charset="0"/>
                            <a:ea typeface="Cambria Math" panose="02040503050406030204" pitchFamily="18" charset="0"/>
                            <a:cs typeface="Arial" panose="020B0604020202020204" pitchFamily="34" charset="0"/>
                          </a:rPr>
                        </m:ctrlPr>
                      </m:radPr>
                      <m:deg/>
                      <m:e>
                        <m:f>
                          <m:fPr>
                            <m:type m:val="lin"/>
                            <m:ctrlPr>
                              <a:rPr lang="en-US" sz="1200" b="0" i="1" smtClean="0">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120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𝐹</m:t>
                                </m:r>
                              </m:e>
                              <m:sub>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𝑦</m:t>
                                </m:r>
                              </m:sub>
                            </m:sSub>
                          </m:num>
                          <m:den>
                            <m:sSub>
                              <m:sSubPr>
                                <m:ctrlPr>
                                  <a:rPr lang="en-US" sz="120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𝐹</m:t>
                                </m:r>
                              </m:e>
                              <m:sub>
                                <m:r>
                                  <a:rPr lang="en-US" sz="1200" b="0" i="1" smtClean="0">
                                    <a:effectLst/>
                                    <a:latin typeface="Cambria Math" panose="02040503050406030204" pitchFamily="18" charset="0"/>
                                    <a:ea typeface="Cambria Math" panose="02040503050406030204" pitchFamily="18" charset="0"/>
                                    <a:cs typeface="Arial" panose="020B0604020202020204" pitchFamily="34" charset="0"/>
                                  </a:rPr>
                                  <m:t>𝑐𝑟</m:t>
                                </m:r>
                              </m:sub>
                            </m:sSub>
                          </m:den>
                        </m:f>
                      </m:e>
                    </m:rad>
                  </m:oMath>
                </a14:m>
                <a:r>
                  <a:rPr lang="en-US" sz="120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and the effective width of the slender cross-section element is taken equal to the full element width, b.</a:t>
                </a:r>
                <a:r>
                  <a:rPr lang="en-US" dirty="0">
                    <a:cs typeface="Arial" panose="020B0604020202020204" pitchFamily="34" charset="0"/>
                  </a:rPr>
                  <a:t> Substituting the value of F</a:t>
                </a:r>
                <a:r>
                  <a:rPr lang="en-US" baseline="-25000" dirty="0">
                    <a:cs typeface="Arial" panose="020B0604020202020204" pitchFamily="34" charset="0"/>
                  </a:rPr>
                  <a:t>cr</a:t>
                </a:r>
                <a:r>
                  <a:rPr lang="en-US" dirty="0">
                    <a:cs typeface="Arial" panose="020B0604020202020204" pitchFamily="34" charset="0"/>
                  </a:rPr>
                  <a:t> equal to 34.0 ksi from the preceding slide, and the value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for the tee stem of 18.1 taken from Slide 77, into the top equation on this slide gives a modified limit of 21.9. For a tee stem, b/t is taken equal to d/t (</a:t>
                </a:r>
                <a:r>
                  <a:rPr lang="en-US" i="1" dirty="0">
                    <a:cs typeface="Arial" panose="020B0604020202020204" pitchFamily="34" charset="0"/>
                  </a:rPr>
                  <a:t>AASHTO LRFD </a:t>
                </a:r>
                <a:r>
                  <a:rPr lang="en-US" dirty="0">
                    <a:cs typeface="Arial" panose="020B0604020202020204" pitchFamily="34" charset="0"/>
                  </a:rPr>
                  <a:t>Table 6.9.4.2.1-1 – Slide 55). The resulting d/t value of 19.1 is less than the modified limit of 21.9; therefore, b</a:t>
                </a:r>
                <a:r>
                  <a:rPr lang="en-US" baseline="-25000" dirty="0">
                    <a:cs typeface="Arial" panose="020B0604020202020204" pitchFamily="34" charset="0"/>
                  </a:rPr>
                  <a:t>e</a:t>
                </a:r>
                <a:r>
                  <a:rPr lang="en-US" dirty="0">
                    <a:cs typeface="Arial" panose="020B0604020202020204" pitchFamily="34" charset="0"/>
                  </a:rPr>
                  <a:t> for the tee stem is taken equal to the full element width, b.</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From Slide 59 in this lesson, for rolled sections containing slender elements, the effective area, A</a:t>
                </a:r>
                <a:r>
                  <a:rPr lang="en-US" baseline="-25000" dirty="0">
                    <a:cs typeface="Arial" panose="020B0604020202020204" pitchFamily="34" charset="0"/>
                  </a:rPr>
                  <a:t>eff</a:t>
                </a:r>
                <a:r>
                  <a:rPr lang="en-US" dirty="0">
                    <a:cs typeface="Arial" panose="020B0604020202020204" pitchFamily="34" charset="0"/>
                  </a:rPr>
                  <a:t>, is given by the equation shown in the middle of this slide. Since b</a:t>
                </a:r>
                <a:r>
                  <a:rPr lang="en-US" baseline="-25000" dirty="0">
                    <a:cs typeface="Arial" panose="020B0604020202020204" pitchFamily="34" charset="0"/>
                  </a:rPr>
                  <a:t>e</a:t>
                </a:r>
                <a:r>
                  <a:rPr lang="en-US" dirty="0">
                    <a:cs typeface="Arial" panose="020B0604020202020204" pitchFamily="34" charset="0"/>
                  </a:rPr>
                  <a:t> is equal to b for both the flange and stem of the tee section, the second term in the equation is equal to zero, and A</a:t>
                </a:r>
                <a:r>
                  <a:rPr lang="en-US" baseline="-25000" dirty="0">
                    <a:cs typeface="Arial" panose="020B0604020202020204" pitchFamily="34" charset="0"/>
                  </a:rPr>
                  <a:t>eff</a:t>
                </a:r>
                <a:r>
                  <a:rPr lang="en-US" dirty="0">
                    <a:cs typeface="Arial" panose="020B0604020202020204" pitchFamily="34" charset="0"/>
                  </a:rPr>
                  <a:t> is equal to the gross area of the tee section, A</a:t>
                </a:r>
                <a:r>
                  <a:rPr lang="en-US" baseline="-25000" dirty="0">
                    <a:cs typeface="Arial" panose="020B0604020202020204" pitchFamily="34" charset="0"/>
                  </a:rPr>
                  <a:t>g</a:t>
                </a:r>
                <a:r>
                  <a:rPr lang="en-US" dirty="0">
                    <a:cs typeface="Arial" panose="020B0604020202020204" pitchFamily="34" charset="0"/>
                  </a:rPr>
                  <a:t>. The nominal compressive resistance, P</a:t>
                </a:r>
                <a:r>
                  <a:rPr lang="en-US" baseline="-25000" dirty="0">
                    <a:cs typeface="Arial" panose="020B0604020202020204" pitchFamily="34" charset="0"/>
                  </a:rPr>
                  <a:t>n</a:t>
                </a:r>
                <a:r>
                  <a:rPr lang="en-US" dirty="0">
                    <a:cs typeface="Arial" panose="020B0604020202020204" pitchFamily="34" charset="0"/>
                  </a:rPr>
                  <a:t>, for members containing slender elements is equal to F</a:t>
                </a:r>
                <a:r>
                  <a:rPr lang="en-US" baseline="-25000" dirty="0">
                    <a:cs typeface="Arial" panose="020B0604020202020204" pitchFamily="34" charset="0"/>
                  </a:rPr>
                  <a:t>cr</a:t>
                </a:r>
                <a:r>
                  <a:rPr lang="en-US" dirty="0">
                    <a:cs typeface="Arial" panose="020B0604020202020204" pitchFamily="34" charset="0"/>
                  </a:rPr>
                  <a:t>A</a:t>
                </a:r>
                <a:r>
                  <a:rPr lang="en-US" baseline="-25000" dirty="0">
                    <a:cs typeface="Arial" panose="020B0604020202020204" pitchFamily="34" charset="0"/>
                  </a:rPr>
                  <a:t>eff</a:t>
                </a:r>
                <a:r>
                  <a:rPr lang="en-US" dirty="0">
                    <a:cs typeface="Arial" panose="020B0604020202020204" pitchFamily="34" charset="0"/>
                  </a:rPr>
                  <a:t> (Slide 78) or 285.4 kips. The factored compressive resistance of the member, P</a:t>
                </a:r>
                <a:r>
                  <a:rPr lang="en-US" baseline="-25000" dirty="0">
                    <a:cs typeface="Arial" panose="020B0604020202020204" pitchFamily="34" charset="0"/>
                  </a:rPr>
                  <a:t>r</a:t>
                </a:r>
                <a:r>
                  <a:rPr lang="en-US" dirty="0">
                    <a:cs typeface="Arial" panose="020B0604020202020204" pitchFamily="34" charset="0"/>
                  </a:rPr>
                  <a:t>, is taken equal to the resistance factor for axial compression (</a:t>
                </a:r>
                <a:r>
                  <a:rPr lang="en-US" dirty="0">
                    <a:cs typeface="Arial" panose="020B0604020202020204" pitchFamily="34" charset="0"/>
                    <a:sym typeface="Symbol" panose="05050102010706020507" pitchFamily="18" charset="2"/>
                  </a:rPr>
                  <a:t></a:t>
                </a:r>
                <a:r>
                  <a:rPr lang="en-US" baseline="-25000" dirty="0">
                    <a:cs typeface="Arial" panose="020B0604020202020204" pitchFamily="34" charset="0"/>
                    <a:sym typeface="Symbol" panose="05050102010706020507" pitchFamily="18" charset="2"/>
                  </a:rPr>
                  <a:t>c</a:t>
                </a:r>
                <a:r>
                  <a:rPr lang="en-US" dirty="0">
                    <a:cs typeface="Arial" panose="020B0604020202020204" pitchFamily="34" charset="0"/>
                    <a:sym typeface="Symbol" panose="05050102010706020507" pitchFamily="18" charset="2"/>
                  </a:rPr>
                  <a:t> </a:t>
                </a:r>
                <a:r>
                  <a:rPr lang="en-US" dirty="0">
                    <a:cs typeface="Arial" panose="020B0604020202020204" pitchFamily="34" charset="0"/>
                  </a:rPr>
                  <a:t>= 0.95 for noncomposite members – Slide 43) times the nominal compressive resistance, P</a:t>
                </a:r>
                <a:r>
                  <a:rPr lang="en-US" baseline="-25000" dirty="0">
                    <a:cs typeface="Arial" panose="020B0604020202020204" pitchFamily="34" charset="0"/>
                  </a:rPr>
                  <a:t>n</a:t>
                </a:r>
                <a:r>
                  <a:rPr lang="en-US" dirty="0">
                    <a:cs typeface="Arial" panose="020B0604020202020204" pitchFamily="34" charset="0"/>
                  </a:rPr>
                  <a:t>, or 271.1 kips.</a:t>
                </a:r>
                <a:endParaRPr lang="en-US" dirty="0">
                  <a:latin typeface="Arial" panose="020B0604020202020204" pitchFamily="34" charset="0"/>
                  <a:cs typeface="Arial" panose="020B0604020202020204" pitchFamily="34" charset="0"/>
                </a:endParaRPr>
              </a:p>
            </p:txBody>
          </p:sp>
        </mc:Choice>
        <mc:Fallback xmlns="">
          <p:sp>
            <p:nvSpPr>
              <p:cNvPr id="3" name="Notes Placeholder 2"/>
              <p:cNvSpPr>
                <a:spLocks noGrp="1"/>
              </p:cNvSpPr>
              <p:nvPr>
                <p:ph type="body" idx="1"/>
              </p:nvPr>
            </p:nvSpPr>
            <p:spPr>
              <a:xfrm>
                <a:off x="422275" y="4225925"/>
                <a:ext cx="6257925" cy="4068411"/>
              </a:xfrm>
            </p:spPr>
            <p:txBody>
              <a:bodyPr/>
              <a:lstStyle/>
              <a:p>
                <a:pPr marR="0" algn="just">
                  <a:spcBef>
                    <a:spcPts val="0"/>
                  </a:spcBef>
                  <a:spcAft>
                    <a:spcPts val="0"/>
                  </a:spcAft>
                </a:pPr>
                <a:r>
                  <a:rPr lang="en-US" dirty="0">
                    <a:cs typeface="Arial" panose="020B0604020202020204" pitchFamily="34" charset="0"/>
                  </a:rPr>
                  <a:t>Calculate the effective width, b</a:t>
                </a:r>
                <a:r>
                  <a:rPr lang="en-US" baseline="-25000" dirty="0">
                    <a:cs typeface="Arial" panose="020B0604020202020204" pitchFamily="34" charset="0"/>
                  </a:rPr>
                  <a:t>e</a:t>
                </a:r>
                <a:r>
                  <a:rPr lang="en-US" dirty="0">
                    <a:cs typeface="Arial" panose="020B0604020202020204" pitchFamily="34" charset="0"/>
                  </a:rPr>
                  <a:t>, of the tee stem. As discussed previously on Slide 61 of this lesson, i</a:t>
                </a:r>
                <a:r>
                  <a:rPr lang="en-US" sz="1200" dirty="0">
                    <a:effectLst/>
                    <a:ea typeface="Times New Roman" panose="02020603050405020304" pitchFamily="18" charset="0"/>
                    <a:cs typeface="Arial" panose="020B0604020202020204" pitchFamily="34" charset="0"/>
                  </a:rPr>
                  <a:t>f the stress level at overall member buckling, F</a:t>
                </a:r>
                <a:r>
                  <a:rPr lang="en-US" sz="1200" baseline="-25000" dirty="0">
                    <a:effectLst/>
                    <a:ea typeface="Times New Roman" panose="02020603050405020304" pitchFamily="18" charset="0"/>
                    <a:cs typeface="Arial" panose="020B0604020202020204" pitchFamily="34" charset="0"/>
                  </a:rPr>
                  <a:t>cr</a:t>
                </a:r>
                <a:r>
                  <a:rPr lang="en-US" sz="1200" dirty="0">
                    <a:effectLst/>
                    <a:ea typeface="Times New Roman" panose="02020603050405020304" pitchFamily="18" charset="0"/>
                    <a:cs typeface="Arial" panose="020B0604020202020204" pitchFamily="34" charset="0"/>
                  </a:rPr>
                  <a:t>, is small enough relative to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a slender cross-section element will not exhibit any significant local buckling effects prior to the member reaching its axial compressive resistance. This behavioral attribute is accounted for by checking the element width-to-thickness ratio, b/t, versus the modified limit </a:t>
                </a:r>
                <a:r>
                  <a:rPr lang="en-US" sz="1200" i="0">
                    <a:effectLst/>
                    <a:latin typeface="Cambria Math" panose="02040503050406030204" pitchFamily="18" charset="0"/>
                    <a:ea typeface="Cambria Math" panose="02040503050406030204" pitchFamily="18" charset="0"/>
                    <a:cs typeface="Arial" panose="020B0604020202020204" pitchFamily="34" charset="0"/>
                  </a:rPr>
                  <a:t>𝜆_</a:t>
                </a:r>
                <a:r>
                  <a:rPr lang="en-US" sz="1200" b="0" i="0">
                    <a:effectLst/>
                    <a:latin typeface="Cambria Math" panose="02040503050406030204" pitchFamily="18" charset="0"/>
                    <a:ea typeface="Cambria Math" panose="02040503050406030204" pitchFamily="18" charset="0"/>
                    <a:cs typeface="Arial" panose="020B0604020202020204" pitchFamily="34" charset="0"/>
                  </a:rPr>
                  <a:t>𝑟= √(𝐹_𝑦∕𝐹_𝑐𝑟 )</a:t>
                </a:r>
                <a:r>
                  <a:rPr lang="en-US" sz="1200" dirty="0">
                    <a:effectLst/>
                    <a:ea typeface="Times New Roman" panose="02020603050405020304" pitchFamily="18" charset="0"/>
                    <a:cs typeface="Arial" panose="020B0604020202020204" pitchFamily="34" charset="0"/>
                  </a:rPr>
                  <a:t>. If b/t is less then or equal to this limit, no significant local buckling effects occur prior to the member reaching its axial compressive resistance and the effective width of the slender cross-section element is taken equal to the full element width, b.</a:t>
                </a:r>
                <a:r>
                  <a:rPr lang="en-US" dirty="0">
                    <a:cs typeface="Arial" panose="020B0604020202020204" pitchFamily="34" charset="0"/>
                  </a:rPr>
                  <a:t> Substituting the value of F</a:t>
                </a:r>
                <a:r>
                  <a:rPr lang="en-US" baseline="-25000" dirty="0">
                    <a:cs typeface="Arial" panose="020B0604020202020204" pitchFamily="34" charset="0"/>
                  </a:rPr>
                  <a:t>cr</a:t>
                </a:r>
                <a:r>
                  <a:rPr lang="en-US" dirty="0">
                    <a:cs typeface="Arial" panose="020B0604020202020204" pitchFamily="34" charset="0"/>
                  </a:rPr>
                  <a:t> equal to 34.0 ksi from the preceding slide, and the value of </a:t>
                </a:r>
                <a:r>
                  <a:rPr lang="el-GR" dirty="0">
                    <a:cs typeface="Arial" panose="020B0604020202020204" pitchFamily="34" charset="0"/>
                  </a:rPr>
                  <a:t>λ</a:t>
                </a:r>
                <a:r>
                  <a:rPr lang="en-US" baseline="-25000" dirty="0">
                    <a:cs typeface="Arial" panose="020B0604020202020204" pitchFamily="34" charset="0"/>
                  </a:rPr>
                  <a:t>r</a:t>
                </a:r>
                <a:r>
                  <a:rPr lang="en-US" dirty="0">
                    <a:cs typeface="Arial" panose="020B0604020202020204" pitchFamily="34" charset="0"/>
                  </a:rPr>
                  <a:t> for the tee stem of 18.1 taken from Slide 77, into the top equation on this slide gives a modified limit of 21.9. For a tee stem, b/t is taken equal to d/t (</a:t>
                </a:r>
                <a:r>
                  <a:rPr lang="en-US" i="1" dirty="0">
                    <a:cs typeface="Arial" panose="020B0604020202020204" pitchFamily="34" charset="0"/>
                  </a:rPr>
                  <a:t>AASHTO LRFD </a:t>
                </a:r>
                <a:r>
                  <a:rPr lang="en-US" dirty="0">
                    <a:cs typeface="Arial" panose="020B0604020202020204" pitchFamily="34" charset="0"/>
                  </a:rPr>
                  <a:t>Table 6.9.4.2.1-1 – Slide 55). The resulting d/t value of 19.1 is less than the modified limit of 21.9; therefore, b</a:t>
                </a:r>
                <a:r>
                  <a:rPr lang="en-US" baseline="-25000" dirty="0">
                    <a:cs typeface="Arial" panose="020B0604020202020204" pitchFamily="34" charset="0"/>
                  </a:rPr>
                  <a:t>e</a:t>
                </a:r>
                <a:r>
                  <a:rPr lang="en-US" dirty="0">
                    <a:cs typeface="Arial" panose="020B0604020202020204" pitchFamily="34" charset="0"/>
                  </a:rPr>
                  <a:t> for the tee stem is taken equal to the full element width, b.</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From Slide 59 in this lesson, for rolled sections containing slender elements, the effective area, A</a:t>
                </a:r>
                <a:r>
                  <a:rPr lang="en-US" baseline="-25000" dirty="0">
                    <a:cs typeface="Arial" panose="020B0604020202020204" pitchFamily="34" charset="0"/>
                  </a:rPr>
                  <a:t>eff</a:t>
                </a:r>
                <a:r>
                  <a:rPr lang="en-US" dirty="0">
                    <a:cs typeface="Arial" panose="020B0604020202020204" pitchFamily="34" charset="0"/>
                  </a:rPr>
                  <a:t>, is given by the equation shown in the middle of this slide. Since b</a:t>
                </a:r>
                <a:r>
                  <a:rPr lang="en-US" baseline="-25000" dirty="0">
                    <a:cs typeface="Arial" panose="020B0604020202020204" pitchFamily="34" charset="0"/>
                  </a:rPr>
                  <a:t>e</a:t>
                </a:r>
                <a:r>
                  <a:rPr lang="en-US" dirty="0">
                    <a:cs typeface="Arial" panose="020B0604020202020204" pitchFamily="34" charset="0"/>
                  </a:rPr>
                  <a:t> is equal to b for both the flange and stem of the tee section, the second term in the equation is equal to zero, and A</a:t>
                </a:r>
                <a:r>
                  <a:rPr lang="en-US" baseline="-25000" dirty="0">
                    <a:cs typeface="Arial" panose="020B0604020202020204" pitchFamily="34" charset="0"/>
                  </a:rPr>
                  <a:t>eff</a:t>
                </a:r>
                <a:r>
                  <a:rPr lang="en-US" dirty="0">
                    <a:cs typeface="Arial" panose="020B0604020202020204" pitchFamily="34" charset="0"/>
                  </a:rPr>
                  <a:t> is equal to the gross area of the tee section, A</a:t>
                </a:r>
                <a:r>
                  <a:rPr lang="en-US" baseline="-25000" dirty="0">
                    <a:cs typeface="Arial" panose="020B0604020202020204" pitchFamily="34" charset="0"/>
                  </a:rPr>
                  <a:t>g</a:t>
                </a:r>
                <a:r>
                  <a:rPr lang="en-US" dirty="0">
                    <a:cs typeface="Arial" panose="020B0604020202020204" pitchFamily="34" charset="0"/>
                  </a:rPr>
                  <a:t>. The nominal compressive resistance, P</a:t>
                </a:r>
                <a:r>
                  <a:rPr lang="en-US" baseline="-25000" dirty="0">
                    <a:cs typeface="Arial" panose="020B0604020202020204" pitchFamily="34" charset="0"/>
                  </a:rPr>
                  <a:t>n</a:t>
                </a:r>
                <a:r>
                  <a:rPr lang="en-US" dirty="0">
                    <a:cs typeface="Arial" panose="020B0604020202020204" pitchFamily="34" charset="0"/>
                  </a:rPr>
                  <a:t>, for members containing slender elements is equal to F</a:t>
                </a:r>
                <a:r>
                  <a:rPr lang="en-US" baseline="-25000" dirty="0">
                    <a:cs typeface="Arial" panose="020B0604020202020204" pitchFamily="34" charset="0"/>
                  </a:rPr>
                  <a:t>cr</a:t>
                </a:r>
                <a:r>
                  <a:rPr lang="en-US" dirty="0">
                    <a:cs typeface="Arial" panose="020B0604020202020204" pitchFamily="34" charset="0"/>
                  </a:rPr>
                  <a:t>A</a:t>
                </a:r>
                <a:r>
                  <a:rPr lang="en-US" baseline="-25000" dirty="0">
                    <a:cs typeface="Arial" panose="020B0604020202020204" pitchFamily="34" charset="0"/>
                  </a:rPr>
                  <a:t>eff</a:t>
                </a:r>
                <a:r>
                  <a:rPr lang="en-US" dirty="0">
                    <a:cs typeface="Arial" panose="020B0604020202020204" pitchFamily="34" charset="0"/>
                  </a:rPr>
                  <a:t> (Slide 78) or 285.4 kips. The factored compressive resistance of the member, P</a:t>
                </a:r>
                <a:r>
                  <a:rPr lang="en-US" baseline="-25000" dirty="0">
                    <a:cs typeface="Arial" panose="020B0604020202020204" pitchFamily="34" charset="0"/>
                  </a:rPr>
                  <a:t>r</a:t>
                </a:r>
                <a:r>
                  <a:rPr lang="en-US" dirty="0">
                    <a:cs typeface="Arial" panose="020B0604020202020204" pitchFamily="34" charset="0"/>
                  </a:rPr>
                  <a:t>, is taken equal to the resistance factor for axial compression (</a:t>
                </a:r>
                <a:r>
                  <a:rPr lang="en-US" dirty="0">
                    <a:cs typeface="Arial" panose="020B0604020202020204" pitchFamily="34" charset="0"/>
                    <a:sym typeface="Symbol" panose="05050102010706020507" pitchFamily="18" charset="2"/>
                  </a:rPr>
                  <a:t></a:t>
                </a:r>
                <a:r>
                  <a:rPr lang="en-US" baseline="-25000" dirty="0">
                    <a:cs typeface="Arial" panose="020B0604020202020204" pitchFamily="34" charset="0"/>
                    <a:sym typeface="Symbol" panose="05050102010706020507" pitchFamily="18" charset="2"/>
                  </a:rPr>
                  <a:t>c</a:t>
                </a:r>
                <a:r>
                  <a:rPr lang="en-US" dirty="0">
                    <a:cs typeface="Arial" panose="020B0604020202020204" pitchFamily="34" charset="0"/>
                    <a:sym typeface="Symbol" panose="05050102010706020507" pitchFamily="18" charset="2"/>
                  </a:rPr>
                  <a:t> </a:t>
                </a:r>
                <a:r>
                  <a:rPr lang="en-US" dirty="0">
                    <a:cs typeface="Arial" panose="020B0604020202020204" pitchFamily="34" charset="0"/>
                  </a:rPr>
                  <a:t>= 0.95 for noncomposite members – Slide 43) times the nominal compressive resistance, P</a:t>
                </a:r>
                <a:r>
                  <a:rPr lang="en-US" baseline="-25000" dirty="0">
                    <a:cs typeface="Arial" panose="020B0604020202020204" pitchFamily="34" charset="0"/>
                  </a:rPr>
                  <a:t>n</a:t>
                </a:r>
                <a:r>
                  <a:rPr lang="en-US" dirty="0">
                    <a:cs typeface="Arial" panose="020B0604020202020204" pitchFamily="34" charset="0"/>
                  </a:rPr>
                  <a:t>, or 271.1 kips.</a:t>
                </a:r>
                <a:endParaRPr lang="en-US" dirty="0">
                  <a:latin typeface="Arial" panose="020B0604020202020204" pitchFamily="34" charset="0"/>
                  <a:cs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403AF941-3C9F-B690-F4B0-8EEA664EBD36}"/>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79</a:t>
            </a:fld>
            <a:endParaRPr lang="en-US" dirty="0"/>
          </a:p>
        </p:txBody>
      </p:sp>
    </p:spTree>
    <p:extLst>
      <p:ext uri="{BB962C8B-B14F-4D97-AF65-F5344CB8AC3E}">
        <p14:creationId xmlns:p14="http://schemas.microsoft.com/office/powerpoint/2010/main" val="221272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241800"/>
            <a:ext cx="6257925" cy="4928949"/>
          </a:xfrm>
        </p:spPr>
        <p:txBody>
          <a:bodyPr/>
          <a:lstStyle/>
          <a:p>
            <a:r>
              <a:rPr lang="en-US" sz="1150" dirty="0"/>
              <a:t>If bolt holes are located at some position along the member length, the net section at these holes also must be checked in general for tension fracture on the net section through the holes. Depending on the ratio of net area to gross area, the geometry of the end connection and the mechanical properties of the steel (the most important of which is the yield-to-tensile ratio, Fy/Fu – Lesson 1 – Slide 84), the component can fail by fracture of the net area at a load smaller than that required to yield the gross area. Thus, both yielding and fracture must be checked. Holes in a member cause stress concentrations at service loads, with the tensile stress adjacent to the hole typically about three times the average stress on the net area. As load increases and the deformation continues, all fibers across the section will achieve or eventually exceed the yield strain. Failure occurs when the localized yielding results in a fracture through the net area. Since the width of the member occupied by the net area at bolt holes is generally negligible relative to the overall width of the member, strain hardening is easily achieved in the vicinity of the holes and yielding on the net area at bolt holes is not considered to be significant. </a:t>
            </a:r>
          </a:p>
          <a:p>
            <a:endParaRPr lang="en-US" sz="1150" dirty="0"/>
          </a:p>
          <a:p>
            <a:r>
              <a:rPr lang="en-US" sz="1150" i="1" dirty="0"/>
              <a:t>AASHTO LRFD </a:t>
            </a:r>
            <a:r>
              <a:rPr lang="en-US" sz="1150" dirty="0"/>
              <a:t>Article 6.8.2.1 specifies that the factored tensile resistance for fracture on the net section is to be taken as the nominal tensile resistance for fracture on the net section, P</a:t>
            </a:r>
            <a:r>
              <a:rPr lang="en-US" sz="1150" baseline="-25000" dirty="0"/>
              <a:t>nu</a:t>
            </a:r>
            <a:r>
              <a:rPr lang="en-US" sz="1150" dirty="0"/>
              <a:t>, times the resistance factor for fracture of tension members, </a:t>
            </a:r>
            <a:r>
              <a:rPr lang="en-US" sz="1150" dirty="0">
                <a:sym typeface="Symbol" panose="05050102010706020507" pitchFamily="18" charset="2"/>
              </a:rPr>
              <a:t></a:t>
            </a:r>
            <a:r>
              <a:rPr lang="en-US" sz="1150" baseline="-25000" dirty="0">
                <a:sym typeface="Symbol" panose="05050102010706020507" pitchFamily="18" charset="2"/>
              </a:rPr>
              <a:t>u</a:t>
            </a:r>
            <a:r>
              <a:rPr lang="en-US" sz="1150" dirty="0">
                <a:sym typeface="Symbol" panose="05050102010706020507" pitchFamily="18" charset="2"/>
              </a:rPr>
              <a:t>, equal to 0.80 (AASHTO LRFD Article 6.5.4.2). </a:t>
            </a:r>
            <a:r>
              <a:rPr lang="en-US" sz="1150" dirty="0"/>
              <a:t>A higher margin of safety is typically used when considering the net section fracture resistance versus the yield resistance, as reflected in the relative values of the resistance factors for each limit state. </a:t>
            </a:r>
            <a:r>
              <a:rPr lang="en-US" sz="1150" dirty="0">
                <a:sym typeface="Symbol" panose="05050102010706020507" pitchFamily="18" charset="2"/>
              </a:rPr>
              <a:t>P</a:t>
            </a:r>
            <a:r>
              <a:rPr lang="en-US" sz="1150" baseline="-25000" dirty="0">
                <a:sym typeface="Symbol" panose="05050102010706020507" pitchFamily="18" charset="2"/>
              </a:rPr>
              <a:t>nu</a:t>
            </a:r>
            <a:r>
              <a:rPr lang="en-US" sz="1150" dirty="0">
                <a:sym typeface="Symbol" panose="05050102010706020507" pitchFamily="18" charset="2"/>
              </a:rPr>
              <a:t> is equal to the specified minimum tensile strength of the member, F</a:t>
            </a:r>
            <a:r>
              <a:rPr lang="en-US" sz="1150" baseline="-25000" dirty="0">
                <a:sym typeface="Symbol" panose="05050102010706020507" pitchFamily="18" charset="2"/>
              </a:rPr>
              <a:t>u</a:t>
            </a:r>
            <a:r>
              <a:rPr lang="en-US" sz="1150" dirty="0">
                <a:sym typeface="Symbol" panose="05050102010706020507" pitchFamily="18" charset="2"/>
              </a:rPr>
              <a:t> (</a:t>
            </a:r>
            <a:r>
              <a:rPr lang="en-US" sz="1150" i="1" dirty="0">
                <a:sym typeface="Symbol" panose="05050102010706020507" pitchFamily="18" charset="2"/>
              </a:rPr>
              <a:t>AASHTO LRFD </a:t>
            </a:r>
            <a:r>
              <a:rPr lang="en-US" sz="1150" dirty="0">
                <a:sym typeface="Symbol" panose="05050102010706020507" pitchFamily="18" charset="2"/>
              </a:rPr>
              <a:t>Table 6.4.1-1), times the net area of the member, A</a:t>
            </a:r>
            <a:r>
              <a:rPr lang="en-US" sz="1150" baseline="-25000" dirty="0">
                <a:sym typeface="Symbol" panose="05050102010706020507" pitchFamily="18" charset="2"/>
              </a:rPr>
              <a:t>n</a:t>
            </a:r>
            <a:r>
              <a:rPr lang="en-US" sz="1150" dirty="0">
                <a:sym typeface="Symbol" panose="05050102010706020507" pitchFamily="18" charset="2"/>
              </a:rPr>
              <a:t>, times the reduction factor, R</a:t>
            </a:r>
            <a:r>
              <a:rPr lang="en-US" sz="1150" baseline="-25000" dirty="0">
                <a:sym typeface="Symbol" panose="05050102010706020507" pitchFamily="18" charset="2"/>
              </a:rPr>
              <a:t>p</a:t>
            </a:r>
            <a:r>
              <a:rPr lang="en-US" sz="1150" dirty="0">
                <a:sym typeface="Symbol" panose="05050102010706020507" pitchFamily="18" charset="2"/>
              </a:rPr>
              <a:t>, times the reduction factor for shear lag, U. </a:t>
            </a:r>
            <a:r>
              <a:rPr lang="en-US" sz="1150" dirty="0"/>
              <a:t>The reduction factor, R</a:t>
            </a:r>
            <a:r>
              <a:rPr lang="en-US" sz="1150" baseline="-25000" dirty="0"/>
              <a:t>p</a:t>
            </a:r>
            <a:r>
              <a:rPr lang="en-US" sz="1150" dirty="0"/>
              <a:t>, conservatively accounts for the reduced fracture resistance in the vicinity of bolt holes that are punched full size, as during the punching operation, the metal at the edge of the hole is damaged. Bolt holes on bracing members are often punched full size. No reduction in the net section fracture resistance is required for holes that are drilled full size or subpunched and reamed to size (i.e., R</a:t>
            </a:r>
            <a:r>
              <a:rPr lang="en-US" sz="1150" baseline="-25000" dirty="0"/>
              <a:t>p</a:t>
            </a:r>
            <a:r>
              <a:rPr lang="en-US" sz="1150" dirty="0"/>
              <a:t> = 1.0). </a:t>
            </a:r>
            <a:r>
              <a:rPr lang="en-US" sz="1150" i="1" dirty="0"/>
              <a:t>AASHTO LRFD </a:t>
            </a:r>
            <a:r>
              <a:rPr lang="en-US" sz="1150" dirty="0"/>
              <a:t>Article 6.6.1.2.3 specifies that when permitted for use, unless specific information is available to the contrary, bolt holes in cross-frame, diaphragm, and lateral bracing members and their connection plates are to be assumed for design to be punched full size. The computation of the net area, An, and the reduction factor for shear lag, U, will be discussed on subsequent slides. </a:t>
            </a:r>
          </a:p>
        </p:txBody>
      </p:sp>
      <p:sp>
        <p:nvSpPr>
          <p:cNvPr id="7" name="Slide Image Placeholder 6">
            <a:extLst>
              <a:ext uri="{FF2B5EF4-FFF2-40B4-BE49-F238E27FC236}">
                <a16:creationId xmlns:a16="http://schemas.microsoft.com/office/drawing/2014/main" id="{0676E942-CF60-D394-F97A-21EB9B875083}"/>
              </a:ext>
            </a:extLst>
          </p:cNvPr>
          <p:cNvSpPr>
            <a:spLocks noGrp="1" noRot="1" noChangeAspect="1"/>
          </p:cNvSpPr>
          <p:nvPr>
            <p:ph type="sldImg"/>
          </p:nvPr>
        </p:nvSpPr>
        <p:spPr/>
      </p:sp>
      <p:sp>
        <p:nvSpPr>
          <p:cNvPr id="2" name="Slide Number Placeholder 3">
            <a:extLst>
              <a:ext uri="{FF2B5EF4-FFF2-40B4-BE49-F238E27FC236}">
                <a16:creationId xmlns:a16="http://schemas.microsoft.com/office/drawing/2014/main" id="{7EA206AE-519A-8362-19D0-DD553F9EF54A}"/>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a:t>
            </a:fld>
            <a:endParaRPr lang="en-US" dirty="0"/>
          </a:p>
        </p:txBody>
      </p:sp>
    </p:spTree>
    <p:extLst>
      <p:ext uri="{BB962C8B-B14F-4D97-AF65-F5344CB8AC3E}">
        <p14:creationId xmlns:p14="http://schemas.microsoft.com/office/powerpoint/2010/main" val="4836718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149332"/>
          </a:xfrm>
        </p:spPr>
        <p:txBody>
          <a:bodyPr/>
          <a:lstStyle/>
          <a:p>
            <a:pPr algn="just"/>
            <a:r>
              <a:rPr lang="en-US" dirty="0"/>
              <a:t>The tee section is also subject to a uniform bending moment about the major principal axis (x-axis) due to the eccentricity of the connection at each end of the member. Assume the thickness of the lateral connection plates is 1.0 inch; therefore, the first-order moment, (M</a:t>
            </a:r>
            <a:r>
              <a:rPr lang="en-US" baseline="-25000" dirty="0"/>
              <a:t>ux</a:t>
            </a:r>
            <a:r>
              <a:rPr lang="en-US" dirty="0"/>
              <a:t>)</a:t>
            </a:r>
            <a:r>
              <a:rPr lang="en-US" baseline="-25000" dirty="0"/>
              <a:t>1</a:t>
            </a:r>
            <a:r>
              <a:rPr lang="en-US" dirty="0"/>
              <a:t>, due to the eccentricity is computed as the factored compressive force, P</a:t>
            </a:r>
            <a:r>
              <a:rPr lang="en-US" baseline="-25000" dirty="0"/>
              <a:t>u</a:t>
            </a:r>
            <a:r>
              <a:rPr lang="en-US" dirty="0"/>
              <a:t>, times the distance ′y bar′ from the center of gravity of the tee section to the top of the tee-section flange (refer to the figure on Slide 73 in this lesson) plus one-half of the lateral connection plate thickness. Substituting in the appropriate values gives (M</a:t>
            </a:r>
            <a:r>
              <a:rPr lang="en-US" baseline="-25000" dirty="0"/>
              <a:t>ux</a:t>
            </a:r>
            <a:r>
              <a:rPr lang="en-US" dirty="0"/>
              <a:t>)</a:t>
            </a:r>
            <a:r>
              <a:rPr lang="en-US" baseline="-25000" dirty="0"/>
              <a:t>1</a:t>
            </a:r>
            <a:r>
              <a:rPr lang="en-US" dirty="0"/>
              <a:t> of 285.5 kip-in.</a:t>
            </a:r>
          </a:p>
          <a:p>
            <a:pPr algn="just"/>
            <a:endParaRPr lang="en-US" dirty="0"/>
          </a:p>
          <a:p>
            <a:pPr marR="0" algn="just">
              <a:spcBef>
                <a:spcPts val="0"/>
              </a:spcBef>
              <a:spcAft>
                <a:spcPts val="0"/>
              </a:spcAft>
            </a:pPr>
            <a:r>
              <a:rPr lang="en-US" dirty="0">
                <a:effectLst/>
                <a:ea typeface="Times New Roman" panose="02020603050405020304" pitchFamily="18" charset="0"/>
                <a:cs typeface="Times New Roman" panose="02020603050405020304" pitchFamily="18" charset="0"/>
              </a:rPr>
              <a:t>Second-order effects arise from the additional secondary moment caused by the axial force acting through the member deflection (refer to Slide 71 in this lesson).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4.5.3.2.2b specifies that the resulting magnification of the first-order </a:t>
            </a:r>
            <a:r>
              <a:rPr lang="en-US" dirty="0">
                <a:ea typeface="Times New Roman" panose="02020603050405020304" pitchFamily="18" charset="0"/>
                <a:cs typeface="Times New Roman" panose="02020603050405020304" pitchFamily="18" charset="0"/>
              </a:rPr>
              <a:t>moment </a:t>
            </a:r>
            <a:r>
              <a:rPr lang="en-US" dirty="0">
                <a:effectLst/>
                <a:ea typeface="Times New Roman" panose="02020603050405020304" pitchFamily="18" charset="0"/>
                <a:cs typeface="Times New Roman" panose="02020603050405020304" pitchFamily="18" charset="0"/>
              </a:rPr>
              <a:t>may be determined from the approximate single-step adjustment method in lieu of a second-order analysis; that is, the second-order elastic moment, (M</a:t>
            </a:r>
            <a:r>
              <a:rPr lang="en-US" baseline="-25000" dirty="0">
                <a:effectLst/>
                <a:ea typeface="Times New Roman" panose="02020603050405020304" pitchFamily="18" charset="0"/>
                <a:cs typeface="Times New Roman" panose="02020603050405020304" pitchFamily="18" charset="0"/>
              </a:rPr>
              <a:t>ux</a:t>
            </a:r>
            <a:r>
              <a:rPr lang="en-US" dirty="0">
                <a:effectLst/>
                <a:ea typeface="Times New Roman" panose="02020603050405020304" pitchFamily="18" charset="0"/>
                <a:cs typeface="Times New Roman" panose="02020603050405020304" pitchFamily="18" charset="0"/>
              </a:rPr>
              <a:t>)</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may be determined from the equation shown in the middle of this slide, which is taken from Slide 72 in this lesson. </a:t>
            </a:r>
            <a:r>
              <a:rPr lang="el-GR" dirty="0">
                <a:effectLst/>
                <a:ea typeface="Times New Roman" panose="02020603050405020304" pitchFamily="18" charset="0"/>
                <a:cs typeface="Times New Roman" panose="02020603050405020304" pitchFamily="18" charset="0"/>
              </a:rPr>
              <a:t>δ</a:t>
            </a:r>
            <a:r>
              <a:rPr lang="en-US" baseline="-25000" dirty="0">
                <a:effectLst/>
                <a:ea typeface="Times New Roman" panose="02020603050405020304" pitchFamily="18" charset="0"/>
                <a:cs typeface="Times New Roman" panose="02020603050405020304" pitchFamily="18" charset="0"/>
              </a:rPr>
              <a:t>b </a:t>
            </a:r>
            <a:r>
              <a:rPr lang="en-US" dirty="0">
                <a:effectLst/>
                <a:ea typeface="Times New Roman" panose="02020603050405020304" pitchFamily="18" charset="0"/>
                <a:cs typeface="Times New Roman" panose="02020603050405020304" pitchFamily="18" charset="0"/>
              </a:rPr>
              <a:t>is a moment magnification factor given by the bottom-left equation on this slide. C</a:t>
            </a:r>
            <a:r>
              <a:rPr lang="en-US" baseline="-25000" dirty="0">
                <a:effectLst/>
                <a:ea typeface="Times New Roman" panose="02020603050405020304" pitchFamily="18" charset="0"/>
                <a:cs typeface="Times New Roman" panose="02020603050405020304" pitchFamily="18" charset="0"/>
              </a:rPr>
              <a:t>m</a:t>
            </a:r>
            <a:r>
              <a:rPr lang="en-US" i="1" baseline="-25000"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is the equivalent uniform moment factor, which for members braced against sidesway and without transverse loading (other than the self-weight of the member) between supports in the plane of bending is given by the center equation at the bottom of this slide. </a:t>
            </a:r>
            <a:r>
              <a:rPr lang="en-US" sz="1200" dirty="0">
                <a:cs typeface="Times New Roman" panose="02020603050405020304" pitchFamily="18" charset="0"/>
              </a:rPr>
              <a:t>P</a:t>
            </a:r>
            <a:r>
              <a:rPr lang="en-US" sz="1200" baseline="-25000" dirty="0">
                <a:cs typeface="Times New Roman" panose="02020603050405020304" pitchFamily="18" charset="0"/>
              </a:rPr>
              <a:t>e</a:t>
            </a:r>
            <a:r>
              <a:rPr lang="en-US" sz="1200" dirty="0">
                <a:cs typeface="Times New Roman" panose="02020603050405020304" pitchFamily="18" charset="0"/>
              </a:rPr>
              <a:t> is the Euler buckling load for buckling about the axis of bending, which in this case is the x-axis, and is given by the bottom-right equation on this slide. </a:t>
            </a:r>
            <a:r>
              <a:rPr lang="en-US" sz="1200" dirty="0">
                <a:cs typeface="Times New Roman" panose="02020603050405020304" pitchFamily="18" charset="0"/>
                <a:sym typeface="Symbol" panose="05050102010706020507" pitchFamily="18" charset="2"/>
              </a:rPr>
              <a:t></a:t>
            </a:r>
            <a:r>
              <a:rPr lang="en-US" sz="1200" baseline="-25000" dirty="0">
                <a:cs typeface="Times New Roman" panose="02020603050405020304" pitchFamily="18" charset="0"/>
                <a:sym typeface="Symbol" panose="05050102010706020507" pitchFamily="18" charset="2"/>
              </a:rPr>
              <a:t>K</a:t>
            </a:r>
            <a:r>
              <a:rPr lang="en-US" sz="1200" dirty="0">
                <a:cs typeface="Times New Roman" panose="02020603050405020304" pitchFamily="18" charset="0"/>
                <a:sym typeface="Symbol" panose="05050102010706020507" pitchFamily="18" charset="2"/>
              </a:rPr>
              <a:t> in the equation for </a:t>
            </a:r>
            <a:r>
              <a:rPr lang="el-GR" sz="1200" dirty="0">
                <a:cs typeface="Times New Roman" panose="02020603050405020304" pitchFamily="18" charset="0"/>
                <a:sym typeface="Symbol" panose="05050102010706020507" pitchFamily="18" charset="2"/>
              </a:rPr>
              <a:t>δ</a:t>
            </a:r>
            <a:r>
              <a:rPr lang="en-US" sz="1200" baseline="-25000" dirty="0">
                <a:cs typeface="Times New Roman" panose="02020603050405020304" pitchFamily="18" charset="0"/>
                <a:sym typeface="Symbol" panose="05050102010706020507" pitchFamily="18" charset="2"/>
              </a:rPr>
              <a:t>b</a:t>
            </a:r>
            <a:r>
              <a:rPr lang="en-US" sz="1200" dirty="0">
                <a:cs typeface="Times New Roman" panose="02020603050405020304" pitchFamily="18" charset="0"/>
                <a:sym typeface="Symbol" panose="05050102010706020507" pitchFamily="18" charset="2"/>
              </a:rPr>
              <a:t> is a stiffness reduction factor taken equal to 1.0 for steel members.</a:t>
            </a:r>
          </a:p>
          <a:p>
            <a:pPr algn="just"/>
            <a:endParaRPr lang="en-US" dirty="0"/>
          </a:p>
        </p:txBody>
      </p:sp>
      <p:sp>
        <p:nvSpPr>
          <p:cNvPr id="4" name="Slide Number Placeholder 3">
            <a:extLst>
              <a:ext uri="{FF2B5EF4-FFF2-40B4-BE49-F238E27FC236}">
                <a16:creationId xmlns:a16="http://schemas.microsoft.com/office/drawing/2014/main" id="{99DB4DAA-3356-E3E0-012F-4C243DB6BD0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80</a:t>
            </a:fld>
            <a:endParaRPr lang="en-US" dirty="0"/>
          </a:p>
        </p:txBody>
      </p:sp>
    </p:spTree>
    <p:extLst>
      <p:ext uri="{BB962C8B-B14F-4D97-AF65-F5344CB8AC3E}">
        <p14:creationId xmlns:p14="http://schemas.microsoft.com/office/powerpoint/2010/main" val="1420225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149332"/>
          </a:xfrm>
        </p:spPr>
        <p:txBody>
          <a:bodyPr/>
          <a:lstStyle/>
          <a:p>
            <a:pPr algn="just"/>
            <a:r>
              <a:rPr lang="en-US" dirty="0"/>
              <a:t>The tee section is bent in single curvature by equal moments at the end of the member due to the eccentricity. For single curvature, the ratio of the end moments (M</a:t>
            </a:r>
            <a:r>
              <a:rPr lang="en-US" baseline="-25000" dirty="0"/>
              <a:t>1</a:t>
            </a:r>
            <a:r>
              <a:rPr lang="en-US" dirty="0"/>
              <a:t>/M</a:t>
            </a:r>
            <a:r>
              <a:rPr lang="en-US" baseline="-25000" dirty="0"/>
              <a:t>2</a:t>
            </a:r>
            <a:r>
              <a:rPr lang="en-US" dirty="0"/>
              <a:t> = 1.0) is to be taken as positive. Therefore, from the equation shown at the top of this slide, the equivalent uniform moment factor, C</a:t>
            </a:r>
            <a:r>
              <a:rPr lang="en-US" baseline="-25000" dirty="0"/>
              <a:t>m</a:t>
            </a:r>
            <a:r>
              <a:rPr lang="en-US" dirty="0"/>
              <a:t>,</a:t>
            </a:r>
            <a:r>
              <a:rPr lang="en-US" i="1" dirty="0"/>
              <a:t> </a:t>
            </a:r>
            <a:r>
              <a:rPr lang="en-US" dirty="0"/>
              <a:t>is equal to 1.0.</a:t>
            </a:r>
          </a:p>
          <a:p>
            <a:pPr algn="just"/>
            <a:endParaRPr lang="en-US" dirty="0"/>
          </a:p>
          <a:p>
            <a:pPr algn="just"/>
            <a:r>
              <a:rPr lang="en-US" dirty="0">
                <a:effectLst/>
                <a:ea typeface="Times New Roman" panose="02020603050405020304" pitchFamily="18" charset="0"/>
                <a:cs typeface="Times New Roman" panose="02020603050405020304" pitchFamily="18" charset="0"/>
              </a:rPr>
              <a:t>P</a:t>
            </a:r>
            <a:r>
              <a:rPr lang="en-US" baseline="-25000" dirty="0">
                <a:effectLst/>
                <a:ea typeface="Times New Roman" panose="02020603050405020304" pitchFamily="18" charset="0"/>
                <a:cs typeface="Times New Roman" panose="02020603050405020304" pitchFamily="18" charset="0"/>
              </a:rPr>
              <a:t>e</a:t>
            </a:r>
            <a:r>
              <a:rPr lang="en-US" dirty="0">
                <a:effectLst/>
                <a:ea typeface="Times New Roman" panose="02020603050405020304" pitchFamily="18" charset="0"/>
                <a:cs typeface="Times New Roman" panose="02020603050405020304" pitchFamily="18" charset="0"/>
              </a:rPr>
              <a:t> is the Euler buckling load for buckling about the x-axis (i.e., the plane of bending), which is given by the second equation on this slide. From earlier calculations, the effective length factor for flexural buckling about the x-axis, K</a:t>
            </a:r>
            <a:r>
              <a:rPr lang="en-US" baseline="-25000" dirty="0">
                <a:effectLst/>
                <a:ea typeface="Times New Roman" panose="02020603050405020304" pitchFamily="18" charset="0"/>
                <a:cs typeface="Times New Roman" panose="02020603050405020304" pitchFamily="18" charset="0"/>
              </a:rPr>
              <a:t>x</a:t>
            </a:r>
            <a:r>
              <a:rPr lang="en-US" dirty="0">
                <a:effectLst/>
                <a:ea typeface="Times New Roman" panose="02020603050405020304" pitchFamily="18" charset="0"/>
                <a:cs typeface="Times New Roman" panose="02020603050405020304" pitchFamily="18" charset="0"/>
              </a:rPr>
              <a:t>, was assumed equal to 1.0. The moment of inertia of the tee section about the x-axis, I</a:t>
            </a:r>
            <a:r>
              <a:rPr lang="en-US" baseline="-25000" dirty="0">
                <a:effectLst/>
                <a:ea typeface="Times New Roman" panose="02020603050405020304" pitchFamily="18" charset="0"/>
                <a:cs typeface="Times New Roman" panose="02020603050405020304" pitchFamily="18" charset="0"/>
              </a:rPr>
              <a:t>x</a:t>
            </a:r>
            <a:r>
              <a:rPr lang="en-US" dirty="0">
                <a:effectLst/>
                <a:ea typeface="Times New Roman" panose="02020603050405020304" pitchFamily="18" charset="0"/>
                <a:cs typeface="Times New Roman" panose="02020603050405020304" pitchFamily="18" charset="0"/>
              </a:rPr>
              <a:t>, is 48.7 in.</a:t>
            </a:r>
            <a:r>
              <a:rPr lang="en-US" baseline="30000" dirty="0">
                <a:effectLst/>
                <a:ea typeface="Times New Roman" panose="02020603050405020304" pitchFamily="18" charset="0"/>
                <a:cs typeface="Times New Roman" panose="02020603050405020304" pitchFamily="18" charset="0"/>
              </a:rPr>
              <a:t>4</a:t>
            </a:r>
            <a:r>
              <a:rPr lang="en-US" dirty="0">
                <a:effectLst/>
                <a:ea typeface="Times New Roman" panose="02020603050405020304" pitchFamily="18" charset="0"/>
                <a:cs typeface="Times New Roman" panose="02020603050405020304" pitchFamily="18" charset="0"/>
              </a:rPr>
              <a:t> (Slide 73). The length of the member for flexural buckling about the x-axis,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x</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equal to 12.0 feet.  Substituting these values into the equation gives P</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e</a:t>
            </a:r>
            <a:r>
              <a:rPr lang="en-US" dirty="0">
                <a:effectLst/>
                <a:ea typeface="Times New Roman" panose="02020603050405020304" pitchFamily="18" charset="0"/>
                <a:cs typeface="Times New Roman" panose="02020603050405020304" pitchFamily="18" charset="0"/>
                <a:sym typeface="MT Extra" panose="05050102010205020202" pitchFamily="18" charset="2"/>
              </a:rPr>
              <a:t> equal to 672.2 kips. </a:t>
            </a:r>
            <a:r>
              <a:rPr lang="en-US" dirty="0">
                <a:effectLst/>
                <a:ea typeface="Times New Roman" panose="02020603050405020304" pitchFamily="18" charset="0"/>
                <a:cs typeface="Times New Roman" panose="02020603050405020304" pitchFamily="18" charset="0"/>
              </a:rPr>
              <a:t> </a:t>
            </a:r>
          </a:p>
          <a:p>
            <a:pPr algn="just"/>
            <a:endParaRPr lang="en-US" dirty="0">
              <a:cs typeface="Times New Roman" panose="02020603050405020304" pitchFamily="18" charset="0"/>
            </a:endParaRPr>
          </a:p>
          <a:p>
            <a:pPr algn="just"/>
            <a:r>
              <a:rPr lang="en-US" dirty="0">
                <a:cs typeface="Times New Roman" panose="02020603050405020304" pitchFamily="18" charset="0"/>
              </a:rPr>
              <a:t>With C</a:t>
            </a:r>
            <a:r>
              <a:rPr lang="en-US" baseline="-25000" dirty="0">
                <a:cs typeface="Times New Roman" panose="02020603050405020304" pitchFamily="18" charset="0"/>
              </a:rPr>
              <a:t>m</a:t>
            </a:r>
            <a:r>
              <a:rPr lang="en-US" dirty="0">
                <a:cs typeface="Times New Roman" panose="02020603050405020304" pitchFamily="18" charset="0"/>
              </a:rPr>
              <a:t> and P</a:t>
            </a:r>
            <a:r>
              <a:rPr lang="en-US" baseline="-25000" dirty="0">
                <a:cs typeface="Times New Roman" panose="02020603050405020304" pitchFamily="18" charset="0"/>
              </a:rPr>
              <a:t>e</a:t>
            </a:r>
            <a:r>
              <a:rPr lang="en-US" dirty="0">
                <a:cs typeface="Times New Roman" panose="02020603050405020304" pitchFamily="18" charset="0"/>
              </a:rPr>
              <a:t> now calculated, the magnification factor, δ</a:t>
            </a:r>
            <a:r>
              <a:rPr lang="en-US" baseline="-25000" dirty="0">
                <a:cs typeface="Times New Roman" panose="02020603050405020304" pitchFamily="18" charset="0"/>
              </a:rPr>
              <a:t>b</a:t>
            </a:r>
            <a:r>
              <a:rPr lang="en-US" dirty="0">
                <a:cs typeface="Times New Roman" panose="02020603050405020304" pitchFamily="18" charset="0"/>
              </a:rPr>
              <a:t>, is determined by substituting these values, along with the value of </a:t>
            </a:r>
            <a:r>
              <a:rPr lang="en-US" dirty="0">
                <a:cs typeface="Times New Roman" panose="02020603050405020304" pitchFamily="18" charset="0"/>
                <a:sym typeface="Symbol" panose="05050102010706020507" pitchFamily="18" charset="2"/>
              </a:rPr>
              <a:t></a:t>
            </a:r>
            <a:r>
              <a:rPr lang="en-US" baseline="-25000" dirty="0">
                <a:cs typeface="Times New Roman" panose="02020603050405020304" pitchFamily="18" charset="0"/>
                <a:sym typeface="Symbol" panose="05050102010706020507" pitchFamily="18" charset="2"/>
              </a:rPr>
              <a:t>K</a:t>
            </a:r>
            <a:r>
              <a:rPr lang="en-US" dirty="0">
                <a:cs typeface="Times New Roman" panose="02020603050405020304" pitchFamily="18" charset="0"/>
                <a:sym typeface="Symbol" panose="05050102010706020507" pitchFamily="18" charset="2"/>
              </a:rPr>
              <a:t> = 1.0, into the equation for </a:t>
            </a:r>
            <a:r>
              <a:rPr lang="el-GR" dirty="0">
                <a:cs typeface="Times New Roman" panose="02020603050405020304" pitchFamily="18" charset="0"/>
                <a:sym typeface="Symbol" panose="05050102010706020507" pitchFamily="18" charset="2"/>
              </a:rPr>
              <a:t>δ</a:t>
            </a:r>
            <a:r>
              <a:rPr lang="en-US" baseline="-25000" dirty="0">
                <a:cs typeface="Times New Roman" panose="02020603050405020304" pitchFamily="18" charset="0"/>
                <a:sym typeface="Symbol" panose="05050102010706020507" pitchFamily="18" charset="2"/>
              </a:rPr>
              <a:t>b</a:t>
            </a:r>
            <a:r>
              <a:rPr lang="en-US" dirty="0">
                <a:cs typeface="Times New Roman" panose="02020603050405020304" pitchFamily="18" charset="0"/>
                <a:sym typeface="Symbol" panose="05050102010706020507" pitchFamily="18" charset="2"/>
              </a:rPr>
              <a:t>, which gives a magnification factor of 1.21. Multiplying this factor by the first-order elastic moment of 285.5 kip-in. taken from the preceding slide gives a second-order elastic moment, (M</a:t>
            </a:r>
            <a:r>
              <a:rPr lang="en-US" baseline="-25000" dirty="0">
                <a:cs typeface="Times New Roman" panose="02020603050405020304" pitchFamily="18" charset="0"/>
                <a:sym typeface="Symbol" panose="05050102010706020507" pitchFamily="18" charset="2"/>
              </a:rPr>
              <a:t>ux</a:t>
            </a:r>
            <a:r>
              <a:rPr lang="en-US" dirty="0">
                <a:cs typeface="Times New Roman" panose="02020603050405020304" pitchFamily="18" charset="0"/>
                <a:sym typeface="Symbol" panose="05050102010706020507" pitchFamily="18" charset="2"/>
              </a:rPr>
              <a:t>)</a:t>
            </a:r>
            <a:r>
              <a:rPr lang="en-US" baseline="-25000" dirty="0">
                <a:cs typeface="Times New Roman" panose="02020603050405020304" pitchFamily="18" charset="0"/>
                <a:sym typeface="Symbol" panose="05050102010706020507" pitchFamily="18" charset="2"/>
              </a:rPr>
              <a:t>2</a:t>
            </a:r>
            <a:r>
              <a:rPr lang="en-US" dirty="0">
                <a:cs typeface="Times New Roman" panose="02020603050405020304" pitchFamily="18" charset="0"/>
                <a:sym typeface="Symbol" panose="05050102010706020507" pitchFamily="18" charset="2"/>
              </a:rPr>
              <a:t>, of 345.5 kip-in.</a:t>
            </a:r>
            <a:endParaRPr lang="en-US" dirty="0"/>
          </a:p>
        </p:txBody>
      </p:sp>
      <p:sp>
        <p:nvSpPr>
          <p:cNvPr id="4" name="Slide Number Placeholder 3">
            <a:extLst>
              <a:ext uri="{FF2B5EF4-FFF2-40B4-BE49-F238E27FC236}">
                <a16:creationId xmlns:a16="http://schemas.microsoft.com/office/drawing/2014/main" id="{0B35DA19-5FA3-924D-C4E6-C2A955AD406A}"/>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81</a:t>
            </a:fld>
            <a:endParaRPr lang="en-US" dirty="0"/>
          </a:p>
        </p:txBody>
      </p:sp>
    </p:spTree>
    <p:extLst>
      <p:ext uri="{BB962C8B-B14F-4D97-AF65-F5344CB8AC3E}">
        <p14:creationId xmlns:p14="http://schemas.microsoft.com/office/powerpoint/2010/main" val="2189589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0563"/>
            <a:ext cx="6257925" cy="3521075"/>
          </a:xfrm>
        </p:spPr>
      </p:sp>
      <p:sp>
        <p:nvSpPr>
          <p:cNvPr id="3" name="Notes Placeholder 2"/>
          <p:cNvSpPr>
            <a:spLocks noGrp="1"/>
          </p:cNvSpPr>
          <p:nvPr>
            <p:ph type="body" idx="1"/>
          </p:nvPr>
        </p:nvSpPr>
        <p:spPr>
          <a:xfrm>
            <a:off x="422275" y="4225925"/>
            <a:ext cx="6257925" cy="3955123"/>
          </a:xfrm>
        </p:spPr>
        <p:txBody>
          <a:bodyPr/>
          <a:lstStyle/>
          <a:p>
            <a:pPr marR="0" algn="just">
              <a:spcBef>
                <a:spcPts val="0"/>
              </a:spcBef>
              <a:spcAft>
                <a:spcPts val="0"/>
              </a:spcAft>
            </a:pPr>
            <a:r>
              <a:rPr lang="en-US" dirty="0">
                <a:cs typeface="Arial" panose="020B0604020202020204" pitchFamily="34" charset="0"/>
              </a:rPr>
              <a:t>Next, calculate the factored flexural resistance, M</a:t>
            </a:r>
            <a:r>
              <a:rPr lang="en-US" baseline="-25000" dirty="0">
                <a:cs typeface="Arial" panose="020B0604020202020204" pitchFamily="34" charset="0"/>
              </a:rPr>
              <a:t>rx</a:t>
            </a:r>
            <a:r>
              <a:rPr lang="en-US" dirty="0">
                <a:cs typeface="Arial" panose="020B0604020202020204" pitchFamily="34" charset="0"/>
              </a:rPr>
              <a:t>, of the tee-section member for bending about the x-axis. First, it must be determined if the tip of the tee stem in is compression or tension under the combined loading. The factored stress at the tip of the tee stem, f</a:t>
            </a:r>
            <a:r>
              <a:rPr lang="en-US" baseline="-25000" dirty="0">
                <a:cs typeface="Arial" panose="020B0604020202020204" pitchFamily="34" charset="0"/>
              </a:rPr>
              <a:t>tip</a:t>
            </a:r>
            <a:r>
              <a:rPr lang="en-US" dirty="0">
                <a:cs typeface="Arial" panose="020B0604020202020204" pitchFamily="34" charset="0"/>
              </a:rPr>
              <a:t>, is calculated as the algebraic sum of the factored compressive force, P</a:t>
            </a:r>
            <a:r>
              <a:rPr lang="en-US" baseline="-25000" dirty="0">
                <a:cs typeface="Arial" panose="020B0604020202020204" pitchFamily="34" charset="0"/>
              </a:rPr>
              <a:t>u</a:t>
            </a:r>
            <a:r>
              <a:rPr lang="en-US" dirty="0">
                <a:cs typeface="Arial" panose="020B0604020202020204" pitchFamily="34" charset="0"/>
              </a:rPr>
              <a:t>, divided by the gross area, A</a:t>
            </a:r>
            <a:r>
              <a:rPr lang="en-US" baseline="-25000" dirty="0">
                <a:cs typeface="Arial" panose="020B0604020202020204" pitchFamily="34" charset="0"/>
              </a:rPr>
              <a:t>g</a:t>
            </a:r>
            <a:r>
              <a:rPr lang="en-US" dirty="0">
                <a:cs typeface="Arial" panose="020B0604020202020204" pitchFamily="34" charset="0"/>
              </a:rPr>
              <a:t>, and the second-order elastic bending moment, (M</a:t>
            </a:r>
            <a:r>
              <a:rPr lang="en-US" baseline="-25000" dirty="0">
                <a:cs typeface="Arial" panose="020B0604020202020204" pitchFamily="34" charset="0"/>
              </a:rPr>
              <a:t>ux</a:t>
            </a:r>
            <a:r>
              <a:rPr lang="en-US" dirty="0">
                <a:cs typeface="Arial" panose="020B0604020202020204" pitchFamily="34" charset="0"/>
              </a:rPr>
              <a:t>)</a:t>
            </a:r>
            <a:r>
              <a:rPr lang="en-US" baseline="-25000" dirty="0">
                <a:cs typeface="Arial" panose="020B0604020202020204" pitchFamily="34" charset="0"/>
              </a:rPr>
              <a:t>2</a:t>
            </a:r>
            <a:r>
              <a:rPr lang="en-US" dirty="0">
                <a:cs typeface="Arial" panose="020B0604020202020204" pitchFamily="34" charset="0"/>
              </a:rPr>
              <a:t>, divided by the elastic section modulus to the tip of the tee stem for bending about the x-axis, S</a:t>
            </a:r>
            <a:r>
              <a:rPr lang="en-US" baseline="-25000" dirty="0">
                <a:cs typeface="Arial" panose="020B0604020202020204" pitchFamily="34" charset="0"/>
              </a:rPr>
              <a:t>x</a:t>
            </a:r>
            <a:r>
              <a:rPr lang="en-US" dirty="0">
                <a:cs typeface="Arial" panose="020B0604020202020204" pitchFamily="34" charset="0"/>
              </a:rPr>
              <a:t>. Since the factored compressive force is applied above the neutral axis of the tee section, the bending moment is positive at each end of the member. Substituting in the appropriate values gives a tensile stress of 30.5 ksi at the flange tip.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For tees loaded in the plane of symmetry, </a:t>
            </a:r>
            <a:r>
              <a:rPr lang="en-US" i="1" dirty="0">
                <a:cs typeface="Arial" panose="020B0604020202020204" pitchFamily="34" charset="0"/>
              </a:rPr>
              <a:t>AASHTO LRFD </a:t>
            </a:r>
            <a:r>
              <a:rPr lang="en-US" dirty="0">
                <a:cs typeface="Arial" panose="020B0604020202020204" pitchFamily="34" charset="0"/>
              </a:rPr>
              <a:t>Article 6.12.2.2.4a specifies that the nominal flexural resistance, M</a:t>
            </a:r>
            <a:r>
              <a:rPr lang="en-US" baseline="-25000" dirty="0">
                <a:cs typeface="Arial" panose="020B0604020202020204" pitchFamily="34" charset="0"/>
              </a:rPr>
              <a:t>n</a:t>
            </a:r>
            <a:r>
              <a:rPr lang="en-US" dirty="0">
                <a:cs typeface="Arial" panose="020B0604020202020204" pitchFamily="34" charset="0"/>
              </a:rPr>
              <a:t>, is to be taken as the smallest value based on yielding, lateral-torsional buckling, flange local buckling, and local buckling of the tee stem, as applicable. For tee stems, </a:t>
            </a:r>
            <a:r>
              <a:rPr lang="en-US" i="1" dirty="0">
                <a:cs typeface="Arial" panose="020B0604020202020204" pitchFamily="34" charset="0"/>
              </a:rPr>
              <a:t>AASHTO LRFD </a:t>
            </a:r>
            <a:r>
              <a:rPr lang="en-US" dirty="0">
                <a:cs typeface="Arial" panose="020B0604020202020204" pitchFamily="34" charset="0"/>
              </a:rPr>
              <a:t>Article 6.12.2.2.4b (10</a:t>
            </a:r>
            <a:r>
              <a:rPr lang="en-US" baseline="30000" dirty="0">
                <a:cs typeface="Arial" panose="020B0604020202020204" pitchFamily="34" charset="0"/>
              </a:rPr>
              <a:t>th</a:t>
            </a:r>
            <a:r>
              <a:rPr lang="en-US" dirty="0">
                <a:cs typeface="Arial" panose="020B0604020202020204" pitchFamily="34" charset="0"/>
              </a:rPr>
              <a:t> Edition) specifies that M</a:t>
            </a:r>
            <a:r>
              <a:rPr lang="en-US" baseline="-25000" dirty="0">
                <a:cs typeface="Arial" panose="020B0604020202020204" pitchFamily="34" charset="0"/>
              </a:rPr>
              <a:t>n</a:t>
            </a:r>
            <a:r>
              <a:rPr lang="en-US" dirty="0">
                <a:cs typeface="Arial" panose="020B0604020202020204" pitchFamily="34" charset="0"/>
              </a:rPr>
              <a:t> based on yielding is to be taken as the plastic moment, M</a:t>
            </a:r>
            <a:r>
              <a:rPr lang="en-US" baseline="-25000" dirty="0">
                <a:cs typeface="Arial" panose="020B0604020202020204" pitchFamily="34" charset="0"/>
              </a:rPr>
              <a:t>p</a:t>
            </a:r>
            <a:r>
              <a:rPr lang="en-US" dirty="0">
                <a:cs typeface="Arial" panose="020B0604020202020204" pitchFamily="34" charset="0"/>
              </a:rPr>
              <a:t> = F</a:t>
            </a:r>
            <a:r>
              <a:rPr lang="en-US" baseline="-25000" dirty="0">
                <a:cs typeface="Arial" panose="020B0604020202020204" pitchFamily="34" charset="0"/>
              </a:rPr>
              <a:t>y</a:t>
            </a:r>
            <a:r>
              <a:rPr lang="en-US" dirty="0">
                <a:cs typeface="Arial" panose="020B0604020202020204" pitchFamily="34" charset="0"/>
              </a:rPr>
              <a:t>Z</a:t>
            </a:r>
            <a:r>
              <a:rPr lang="en-US" baseline="-25000" dirty="0">
                <a:cs typeface="Arial" panose="020B0604020202020204" pitchFamily="34" charset="0"/>
              </a:rPr>
              <a:t>x</a:t>
            </a:r>
            <a:r>
              <a:rPr lang="en-US" dirty="0">
                <a:cs typeface="Arial" panose="020B0604020202020204" pitchFamily="34" charset="0"/>
              </a:rPr>
              <a:t>, where Z</a:t>
            </a:r>
            <a:r>
              <a:rPr lang="en-US" baseline="-25000" dirty="0">
                <a:cs typeface="Arial" panose="020B0604020202020204" pitchFamily="34" charset="0"/>
              </a:rPr>
              <a:t>x</a:t>
            </a:r>
            <a:r>
              <a:rPr lang="en-US" dirty="0">
                <a:cs typeface="Arial" panose="020B0604020202020204" pitchFamily="34" charset="0"/>
              </a:rPr>
              <a:t> is the plastic section modulus for bending about the x-axis. Furthermore, for tee stems subject to tension (i.e., when the flange is subject to compression), M</a:t>
            </a:r>
            <a:r>
              <a:rPr lang="en-US" baseline="-25000" dirty="0">
                <a:cs typeface="Arial" panose="020B0604020202020204" pitchFamily="34" charset="0"/>
              </a:rPr>
              <a:t>p</a:t>
            </a:r>
            <a:r>
              <a:rPr lang="en-US" dirty="0">
                <a:cs typeface="Arial" panose="020B0604020202020204" pitchFamily="34" charset="0"/>
              </a:rPr>
              <a:t> is limited to 1.6M</a:t>
            </a:r>
            <a:r>
              <a:rPr lang="en-US" baseline="-25000" dirty="0">
                <a:cs typeface="Arial" panose="020B0604020202020204" pitchFamily="34" charset="0"/>
              </a:rPr>
              <a:t>y</a:t>
            </a:r>
            <a:r>
              <a:rPr lang="en-US" dirty="0">
                <a:cs typeface="Arial" panose="020B0604020202020204" pitchFamily="34" charset="0"/>
              </a:rPr>
              <a:t>, where M</a:t>
            </a:r>
            <a:r>
              <a:rPr lang="en-US" baseline="-25000" dirty="0">
                <a:cs typeface="Arial" panose="020B0604020202020204" pitchFamily="34" charset="0"/>
              </a:rPr>
              <a:t>y</a:t>
            </a:r>
            <a:r>
              <a:rPr lang="en-US" dirty="0">
                <a:cs typeface="Arial" panose="020B0604020202020204" pitchFamily="34" charset="0"/>
              </a:rPr>
              <a:t> is equal to the yield moment, which is intended to indirectly control situations where significant yielding of the tee stem may occur at service load levels. For tee stems subject to compression, M</a:t>
            </a:r>
            <a:r>
              <a:rPr lang="en-US" baseline="-25000" dirty="0">
                <a:cs typeface="Arial" panose="020B0604020202020204" pitchFamily="34" charset="0"/>
              </a:rPr>
              <a:t>p</a:t>
            </a:r>
            <a:r>
              <a:rPr lang="en-US" dirty="0">
                <a:cs typeface="Arial" panose="020B0604020202020204" pitchFamily="34" charset="0"/>
              </a:rPr>
              <a:t> is limited to M</a:t>
            </a:r>
            <a:r>
              <a:rPr lang="en-US" baseline="-25000" dirty="0">
                <a:cs typeface="Arial" panose="020B0604020202020204" pitchFamily="34" charset="0"/>
              </a:rPr>
              <a:t>y</a:t>
            </a:r>
            <a:r>
              <a:rPr lang="en-US" dirty="0">
                <a:cs typeface="Arial" panose="020B0604020202020204" pitchFamily="34" charset="0"/>
              </a:rPr>
              <a:t>.</a:t>
            </a:r>
          </a:p>
        </p:txBody>
      </p:sp>
      <p:sp>
        <p:nvSpPr>
          <p:cNvPr id="4" name="Slide Number Placeholder 3">
            <a:extLst>
              <a:ext uri="{FF2B5EF4-FFF2-40B4-BE49-F238E27FC236}">
                <a16:creationId xmlns:a16="http://schemas.microsoft.com/office/drawing/2014/main" id="{AF279BB3-3353-9854-DFCD-D04BA152D43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82</a:t>
            </a:fld>
            <a:endParaRPr lang="en-US" dirty="0"/>
          </a:p>
        </p:txBody>
      </p:sp>
    </p:spTree>
    <p:extLst>
      <p:ext uri="{BB962C8B-B14F-4D97-AF65-F5344CB8AC3E}">
        <p14:creationId xmlns:p14="http://schemas.microsoft.com/office/powerpoint/2010/main" val="7808187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5031363"/>
          </a:xfrm>
        </p:spPr>
        <p:txBody>
          <a:bodyPr/>
          <a:lstStyle/>
          <a:p>
            <a:pPr algn="just"/>
            <a:r>
              <a:rPr lang="en-US" sz="1150" dirty="0"/>
              <a:t>The plastic moment, M</a:t>
            </a:r>
            <a:r>
              <a:rPr lang="en-US" sz="1150" baseline="-25000" dirty="0"/>
              <a:t>p</a:t>
            </a:r>
            <a:r>
              <a:rPr lang="en-US" sz="1150" dirty="0"/>
              <a:t>, is equal to F</a:t>
            </a:r>
            <a:r>
              <a:rPr lang="en-US" sz="1150" baseline="-25000" dirty="0"/>
              <a:t>y</a:t>
            </a:r>
            <a:r>
              <a:rPr lang="en-US" sz="1150" dirty="0"/>
              <a:t> times the plastic section modulus for bending about the x-axis, Z</a:t>
            </a:r>
            <a:r>
              <a:rPr lang="en-US" sz="1150" baseline="-25000" dirty="0"/>
              <a:t>x</a:t>
            </a:r>
            <a:r>
              <a:rPr lang="en-US" sz="1150" dirty="0"/>
              <a:t>. Substituting in the value of Z</a:t>
            </a:r>
            <a:r>
              <a:rPr lang="en-US" sz="1150" baseline="-25000" dirty="0"/>
              <a:t>x</a:t>
            </a:r>
            <a:r>
              <a:rPr lang="en-US" sz="1150" dirty="0"/>
              <a:t> taken from Slide 73 in this lesson, M</a:t>
            </a:r>
            <a:r>
              <a:rPr lang="en-US" sz="1150" baseline="-25000" dirty="0"/>
              <a:t>p</a:t>
            </a:r>
            <a:r>
              <a:rPr lang="en-US" sz="1150" dirty="0"/>
              <a:t> is computed to be 690.0 kip-in. For tee stems subject to tension, this value cannot exceed 1.6M</a:t>
            </a:r>
            <a:r>
              <a:rPr lang="en-US" sz="1150" baseline="-25000" dirty="0"/>
              <a:t>y</a:t>
            </a:r>
            <a:r>
              <a:rPr lang="en-US" sz="1150" dirty="0"/>
              <a:t>, where M</a:t>
            </a:r>
            <a:r>
              <a:rPr lang="en-US" sz="1150" baseline="-25000" dirty="0"/>
              <a:t>y</a:t>
            </a:r>
            <a:r>
              <a:rPr lang="en-US" sz="1150" dirty="0"/>
              <a:t> is the yield moment equal to F</a:t>
            </a:r>
            <a:r>
              <a:rPr lang="en-US" sz="1150" baseline="-25000" dirty="0"/>
              <a:t>y</a:t>
            </a:r>
            <a:r>
              <a:rPr lang="en-US" sz="1150" dirty="0"/>
              <a:t> times the elastic section modulus to the tip of the stem for bending about the x-axis, S</a:t>
            </a:r>
            <a:r>
              <a:rPr lang="en-US" sz="1150" baseline="-25000" dirty="0"/>
              <a:t>x</a:t>
            </a:r>
            <a:r>
              <a:rPr lang="en-US" sz="1150" dirty="0"/>
              <a:t>. Substituting the value of S</a:t>
            </a:r>
            <a:r>
              <a:rPr lang="en-US" sz="1150" baseline="-25000" dirty="0"/>
              <a:t>x</a:t>
            </a:r>
            <a:r>
              <a:rPr lang="en-US" sz="1150" dirty="0"/>
              <a:t> taken from Slide 73 gives 1.6F</a:t>
            </a:r>
            <a:r>
              <a:rPr lang="en-US" sz="1150" baseline="-25000" dirty="0"/>
              <a:t>y</a:t>
            </a:r>
            <a:r>
              <a:rPr lang="en-US" sz="1150" dirty="0"/>
              <a:t>S</a:t>
            </a:r>
            <a:r>
              <a:rPr lang="en-US" sz="1150" baseline="-25000" dirty="0"/>
              <a:t>x</a:t>
            </a:r>
            <a:r>
              <a:rPr lang="en-US" sz="1150" dirty="0"/>
              <a:t> equal to 621.6 kip-in, which is less than M</a:t>
            </a:r>
            <a:r>
              <a:rPr lang="en-US" sz="1150" baseline="-25000" dirty="0"/>
              <a:t>p</a:t>
            </a:r>
            <a:r>
              <a:rPr lang="en-US" sz="1150" dirty="0"/>
              <a:t>. Therefore, the nominal flexural resistance, M</a:t>
            </a:r>
            <a:r>
              <a:rPr lang="en-US" sz="1150" baseline="-25000" dirty="0"/>
              <a:t>n</a:t>
            </a:r>
            <a:r>
              <a:rPr lang="en-US" sz="1150" dirty="0"/>
              <a:t>, based on yielding is equal to 621.6 kip-in.</a:t>
            </a:r>
          </a:p>
          <a:p>
            <a:pPr algn="just"/>
            <a:endParaRPr lang="en-US" sz="1150" dirty="0"/>
          </a:p>
          <a:p>
            <a:pPr algn="just"/>
            <a:r>
              <a:rPr lang="en-US" sz="1150" dirty="0"/>
              <a:t>For tee stems subject to tension, M</a:t>
            </a:r>
            <a:r>
              <a:rPr lang="en-US" sz="1150" baseline="-25000" dirty="0"/>
              <a:t>n</a:t>
            </a:r>
            <a:r>
              <a:rPr lang="en-US" sz="1150" dirty="0"/>
              <a:t> based on lateral-torsional buckling is to be taken as specified in </a:t>
            </a:r>
            <a:r>
              <a:rPr lang="en-US" sz="1150" i="1" dirty="0"/>
              <a:t>AASHTO LRFD </a:t>
            </a:r>
            <a:r>
              <a:rPr lang="en-US" sz="1150" dirty="0"/>
              <a:t>Article 6.12.2.2.4c (10</a:t>
            </a:r>
            <a:r>
              <a:rPr lang="en-US" sz="1150" baseline="30000" dirty="0"/>
              <a:t>th</a:t>
            </a:r>
            <a:r>
              <a:rPr lang="en-US" sz="1150" dirty="0"/>
              <a:t> Edition). If the unbraced length, L</a:t>
            </a:r>
            <a:r>
              <a:rPr lang="en-US" sz="1150" baseline="-25000" dirty="0"/>
              <a:t>b</a:t>
            </a:r>
            <a:r>
              <a:rPr lang="en-US" sz="1150" dirty="0"/>
              <a:t>, is less than or equal to the anchor point, L</a:t>
            </a:r>
            <a:r>
              <a:rPr lang="en-US" sz="1150" baseline="-25000" dirty="0"/>
              <a:t>p</a:t>
            </a:r>
            <a:r>
              <a:rPr lang="en-US" sz="1150" dirty="0"/>
              <a:t>, then lateral-torsional buckling does not apply. If L</a:t>
            </a:r>
            <a:r>
              <a:rPr lang="en-US" sz="1150" baseline="-25000" dirty="0"/>
              <a:t>b</a:t>
            </a:r>
            <a:r>
              <a:rPr lang="en-US" sz="1150" dirty="0"/>
              <a:t> is greater than L</a:t>
            </a:r>
            <a:r>
              <a:rPr lang="en-US" sz="1150" baseline="-25000" dirty="0"/>
              <a:t>p</a:t>
            </a:r>
            <a:r>
              <a:rPr lang="en-US" sz="1150" dirty="0"/>
              <a:t> but less then or equal to the anchor point, L</a:t>
            </a:r>
            <a:r>
              <a:rPr lang="en-US" sz="1150" baseline="-25000" dirty="0"/>
              <a:t>r</a:t>
            </a:r>
            <a:r>
              <a:rPr lang="en-US" sz="1150" dirty="0"/>
              <a:t>, then Eq. 6.12.2.2.4c-1 provides a linear transition in M</a:t>
            </a:r>
            <a:r>
              <a:rPr lang="en-US" sz="1150" baseline="-25000" dirty="0"/>
              <a:t>n</a:t>
            </a:r>
            <a:r>
              <a:rPr lang="en-US" sz="1150" dirty="0"/>
              <a:t> from M</a:t>
            </a:r>
            <a:r>
              <a:rPr lang="en-US" sz="1150" baseline="-25000" dirty="0"/>
              <a:t>p</a:t>
            </a:r>
            <a:r>
              <a:rPr lang="en-US" sz="1150" dirty="0"/>
              <a:t> to M</a:t>
            </a:r>
            <a:r>
              <a:rPr lang="en-US" sz="1150" baseline="-25000" dirty="0"/>
              <a:t>y</a:t>
            </a:r>
            <a:r>
              <a:rPr lang="en-US" sz="1150" dirty="0"/>
              <a:t>. If L</a:t>
            </a:r>
            <a:r>
              <a:rPr lang="en-US" sz="1150" baseline="-25000" dirty="0"/>
              <a:t>b</a:t>
            </a:r>
            <a:r>
              <a:rPr lang="en-US" sz="1150" dirty="0"/>
              <a:t> exceeds L</a:t>
            </a:r>
            <a:r>
              <a:rPr lang="en-US" sz="1150" baseline="-25000" dirty="0"/>
              <a:t>r</a:t>
            </a:r>
            <a:r>
              <a:rPr lang="en-US" sz="1150" dirty="0"/>
              <a:t>, then M</a:t>
            </a:r>
            <a:r>
              <a:rPr lang="en-US" sz="1150" baseline="-25000" dirty="0"/>
              <a:t>n</a:t>
            </a:r>
            <a:r>
              <a:rPr lang="en-US" sz="1150" dirty="0"/>
              <a:t> is taken equal to M</a:t>
            </a:r>
            <a:r>
              <a:rPr lang="en-US" sz="1150" baseline="-25000" dirty="0"/>
              <a:t>cr</a:t>
            </a:r>
            <a:r>
              <a:rPr lang="en-US" sz="1150" dirty="0"/>
              <a:t>, which is given by Eqs. 6.12.2.2.4c-2 &amp; 5, as shown on this slide. The terms in these equations are defined on the next slide.</a:t>
            </a:r>
          </a:p>
          <a:p>
            <a:pPr algn="just"/>
            <a:endParaRPr lang="en-US" sz="1150" dirty="0"/>
          </a:p>
          <a:p>
            <a:pPr algn="just"/>
            <a:r>
              <a:rPr lang="en-US" sz="1150" dirty="0"/>
              <a:t>For tee stems subject to compression anywhere along the unbraced length, M</a:t>
            </a:r>
            <a:r>
              <a:rPr lang="en-US" sz="1150" baseline="-25000" dirty="0"/>
              <a:t>n</a:t>
            </a:r>
            <a:r>
              <a:rPr lang="en-US" sz="1150" dirty="0"/>
              <a:t> based on lateral-torsional buckling is taken equal to M</a:t>
            </a:r>
            <a:r>
              <a:rPr lang="en-US" sz="1150" baseline="-25000" dirty="0"/>
              <a:t>cr</a:t>
            </a:r>
            <a:r>
              <a:rPr lang="en-US" sz="1150" dirty="0"/>
              <a:t>, but not to exceed M</a:t>
            </a:r>
            <a:r>
              <a:rPr lang="en-US" sz="1150" baseline="-25000" dirty="0"/>
              <a:t>y</a:t>
            </a:r>
            <a:r>
              <a:rPr lang="en-US" sz="1150" dirty="0"/>
              <a:t>.</a:t>
            </a:r>
          </a:p>
          <a:p>
            <a:pPr algn="just"/>
            <a:endParaRPr lang="en-US" sz="1150" dirty="0"/>
          </a:p>
          <a:p>
            <a:pPr algn="just"/>
            <a:r>
              <a:rPr lang="en-US" sz="1150" dirty="0">
                <a:effectLst/>
                <a:ea typeface="Times New Roman" panose="02020603050405020304" pitchFamily="18" charset="0"/>
                <a:cs typeface="Arial" panose="020B0604020202020204" pitchFamily="34" charset="0"/>
              </a:rPr>
              <a:t>The moment gradient modifier, C</a:t>
            </a:r>
            <a:r>
              <a:rPr lang="en-US" sz="1150" baseline="-25000" dirty="0">
                <a:effectLst/>
                <a:ea typeface="Times New Roman" panose="02020603050405020304" pitchFamily="18" charset="0"/>
                <a:cs typeface="Arial" panose="020B0604020202020204" pitchFamily="34" charset="0"/>
              </a:rPr>
              <a:t>b</a:t>
            </a:r>
            <a:r>
              <a:rPr lang="en-US" sz="1150" i="1" dirty="0">
                <a:effectLst/>
                <a:ea typeface="Times New Roman" panose="02020603050405020304" pitchFamily="18" charset="0"/>
                <a:cs typeface="Arial" panose="020B0604020202020204" pitchFamily="34" charset="0"/>
              </a:rPr>
              <a:t>,</a:t>
            </a:r>
            <a:r>
              <a:rPr lang="en-US" sz="1150" i="1" baseline="-25000" dirty="0">
                <a:effectLst/>
                <a:ea typeface="Times New Roman" panose="02020603050405020304" pitchFamily="18" charset="0"/>
                <a:cs typeface="Arial" panose="020B0604020202020204" pitchFamily="34" charset="0"/>
              </a:rPr>
              <a:t> </a:t>
            </a:r>
            <a:r>
              <a:rPr lang="en-US" sz="1150" dirty="0">
                <a:effectLst/>
                <a:ea typeface="Times New Roman" panose="02020603050405020304" pitchFamily="18" charset="0"/>
                <a:cs typeface="Arial" panose="020B0604020202020204" pitchFamily="34" charset="0"/>
              </a:rPr>
              <a:t>specified for I-sections (Lesson 8) is not included in these equations as the application of C</a:t>
            </a:r>
            <a:r>
              <a:rPr lang="en-US" sz="1150" baseline="-25000" dirty="0">
                <a:effectLst/>
                <a:ea typeface="Times New Roman" panose="02020603050405020304" pitchFamily="18" charset="0"/>
                <a:cs typeface="Arial" panose="020B0604020202020204" pitchFamily="34" charset="0"/>
              </a:rPr>
              <a:t>b</a:t>
            </a:r>
            <a:r>
              <a:rPr lang="en-US" sz="1150" dirty="0">
                <a:effectLst/>
                <a:ea typeface="Times New Roman" panose="02020603050405020304" pitchFamily="18" charset="0"/>
                <a:cs typeface="Arial" panose="020B0604020202020204" pitchFamily="34" charset="0"/>
              </a:rPr>
              <a:t> to cases where the stem is in compression is unconservative. Also, for reverse curvature bending, the portion with the stem in compression may govern the lateral–torsional buckling resistance even though the corresponding moments may be small in relation to the moments in the other portions of the unbraced length. The lateral–torsional buckling resistance for the case where the stem is in compression is substantially smaller than for the case where the stem is in tension. For cases where the stem is in tension, connection details should be designed to minimize end restraint moments that may cause the stem to be in flexural compression at the ends of the member. </a:t>
            </a:r>
            <a:endParaRPr lang="en-US" sz="1150" dirty="0"/>
          </a:p>
        </p:txBody>
      </p:sp>
      <p:sp>
        <p:nvSpPr>
          <p:cNvPr id="4" name="Slide Number Placeholder 3">
            <a:extLst>
              <a:ext uri="{FF2B5EF4-FFF2-40B4-BE49-F238E27FC236}">
                <a16:creationId xmlns:a16="http://schemas.microsoft.com/office/drawing/2014/main" id="{75851B84-EB65-107A-FEEA-42347BFF5E5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83</a:t>
            </a:fld>
            <a:endParaRPr lang="en-US" dirty="0"/>
          </a:p>
        </p:txBody>
      </p:sp>
    </p:spTree>
    <p:extLst>
      <p:ext uri="{BB962C8B-B14F-4D97-AF65-F5344CB8AC3E}">
        <p14:creationId xmlns:p14="http://schemas.microsoft.com/office/powerpoint/2010/main" val="19188727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457700"/>
          </a:xfrm>
        </p:spPr>
        <p:txBody>
          <a:bodyPr/>
          <a:lstStyle/>
          <a:p>
            <a:pPr algn="just"/>
            <a:r>
              <a:rPr lang="en-US" dirty="0"/>
              <a:t>The terms in the lateral-torsional buckling equations on the preceding slide and on this slide are defined as shown.  </a:t>
            </a:r>
          </a:p>
          <a:p>
            <a:pPr algn="just"/>
            <a:endParaRPr lang="en-US" dirty="0"/>
          </a:p>
          <a:p>
            <a:pPr algn="just"/>
            <a:r>
              <a:rPr lang="en-US" dirty="0"/>
              <a:t>For tee stems subject to compression anywhere along the unbraced length, the term, B, is taken as a negative value.</a:t>
            </a:r>
          </a:p>
        </p:txBody>
      </p:sp>
      <p:sp>
        <p:nvSpPr>
          <p:cNvPr id="4" name="Slide Number Placeholder 3">
            <a:extLst>
              <a:ext uri="{FF2B5EF4-FFF2-40B4-BE49-F238E27FC236}">
                <a16:creationId xmlns:a16="http://schemas.microsoft.com/office/drawing/2014/main" id="{5894E591-65FD-48D3-B4F3-4F5386908A8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84</a:t>
            </a:fld>
            <a:endParaRPr lang="en-US" dirty="0"/>
          </a:p>
        </p:txBody>
      </p:sp>
    </p:spTree>
    <p:extLst>
      <p:ext uri="{BB962C8B-B14F-4D97-AF65-F5344CB8AC3E}">
        <p14:creationId xmlns:p14="http://schemas.microsoft.com/office/powerpoint/2010/main" val="4705275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692650"/>
          </a:xfrm>
        </p:spPr>
        <p:txBody>
          <a:bodyPr/>
          <a:lstStyle/>
          <a:p>
            <a:pPr algn="just"/>
            <a:r>
              <a:rPr lang="en-US" dirty="0"/>
              <a:t>Substituting in the value of the radius of gyration about the y-axis, r</a:t>
            </a:r>
            <a:r>
              <a:rPr lang="en-US" baseline="-25000" dirty="0"/>
              <a:t>y</a:t>
            </a:r>
            <a:r>
              <a:rPr lang="en-US" dirty="0"/>
              <a:t> = 1.60 inches (from Slide 73 in this lesson), into the equation for the anchor point, L</a:t>
            </a:r>
            <a:r>
              <a:rPr lang="en-US" baseline="-25000" dirty="0"/>
              <a:t>p</a:t>
            </a:r>
            <a:r>
              <a:rPr lang="en-US" dirty="0"/>
              <a:t>, from the preceding slide gives L</a:t>
            </a:r>
            <a:r>
              <a:rPr lang="en-US" baseline="-25000" dirty="0"/>
              <a:t>p</a:t>
            </a:r>
            <a:r>
              <a:rPr lang="en-US" dirty="0"/>
              <a:t> equal to 67.8 inches, which is less than the unbraced length, L</a:t>
            </a:r>
            <a:r>
              <a:rPr lang="en-US" baseline="-25000" dirty="0"/>
              <a:t>b</a:t>
            </a:r>
            <a:r>
              <a:rPr lang="en-US" dirty="0"/>
              <a:t>, equal to 144.0 inches.</a:t>
            </a:r>
          </a:p>
          <a:p>
            <a:pPr algn="just"/>
            <a:endParaRPr lang="en-US" dirty="0"/>
          </a:p>
          <a:p>
            <a:pPr algn="just"/>
            <a:r>
              <a:rPr lang="en-US" dirty="0"/>
              <a:t>Substituting in the values of I</a:t>
            </a:r>
            <a:r>
              <a:rPr lang="en-US" baseline="-25000" dirty="0"/>
              <a:t>y</a:t>
            </a:r>
            <a:r>
              <a:rPr lang="en-US" dirty="0"/>
              <a:t>, J, d, and S</a:t>
            </a:r>
            <a:r>
              <a:rPr lang="en-US" baseline="-25000" dirty="0"/>
              <a:t>x</a:t>
            </a:r>
            <a:r>
              <a:rPr lang="en-US" dirty="0"/>
              <a:t> taken from Slide 73 in this lesson into the equation for the anchor point, L</a:t>
            </a:r>
            <a:r>
              <a:rPr lang="en-US" baseline="-25000" dirty="0"/>
              <a:t>r</a:t>
            </a:r>
            <a:r>
              <a:rPr lang="en-US" dirty="0"/>
              <a:t>, from the preceding slide gives L</a:t>
            </a:r>
            <a:r>
              <a:rPr lang="en-US" baseline="-25000" dirty="0"/>
              <a:t>r</a:t>
            </a:r>
            <a:r>
              <a:rPr lang="en-US" dirty="0"/>
              <a:t> equal to 788.9 inches, which exceeds L</a:t>
            </a:r>
            <a:r>
              <a:rPr lang="en-US" baseline="-25000" dirty="0"/>
              <a:t>b</a:t>
            </a:r>
            <a:r>
              <a:rPr lang="en-US" dirty="0"/>
              <a:t>.</a:t>
            </a:r>
          </a:p>
          <a:p>
            <a:pPr algn="just"/>
            <a:endParaRPr lang="en-US" dirty="0"/>
          </a:p>
          <a:p>
            <a:pPr algn="just"/>
            <a:r>
              <a:rPr lang="en-US" dirty="0"/>
              <a:t>Since L</a:t>
            </a:r>
            <a:r>
              <a:rPr lang="en-US" baseline="-25000" dirty="0"/>
              <a:t>b</a:t>
            </a:r>
            <a:r>
              <a:rPr lang="en-US" dirty="0"/>
              <a:t> lies in-between the anchor points, L</a:t>
            </a:r>
            <a:r>
              <a:rPr lang="en-US" baseline="-25000" dirty="0"/>
              <a:t>p</a:t>
            </a:r>
            <a:r>
              <a:rPr lang="en-US" dirty="0"/>
              <a:t> and L</a:t>
            </a:r>
            <a:r>
              <a:rPr lang="en-US" baseline="-25000" dirty="0"/>
              <a:t>r</a:t>
            </a:r>
            <a:r>
              <a:rPr lang="en-US" dirty="0"/>
              <a:t>, M</a:t>
            </a:r>
            <a:r>
              <a:rPr lang="en-US" baseline="-25000" dirty="0"/>
              <a:t>n</a:t>
            </a:r>
            <a:r>
              <a:rPr lang="en-US" dirty="0"/>
              <a:t> based on lateral-torsional buckling is computed from the linear transition Eq. 6.12.2.2.4c-1 taken from Slide 83 in this lesson. Substituting in the values of M</a:t>
            </a:r>
            <a:r>
              <a:rPr lang="en-US" baseline="-25000" dirty="0"/>
              <a:t>p</a:t>
            </a:r>
            <a:r>
              <a:rPr lang="en-US" dirty="0"/>
              <a:t> = F</a:t>
            </a:r>
            <a:r>
              <a:rPr lang="en-US" baseline="-25000" dirty="0"/>
              <a:t>y</a:t>
            </a:r>
            <a:r>
              <a:rPr lang="en-US" dirty="0"/>
              <a:t>Z</a:t>
            </a:r>
            <a:r>
              <a:rPr lang="en-US" baseline="-25000" dirty="0"/>
              <a:t>x</a:t>
            </a:r>
            <a:r>
              <a:rPr lang="en-US" dirty="0"/>
              <a:t> </a:t>
            </a:r>
            <a:r>
              <a:rPr lang="en-US" dirty="0">
                <a:cs typeface="Arial" panose="020B0604020202020204" pitchFamily="34" charset="0"/>
              </a:rPr>
              <a:t>≤ 1.6M</a:t>
            </a:r>
            <a:r>
              <a:rPr lang="en-US" baseline="-25000" dirty="0">
                <a:cs typeface="Arial" panose="020B0604020202020204" pitchFamily="34" charset="0"/>
              </a:rPr>
              <a:t>y</a:t>
            </a:r>
            <a:r>
              <a:rPr lang="en-US" dirty="0">
                <a:cs typeface="Arial" panose="020B0604020202020204" pitchFamily="34" charset="0"/>
              </a:rPr>
              <a:t> equal to 621.6 kip-in. (refer to Slide 83 in this lesson), M</a:t>
            </a:r>
            <a:r>
              <a:rPr lang="en-US" baseline="-25000" dirty="0">
                <a:cs typeface="Arial" panose="020B0604020202020204" pitchFamily="34" charset="0"/>
              </a:rPr>
              <a:t>y</a:t>
            </a:r>
            <a:r>
              <a:rPr lang="en-US" dirty="0">
                <a:cs typeface="Arial" panose="020B0604020202020204" pitchFamily="34" charset="0"/>
              </a:rPr>
              <a:t> = F</a:t>
            </a:r>
            <a:r>
              <a:rPr lang="en-US" baseline="-25000" dirty="0">
                <a:cs typeface="Arial" panose="020B0604020202020204" pitchFamily="34" charset="0"/>
              </a:rPr>
              <a:t>y</a:t>
            </a:r>
            <a:r>
              <a:rPr lang="en-US" dirty="0">
                <a:cs typeface="Arial" panose="020B0604020202020204" pitchFamily="34" charset="0"/>
              </a:rPr>
              <a:t>S</a:t>
            </a:r>
            <a:r>
              <a:rPr lang="en-US" baseline="-25000" dirty="0">
                <a:cs typeface="Arial" panose="020B0604020202020204" pitchFamily="34" charset="0"/>
              </a:rPr>
              <a:t>x </a:t>
            </a:r>
            <a:r>
              <a:rPr lang="en-US" dirty="0">
                <a:cs typeface="Arial" panose="020B0604020202020204" pitchFamily="34" charset="0"/>
              </a:rPr>
              <a:t>= 388.5 kip-in., L</a:t>
            </a:r>
            <a:r>
              <a:rPr lang="en-US" baseline="-25000" dirty="0">
                <a:cs typeface="Arial" panose="020B0604020202020204" pitchFamily="34" charset="0"/>
              </a:rPr>
              <a:t>b</a:t>
            </a:r>
            <a:r>
              <a:rPr lang="en-US" dirty="0">
                <a:cs typeface="Arial" panose="020B0604020202020204" pitchFamily="34" charset="0"/>
              </a:rPr>
              <a:t>, L</a:t>
            </a:r>
            <a:r>
              <a:rPr lang="en-US" baseline="-25000" dirty="0">
                <a:cs typeface="Arial" panose="020B0604020202020204" pitchFamily="34" charset="0"/>
              </a:rPr>
              <a:t>p</a:t>
            </a:r>
            <a:r>
              <a:rPr lang="en-US" dirty="0">
                <a:cs typeface="Arial" panose="020B0604020202020204" pitchFamily="34" charset="0"/>
              </a:rPr>
              <a:t>, and L</a:t>
            </a:r>
            <a:r>
              <a:rPr lang="en-US" baseline="-25000" dirty="0">
                <a:cs typeface="Arial" panose="020B0604020202020204" pitchFamily="34" charset="0"/>
              </a:rPr>
              <a:t>r</a:t>
            </a:r>
            <a:r>
              <a:rPr lang="en-US" dirty="0">
                <a:cs typeface="Arial" panose="020B0604020202020204" pitchFamily="34" charset="0"/>
              </a:rPr>
              <a:t> gives M</a:t>
            </a:r>
            <a:r>
              <a:rPr lang="en-US" baseline="-25000" dirty="0">
                <a:cs typeface="Arial" panose="020B0604020202020204" pitchFamily="34" charset="0"/>
              </a:rPr>
              <a:t>n </a:t>
            </a:r>
            <a:r>
              <a:rPr lang="en-US" dirty="0">
                <a:cs typeface="Arial" panose="020B0604020202020204" pitchFamily="34" charset="0"/>
              </a:rPr>
              <a:t>based on lateral-torsional buckling of 597.0 kip-in.</a:t>
            </a:r>
            <a:endParaRPr lang="en-US" dirty="0"/>
          </a:p>
        </p:txBody>
      </p:sp>
      <p:sp>
        <p:nvSpPr>
          <p:cNvPr id="4" name="Slide Number Placeholder 3">
            <a:extLst>
              <a:ext uri="{FF2B5EF4-FFF2-40B4-BE49-F238E27FC236}">
                <a16:creationId xmlns:a16="http://schemas.microsoft.com/office/drawing/2014/main" id="{6D87734E-48EA-9F73-D161-ADD01BE86D0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85</a:t>
            </a:fld>
            <a:endParaRPr lang="en-US" dirty="0"/>
          </a:p>
        </p:txBody>
      </p:sp>
    </p:spTree>
    <p:extLst>
      <p:ext uri="{BB962C8B-B14F-4D97-AF65-F5344CB8AC3E}">
        <p14:creationId xmlns:p14="http://schemas.microsoft.com/office/powerpoint/2010/main" val="20442347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692650"/>
          </a:xfrm>
        </p:spPr>
        <p:txBody>
          <a:bodyPr/>
          <a:lstStyle/>
          <a:p>
            <a:pPr algn="just"/>
            <a:r>
              <a:rPr lang="en-US" dirty="0"/>
              <a:t>For tee flanges subject compression, M</a:t>
            </a:r>
            <a:r>
              <a:rPr lang="en-US" baseline="-25000" dirty="0"/>
              <a:t>n</a:t>
            </a:r>
            <a:r>
              <a:rPr lang="en-US" dirty="0"/>
              <a:t> based on flange local buckling is to be taken as specified in </a:t>
            </a:r>
            <a:r>
              <a:rPr lang="en-US" i="1" dirty="0"/>
              <a:t>AASHTO LRFD </a:t>
            </a:r>
            <a:r>
              <a:rPr lang="en-US" dirty="0"/>
              <a:t>Article 6.12.2.2.4d (10</a:t>
            </a:r>
            <a:r>
              <a:rPr lang="en-US" baseline="30000" dirty="0"/>
              <a:t>th</a:t>
            </a:r>
            <a:r>
              <a:rPr lang="en-US" dirty="0"/>
              <a:t> Edition). If the flange slenderness, </a:t>
            </a:r>
            <a:r>
              <a:rPr lang="el-GR" dirty="0"/>
              <a:t>λ</a:t>
            </a:r>
            <a:r>
              <a:rPr lang="en-US" baseline="-25000" dirty="0"/>
              <a:t>f</a:t>
            </a:r>
            <a:r>
              <a:rPr lang="en-US" dirty="0"/>
              <a:t> = b</a:t>
            </a:r>
            <a:r>
              <a:rPr lang="en-US" baseline="-25000" dirty="0"/>
              <a:t>f</a:t>
            </a:r>
            <a:r>
              <a:rPr lang="en-US" dirty="0"/>
              <a:t>/2t</a:t>
            </a:r>
            <a:r>
              <a:rPr lang="en-US" baseline="-25000" dirty="0"/>
              <a:t>f</a:t>
            </a:r>
            <a:r>
              <a:rPr lang="en-US" dirty="0"/>
              <a:t>, is less than or equal to the limiting slenderness for a compact flange, </a:t>
            </a:r>
            <a:r>
              <a:rPr lang="el-GR" dirty="0"/>
              <a:t>λ</a:t>
            </a:r>
            <a:r>
              <a:rPr lang="en-US" baseline="-25000" dirty="0"/>
              <a:t>pf</a:t>
            </a:r>
            <a:r>
              <a:rPr lang="en-US" dirty="0"/>
              <a:t>, given by the equation shown on this slide, then flange local buckling does not apply. b</a:t>
            </a:r>
            <a:r>
              <a:rPr lang="en-US" baseline="-25000" dirty="0"/>
              <a:t>f</a:t>
            </a:r>
            <a:r>
              <a:rPr lang="en-US" dirty="0"/>
              <a:t> is the flange width and t</a:t>
            </a:r>
            <a:r>
              <a:rPr lang="en-US" baseline="-25000" dirty="0"/>
              <a:t>f</a:t>
            </a:r>
            <a:r>
              <a:rPr lang="en-US" dirty="0"/>
              <a:t> is the flange thickness. If </a:t>
            </a:r>
            <a:r>
              <a:rPr lang="el-GR" dirty="0"/>
              <a:t>λ</a:t>
            </a:r>
            <a:r>
              <a:rPr lang="en-US" baseline="-25000" dirty="0"/>
              <a:t>f </a:t>
            </a:r>
            <a:r>
              <a:rPr lang="en-US" dirty="0"/>
              <a:t>is greater than </a:t>
            </a:r>
            <a:r>
              <a:rPr lang="el-GR" dirty="0"/>
              <a:t>λ</a:t>
            </a:r>
            <a:r>
              <a:rPr lang="en-US" baseline="-25000" dirty="0"/>
              <a:t>pf</a:t>
            </a:r>
            <a:r>
              <a:rPr lang="en-US" dirty="0"/>
              <a:t> but less then or equal to the limiting slenderness for a noncompact flange, </a:t>
            </a:r>
            <a:r>
              <a:rPr lang="el-GR" dirty="0"/>
              <a:t>λ</a:t>
            </a:r>
            <a:r>
              <a:rPr lang="en-US" baseline="-25000" dirty="0"/>
              <a:t>rf</a:t>
            </a:r>
            <a:r>
              <a:rPr lang="en-US" dirty="0"/>
              <a:t>, given by the equation shown on this slide, then the inelastic flange local buckling resistance Eq. 6.12.2.2.4d-1 provides a linear transition in M</a:t>
            </a:r>
            <a:r>
              <a:rPr lang="en-US" baseline="-25000" dirty="0"/>
              <a:t>n</a:t>
            </a:r>
            <a:r>
              <a:rPr lang="en-US" dirty="0"/>
              <a:t> from M</a:t>
            </a:r>
            <a:r>
              <a:rPr lang="en-US" baseline="-25000" dirty="0"/>
              <a:t>p</a:t>
            </a:r>
            <a:r>
              <a:rPr lang="en-US" dirty="0"/>
              <a:t> to 0.7F</a:t>
            </a:r>
            <a:r>
              <a:rPr lang="en-US" baseline="-25000" dirty="0"/>
              <a:t>y</a:t>
            </a:r>
            <a:r>
              <a:rPr lang="en-US" dirty="0"/>
              <a:t>S</a:t>
            </a:r>
            <a:r>
              <a:rPr lang="en-US" baseline="-25000" dirty="0"/>
              <a:t>xc</a:t>
            </a:r>
            <a:r>
              <a:rPr lang="en-US" dirty="0"/>
              <a:t>. If </a:t>
            </a:r>
            <a:r>
              <a:rPr lang="el-GR" dirty="0"/>
              <a:t>λ</a:t>
            </a:r>
            <a:r>
              <a:rPr lang="en-US" baseline="-25000" dirty="0"/>
              <a:t>f </a:t>
            </a:r>
            <a:r>
              <a:rPr lang="en-US" dirty="0"/>
              <a:t>exceeds </a:t>
            </a:r>
            <a:r>
              <a:rPr lang="el-GR" dirty="0"/>
              <a:t>λ</a:t>
            </a:r>
            <a:r>
              <a:rPr lang="en-US" baseline="-25000" dirty="0"/>
              <a:t>rf</a:t>
            </a:r>
            <a:r>
              <a:rPr lang="en-US" dirty="0"/>
              <a:t>, then M</a:t>
            </a:r>
            <a:r>
              <a:rPr lang="en-US" baseline="-25000" dirty="0"/>
              <a:t>n</a:t>
            </a:r>
            <a:r>
              <a:rPr lang="en-US" dirty="0"/>
              <a:t> is given by the elastic flange local buckling resistance Eq. 6.12.2.2.4d-2, as shown on this slide. </a:t>
            </a:r>
            <a:endParaRPr lang="en-US" sz="1100" dirty="0"/>
          </a:p>
        </p:txBody>
      </p:sp>
      <p:sp>
        <p:nvSpPr>
          <p:cNvPr id="4" name="Slide Number Placeholder 3">
            <a:extLst>
              <a:ext uri="{FF2B5EF4-FFF2-40B4-BE49-F238E27FC236}">
                <a16:creationId xmlns:a16="http://schemas.microsoft.com/office/drawing/2014/main" id="{C8984F74-C8F4-697E-6062-7FFABCD1CF2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86</a:t>
            </a:fld>
            <a:endParaRPr lang="en-US" dirty="0"/>
          </a:p>
        </p:txBody>
      </p:sp>
    </p:spTree>
    <p:extLst>
      <p:ext uri="{BB962C8B-B14F-4D97-AF65-F5344CB8AC3E}">
        <p14:creationId xmlns:p14="http://schemas.microsoft.com/office/powerpoint/2010/main" val="34157820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634854"/>
          </a:xfrm>
        </p:spPr>
        <p:txBody>
          <a:bodyPr/>
          <a:lstStyle/>
          <a:p>
            <a:pPr algn="just"/>
            <a:r>
              <a:rPr lang="en-US" dirty="0"/>
              <a:t>The flange slenderness, b</a:t>
            </a:r>
            <a:r>
              <a:rPr lang="en-US" baseline="-25000" dirty="0"/>
              <a:t>f</a:t>
            </a:r>
            <a:r>
              <a:rPr lang="en-US" dirty="0"/>
              <a:t>/2t</a:t>
            </a:r>
            <a:r>
              <a:rPr lang="en-US" baseline="-25000" dirty="0"/>
              <a:t>f</a:t>
            </a:r>
            <a:r>
              <a:rPr lang="en-US" dirty="0"/>
              <a:t>, of the tee section is computed to be 5.0 (b</a:t>
            </a:r>
            <a:r>
              <a:rPr lang="en-US" baseline="-25000" dirty="0"/>
              <a:t>f</a:t>
            </a:r>
            <a:r>
              <a:rPr lang="en-US" dirty="0"/>
              <a:t> and t</a:t>
            </a:r>
            <a:r>
              <a:rPr lang="en-US" baseline="-25000" dirty="0"/>
              <a:t>f</a:t>
            </a:r>
            <a:r>
              <a:rPr lang="en-US" dirty="0"/>
              <a:t> are taken from Slide 73 in this lesson). The limiting slenderness for a compact flange, </a:t>
            </a:r>
            <a:r>
              <a:rPr lang="el-GR" dirty="0"/>
              <a:t>λ</a:t>
            </a:r>
            <a:r>
              <a:rPr lang="en-US" baseline="-25000" dirty="0"/>
              <a:t>pf</a:t>
            </a:r>
            <a:r>
              <a:rPr lang="en-US" dirty="0"/>
              <a:t>, is computed to be 9.15 for F</a:t>
            </a:r>
            <a:r>
              <a:rPr lang="en-US" baseline="-25000" dirty="0"/>
              <a:t>y</a:t>
            </a:r>
            <a:r>
              <a:rPr lang="en-US" dirty="0"/>
              <a:t> equal to 50 ksi, which exceeds </a:t>
            </a:r>
            <a:r>
              <a:rPr lang="el-GR" dirty="0"/>
              <a:t>λ</a:t>
            </a:r>
            <a:r>
              <a:rPr lang="en-US" baseline="-25000" dirty="0"/>
              <a:t>f</a:t>
            </a:r>
            <a:r>
              <a:rPr lang="en-US" dirty="0"/>
              <a:t> equal to 5.0; therefore, referring back to the preceding slide, flange local buckling does not apply. </a:t>
            </a:r>
          </a:p>
          <a:p>
            <a:pPr algn="just"/>
            <a:endParaRPr lang="en-US" dirty="0"/>
          </a:p>
          <a:p>
            <a:pPr algn="just"/>
            <a:r>
              <a:rPr lang="en-US" dirty="0"/>
              <a:t>For tee stems subject to compression, the nominal flexural resistance, M</a:t>
            </a:r>
            <a:r>
              <a:rPr lang="en-US" baseline="-25000" dirty="0"/>
              <a:t>n</a:t>
            </a:r>
            <a:r>
              <a:rPr lang="en-US" dirty="0"/>
              <a:t>, based on local buckling of the stem is taken as specified in </a:t>
            </a:r>
            <a:r>
              <a:rPr lang="en-US" i="1" dirty="0"/>
              <a:t>AASHTO LRFD </a:t>
            </a:r>
            <a:r>
              <a:rPr lang="en-US" dirty="0"/>
              <a:t>Article 6.12.2.2.4e (10</a:t>
            </a:r>
            <a:r>
              <a:rPr lang="en-US" baseline="30000" dirty="0"/>
              <a:t>th</a:t>
            </a:r>
            <a:r>
              <a:rPr lang="en-US" dirty="0"/>
              <a:t> Edition). Since the tee stem is subject to tension in this case, local buckling of the stem does not apply. For cases where the tee stem is subject to compression, refer to </a:t>
            </a:r>
            <a:r>
              <a:rPr lang="en-US" i="1" dirty="0"/>
              <a:t>AASHTO LRFD </a:t>
            </a:r>
            <a:r>
              <a:rPr lang="en-US" dirty="0"/>
              <a:t>Article 6.12.2.2.4e for the proper equations to compute M</a:t>
            </a:r>
            <a:r>
              <a:rPr lang="en-US" baseline="-25000" dirty="0"/>
              <a:t>n </a:t>
            </a:r>
            <a:r>
              <a:rPr lang="en-US" dirty="0"/>
              <a:t>based on local buckling of the stem. Note also that slightly different equations are specified in </a:t>
            </a:r>
            <a:r>
              <a:rPr lang="en-US" i="1" dirty="0"/>
              <a:t>AASHTO LRFD </a:t>
            </a:r>
            <a:r>
              <a:rPr lang="en-US" dirty="0"/>
              <a:t>Article 6.12.2.2.4 to compute M</a:t>
            </a:r>
            <a:r>
              <a:rPr lang="en-US" baseline="-25000" dirty="0"/>
              <a:t>n</a:t>
            </a:r>
            <a:r>
              <a:rPr lang="en-US" dirty="0"/>
              <a:t> for double angles, which are not covered in this course.</a:t>
            </a:r>
          </a:p>
          <a:p>
            <a:pPr algn="just"/>
            <a:endParaRPr lang="en-US" dirty="0"/>
          </a:p>
          <a:p>
            <a:pPr algn="just"/>
            <a:r>
              <a:rPr lang="en-US" dirty="0"/>
              <a:t>Since the computed nominal flexural resistance based on lateral-torsional buckling, M</a:t>
            </a:r>
            <a:r>
              <a:rPr lang="en-US" baseline="-25000" dirty="0"/>
              <a:t>n</a:t>
            </a:r>
            <a:r>
              <a:rPr lang="en-US" dirty="0"/>
              <a:t> = 597.0 kip-in (Slide 85), is less that the computed nominal flexural resistance based on yielding, M</a:t>
            </a:r>
            <a:r>
              <a:rPr lang="en-US" baseline="-25000" dirty="0"/>
              <a:t>n</a:t>
            </a:r>
            <a:r>
              <a:rPr lang="en-US" dirty="0"/>
              <a:t> = 621.6 kip-in. (Slide 83), M</a:t>
            </a:r>
            <a:r>
              <a:rPr lang="en-US" baseline="-25000" dirty="0"/>
              <a:t>n</a:t>
            </a:r>
            <a:r>
              <a:rPr lang="en-US" dirty="0"/>
              <a:t> for the tee section is taken equal to 597.0 kip-in. The factored flexural resistance of the tee section about the x-axis, M</a:t>
            </a:r>
            <a:r>
              <a:rPr lang="en-US" baseline="-25000" dirty="0"/>
              <a:t>rx</a:t>
            </a:r>
            <a:r>
              <a:rPr lang="en-US" dirty="0"/>
              <a:t>, is taken equal to the resistance factor for flexure, </a:t>
            </a:r>
            <a:r>
              <a:rPr lang="en-US" dirty="0">
                <a:sym typeface="Symbol" panose="05050102010706020507" pitchFamily="18" charset="2"/>
              </a:rPr>
              <a:t></a:t>
            </a:r>
            <a:r>
              <a:rPr lang="en-US" baseline="-25000" dirty="0">
                <a:sym typeface="Symbol" panose="05050102010706020507" pitchFamily="18" charset="2"/>
              </a:rPr>
              <a:t>f</a:t>
            </a:r>
            <a:r>
              <a:rPr lang="en-US" dirty="0">
                <a:sym typeface="Symbol" panose="05050102010706020507" pitchFamily="18" charset="2"/>
              </a:rPr>
              <a:t> = 1.0 (AASHTO LRFD Article 6.5.4.2), times M</a:t>
            </a:r>
            <a:r>
              <a:rPr lang="en-US" baseline="-25000" dirty="0">
                <a:sym typeface="Symbol" panose="05050102010706020507" pitchFamily="18" charset="2"/>
              </a:rPr>
              <a:t>n</a:t>
            </a:r>
            <a:r>
              <a:rPr lang="en-US" dirty="0">
                <a:sym typeface="Symbol" panose="05050102010706020507" pitchFamily="18" charset="2"/>
              </a:rPr>
              <a:t>, or 597.0 kip-in.</a:t>
            </a:r>
            <a:r>
              <a:rPr lang="en-US" dirty="0"/>
              <a:t>  </a:t>
            </a:r>
          </a:p>
          <a:p>
            <a:pPr algn="just"/>
            <a:endParaRPr lang="en-US" dirty="0"/>
          </a:p>
          <a:p>
            <a:pPr algn="just"/>
            <a:endParaRPr lang="en-US" dirty="0"/>
          </a:p>
          <a:p>
            <a:pPr algn="just"/>
            <a:endParaRPr lang="en-US" dirty="0"/>
          </a:p>
          <a:p>
            <a:pPr algn="just"/>
            <a:endParaRPr lang="en-US" dirty="0"/>
          </a:p>
        </p:txBody>
      </p:sp>
      <p:sp>
        <p:nvSpPr>
          <p:cNvPr id="4" name="Slide Number Placeholder 3">
            <a:extLst>
              <a:ext uri="{FF2B5EF4-FFF2-40B4-BE49-F238E27FC236}">
                <a16:creationId xmlns:a16="http://schemas.microsoft.com/office/drawing/2014/main" id="{A57EA9F1-CD9F-3604-A38D-B074E21C528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87</a:t>
            </a:fld>
            <a:endParaRPr lang="en-US" dirty="0"/>
          </a:p>
        </p:txBody>
      </p:sp>
    </p:spTree>
    <p:extLst>
      <p:ext uri="{BB962C8B-B14F-4D97-AF65-F5344CB8AC3E}">
        <p14:creationId xmlns:p14="http://schemas.microsoft.com/office/powerpoint/2010/main" val="2792872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4"/>
            <a:ext cx="6257925" cy="4918076"/>
          </a:xfrm>
        </p:spPr>
        <p:txBody>
          <a:bodyPr/>
          <a:lstStyle/>
          <a:p>
            <a:pPr algn="just"/>
            <a:r>
              <a:rPr lang="en-US" dirty="0">
                <a:cs typeface="Arial" panose="020B0604020202020204" pitchFamily="34" charset="0"/>
              </a:rPr>
              <a:t>As discussed previously on Slide 70 in this lesson, t</a:t>
            </a:r>
            <a:r>
              <a:rPr lang="en-US" sz="1200" dirty="0">
                <a:effectLst/>
                <a:ea typeface="Times New Roman" panose="02020603050405020304" pitchFamily="18" charset="0"/>
                <a:cs typeface="Arial" panose="020B0604020202020204" pitchFamily="34" charset="0"/>
              </a:rPr>
              <a:t>ee stems in which the tip of the stem is in flexural tension are considered as compact elements; thus, the strength interaction Eqs. 6.9.2.2.1-1 and 6.9.2.2.1-2 shown on this slide (refer also to Slide 69 in this lesson) may be applied in this case to check for the effect of the combined axial compression and flexure on the member.</a:t>
            </a:r>
          </a:p>
          <a:p>
            <a:pPr algn="just"/>
            <a:endParaRPr lang="en-US" dirty="0">
              <a:cs typeface="Arial" panose="020B0604020202020204" pitchFamily="34" charset="0"/>
            </a:endParaRPr>
          </a:p>
          <a:p>
            <a:pPr algn="just"/>
            <a:r>
              <a:rPr lang="en-US" dirty="0">
                <a:cs typeface="Arial" panose="020B0604020202020204" pitchFamily="34" charset="0"/>
              </a:rPr>
              <a:t>Since the ratio of P</a:t>
            </a:r>
            <a:r>
              <a:rPr lang="en-US" baseline="-25000" dirty="0">
                <a:cs typeface="Arial" panose="020B0604020202020204" pitchFamily="34" charset="0"/>
              </a:rPr>
              <a:t>u</a:t>
            </a:r>
            <a:r>
              <a:rPr lang="en-US" dirty="0">
                <a:cs typeface="Arial" panose="020B0604020202020204" pitchFamily="34" charset="0"/>
              </a:rPr>
              <a:t>/P</a:t>
            </a:r>
            <a:r>
              <a:rPr lang="en-US" baseline="-25000" dirty="0">
                <a:cs typeface="Arial" panose="020B0604020202020204" pitchFamily="34" charset="0"/>
              </a:rPr>
              <a:t>r</a:t>
            </a:r>
            <a:r>
              <a:rPr lang="en-US" dirty="0">
                <a:cs typeface="Arial" panose="020B0604020202020204" pitchFamily="34" charset="0"/>
              </a:rPr>
              <a:t>, which is equal to 0.43 in this case, is greater than 0.2, the second interaction Eq. 6.9.2.2.1-2 applies. Since </a:t>
            </a:r>
            <a:r>
              <a:rPr lang="en-US" sz="1200" dirty="0">
                <a:effectLst/>
                <a:ea typeface="Times New Roman" panose="02020603050405020304" pitchFamily="18" charset="0"/>
                <a:cs typeface="Arial" panose="020B0604020202020204" pitchFamily="34" charset="0"/>
              </a:rPr>
              <a:t>M</a:t>
            </a:r>
            <a:r>
              <a:rPr lang="en-US" sz="1200" baseline="-25000" dirty="0">
                <a:effectLst/>
                <a:ea typeface="Times New Roman" panose="02020603050405020304" pitchFamily="18" charset="0"/>
                <a:cs typeface="Arial" panose="020B0604020202020204" pitchFamily="34" charset="0"/>
              </a:rPr>
              <a:t>rx</a:t>
            </a:r>
            <a:r>
              <a:rPr lang="en-US" sz="1200" dirty="0">
                <a:effectLst/>
                <a:ea typeface="Times New Roman" panose="02020603050405020304" pitchFamily="18" charset="0"/>
                <a:cs typeface="Arial" panose="020B0604020202020204" pitchFamily="34" charset="0"/>
              </a:rPr>
              <a:t> is governed by lateral–torsional buckling, the largest value of M</a:t>
            </a:r>
            <a:r>
              <a:rPr lang="en-US" sz="1200" baseline="-25000" dirty="0">
                <a:effectLst/>
                <a:ea typeface="Times New Roman" panose="02020603050405020304" pitchFamily="18" charset="0"/>
                <a:cs typeface="Arial" panose="020B0604020202020204" pitchFamily="34" charset="0"/>
              </a:rPr>
              <a:t>ux</a:t>
            </a:r>
            <a:r>
              <a:rPr lang="en-US" sz="1200" dirty="0">
                <a:effectLst/>
                <a:ea typeface="Times New Roman" panose="02020603050405020304" pitchFamily="18" charset="0"/>
                <a:cs typeface="Arial" panose="020B0604020202020204" pitchFamily="34" charset="0"/>
              </a:rPr>
              <a:t>/M</a:t>
            </a:r>
            <a:r>
              <a:rPr lang="en-US" sz="1200" baseline="-25000" dirty="0">
                <a:effectLst/>
                <a:ea typeface="Times New Roman" panose="02020603050405020304" pitchFamily="18" charset="0"/>
                <a:cs typeface="Arial" panose="020B0604020202020204" pitchFamily="34" charset="0"/>
              </a:rPr>
              <a:t>rx</a:t>
            </a:r>
            <a:r>
              <a:rPr lang="en-US" sz="1200" dirty="0">
                <a:effectLst/>
                <a:ea typeface="Times New Roman" panose="02020603050405020304" pitchFamily="18" charset="0"/>
                <a:cs typeface="Arial" panose="020B0604020202020204" pitchFamily="34" charset="0"/>
              </a:rPr>
              <a:t> associated with the unbraced length relevant to the lateral–torsional buckling resistance should be considered along with the cross-section-based value of P</a:t>
            </a:r>
            <a:r>
              <a:rPr lang="en-US" sz="1200" baseline="-25000" dirty="0">
                <a:effectLst/>
                <a:ea typeface="Times New Roman" panose="02020603050405020304" pitchFamily="18" charset="0"/>
                <a:cs typeface="Arial" panose="020B0604020202020204" pitchFamily="34" charset="0"/>
              </a:rPr>
              <a:t>u</a:t>
            </a:r>
            <a:r>
              <a:rPr lang="en-US" sz="1200" dirty="0">
                <a:effectLst/>
                <a:ea typeface="Times New Roman" panose="02020603050405020304" pitchFamily="18" charset="0"/>
                <a:cs typeface="Arial" panose="020B0604020202020204" pitchFamily="34" charset="0"/>
              </a:rPr>
              <a:t>/P</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(M</a:t>
            </a:r>
            <a:r>
              <a:rPr lang="en-US" sz="1200" baseline="-25000" dirty="0">
                <a:effectLst/>
                <a:ea typeface="Times New Roman" panose="02020603050405020304" pitchFamily="18" charset="0"/>
                <a:cs typeface="Arial" panose="020B0604020202020204" pitchFamily="34" charset="0"/>
              </a:rPr>
              <a:t>uy</a:t>
            </a:r>
            <a:r>
              <a:rPr lang="en-US" sz="1200" dirty="0">
                <a:effectLst/>
                <a:ea typeface="Times New Roman" panose="02020603050405020304" pitchFamily="18" charset="0"/>
                <a:cs typeface="Arial" panose="020B0604020202020204" pitchFamily="34" charset="0"/>
              </a:rPr>
              <a:t>/M</a:t>
            </a:r>
            <a:r>
              <a:rPr lang="en-US" sz="1200" baseline="-25000" dirty="0">
                <a:effectLst/>
                <a:ea typeface="Times New Roman" panose="02020603050405020304" pitchFamily="18" charset="0"/>
                <a:cs typeface="Arial" panose="020B0604020202020204" pitchFamily="34" charset="0"/>
              </a:rPr>
              <a:t>ry </a:t>
            </a:r>
            <a:r>
              <a:rPr lang="en-US" sz="1200" dirty="0">
                <a:effectLst/>
                <a:ea typeface="Times New Roman" panose="02020603050405020304" pitchFamily="18" charset="0"/>
                <a:cs typeface="Arial" panose="020B0604020202020204" pitchFamily="34" charset="0"/>
              </a:rPr>
              <a:t>is not applicable in this case and is taken equal to zero).</a:t>
            </a:r>
            <a:r>
              <a:rPr lang="en-US" sz="1200" i="1" dirty="0">
                <a:effectLst/>
                <a:ea typeface="Times New Roman" panose="02020603050405020304" pitchFamily="18" charset="0"/>
                <a:cs typeface="Arial" panose="020B0604020202020204" pitchFamily="34" charset="0"/>
              </a:rPr>
              <a:t> </a:t>
            </a:r>
            <a:r>
              <a:rPr lang="en-US" dirty="0">
                <a:ea typeface="Times New Roman" panose="02020603050405020304" pitchFamily="18" charset="0"/>
                <a:cs typeface="Arial" panose="020B0604020202020204" pitchFamily="34" charset="0"/>
              </a:rPr>
              <a:t>However, M</a:t>
            </a:r>
            <a:r>
              <a:rPr lang="en-US" baseline="-25000" dirty="0">
                <a:ea typeface="Times New Roman" panose="02020603050405020304" pitchFamily="18" charset="0"/>
                <a:cs typeface="Arial" panose="020B0604020202020204" pitchFamily="34" charset="0"/>
              </a:rPr>
              <a:t>ux</a:t>
            </a:r>
            <a:r>
              <a:rPr lang="en-US" dirty="0">
                <a:ea typeface="Times New Roman" panose="02020603050405020304" pitchFamily="18" charset="0"/>
                <a:cs typeface="Arial" panose="020B0604020202020204" pitchFamily="34" charset="0"/>
              </a:rPr>
              <a:t> is constant along the length of the member and so the preceding is not a consideration in this example. </a:t>
            </a:r>
            <a:r>
              <a:rPr lang="en-US" dirty="0">
                <a:cs typeface="Arial" panose="020B0604020202020204" pitchFamily="34" charset="0"/>
              </a:rPr>
              <a:t>Substituting P</a:t>
            </a:r>
            <a:r>
              <a:rPr lang="en-US" baseline="-25000" dirty="0">
                <a:cs typeface="Arial" panose="020B0604020202020204" pitchFamily="34" charset="0"/>
              </a:rPr>
              <a:t>u </a:t>
            </a:r>
            <a:r>
              <a:rPr lang="en-US" dirty="0">
                <a:cs typeface="Arial" panose="020B0604020202020204" pitchFamily="34" charset="0"/>
              </a:rPr>
              <a:t>along with the previously computed values of P</a:t>
            </a:r>
            <a:r>
              <a:rPr lang="en-US" baseline="-25000" dirty="0">
                <a:cs typeface="Arial" panose="020B0604020202020204" pitchFamily="34" charset="0"/>
              </a:rPr>
              <a:t>r</a:t>
            </a:r>
            <a:r>
              <a:rPr lang="en-US" dirty="0">
                <a:cs typeface="Arial" panose="020B0604020202020204" pitchFamily="34" charset="0"/>
              </a:rPr>
              <a:t>, (M</a:t>
            </a:r>
            <a:r>
              <a:rPr lang="en-US" baseline="-25000" dirty="0">
                <a:cs typeface="Arial" panose="020B0604020202020204" pitchFamily="34" charset="0"/>
              </a:rPr>
              <a:t>ux</a:t>
            </a:r>
            <a:r>
              <a:rPr lang="en-US" dirty="0">
                <a:cs typeface="Arial" panose="020B0604020202020204" pitchFamily="34" charset="0"/>
              </a:rPr>
              <a:t>)</a:t>
            </a:r>
            <a:r>
              <a:rPr lang="en-US" baseline="-25000" dirty="0">
                <a:cs typeface="Arial" panose="020B0604020202020204" pitchFamily="34" charset="0"/>
              </a:rPr>
              <a:t>2</a:t>
            </a:r>
            <a:r>
              <a:rPr lang="en-US" dirty="0">
                <a:cs typeface="Arial" panose="020B0604020202020204" pitchFamily="34" charset="0"/>
              </a:rPr>
              <a:t>, and M</a:t>
            </a:r>
            <a:r>
              <a:rPr lang="en-US" baseline="-25000" dirty="0">
                <a:cs typeface="Arial" panose="020B0604020202020204" pitchFamily="34" charset="0"/>
              </a:rPr>
              <a:t>rx</a:t>
            </a:r>
            <a:r>
              <a:rPr lang="en-US" dirty="0">
                <a:cs typeface="Arial" panose="020B0604020202020204" pitchFamily="34" charset="0"/>
              </a:rPr>
              <a:t> into this equation gives a value of 0.95, which is less than 1.0. Therefore, the WT8 x 28.5 tee-section member is satisfactory for combined axial compression and flexure..</a:t>
            </a:r>
          </a:p>
          <a:p>
            <a:pPr algn="just"/>
            <a:endParaRPr lang="en-US" dirty="0">
              <a:cs typeface="Arial" panose="020B0604020202020204" pitchFamily="34" charset="0"/>
            </a:endParaRPr>
          </a:p>
          <a:p>
            <a:pPr algn="just"/>
            <a:r>
              <a:rPr lang="en-US" dirty="0">
                <a:cs typeface="Arial" panose="020B0604020202020204" pitchFamily="34" charset="0"/>
              </a:rPr>
              <a:t>Since the flange containing bolt holes in the end cross-sections of the tee-section member is not subject to tension under the combined effect of the axial compression and flexure on the member in this case, tension rupture under the combined loading (refer to Slides 34 and 35 in this lesson) does not need to be checked. </a:t>
            </a:r>
          </a:p>
          <a:p>
            <a:pPr algn="just"/>
            <a:endParaRPr lang="en-US" dirty="0">
              <a:latin typeface="Arial"/>
              <a:cs typeface="Arial"/>
            </a:endParaRPr>
          </a:p>
        </p:txBody>
      </p:sp>
      <p:sp>
        <p:nvSpPr>
          <p:cNvPr id="4" name="Slide Number Placeholder 3">
            <a:extLst>
              <a:ext uri="{FF2B5EF4-FFF2-40B4-BE49-F238E27FC236}">
                <a16:creationId xmlns:a16="http://schemas.microsoft.com/office/drawing/2014/main" id="{AD02B580-AFB6-13DA-3217-C969CE6CD2B3}"/>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88</a:t>
            </a:fld>
            <a:endParaRPr lang="en-US" dirty="0"/>
          </a:p>
        </p:txBody>
      </p:sp>
    </p:spTree>
    <p:extLst>
      <p:ext uri="{BB962C8B-B14F-4D97-AF65-F5344CB8AC3E}">
        <p14:creationId xmlns:p14="http://schemas.microsoft.com/office/powerpoint/2010/main" val="7359875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224814"/>
          </a:xfrm>
        </p:spPr>
        <p:txBody>
          <a:bodyPr/>
          <a:lstStyle/>
          <a:p>
            <a:pPr algn="just"/>
            <a:r>
              <a:rPr lang="en-US" dirty="0"/>
              <a:t>The next topic in this lesson will discuss special </a:t>
            </a:r>
            <a:r>
              <a:rPr lang="en-US" i="1" dirty="0"/>
              <a:t>AASHTO LRFD </a:t>
            </a:r>
            <a:r>
              <a:rPr lang="en-US" dirty="0"/>
              <a:t>provisions for the design of single-angle compression members. The discussion includes an example illustrating the application of these provisions to the design of a single-angle member serving as the bottom strut of a cross-frame in a horizontally curved I-girder bridge.</a:t>
            </a:r>
          </a:p>
        </p:txBody>
      </p:sp>
      <p:sp>
        <p:nvSpPr>
          <p:cNvPr id="4" name="Slide Number Placeholder 3">
            <a:extLst>
              <a:ext uri="{FF2B5EF4-FFF2-40B4-BE49-F238E27FC236}">
                <a16:creationId xmlns:a16="http://schemas.microsoft.com/office/drawing/2014/main" id="{2A93F83C-228C-84C8-F92B-805CD585C9E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89</a:t>
            </a:fld>
            <a:endParaRPr lang="en-US" dirty="0"/>
          </a:p>
        </p:txBody>
      </p:sp>
    </p:spTree>
    <p:extLst>
      <p:ext uri="{BB962C8B-B14F-4D97-AF65-F5344CB8AC3E}">
        <p14:creationId xmlns:p14="http://schemas.microsoft.com/office/powerpoint/2010/main" val="184156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443663" cy="4457700"/>
          </a:xfrm>
        </p:spPr>
        <p:txBody>
          <a:bodyPr/>
          <a:lstStyle/>
          <a:p>
            <a:pPr marR="228600" algn="just">
              <a:lnSpc>
                <a:spcPct val="110000"/>
              </a:lnSpc>
              <a:spcBef>
                <a:spcPts val="0"/>
              </a:spcBef>
              <a:spcAft>
                <a:spcPts val="0"/>
              </a:spcAft>
            </a:pP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6.8.3 specifies that the net area,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to be taken as the product of the thickness of the member/element and its smallest net width. </a:t>
            </a:r>
          </a:p>
          <a:p>
            <a:pPr marR="228600" algn="just">
              <a:lnSpc>
                <a:spcPct val="110000"/>
              </a:lnSpc>
              <a:spcBef>
                <a:spcPts val="0"/>
              </a:spcBef>
              <a:spcAft>
                <a:spcPts val="0"/>
              </a:spcAft>
            </a:pPr>
            <a:endParaRPr lang="en-US"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The width of each standard bolt hole for design is to be taken as the nominal diameter of the hole. Maximum hole sizes for different bolt diameters are specified in </a:t>
            </a:r>
            <a:r>
              <a:rPr lang="en-US" i="1" dirty="0">
                <a:effectLst/>
                <a:ea typeface="Times New Roman" panose="02020603050405020304" pitchFamily="18" charset="0"/>
                <a:cs typeface="Arial" panose="020B0604020202020204" pitchFamily="34" charset="0"/>
              </a:rPr>
              <a:t>AASHTO LRFD</a:t>
            </a:r>
            <a:r>
              <a:rPr lang="en-US" dirty="0">
                <a:effectLst/>
                <a:ea typeface="Times New Roman" panose="02020603050405020304" pitchFamily="18" charset="0"/>
                <a:cs typeface="Arial" panose="020B0604020202020204" pitchFamily="34" charset="0"/>
              </a:rPr>
              <a:t> Table 6.13.2.4.2-1. For example, for a 7/8-inch diameter bolt, the maximum hole size of a standard hole is 15/16 inches. </a:t>
            </a:r>
          </a:p>
          <a:p>
            <a:pPr marR="228600" algn="just">
              <a:lnSpc>
                <a:spcPct val="110000"/>
              </a:lnSpc>
              <a:spcBef>
                <a:spcPts val="0"/>
              </a:spcBef>
              <a:spcAft>
                <a:spcPts val="0"/>
              </a:spcAft>
            </a:pPr>
            <a:endParaRPr lang="en-US" dirty="0">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6.13.5.2 specifies that for lateral connection plates, splice plates, and gusset plates, the net area of the plate,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not to be taken as greater than 85 percent of the gross area of the plate. </a:t>
            </a:r>
            <a:r>
              <a:rPr lang="en-US" spc="-15" dirty="0">
                <a:effectLst/>
                <a:ea typeface="Times New Roman" panose="02020603050405020304" pitchFamily="18" charset="0"/>
                <a:cs typeface="Arial" panose="020B0604020202020204" pitchFamily="34" charset="0"/>
              </a:rPr>
              <a:t>Because the length of these connection elements is small compared to the member length, inelastic deformation of the gross section is limited. Hence, the net area of the connecting element is limited to 0.85A</a:t>
            </a:r>
            <a:r>
              <a:rPr lang="en-US" spc="-15" baseline="-25000" dirty="0">
                <a:effectLst/>
                <a:ea typeface="Times New Roman" panose="02020603050405020304" pitchFamily="18" charset="0"/>
                <a:cs typeface="Arial" panose="020B0604020202020204" pitchFamily="34" charset="0"/>
              </a:rPr>
              <a:t>g</a:t>
            </a:r>
            <a:r>
              <a:rPr lang="en-US" i="1" spc="-15" dirty="0">
                <a:effectLst/>
                <a:ea typeface="Times New Roman" panose="02020603050405020304" pitchFamily="18" charset="0"/>
                <a:cs typeface="Arial" panose="020B0604020202020204" pitchFamily="34" charset="0"/>
              </a:rPr>
              <a:t> </a:t>
            </a:r>
            <a:r>
              <a:rPr lang="en-US" spc="-15" dirty="0">
                <a:effectLst/>
                <a:ea typeface="Times New Roman" panose="02020603050405020304" pitchFamily="18" charset="0"/>
                <a:cs typeface="Arial" panose="020B0604020202020204" pitchFamily="34" charset="0"/>
              </a:rPr>
              <a:t>in recognition of the limited inelastic deformation and to provide a reserve capacity. </a:t>
            </a:r>
            <a:endParaRPr lang="en-US" dirty="0">
              <a:effectLst/>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endParaRPr lang="en-US" dirty="0">
              <a:effectLst/>
              <a:ea typeface="Times New Roman" panose="02020603050405020304" pitchFamily="18" charset="0"/>
              <a:cs typeface="Arial" panose="020B0604020202020204" pitchFamily="34" charset="0"/>
            </a:endParaRPr>
          </a:p>
          <a:p>
            <a:pPr marR="228600"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For welded connections, A</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to be based on the gross section less any access holes in the connection region. </a:t>
            </a:r>
          </a:p>
          <a:p>
            <a:pPr marR="228600" algn="just">
              <a:lnSpc>
                <a:spcPct val="110000"/>
              </a:lnSpc>
              <a:spcBef>
                <a:spcPts val="0"/>
              </a:spcBef>
              <a:spcAft>
                <a:spcPts val="0"/>
              </a:spcAft>
            </a:pPr>
            <a:endParaRPr lang="en-US" dirty="0"/>
          </a:p>
          <a:p>
            <a:pPr marR="228600" algn="just">
              <a:lnSpc>
                <a:spcPct val="110000"/>
              </a:lnSpc>
              <a:spcBef>
                <a:spcPts val="0"/>
              </a:spcBef>
              <a:spcAft>
                <a:spcPts val="0"/>
              </a:spcAft>
            </a:pPr>
            <a:r>
              <a:rPr lang="en-US" dirty="0"/>
              <a:t>The photo illustrates bridge strengthening plates used for repair of a major river crossing.</a:t>
            </a:r>
          </a:p>
          <a:p>
            <a:pPr marR="228600" algn="just">
              <a:lnSpc>
                <a:spcPct val="110000"/>
              </a:lnSpc>
              <a:spcBef>
                <a:spcPts val="0"/>
              </a:spcBef>
              <a:spcAft>
                <a:spcPts val="0"/>
              </a:spcAft>
            </a:pPr>
            <a:endParaRPr lang="en-US" dirty="0"/>
          </a:p>
          <a:p>
            <a:pPr marR="228600" algn="just">
              <a:lnSpc>
                <a:spcPct val="110000"/>
              </a:lnSpc>
              <a:spcBef>
                <a:spcPts val="0"/>
              </a:spcBef>
              <a:spcAft>
                <a:spcPts val="0"/>
              </a:spcAft>
            </a:pPr>
            <a:r>
              <a:rPr lang="en-US" u="sng" dirty="0"/>
              <a:t>Photo credit</a:t>
            </a:r>
            <a:r>
              <a:rPr lang="en-US" dirty="0"/>
              <a:t>: W&amp;W Afco</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52BD09CB-6603-E8B0-7C49-2C53BB3D9F20}"/>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a:t>
            </a:fld>
            <a:endParaRPr lang="en-US" dirty="0"/>
          </a:p>
        </p:txBody>
      </p:sp>
    </p:spTree>
    <p:extLst>
      <p:ext uri="{BB962C8B-B14F-4D97-AF65-F5344CB8AC3E}">
        <p14:creationId xmlns:p14="http://schemas.microsoft.com/office/powerpoint/2010/main" val="15488612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effectLst/>
                <a:ea typeface="Times New Roman" panose="02020603050405020304" pitchFamily="18" charset="0"/>
                <a:cs typeface="Times New Roman" panose="02020603050405020304" pitchFamily="18" charset="0"/>
              </a:rPr>
              <a:t>Single-angle members, as shown in cross-section </a:t>
            </a:r>
            <a:r>
              <a:rPr lang="en-US" dirty="0">
                <a:ea typeface="Times New Roman" panose="02020603050405020304" pitchFamily="18" charset="0"/>
                <a:cs typeface="Times New Roman" panose="02020603050405020304" pitchFamily="18" charset="0"/>
              </a:rPr>
              <a:t>on this slide</a:t>
            </a:r>
            <a:r>
              <a:rPr lang="en-US" dirty="0">
                <a:effectLst/>
                <a:ea typeface="Times New Roman" panose="02020603050405020304" pitchFamily="18" charset="0"/>
                <a:cs typeface="Times New Roman" panose="02020603050405020304" pitchFamily="18" charset="0"/>
              </a:rPr>
              <a:t>, are commonly used as cross-frame and lateral bracing members for steel bridges. Since in most practical applications, the angle is connected through one leg only, single-angle bracing members are typically subject to combined axial compression/tension and flexure, or moments about both principal axes due to the eccentricities of the applied axial load. The angle is also usually restrained by differing amounts about its geometric x- and y-axes. As a result, the prediction of the nominal resistance of these members under these conditions is difficult, particularly when the member is subject to compression.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As discussed previously on Slide 31 of this lesson, the condition of flexure due to eccentric axial tension </a:t>
            </a:r>
            <a:r>
              <a:rPr lang="en-US" dirty="0">
                <a:effectLst/>
                <a:ea typeface="Times New Roman" panose="02020603050405020304" pitchFamily="18" charset="0"/>
                <a:cs typeface="Arial" panose="020B0604020202020204" pitchFamily="34" charset="0"/>
              </a:rPr>
              <a:t>for single angles at the strength limit state is typically </a:t>
            </a:r>
            <a:r>
              <a:rPr lang="en-US" dirty="0">
                <a:effectLst/>
                <a:ea typeface="Times New Roman" panose="02020603050405020304" pitchFamily="18" charset="0"/>
                <a:cs typeface="Times New Roman" panose="02020603050405020304" pitchFamily="18" charset="0"/>
              </a:rPr>
              <a:t>addressed through the use of the shear lag coefficient, U,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6.8.2.2 (refer to Slides 12 through 15 of this lesson).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The condition of flexure due to eccentric axial compression is now efficiently handled through the use of an effective slenderness ratio,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as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6.9.4.4. The use of the specified effective slenderness ratio allows single angles satisfying certain conditions that are subject to combined axial compression and flexure to be designed as pin-ended concentrically loaded compression members for flexural buckling only. Furthermore, when the effective slenderness ratio is used, single angles need not be checked for flexural-torsional buckling, and the calculation of the nominal flexural resistance, M</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of a single-angle member is typically not required. These provisions are based on the provisions for the design of single-angle members used in latticed transmission towers.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58E606-950B-B57B-98EA-1F69B9DFCD0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90</a:t>
            </a:fld>
            <a:endParaRPr lang="en-US" dirty="0"/>
          </a:p>
        </p:txBody>
      </p:sp>
    </p:spTree>
    <p:extLst>
      <p:ext uri="{BB962C8B-B14F-4D97-AF65-F5344CB8AC3E}">
        <p14:creationId xmlns:p14="http://schemas.microsoft.com/office/powerpoint/2010/main" val="26235379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578600" cy="4960938"/>
          </a:xfrm>
        </p:spPr>
        <p:txBody>
          <a:bodyPr/>
          <a:lstStyle/>
          <a:p>
            <a:pPr marR="228600" algn="just">
              <a:lnSpc>
                <a:spcPct val="110000"/>
              </a:lnSpc>
              <a:spcBef>
                <a:spcPts val="0"/>
              </a:spcBef>
              <a:spcAft>
                <a:spcPts val="0"/>
              </a:spcAft>
              <a:tabLst>
                <a:tab pos="6057900" algn="l"/>
              </a:tabLst>
            </a:pPr>
            <a:r>
              <a:rPr lang="en-US" dirty="0">
                <a:ea typeface="Times New Roman" panose="02020603050405020304" pitchFamily="18" charset="0"/>
                <a:cs typeface="Times New Roman" panose="02020603050405020304" pitchFamily="18" charset="0"/>
              </a:rPr>
              <a:t>The</a:t>
            </a:r>
            <a:r>
              <a:rPr lang="en-US" dirty="0">
                <a:effectLst/>
                <a:ea typeface="Times New Roman" panose="02020603050405020304" pitchFamily="18" charset="0"/>
                <a:cs typeface="Times New Roman" panose="02020603050405020304" pitchFamily="18" charset="0"/>
              </a:rPr>
              <a:t> provisions of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6.9.4.4 permit the effects of all eccentricities in single-angle compression members to be neglected when these members are evaluated as pin-ended concentrically loaded compression members for flexural buckling (FB) only using an appropriate effective slenderness ratio,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The effective slenderness ratio indirectly accounts for the bending in the angles due to the eccentricity of the loading allowing the member to be proportioned as if it were a pinned-end concentrically loaded compression member. Furthermore, when the effective slenderness ratio is used, single angles need not be checked for flexural-torsional buckling (FTB). The member must satisfy all of the conditions listed on this slide, which are typically satisfied by members used in cross-frames and lateral bracing in steel-bridge applications, in order to use the effective slenderness ratio.</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A1A9B27-EC35-A940-FB2C-AA4D131C7638}"/>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91</a:t>
            </a:fld>
            <a:endParaRPr lang="en-US" dirty="0"/>
          </a:p>
        </p:txBody>
      </p:sp>
    </p:spTree>
    <p:extLst>
      <p:ext uri="{BB962C8B-B14F-4D97-AF65-F5344CB8AC3E}">
        <p14:creationId xmlns:p14="http://schemas.microsoft.com/office/powerpoint/2010/main" val="29521856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effectLst/>
                <a:ea typeface="Times New Roman" panose="02020603050405020304" pitchFamily="18" charset="0"/>
                <a:cs typeface="Times New Roman" panose="02020603050405020304" pitchFamily="18" charset="0"/>
              </a:rPr>
              <a:t>The equations for the effective slenderness ratio presume significant end rotational restraint about the y-axis, or the axis perpendicular to the connected leg and gusset plate, as shown </a:t>
            </a:r>
            <a:r>
              <a:rPr lang="en-US" dirty="0">
                <a:ea typeface="Times New Roman" panose="02020603050405020304" pitchFamily="18" charset="0"/>
                <a:cs typeface="Times New Roman" panose="02020603050405020304" pitchFamily="18" charset="0"/>
              </a:rPr>
              <a:t>for the equal-leg and unequal-leg angles on this slide</a:t>
            </a:r>
            <a:r>
              <a:rPr lang="en-US" dirty="0">
                <a:effectLst/>
                <a:ea typeface="Times New Roman" panose="02020603050405020304" pitchFamily="18" charset="0"/>
                <a:cs typeface="Times New Roman" panose="02020603050405020304" pitchFamily="18" charset="0"/>
              </a:rPr>
              <a:t>. As a result, as shown in various tests, the angle tends to buckle primarily about the x-axis due to the eccentricity of the load about the x-axis coupled with the high degree of restraint about the y-axis. </a:t>
            </a:r>
            <a:r>
              <a:rPr lang="en-US" dirty="0">
                <a:effectLst/>
                <a:ea typeface="Times New Roman" panose="02020603050405020304" pitchFamily="18" charset="0"/>
                <a:cs typeface="Arial" panose="020B0604020202020204" pitchFamily="34" charset="0"/>
              </a:rPr>
              <a:t>Thus, the radius of gyration in the effective slenderness ratio equations is taken as r</a:t>
            </a:r>
            <a:r>
              <a:rPr lang="en-US" baseline="-25000" dirty="0">
                <a:effectLst/>
                <a:ea typeface="Times New Roman" panose="02020603050405020304" pitchFamily="18" charset="0"/>
                <a:cs typeface="Arial" panose="020B0604020202020204" pitchFamily="34" charset="0"/>
              </a:rPr>
              <a:t>x</a:t>
            </a:r>
            <a:r>
              <a:rPr lang="en-US" dirty="0">
                <a:effectLst/>
                <a:ea typeface="Times New Roman" panose="02020603050405020304" pitchFamily="18" charset="0"/>
                <a:cs typeface="Arial" panose="020B0604020202020204" pitchFamily="34" charset="0"/>
              </a:rPr>
              <a:t>, or the radius of gyration about the geometric axis parallel to the connected leg, as opposed to the minimum radius of gyration about the minor principal axis of the angle, r</a:t>
            </a:r>
            <a:r>
              <a:rPr lang="en-US" baseline="-25000" dirty="0">
                <a:effectLst/>
                <a:ea typeface="Times New Roman" panose="02020603050405020304" pitchFamily="18" charset="0"/>
                <a:cs typeface="Arial" panose="020B0604020202020204" pitchFamily="34" charset="0"/>
              </a:rPr>
              <a:t>z</a:t>
            </a:r>
            <a:r>
              <a:rPr lang="en-US" i="1" baseline="-25000"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(refer to Slide 90 in this lesson). When an angle has significant rotational restraint about the y-axis, the stress along the connected leg will be approximately uniform. </a:t>
            </a:r>
            <a:r>
              <a:rPr lang="en-US" dirty="0">
                <a:effectLst/>
                <a:ea typeface="Times New Roman" panose="02020603050405020304" pitchFamily="18" charset="0"/>
                <a:cs typeface="Times New Roman" panose="02020603050405020304" pitchFamily="18" charset="0"/>
              </a:rPr>
              <a:t>A separate set of equations presented in the AISC Specification, which assume a higher degree of x-axis rotational restraint and thus are intended for application only to single angles used as web members in box or space trusses, is not provided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Specifications.</a:t>
            </a:r>
            <a:r>
              <a:rPr lang="en-US" dirty="0">
                <a:effectLst/>
                <a:ea typeface="Times New Roman" panose="02020603050405020304" pitchFamily="18" charset="0"/>
                <a:cs typeface="Arial" panose="020B0604020202020204" pitchFamily="34" charset="0"/>
              </a:rPr>
              <a:t> </a:t>
            </a:r>
          </a:p>
          <a:p>
            <a:pPr algn="just"/>
            <a:endParaRPr lang="en-US" dirty="0">
              <a:effectLst/>
              <a:cs typeface="Arial" panose="020B0604020202020204" pitchFamily="34" charset="0"/>
            </a:endParaRPr>
          </a:p>
          <a:p>
            <a:pPr algn="just"/>
            <a:r>
              <a:rPr lang="en-US" dirty="0">
                <a:effectLst/>
                <a:cs typeface="Arial" panose="020B0604020202020204" pitchFamily="34" charset="0"/>
              </a:rPr>
              <a:t>The illustration on the right-hand side of this slide shows a single angle loaded through one leg with the ends assumed clamped and unable to rotate. Actual gusset / connection plates have some flexibility and would not provide a truly fixed condition. The illustration shows the effects of loading through a leg as opposed to through the centroid of the cross-section, a moment is induced.</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57CC116F-B95A-E27D-4526-E2FF374C598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92</a:t>
            </a:fld>
            <a:endParaRPr lang="en-US" dirty="0"/>
          </a:p>
        </p:txBody>
      </p:sp>
    </p:spTree>
    <p:extLst>
      <p:ext uri="{BB962C8B-B14F-4D97-AF65-F5344CB8AC3E}">
        <p14:creationId xmlns:p14="http://schemas.microsoft.com/office/powerpoint/2010/main" val="37274741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effectLst/>
                <a:ea typeface="Times New Roman" panose="02020603050405020304" pitchFamily="18" charset="0"/>
                <a:cs typeface="Times New Roman" panose="02020603050405020304" pitchFamily="18" charset="0"/>
              </a:rPr>
              <a:t>The equations for the effective slenderness ratio,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for the case of equal-leg angles and unequal-leg angles connected through the longer leg are given on this slide. In the equations, it is important to note that </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not the physical length of the single-angle member but is instead to be taken as the distance between the work points of the joints (Lesson 11) at each end of the member measured along the length of the angle. Also, </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x</a:t>
            </a:r>
            <a:r>
              <a:rPr lang="en-US" dirty="0">
                <a:effectLst/>
                <a:ea typeface="Times New Roman" panose="02020603050405020304" pitchFamily="18" charset="0"/>
                <a:cs typeface="Times New Roman" panose="02020603050405020304" pitchFamily="18" charset="0"/>
              </a:rPr>
              <a:t> in the equations should be taken as the smaller value about the angle geometric axes, which is typically listed as r</a:t>
            </a:r>
            <a:r>
              <a:rPr lang="en-US" baseline="-25000" dirty="0">
                <a:effectLst/>
                <a:ea typeface="Times New Roman" panose="02020603050405020304" pitchFamily="18" charset="0"/>
                <a:cs typeface="Times New Roman" panose="02020603050405020304" pitchFamily="18" charset="0"/>
              </a:rPr>
              <a:t>y</a:t>
            </a:r>
            <a:r>
              <a:rPr lang="en-US" dirty="0">
                <a:effectLst/>
                <a:ea typeface="Times New Roman" panose="02020603050405020304" pitchFamily="18" charset="0"/>
                <a:cs typeface="Times New Roman" panose="02020603050405020304" pitchFamily="18" charset="0"/>
              </a:rPr>
              <a:t> for unequal-leg rolled angle shapes connected through the longer leg.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Single-angle members are often employed in X-type configurations in cross-frames. Since the necessary rotational restraint about the y-axis assumed in the effective slenderness ratio equations may not be present at the crossover point of the diagonals (e.g., if the members are only connected with a single bolt at that point), it is currently recommended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C6.9.4.4 that the full length of the diagonal between the connection work points be used for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 in applying the effective slenderness ratio equations. Section 2.3.2 </a:t>
            </a:r>
            <a:r>
              <a:rPr lang="en-US" dirty="0">
                <a:ea typeface="Times New Roman" panose="02020603050405020304" pitchFamily="18" charset="0"/>
                <a:cs typeface="Times New Roman" panose="02020603050405020304" pitchFamily="18" charset="0"/>
              </a:rPr>
              <a:t>of Chapter 13 of the NSBA SBDH on Bracing System Design </a:t>
            </a:r>
            <a:r>
              <a:rPr lang="en-US" dirty="0">
                <a:effectLst/>
                <a:ea typeface="Times New Roman" panose="02020603050405020304" pitchFamily="18" charset="0"/>
                <a:cs typeface="Times New Roman" panose="02020603050405020304" pitchFamily="18" charset="0"/>
              </a:rPr>
              <a:t>presents a different viewpoint on this issue for consideration.</a:t>
            </a:r>
          </a:p>
          <a:p>
            <a:pPr algn="just"/>
            <a:endParaRPr lang="en-US" dirty="0">
              <a:effectLst/>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Buckling of the angle when loaded through one leg is shown in the graphic on the right-hand side of this slide. There are deflections about the two geometric axes and some twisting. The use of the equations on this slide allows for this complex behavior to be modeled through an equivalent slenderness approach.</a:t>
            </a:r>
          </a:p>
        </p:txBody>
      </p:sp>
      <p:sp>
        <p:nvSpPr>
          <p:cNvPr id="4" name="Slide Number Placeholder 3">
            <a:extLst>
              <a:ext uri="{FF2B5EF4-FFF2-40B4-BE49-F238E27FC236}">
                <a16:creationId xmlns:a16="http://schemas.microsoft.com/office/drawing/2014/main" id="{B4DFB74D-EFC1-CC4F-3050-B6582A2BCA2C}"/>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93</a:t>
            </a:fld>
            <a:endParaRPr lang="en-US" dirty="0"/>
          </a:p>
        </p:txBody>
      </p:sp>
    </p:spTree>
    <p:extLst>
      <p:ext uri="{BB962C8B-B14F-4D97-AF65-F5344CB8AC3E}">
        <p14:creationId xmlns:p14="http://schemas.microsoft.com/office/powerpoint/2010/main" val="27710091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t>The equations for the effective slenderness ratio, (K</a:t>
            </a:r>
            <a:r>
              <a:rPr lang="en-US" dirty="0">
                <a:sym typeface="MT Extra" panose="05050102010205020202" pitchFamily="18" charset="2"/>
              </a:rPr>
              <a:t></a:t>
            </a:r>
            <a:r>
              <a:rPr lang="en-US" dirty="0"/>
              <a:t>/r)</a:t>
            </a:r>
            <a:r>
              <a:rPr lang="en-US" baseline="-25000" dirty="0"/>
              <a:t>eff</a:t>
            </a:r>
            <a:r>
              <a:rPr lang="en-US" dirty="0"/>
              <a:t>, for the case of unequal-leg angles connected through the shorter leg and with ratios of leg lengths, (b</a:t>
            </a:r>
            <a:r>
              <a:rPr lang="en-US" baseline="-25000" dirty="0">
                <a:sym typeface="MT Extra" panose="05050102010205020202" pitchFamily="18" charset="2"/>
              </a:rPr>
              <a:t></a:t>
            </a:r>
            <a:r>
              <a:rPr lang="en-US" dirty="0"/>
              <a:t>/b</a:t>
            </a:r>
            <a:r>
              <a:rPr lang="en-US" baseline="-25000" dirty="0"/>
              <a:t>s</a:t>
            </a:r>
            <a:r>
              <a:rPr lang="en-US" dirty="0"/>
              <a:t>), less than 1.7 are given on this slide. b</a:t>
            </a:r>
            <a:r>
              <a:rPr lang="en-US" baseline="-25000" dirty="0">
                <a:sym typeface="MT Extra" panose="05050102010205020202" pitchFamily="18" charset="2"/>
              </a:rPr>
              <a:t></a:t>
            </a:r>
            <a:r>
              <a:rPr lang="en-US" dirty="0">
                <a:sym typeface="MT Extra" panose="05050102010205020202" pitchFamily="18" charset="2"/>
              </a:rPr>
              <a:t> is the length of the longer leg and b</a:t>
            </a:r>
            <a:r>
              <a:rPr lang="en-US" baseline="-25000" dirty="0">
                <a:sym typeface="MT Extra" panose="05050102010205020202" pitchFamily="18" charset="2"/>
              </a:rPr>
              <a:t>s</a:t>
            </a:r>
            <a:r>
              <a:rPr lang="en-US" dirty="0">
                <a:sym typeface="MT Extra" panose="05050102010205020202" pitchFamily="18" charset="2"/>
              </a:rPr>
              <a:t> is the length of the shorter leg. </a:t>
            </a:r>
            <a:r>
              <a:rPr lang="en-US" dirty="0"/>
              <a:t> </a:t>
            </a:r>
          </a:p>
          <a:p>
            <a:pPr algn="just"/>
            <a:endParaRPr lang="en-US" dirty="0"/>
          </a:p>
          <a:p>
            <a:pPr algn="just"/>
            <a:r>
              <a:rPr lang="en-US" dirty="0">
                <a:effectLst/>
                <a:ea typeface="Times New Roman" panose="02020603050405020304" pitchFamily="18" charset="0"/>
                <a:cs typeface="Times New Roman" panose="02020603050405020304" pitchFamily="18" charset="0"/>
              </a:rPr>
              <a:t>The limited available test data for this case give lower capacities for comparable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x</a:t>
            </a:r>
            <a:r>
              <a:rPr lang="en-US" dirty="0">
                <a:effectLst/>
                <a:ea typeface="Times New Roman" panose="02020603050405020304" pitchFamily="18" charset="0"/>
                <a:cs typeface="Times New Roman" panose="02020603050405020304" pitchFamily="18" charset="0"/>
              </a:rPr>
              <a:t> values than equal-leg angles. Stiffening the shorter leg rotationally tends to force the buckling axis of the angle away from the x-axis and closer to the z-axis, or minor principal axis of the angle. Thus, the effective slenderness ratio equations for this case are modified by adding an additional term based on the ratio of the leg lengths, along with a governing slenderness limit based on </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z</a:t>
            </a:r>
            <a:r>
              <a:rPr lang="en-US" dirty="0">
                <a:effectLst/>
                <a:ea typeface="Times New Roman" panose="02020603050405020304" pitchFamily="18" charset="0"/>
                <a:cs typeface="Times New Roman" panose="02020603050405020304" pitchFamily="18" charset="0"/>
              </a:rPr>
              <a:t> for slender unequal-leg angles. The upper limit on (b</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/b</a:t>
            </a:r>
            <a:r>
              <a:rPr lang="en-US" baseline="-25000" dirty="0">
                <a:effectLst/>
                <a:ea typeface="Times New Roman" panose="02020603050405020304" pitchFamily="18" charset="0"/>
                <a:cs typeface="Times New Roman" panose="02020603050405020304" pitchFamily="18" charset="0"/>
              </a:rPr>
              <a:t>s</a:t>
            </a:r>
            <a:r>
              <a:rPr lang="en-US" dirty="0">
                <a:effectLst/>
                <a:ea typeface="Times New Roman" panose="02020603050405020304" pitchFamily="18" charset="0"/>
                <a:cs typeface="Times New Roman" panose="02020603050405020304" pitchFamily="18" charset="0"/>
              </a:rPr>
              <a:t>) of 1.7 is based on the limits of the available physical tests.</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Single-angle compression members not meeting one or more of the specified conditions summarized on Slide 91 of this lesson, or with (b</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/b</a:t>
            </a:r>
            <a:r>
              <a:rPr lang="en-US" baseline="-25000" dirty="0">
                <a:effectLst/>
                <a:ea typeface="Times New Roman" panose="02020603050405020304" pitchFamily="18" charset="0"/>
                <a:cs typeface="Times New Roman" panose="02020603050405020304" pitchFamily="18" charset="0"/>
              </a:rPr>
              <a:t>s</a:t>
            </a:r>
            <a:r>
              <a:rPr lang="en-US" dirty="0">
                <a:effectLst/>
                <a:ea typeface="Times New Roman" panose="02020603050405020304" pitchFamily="18" charset="0"/>
                <a:cs typeface="Times New Roman" panose="02020603050405020304" pitchFamily="18" charset="0"/>
              </a:rPr>
              <a:t>) greater than or equal to 1.7, should instead be explicitly evaluated for combined axial load and flexure as beam-columns according to Section H2 of the AISC Specification. Refer to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C6.9.4.4 for further information on the suggested procedure to follow in the unlikely event that this would be required. It is recommended herein that should (b</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/b</a:t>
            </a:r>
            <a:r>
              <a:rPr lang="en-US" baseline="-25000" dirty="0">
                <a:effectLst/>
                <a:ea typeface="Times New Roman" panose="02020603050405020304" pitchFamily="18" charset="0"/>
                <a:cs typeface="Times New Roman" panose="02020603050405020304" pitchFamily="18" charset="0"/>
              </a:rPr>
              <a:t>s</a:t>
            </a:r>
            <a:r>
              <a:rPr lang="en-US" dirty="0">
                <a:effectLst/>
                <a:ea typeface="Times New Roman" panose="02020603050405020304" pitchFamily="18" charset="0"/>
                <a:cs typeface="Times New Roman" panose="02020603050405020304" pitchFamily="18" charset="0"/>
              </a:rPr>
              <a:t>) be greater than or equal to 1.7, that a different single-angle member size with (b</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/b</a:t>
            </a:r>
            <a:r>
              <a:rPr lang="en-US" baseline="-25000" dirty="0">
                <a:effectLst/>
                <a:ea typeface="Times New Roman" panose="02020603050405020304" pitchFamily="18" charset="0"/>
                <a:cs typeface="Times New Roman" panose="02020603050405020304" pitchFamily="18" charset="0"/>
              </a:rPr>
              <a:t>s</a:t>
            </a:r>
            <a:r>
              <a:rPr lang="en-US" dirty="0">
                <a:effectLst/>
                <a:ea typeface="Times New Roman" panose="02020603050405020304" pitchFamily="18" charset="0"/>
                <a:cs typeface="Times New Roman" panose="02020603050405020304" pitchFamily="18" charset="0"/>
              </a:rPr>
              <a:t>) less than 1.7 be chosen in lieu of following this procedure.</a:t>
            </a:r>
            <a:endParaRPr lang="en-US" dirty="0"/>
          </a:p>
        </p:txBody>
      </p:sp>
      <p:sp>
        <p:nvSpPr>
          <p:cNvPr id="4" name="Slide Number Placeholder 3">
            <a:extLst>
              <a:ext uri="{FF2B5EF4-FFF2-40B4-BE49-F238E27FC236}">
                <a16:creationId xmlns:a16="http://schemas.microsoft.com/office/drawing/2014/main" id="{C00C3CD3-E76A-573F-75FF-F256D3892A8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94</a:t>
            </a:fld>
            <a:endParaRPr lang="en-US" dirty="0"/>
          </a:p>
        </p:txBody>
      </p:sp>
    </p:spTree>
    <p:extLst>
      <p:ext uri="{BB962C8B-B14F-4D97-AF65-F5344CB8AC3E}">
        <p14:creationId xmlns:p14="http://schemas.microsoft.com/office/powerpoint/2010/main" val="36600352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cs typeface="Arial" panose="020B0604020202020204" pitchFamily="34" charset="0"/>
              </a:rPr>
              <a:t>Once the proper effective slenderness ratio, </a:t>
            </a:r>
            <a:r>
              <a:rPr lang="en-US" dirty="0"/>
              <a:t>(K</a:t>
            </a:r>
            <a:r>
              <a:rPr lang="en-US" dirty="0">
                <a:sym typeface="MT Extra" panose="05050102010205020202" pitchFamily="18" charset="2"/>
              </a:rPr>
              <a:t></a:t>
            </a:r>
            <a:r>
              <a:rPr lang="en-US" dirty="0"/>
              <a:t>/r)</a:t>
            </a:r>
            <a:r>
              <a:rPr lang="en-US" baseline="-25000" dirty="0"/>
              <a:t>eff</a:t>
            </a:r>
            <a:r>
              <a:rPr lang="en-US" dirty="0"/>
              <a:t>, is calculated from one of the equations shown on the previous two slides, the ratio is substituted into the equation for the elastic critical buckling resistance, P</a:t>
            </a:r>
            <a:r>
              <a:rPr lang="en-US" baseline="-25000" dirty="0"/>
              <a:t>e</a:t>
            </a:r>
            <a:r>
              <a:rPr lang="en-US" dirty="0"/>
              <a:t>, for flexural buckling (FB), as shown at the top of this slide. As mentioned previously, flexural-torsional buckling (FTB) need not be checked when the effective slenderness ratio is used in the calculation of P</a:t>
            </a:r>
            <a:r>
              <a:rPr lang="en-US" baseline="-25000" dirty="0"/>
              <a:t>e</a:t>
            </a:r>
            <a:r>
              <a:rPr lang="en-US" dirty="0"/>
              <a:t>. The effects of all eccentricities can also be neglected so that the member need not be checked for combined loading (i.e., combined axial compression and flexure). With P</a:t>
            </a:r>
            <a:r>
              <a:rPr lang="en-US" baseline="-25000" dirty="0"/>
              <a:t>e</a:t>
            </a:r>
            <a:r>
              <a:rPr lang="en-US" dirty="0"/>
              <a:t> determined, the nominal compressive resistance, P</a:t>
            </a:r>
            <a:r>
              <a:rPr lang="en-US" baseline="-25000" dirty="0"/>
              <a:t>n</a:t>
            </a:r>
            <a:r>
              <a:rPr lang="en-US" dirty="0"/>
              <a:t>, can then be calculated from the appropriate equation shown on Slide 52 in this lesson. However, a check of the angle legs should first be made to see if they are slender cross-section elements subject to potential local buckling. The angle legs are both classified as elements supported along one longitudinal edge for this check. If so, P</a:t>
            </a:r>
            <a:r>
              <a:rPr lang="en-US" baseline="-25000" dirty="0"/>
              <a:t>n</a:t>
            </a:r>
            <a:r>
              <a:rPr lang="en-US" dirty="0"/>
              <a:t> must be calculated accordingly to account for the effects of local buckling as discussed previously on Slides 54 through 62 in this lesson.</a:t>
            </a:r>
          </a:p>
          <a:p>
            <a:pPr algn="just"/>
            <a:endParaRPr lang="en-US" dirty="0"/>
          </a:p>
          <a:p>
            <a:pPr algn="just"/>
            <a:r>
              <a:rPr lang="en-US" dirty="0">
                <a:effectLst/>
                <a:ea typeface="Times New Roman" panose="02020603050405020304" pitchFamily="18" charset="0"/>
                <a:cs typeface="Times New Roman" panose="02020603050405020304" pitchFamily="18" charset="0"/>
              </a:rPr>
              <a:t>Finally, it is important to note that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6.9.4.4 specifies that the actual maximum slenderness ratio of the angle, as opposed to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is not to exceed the applicable limiting slenderness ratio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6.9.3 (refer to Slide 66 in this lesson). Thus, if the actual maximum slenderness ratio of the angle (</a:t>
            </a:r>
            <a:r>
              <a:rPr lang="en-US" dirty="0">
                <a:ea typeface="Times New Roman" panose="02020603050405020304" pitchFamily="18" charset="0"/>
                <a:cs typeface="Times New Roman" panose="02020603050405020304" pitchFamily="18" charset="0"/>
              </a:rPr>
              <a:t>which is typically based on the actual physical length of the angle and the radius of gyration about the minor principal axis, r</a:t>
            </a:r>
            <a:r>
              <a:rPr lang="en-US" baseline="-25000" dirty="0">
                <a:ea typeface="Times New Roman" panose="02020603050405020304" pitchFamily="18" charset="0"/>
                <a:cs typeface="Times New Roman" panose="02020603050405020304" pitchFamily="18" charset="0"/>
              </a:rPr>
              <a:t>z</a:t>
            </a:r>
            <a:r>
              <a:rPr lang="en-US" dirty="0">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exceeds the limiting ratio, a larger angle must be selected until the ratio is satisfied. If (K</a:t>
            </a:r>
            <a:r>
              <a:rPr lang="en-US"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rPr>
              <a:t>/r)</a:t>
            </a:r>
            <a:r>
              <a:rPr lang="en-US" baseline="-25000" dirty="0">
                <a:effectLst/>
                <a:ea typeface="Times New Roman" panose="02020603050405020304" pitchFamily="18" charset="0"/>
                <a:cs typeface="Times New Roman" panose="02020603050405020304" pitchFamily="18" charset="0"/>
              </a:rPr>
              <a:t>eff</a:t>
            </a:r>
            <a:r>
              <a:rPr lang="en-US" dirty="0">
                <a:effectLst/>
                <a:ea typeface="Times New Roman" panose="02020603050405020304" pitchFamily="18" charset="0"/>
                <a:cs typeface="Times New Roman" panose="02020603050405020304" pitchFamily="18" charset="0"/>
              </a:rPr>
              <a:t> exceeds the limiting ratio, but the actual maximum slenderness ratio of the angle does not, the design is satisfactory.</a:t>
            </a:r>
          </a:p>
          <a:p>
            <a:pPr algn="just"/>
            <a:endParaRPr lang="en-US" dirty="0">
              <a:effectLst/>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Another view of the buckled angle from the preceding slides is shown on this slide. Note a twist and sweep deformation are apparent.</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9A6138-3CB0-8B28-4586-D6B1F648BC39}"/>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95</a:t>
            </a:fld>
            <a:endParaRPr lang="en-US" dirty="0"/>
          </a:p>
        </p:txBody>
      </p:sp>
    </p:spTree>
    <p:extLst>
      <p:ext uri="{BB962C8B-B14F-4D97-AF65-F5344CB8AC3E}">
        <p14:creationId xmlns:p14="http://schemas.microsoft.com/office/powerpoint/2010/main" val="2719735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960938"/>
          </a:xfrm>
        </p:spPr>
        <p:txBody>
          <a:bodyPr/>
          <a:lstStyle/>
          <a:p>
            <a:pPr algn="just"/>
            <a:r>
              <a:rPr lang="en-US" dirty="0">
                <a:cs typeface="Arial" panose="020B0604020202020204" pitchFamily="34" charset="0"/>
              </a:rPr>
              <a:t>To illustrate the application of these provisions, this example will determine the suitability of a L6 x 6 x 3/8 single-angle member for use as the bottom strut in a cross-frame of a horizontally curved I-girder bridge. The length of the member is 8′-0”</a:t>
            </a:r>
            <a:r>
              <a:rPr lang="en-US" dirty="0">
                <a:cs typeface="Arial" panose="020B0604020202020204" pitchFamily="34" charset="0"/>
                <a:sym typeface="MT Extra" panose="05050102010205020202" pitchFamily="18" charset="2"/>
              </a:rPr>
              <a:t>. Note that the</a:t>
            </a:r>
            <a:r>
              <a:rPr lang="en-US" dirty="0">
                <a:effectLst/>
                <a:ea typeface="Times New Roman" panose="02020603050405020304" pitchFamily="18" charset="0"/>
                <a:cs typeface="Times New Roman" panose="02020603050405020304" pitchFamily="18" charset="0"/>
              </a:rPr>
              <a:t> thickness of the angle legs exceeds the minimum permissible thickness of 5/16</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specified for structural steel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6.7.3. </a:t>
            </a:r>
            <a:r>
              <a:rPr lang="en-US" dirty="0">
                <a:cs typeface="Arial" panose="020B0604020202020204" pitchFamily="34" charset="0"/>
              </a:rPr>
              <a:t>Due to availability concerns, fabricators prefer that angle sizes with thicknesses specified in 1/16ths be avoided. Assume the cross-frame is arranged in an X-type configuration, and that the work points of the bolted connections at each end of the member are located 6 inches from the centerline of the girder webs. The girder spacing is 11′-0”</a:t>
            </a:r>
            <a:r>
              <a:rPr lang="en-US" dirty="0">
                <a:cs typeface="Arial" panose="020B0604020202020204" pitchFamily="34" charset="0"/>
                <a:sym typeface="MT Extra" panose="05050102010205020202" pitchFamily="18" charset="2"/>
              </a:rPr>
              <a:t>. Assume the structural steel for the angle is ASTM A709 Grade 50. The factored compressive force, P</a:t>
            </a:r>
            <a:r>
              <a:rPr lang="en-US" baseline="-25000" dirty="0">
                <a:cs typeface="Arial" panose="020B0604020202020204" pitchFamily="34" charset="0"/>
                <a:sym typeface="MT Extra" panose="05050102010205020202" pitchFamily="18" charset="2"/>
              </a:rPr>
              <a:t>u</a:t>
            </a:r>
            <a:r>
              <a:rPr lang="en-US" dirty="0">
                <a:cs typeface="Arial" panose="020B0604020202020204" pitchFamily="34" charset="0"/>
                <a:sym typeface="MT Extra" panose="05050102010205020202" pitchFamily="18" charset="2"/>
              </a:rPr>
              <a:t>, due to the Strength I load combination is -70.0 kips. The gross cross-sectional area of the member, A</a:t>
            </a:r>
            <a:r>
              <a:rPr lang="en-US" baseline="-25000" dirty="0">
                <a:cs typeface="Arial" panose="020B0604020202020204" pitchFamily="34" charset="0"/>
                <a:sym typeface="MT Extra" panose="05050102010205020202" pitchFamily="18" charset="2"/>
              </a:rPr>
              <a:t>g</a:t>
            </a:r>
            <a:r>
              <a:rPr lang="en-US" dirty="0">
                <a:cs typeface="Arial" panose="020B0604020202020204" pitchFamily="34" charset="0"/>
                <a:sym typeface="MT Extra" panose="05050102010205020202" pitchFamily="18" charset="2"/>
              </a:rPr>
              <a:t>, along with the radii of gyration about the x- and z-axes, r</a:t>
            </a:r>
            <a:r>
              <a:rPr lang="en-US" baseline="-25000" dirty="0">
                <a:cs typeface="Arial" panose="020B0604020202020204" pitchFamily="34" charset="0"/>
                <a:sym typeface="MT Extra" panose="05050102010205020202" pitchFamily="18" charset="2"/>
              </a:rPr>
              <a:t>x</a:t>
            </a:r>
            <a:r>
              <a:rPr lang="en-US" dirty="0">
                <a:cs typeface="Arial" panose="020B0604020202020204" pitchFamily="34" charset="0"/>
                <a:sym typeface="MT Extra" panose="05050102010205020202" pitchFamily="18" charset="2"/>
              </a:rPr>
              <a:t> and r</a:t>
            </a:r>
            <a:r>
              <a:rPr lang="en-US" baseline="-25000" dirty="0">
                <a:cs typeface="Arial" panose="020B0604020202020204" pitchFamily="34" charset="0"/>
                <a:sym typeface="MT Extra" panose="05050102010205020202" pitchFamily="18" charset="2"/>
              </a:rPr>
              <a:t>z</a:t>
            </a:r>
            <a:r>
              <a:rPr lang="en-US" dirty="0">
                <a:cs typeface="Arial" panose="020B0604020202020204" pitchFamily="34" charset="0"/>
                <a:sym typeface="MT Extra" panose="05050102010205020202" pitchFamily="18" charset="2"/>
              </a:rPr>
              <a:t>, respectively, are shown on this slide.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5750438F-604F-7F20-2CED-17A7C5724D6B}"/>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96</a:t>
            </a:fld>
            <a:endParaRPr lang="en-US" dirty="0"/>
          </a:p>
        </p:txBody>
      </p:sp>
    </p:spTree>
    <p:extLst>
      <p:ext uri="{BB962C8B-B14F-4D97-AF65-F5344CB8AC3E}">
        <p14:creationId xmlns:p14="http://schemas.microsoft.com/office/powerpoint/2010/main" val="1754752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125056"/>
          </a:xfrm>
        </p:spPr>
        <p:txBody>
          <a:bodyPr/>
          <a:lstStyle/>
          <a:p>
            <a:pPr marR="0" algn="just">
              <a:spcBef>
                <a:spcPts val="0"/>
              </a:spcBef>
              <a:spcAft>
                <a:spcPts val="0"/>
              </a:spcAft>
            </a:pPr>
            <a:r>
              <a:rPr lang="en-US" dirty="0">
                <a:cs typeface="Arial" panose="020B0604020202020204" pitchFamily="34" charset="0"/>
              </a:rPr>
              <a:t>First, calculate the elastic critical buckling resistance, P</a:t>
            </a:r>
            <a:r>
              <a:rPr lang="en-US" baseline="-25000" dirty="0">
                <a:cs typeface="Arial" panose="020B0604020202020204" pitchFamily="34" charset="0"/>
              </a:rPr>
              <a:t>e</a:t>
            </a:r>
            <a:r>
              <a:rPr lang="en-US" dirty="0">
                <a:cs typeface="Arial" panose="020B0604020202020204" pitchFamily="34" charset="0"/>
              </a:rPr>
              <a:t>, of the single-angle member.  Determine the effective slenderness ratio, </a:t>
            </a:r>
            <a:r>
              <a:rPr lang="en-US" dirty="0"/>
              <a:t>(K</a:t>
            </a:r>
            <a:r>
              <a:rPr lang="en-US" dirty="0">
                <a:sym typeface="MT Extra" panose="05050102010205020202" pitchFamily="18" charset="2"/>
              </a:rPr>
              <a:t></a:t>
            </a:r>
            <a:r>
              <a:rPr lang="en-US" dirty="0"/>
              <a:t>/r)</a:t>
            </a:r>
            <a:r>
              <a:rPr lang="en-US" baseline="-25000" dirty="0"/>
              <a:t>eff</a:t>
            </a:r>
            <a:r>
              <a:rPr lang="en-US" dirty="0"/>
              <a:t>. As discussed previously, in the computation of the effective slenderness ratio, </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to be taken as the distance between the work points of the joints at each end of the member measured along the length of the angle in lieu of the actual physical length of the angle. </a:t>
            </a:r>
            <a:r>
              <a:rPr lang="en-US" dirty="0"/>
              <a:t>Assume </a:t>
            </a:r>
            <a:r>
              <a:rPr lang="en-US" dirty="0">
                <a:effectLst/>
                <a:ea typeface="Times New Roman" panose="02020603050405020304" pitchFamily="18" charset="0"/>
                <a:cs typeface="Times New Roman" panose="02020603050405020304" pitchFamily="18" charset="0"/>
              </a:rPr>
              <a:t>that the angle serving as the bottom strut of an X-type cross-frame is welded to gusset plates, which are assumed bolted to the cross-frame connection plates in the field. </a:t>
            </a:r>
            <a:r>
              <a:rPr lang="en-US" dirty="0">
                <a:effectLst/>
                <a:ea typeface="Times New Roman" panose="02020603050405020304" pitchFamily="18" charset="0"/>
                <a:cs typeface="Times New Roman" panose="02020603050405020304" pitchFamily="18" charset="0"/>
                <a:sym typeface="MT Extra" panose="05050102010205020202" pitchFamily="18" charset="2"/>
              </a:rPr>
              <a:t>The work points of the connection at each end of the member are assumed to be located 6 inches from the centerline of the girder webs. The girder spacing is 11′-0”. Thus, as shown at the top of this slide,  is computed to be 10.0 feet. </a:t>
            </a:r>
          </a:p>
          <a:p>
            <a:pPr marR="0" algn="just">
              <a:spcBef>
                <a:spcPts val="0"/>
              </a:spcBef>
              <a:spcAft>
                <a:spcPts val="0"/>
              </a:spcAft>
            </a:pPr>
            <a:endParaRPr lang="en-US" dirty="0">
              <a:cs typeface="Times New Roman" panose="02020603050405020304" pitchFamily="18" charset="0"/>
              <a:sym typeface="MT Extra" panose="05050102010205020202" pitchFamily="18" charset="2"/>
            </a:endParaRPr>
          </a:p>
          <a:p>
            <a:pPr marR="0" algn="just">
              <a:spcBef>
                <a:spcPts val="0"/>
              </a:spcBef>
              <a:spcAft>
                <a:spcPts val="0"/>
              </a:spcAft>
            </a:pPr>
            <a:r>
              <a:rPr lang="en-US" dirty="0">
                <a:cs typeface="Times New Roman" panose="02020603050405020304" pitchFamily="18" charset="0"/>
                <a:sym typeface="MT Extra" panose="05050102010205020202" pitchFamily="18" charset="2"/>
              </a:rPr>
              <a:t>The ratio of /r</a:t>
            </a:r>
            <a:r>
              <a:rPr lang="en-US" baseline="-25000" dirty="0">
                <a:cs typeface="Times New Roman" panose="02020603050405020304" pitchFamily="18" charset="0"/>
                <a:sym typeface="MT Extra" panose="05050102010205020202" pitchFamily="18" charset="2"/>
              </a:rPr>
              <a:t>x</a:t>
            </a:r>
            <a:r>
              <a:rPr lang="en-US" dirty="0">
                <a:cs typeface="Times New Roman" panose="02020603050405020304" pitchFamily="18" charset="0"/>
                <a:sym typeface="MT Extra" panose="05050102010205020202" pitchFamily="18" charset="2"/>
              </a:rPr>
              <a:t> for this member is computed to be 64.2 which is less than 80. Therefore, for equal-leg angles with /r</a:t>
            </a:r>
            <a:r>
              <a:rPr lang="en-US" baseline="-25000" dirty="0">
                <a:cs typeface="Times New Roman" panose="02020603050405020304" pitchFamily="18" charset="0"/>
                <a:sym typeface="MT Extra" panose="05050102010205020202" pitchFamily="18" charset="2"/>
              </a:rPr>
              <a:t>x</a:t>
            </a:r>
            <a:r>
              <a:rPr lang="en-US" dirty="0">
                <a:cs typeface="Times New Roman" panose="02020603050405020304" pitchFamily="18" charset="0"/>
                <a:sym typeface="MT Extra" panose="05050102010205020202" pitchFamily="18" charset="2"/>
              </a:rPr>
              <a:t> less than 80, the equation shown in the middle of this slide taken from Slide 93 in this lesson is to be used to compute </a:t>
            </a:r>
            <a:r>
              <a:rPr lang="en-US" dirty="0"/>
              <a:t>(K</a:t>
            </a:r>
            <a:r>
              <a:rPr lang="en-US" dirty="0">
                <a:sym typeface="MT Extra" panose="05050102010205020202" pitchFamily="18" charset="2"/>
              </a:rPr>
              <a:t></a:t>
            </a:r>
            <a:r>
              <a:rPr lang="en-US" dirty="0"/>
              <a:t>/r)</a:t>
            </a:r>
            <a:r>
              <a:rPr lang="en-US" baseline="-25000" dirty="0"/>
              <a:t>eff</a:t>
            </a:r>
            <a:r>
              <a:rPr lang="en-US" dirty="0"/>
              <a:t>.</a:t>
            </a:r>
            <a:r>
              <a:rPr lang="en-US" dirty="0">
                <a:cs typeface="Times New Roman" panose="02020603050405020304" pitchFamily="18" charset="0"/>
                <a:sym typeface="MT Extra" panose="05050102010205020202" pitchFamily="18" charset="2"/>
              </a:rPr>
              <a:t> Substituting /r</a:t>
            </a:r>
            <a:r>
              <a:rPr lang="en-US" baseline="-25000" dirty="0">
                <a:cs typeface="Times New Roman" panose="02020603050405020304" pitchFamily="18" charset="0"/>
                <a:sym typeface="MT Extra" panose="05050102010205020202" pitchFamily="18" charset="2"/>
              </a:rPr>
              <a:t>x</a:t>
            </a:r>
            <a:r>
              <a:rPr lang="en-US" dirty="0">
                <a:cs typeface="Times New Roman" panose="02020603050405020304" pitchFamily="18" charset="0"/>
                <a:sym typeface="MT Extra" panose="05050102010205020202" pitchFamily="18" charset="2"/>
              </a:rPr>
              <a:t> of 64.2 into this equation gives </a:t>
            </a:r>
            <a:r>
              <a:rPr lang="en-US" dirty="0"/>
              <a:t>(K</a:t>
            </a:r>
            <a:r>
              <a:rPr lang="en-US" dirty="0">
                <a:sym typeface="MT Extra" panose="05050102010205020202" pitchFamily="18" charset="2"/>
              </a:rPr>
              <a:t></a:t>
            </a:r>
            <a:r>
              <a:rPr lang="en-US" dirty="0"/>
              <a:t>/r)</a:t>
            </a:r>
            <a:r>
              <a:rPr lang="en-US" baseline="-25000" dirty="0"/>
              <a:t>eff</a:t>
            </a:r>
            <a:r>
              <a:rPr lang="en-US" dirty="0"/>
              <a:t> of 120.2.</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Since the effective slenderness ratio is being used, the member can be treated as a pin-ended concentrically loaded compression member to be checked for flexural buckling (FB) only. The flexural buckling equation used to calculate P</a:t>
            </a:r>
            <a:r>
              <a:rPr lang="en-US" baseline="-25000" dirty="0">
                <a:cs typeface="Arial" panose="020B0604020202020204" pitchFamily="34" charset="0"/>
              </a:rPr>
              <a:t>e</a:t>
            </a:r>
            <a:r>
              <a:rPr lang="en-US" dirty="0">
                <a:cs typeface="Arial" panose="020B0604020202020204" pitchFamily="34" charset="0"/>
              </a:rPr>
              <a:t> is taken from Slide 95 in this lesson. Substituting in </a:t>
            </a:r>
            <a:r>
              <a:rPr lang="en-US" dirty="0"/>
              <a:t>(K</a:t>
            </a:r>
            <a:r>
              <a:rPr lang="en-US" dirty="0">
                <a:sym typeface="MT Extra" panose="05050102010205020202" pitchFamily="18" charset="2"/>
              </a:rPr>
              <a:t></a:t>
            </a:r>
            <a:r>
              <a:rPr lang="en-US" dirty="0"/>
              <a:t>/r)</a:t>
            </a:r>
            <a:r>
              <a:rPr lang="en-US" baseline="-25000" dirty="0"/>
              <a:t>eff</a:t>
            </a:r>
            <a:r>
              <a:rPr lang="en-US" dirty="0"/>
              <a:t> of 120.2 and the gross cross-sectional area of the member, A</a:t>
            </a:r>
            <a:r>
              <a:rPr lang="en-US" baseline="-25000" dirty="0"/>
              <a:t>g</a:t>
            </a:r>
            <a:r>
              <a:rPr lang="en-US" dirty="0"/>
              <a:t>, equal to 4.36 in.</a:t>
            </a:r>
            <a:r>
              <a:rPr lang="en-US" baseline="30000" dirty="0"/>
              <a:t>2 </a:t>
            </a:r>
            <a:r>
              <a:rPr lang="en-US" dirty="0"/>
              <a:t>gives P</a:t>
            </a:r>
            <a:r>
              <a:rPr lang="en-US" baseline="-25000" dirty="0"/>
              <a:t>e </a:t>
            </a:r>
            <a:r>
              <a:rPr lang="en-US" dirty="0"/>
              <a:t>of 86.4 kips.</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B08FA18B-1393-7C93-8EA3-562341E9A802}"/>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97</a:t>
            </a:fld>
            <a:endParaRPr lang="en-US" dirty="0"/>
          </a:p>
        </p:txBody>
      </p:sp>
    </p:spTree>
    <p:extLst>
      <p:ext uri="{BB962C8B-B14F-4D97-AF65-F5344CB8AC3E}">
        <p14:creationId xmlns:p14="http://schemas.microsoft.com/office/powerpoint/2010/main" val="19195395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036043"/>
          </a:xfrm>
        </p:spPr>
        <p:txBody>
          <a:bodyPr/>
          <a:lstStyle/>
          <a:p>
            <a:pPr marR="0" algn="just">
              <a:spcBef>
                <a:spcPts val="0"/>
              </a:spcBef>
              <a:spcAft>
                <a:spcPts val="0"/>
              </a:spcAft>
            </a:pPr>
            <a:r>
              <a:rPr lang="en-US" dirty="0">
                <a:cs typeface="Arial" panose="020B0604020202020204" pitchFamily="34" charset="0"/>
              </a:rPr>
              <a:t>Next, check the single-angle member for any slender cross-section elements. Check if the angle legs are slender cross-section elements. As discussed previously on Slide 57 in this lesson, a slender cross-section element is </a:t>
            </a:r>
            <a:r>
              <a:rPr lang="en-US" sz="1200" dirty="0">
                <a:effectLst/>
                <a:ea typeface="Times New Roman" panose="02020603050405020304" pitchFamily="18" charset="0"/>
                <a:cs typeface="Arial" panose="020B0604020202020204" pitchFamily="34" charset="0"/>
              </a:rPr>
              <a:t>a longitudinally unstiffened plate element within the cross-section of a member having a slenderness large enough such that nominal local buckling of the element may occur and may have an impact on its resistance in uniform axial compression prior to developing its full nominal yield strength. Slender cross-section elements have a b/t exceeding the limiting width-to-thickness ratio, </a:t>
            </a:r>
            <a:r>
              <a:rPr lang="el-GR" sz="1200" dirty="0">
                <a:effectLst/>
                <a:ea typeface="Times New Roman" panose="02020603050405020304" pitchFamily="18" charset="0"/>
                <a:cs typeface="Arial" panose="020B0604020202020204" pitchFamily="34" charset="0"/>
              </a:rPr>
              <a:t>λ</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given in </a:t>
            </a:r>
            <a:r>
              <a:rPr lang="en-US" sz="1200" i="1" dirty="0">
                <a:effectLst/>
                <a:ea typeface="Times New Roman" panose="02020603050405020304" pitchFamily="18" charset="0"/>
                <a:cs typeface="Arial" panose="020B0604020202020204" pitchFamily="34" charset="0"/>
              </a:rPr>
              <a:t>AASHTO LRFD </a:t>
            </a:r>
            <a:r>
              <a:rPr lang="en-US" sz="1200" dirty="0">
                <a:effectLst/>
                <a:ea typeface="Times New Roman" panose="02020603050405020304" pitchFamily="18" charset="0"/>
                <a:cs typeface="Arial" panose="020B0604020202020204" pitchFamily="34" charset="0"/>
              </a:rPr>
              <a:t>Table 6.9.4.2.1-1. </a:t>
            </a:r>
            <a:r>
              <a:rPr lang="el-GR" sz="1200" dirty="0">
                <a:effectLst/>
                <a:ea typeface="Times New Roman" panose="02020603050405020304" pitchFamily="18" charset="0"/>
                <a:cs typeface="Arial" panose="020B0604020202020204" pitchFamily="34" charset="0"/>
              </a:rPr>
              <a:t>λ</a:t>
            </a:r>
            <a:r>
              <a:rPr lang="en-US" sz="1200" baseline="-25000" dirty="0">
                <a:effectLst/>
                <a:ea typeface="Times New Roman" panose="02020603050405020304" pitchFamily="18" charset="0"/>
                <a:cs typeface="Arial" panose="020B0604020202020204" pitchFamily="34" charset="0"/>
              </a:rPr>
              <a:t>r</a:t>
            </a:r>
            <a:r>
              <a:rPr lang="en-US" sz="1200" dirty="0">
                <a:effectLst/>
                <a:ea typeface="Times New Roman" panose="02020603050405020304" pitchFamily="18" charset="0"/>
                <a:cs typeface="Arial" panose="020B0604020202020204" pitchFamily="34" charset="0"/>
              </a:rPr>
              <a:t> for the outstanding legs of single angles is given by the equation shown on this slide (refer to Slide 55 in this lesson), which is computed to be 10.8 for F</a:t>
            </a:r>
            <a:r>
              <a:rPr lang="en-US" sz="1200" baseline="-25000" dirty="0">
                <a:effectLst/>
                <a:ea typeface="Times New Roman" panose="02020603050405020304" pitchFamily="18" charset="0"/>
                <a:cs typeface="Arial" panose="020B0604020202020204" pitchFamily="34" charset="0"/>
              </a:rPr>
              <a:t>y</a:t>
            </a:r>
            <a:r>
              <a:rPr lang="en-US" sz="1200" dirty="0">
                <a:effectLst/>
                <a:ea typeface="Times New Roman" panose="02020603050405020304" pitchFamily="18" charset="0"/>
                <a:cs typeface="Arial" panose="020B0604020202020204" pitchFamily="34" charset="0"/>
              </a:rPr>
              <a:t> equal to 50 ksi.  For this section, b/t of the legs is computed to be 16.0, which exceeds </a:t>
            </a:r>
            <a:r>
              <a:rPr lang="el-GR" sz="1200" dirty="0">
                <a:effectLst/>
                <a:ea typeface="Times New Roman" panose="02020603050405020304" pitchFamily="18" charset="0"/>
                <a:cs typeface="Arial" panose="020B0604020202020204" pitchFamily="34" charset="0"/>
              </a:rPr>
              <a:t>λ</a:t>
            </a:r>
            <a:r>
              <a:rPr lang="en-US" baseline="-25000" dirty="0">
                <a:ea typeface="Times New Roman" panose="02020603050405020304" pitchFamily="18" charset="0"/>
                <a:cs typeface="Arial" panose="020B0604020202020204" pitchFamily="34" charset="0"/>
              </a:rPr>
              <a:t>r</a:t>
            </a:r>
            <a:r>
              <a:rPr lang="en-US" dirty="0">
                <a:ea typeface="Times New Roman" panose="02020603050405020304" pitchFamily="18" charset="0"/>
                <a:cs typeface="Arial" panose="020B0604020202020204" pitchFamily="34" charset="0"/>
              </a:rPr>
              <a:t>. Therefore, the angle legs are slender cross-section elements and the potential effects of local buckling of these elements on the overall resistance of the member in uniform axial compression must be considered.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1D0430-F145-F6B9-618C-4AA84CDC7BC1}"/>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98</a:t>
            </a:fld>
            <a:endParaRPr lang="en-US" dirty="0"/>
          </a:p>
        </p:txBody>
      </p:sp>
    </p:spTree>
    <p:extLst>
      <p:ext uri="{BB962C8B-B14F-4D97-AF65-F5344CB8AC3E}">
        <p14:creationId xmlns:p14="http://schemas.microsoft.com/office/powerpoint/2010/main" val="27662781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5925"/>
            <a:ext cx="6257925" cy="4052227"/>
          </a:xfrm>
        </p:spPr>
        <p:txBody>
          <a:bodyPr/>
          <a:lstStyle/>
          <a:p>
            <a:pPr marR="0" algn="just">
              <a:spcBef>
                <a:spcPts val="0"/>
              </a:spcBef>
              <a:spcAft>
                <a:spcPts val="0"/>
              </a:spcAft>
            </a:pPr>
            <a:r>
              <a:rPr lang="en-US" sz="1200" dirty="0">
                <a:effectLst/>
                <a:ea typeface="Times New Roman" panose="02020603050405020304" pitchFamily="18" charset="0"/>
                <a:cs typeface="Arial" panose="020B0604020202020204" pitchFamily="34" charset="0"/>
              </a:rPr>
              <a:t>For compression members containing one or more slender longitudinally unstiffened cross-section elements, </a:t>
            </a:r>
            <a:r>
              <a:rPr lang="en-US" sz="1200" dirty="0">
                <a:cs typeface="Arial" panose="020B0604020202020204" pitchFamily="34" charset="0"/>
              </a:rPr>
              <a:t>P</a:t>
            </a:r>
            <a:r>
              <a:rPr lang="en-US" sz="1200" baseline="-25000" dirty="0">
                <a:cs typeface="Arial" panose="020B0604020202020204" pitchFamily="34" charset="0"/>
              </a:rPr>
              <a:t>n </a:t>
            </a:r>
            <a:r>
              <a:rPr lang="en-US" sz="1200" dirty="0">
                <a:cs typeface="Arial" panose="020B0604020202020204" pitchFamily="34" charset="0"/>
              </a:rPr>
              <a:t>is to be determined using </a:t>
            </a:r>
            <a:r>
              <a:rPr lang="en-US" dirty="0">
                <a:cs typeface="Arial" panose="020B0604020202020204" pitchFamily="34" charset="0"/>
              </a:rPr>
              <a:t>the equation shown at the top of this slide (refer to Slide 58 in this lesson)</a:t>
            </a:r>
            <a:r>
              <a:rPr lang="en-US" sz="1200" dirty="0">
                <a:cs typeface="Arial" panose="020B0604020202020204" pitchFamily="34" charset="0"/>
              </a:rPr>
              <a:t>. In this equation, F</a:t>
            </a:r>
            <a:r>
              <a:rPr lang="en-US" sz="1200" baseline="-25000" dirty="0">
                <a:cs typeface="Arial" panose="020B0604020202020204" pitchFamily="34" charset="0"/>
              </a:rPr>
              <a:t>cr</a:t>
            </a:r>
            <a:r>
              <a:rPr lang="en-US" sz="1200" dirty="0">
                <a:cs typeface="Arial" panose="020B0604020202020204" pitchFamily="34" charset="0"/>
              </a:rPr>
              <a:t> is taken as the nominal compressive resistance, P</a:t>
            </a:r>
            <a:r>
              <a:rPr lang="en-US" sz="1200" baseline="-25000" dirty="0">
                <a:cs typeface="Arial" panose="020B0604020202020204" pitchFamily="34" charset="0"/>
              </a:rPr>
              <a:t>cr</a:t>
            </a:r>
            <a:r>
              <a:rPr lang="en-US" sz="1200" dirty="0">
                <a:cs typeface="Arial" panose="020B0604020202020204" pitchFamily="34" charset="0"/>
              </a:rPr>
              <a:t>, which is equal to P</a:t>
            </a:r>
            <a:r>
              <a:rPr lang="en-US" sz="1200" baseline="-25000" dirty="0">
                <a:cs typeface="Arial" panose="020B0604020202020204" pitchFamily="34" charset="0"/>
              </a:rPr>
              <a:t>n</a:t>
            </a:r>
            <a:r>
              <a:rPr lang="en-US" sz="1200" dirty="0">
                <a:cs typeface="Arial" panose="020B0604020202020204" pitchFamily="34" charset="0"/>
              </a:rPr>
              <a:t> calculated from </a:t>
            </a:r>
            <a:r>
              <a:rPr lang="en-US" sz="1200" i="1" dirty="0">
                <a:cs typeface="Arial" panose="020B0604020202020204" pitchFamily="34" charset="0"/>
              </a:rPr>
              <a:t>AASHTO LRFD </a:t>
            </a:r>
            <a:r>
              <a:rPr lang="en-US" sz="1200" dirty="0">
                <a:cs typeface="Arial" panose="020B0604020202020204" pitchFamily="34" charset="0"/>
              </a:rPr>
              <a:t>Eq. 6.9.4.1.1-1 or 6.9.4.1.1-2 (Slide 52), as applicable, using the total gross cross-sectional area of the member, A</a:t>
            </a:r>
            <a:r>
              <a:rPr lang="en-US" sz="1200" baseline="-25000" dirty="0">
                <a:cs typeface="Arial" panose="020B0604020202020204" pitchFamily="34" charset="0"/>
              </a:rPr>
              <a:t>g</a:t>
            </a:r>
            <a:r>
              <a:rPr lang="en-US" sz="1200" dirty="0">
                <a:cs typeface="Arial" panose="020B0604020202020204" pitchFamily="34" charset="0"/>
              </a:rPr>
              <a:t>, divided by A</a:t>
            </a:r>
            <a:r>
              <a:rPr lang="en-US" sz="1200" baseline="-25000" dirty="0">
                <a:cs typeface="Arial" panose="020B0604020202020204" pitchFamily="34" charset="0"/>
              </a:rPr>
              <a:t>g</a:t>
            </a:r>
            <a:r>
              <a:rPr lang="en-US" sz="1200" dirty="0">
                <a:cs typeface="Arial" panose="020B0604020202020204" pitchFamily="34" charset="0"/>
              </a:rPr>
              <a:t>.</a:t>
            </a:r>
            <a:r>
              <a:rPr lang="en-US" sz="1200" dirty="0">
                <a:effectLst/>
                <a:ea typeface="Times New Roman" panose="02020603050405020304" pitchFamily="18" charset="0"/>
              </a:rPr>
              <a:t> </a:t>
            </a:r>
            <a:r>
              <a:rPr lang="en-US" sz="1200" dirty="0">
                <a:cs typeface="Arial" panose="020B0604020202020204" pitchFamily="34" charset="0"/>
              </a:rPr>
              <a:t>The calculated value of F</a:t>
            </a:r>
            <a:r>
              <a:rPr lang="en-US" sz="1200" baseline="-25000" dirty="0">
                <a:cs typeface="Arial" panose="020B0604020202020204" pitchFamily="34" charset="0"/>
              </a:rPr>
              <a:t>cr</a:t>
            </a:r>
            <a:r>
              <a:rPr lang="en-US" sz="1200" dirty="0">
                <a:cs typeface="Arial" panose="020B0604020202020204" pitchFamily="34" charset="0"/>
              </a:rPr>
              <a:t> is then multiplied by the effective area of the cross-section, A</a:t>
            </a:r>
            <a:r>
              <a:rPr lang="en-US" sz="1200" baseline="-25000" dirty="0">
                <a:cs typeface="Arial" panose="020B0604020202020204" pitchFamily="34" charset="0"/>
              </a:rPr>
              <a:t>eff</a:t>
            </a:r>
            <a:r>
              <a:rPr lang="en-US" sz="1200" dirty="0">
                <a:cs typeface="Arial" panose="020B0604020202020204" pitchFamily="34" charset="0"/>
              </a:rPr>
              <a:t>, to give the nominal compressive resistance of the member, P</a:t>
            </a:r>
            <a:r>
              <a:rPr lang="en-US" sz="1200" baseline="-25000" dirty="0">
                <a:cs typeface="Arial" panose="020B0604020202020204" pitchFamily="34" charset="0"/>
              </a:rPr>
              <a:t>n</a:t>
            </a:r>
            <a:r>
              <a:rPr lang="en-US" sz="1200" dirty="0">
                <a:cs typeface="Arial" panose="020B0604020202020204" pitchFamily="34" charset="0"/>
              </a:rPr>
              <a:t>. </a:t>
            </a:r>
          </a:p>
          <a:p>
            <a:pPr marR="0" algn="just">
              <a:spcBef>
                <a:spcPts val="0"/>
              </a:spcBef>
              <a:spcAft>
                <a:spcPts val="0"/>
              </a:spcAft>
            </a:pPr>
            <a:endParaRPr lang="en-US" dirty="0">
              <a:cs typeface="Arial" panose="020B0604020202020204" pitchFamily="34" charset="0"/>
            </a:endParaRPr>
          </a:p>
          <a:p>
            <a:pPr marR="0" algn="just">
              <a:spcBef>
                <a:spcPts val="0"/>
              </a:spcBef>
              <a:spcAft>
                <a:spcPts val="0"/>
              </a:spcAft>
            </a:pPr>
            <a:r>
              <a:rPr lang="en-US" dirty="0">
                <a:cs typeface="Arial" panose="020B0604020202020204" pitchFamily="34" charset="0"/>
              </a:rPr>
              <a:t>To calculate P</a:t>
            </a:r>
            <a:r>
              <a:rPr lang="en-US" baseline="-25000" dirty="0">
                <a:cs typeface="Arial" panose="020B0604020202020204" pitchFamily="34" charset="0"/>
              </a:rPr>
              <a:t>cr</a:t>
            </a:r>
            <a:r>
              <a:rPr lang="en-US" dirty="0">
                <a:cs typeface="Arial" panose="020B0604020202020204" pitchFamily="34" charset="0"/>
              </a:rPr>
              <a:t>, first compute the nominal yield resistance, P</a:t>
            </a:r>
            <a:r>
              <a:rPr lang="en-US" baseline="-25000" dirty="0">
                <a:cs typeface="Arial" panose="020B0604020202020204" pitchFamily="34" charset="0"/>
              </a:rPr>
              <a:t>o</a:t>
            </a:r>
            <a:r>
              <a:rPr lang="en-US" dirty="0">
                <a:cs typeface="Arial" panose="020B0604020202020204" pitchFamily="34" charset="0"/>
              </a:rPr>
              <a:t>, which is equal to F</a:t>
            </a:r>
            <a:r>
              <a:rPr lang="en-US" baseline="-25000" dirty="0">
                <a:cs typeface="Arial" panose="020B0604020202020204" pitchFamily="34" charset="0"/>
              </a:rPr>
              <a:t>y</a:t>
            </a:r>
            <a:r>
              <a:rPr lang="en-US" dirty="0">
                <a:cs typeface="Arial" panose="020B0604020202020204" pitchFamily="34" charset="0"/>
              </a:rPr>
              <a:t>A</a:t>
            </a:r>
            <a:r>
              <a:rPr lang="en-US" baseline="-25000" dirty="0">
                <a:cs typeface="Arial" panose="020B0604020202020204" pitchFamily="34" charset="0"/>
              </a:rPr>
              <a:t>g </a:t>
            </a:r>
            <a:r>
              <a:rPr lang="en-US" dirty="0">
                <a:cs typeface="Arial" panose="020B0604020202020204" pitchFamily="34" charset="0"/>
              </a:rPr>
              <a:t>or 218.0 kips (refer to Slide 52 in this lesson). Next, calculate the ratio of P</a:t>
            </a:r>
            <a:r>
              <a:rPr lang="en-US" baseline="-25000" dirty="0">
                <a:cs typeface="Arial" panose="020B0604020202020204" pitchFamily="34" charset="0"/>
              </a:rPr>
              <a:t>o</a:t>
            </a:r>
            <a:r>
              <a:rPr lang="en-US" dirty="0">
                <a:cs typeface="Arial" panose="020B0604020202020204" pitchFamily="34" charset="0"/>
              </a:rPr>
              <a:t>/P</a:t>
            </a:r>
            <a:r>
              <a:rPr lang="en-US" baseline="-25000" dirty="0">
                <a:cs typeface="Arial" panose="020B0604020202020204" pitchFamily="34" charset="0"/>
              </a:rPr>
              <a:t>e</a:t>
            </a:r>
            <a:r>
              <a:rPr lang="en-US" dirty="0">
                <a:cs typeface="Arial" panose="020B0604020202020204" pitchFamily="34" charset="0"/>
              </a:rPr>
              <a:t>. Substituting in the value of P</a:t>
            </a:r>
            <a:r>
              <a:rPr lang="en-US" baseline="-25000" dirty="0">
                <a:cs typeface="Arial" panose="020B0604020202020204" pitchFamily="34" charset="0"/>
              </a:rPr>
              <a:t>e </a:t>
            </a:r>
            <a:r>
              <a:rPr lang="en-US" dirty="0">
                <a:cs typeface="Arial" panose="020B0604020202020204" pitchFamily="34" charset="0"/>
              </a:rPr>
              <a:t>equal to 86.4 kips taken from Slide 97, the ratio of P</a:t>
            </a:r>
            <a:r>
              <a:rPr lang="en-US" baseline="-25000" dirty="0">
                <a:cs typeface="Arial" panose="020B0604020202020204" pitchFamily="34" charset="0"/>
              </a:rPr>
              <a:t>o</a:t>
            </a:r>
            <a:r>
              <a:rPr lang="en-US" dirty="0">
                <a:cs typeface="Arial" panose="020B0604020202020204" pitchFamily="34" charset="0"/>
              </a:rPr>
              <a:t>/P</a:t>
            </a:r>
            <a:r>
              <a:rPr lang="en-US" baseline="-25000" dirty="0">
                <a:cs typeface="Arial" panose="020B0604020202020204" pitchFamily="34" charset="0"/>
              </a:rPr>
              <a:t>e</a:t>
            </a:r>
            <a:r>
              <a:rPr lang="en-US" dirty="0">
                <a:cs typeface="Arial" panose="020B0604020202020204" pitchFamily="34" charset="0"/>
              </a:rPr>
              <a:t> is computed to be 2.52, which is greater than 2.25. Therefore, Equation 6.9.4.1.1-2 (elastic column buckling – refer to Slides 52 and 53 in this lesson) controls. Substituting the value P</a:t>
            </a:r>
            <a:r>
              <a:rPr lang="en-US" baseline="-25000" dirty="0">
                <a:cs typeface="Arial" panose="020B0604020202020204" pitchFamily="34" charset="0"/>
              </a:rPr>
              <a:t>e</a:t>
            </a:r>
            <a:r>
              <a:rPr lang="en-US" dirty="0">
                <a:cs typeface="Arial" panose="020B0604020202020204" pitchFamily="34" charset="0"/>
              </a:rPr>
              <a:t> into this equation gives P</a:t>
            </a:r>
            <a:r>
              <a:rPr lang="en-US" baseline="-25000" dirty="0">
                <a:cs typeface="Arial" panose="020B0604020202020204" pitchFamily="34" charset="0"/>
              </a:rPr>
              <a:t>cr</a:t>
            </a:r>
            <a:r>
              <a:rPr lang="en-US" dirty="0">
                <a:cs typeface="Arial" panose="020B0604020202020204" pitchFamily="34" charset="0"/>
              </a:rPr>
              <a:t> = P</a:t>
            </a:r>
            <a:r>
              <a:rPr lang="en-US" baseline="-25000" dirty="0">
                <a:cs typeface="Arial" panose="020B0604020202020204" pitchFamily="34" charset="0"/>
              </a:rPr>
              <a:t>n</a:t>
            </a:r>
            <a:r>
              <a:rPr lang="en-US" dirty="0">
                <a:cs typeface="Arial" panose="020B0604020202020204" pitchFamily="34" charset="0"/>
              </a:rPr>
              <a:t> = 75.8 kips. Dividing P</a:t>
            </a:r>
            <a:r>
              <a:rPr lang="en-US" baseline="-25000" dirty="0">
                <a:cs typeface="Arial" panose="020B0604020202020204" pitchFamily="34" charset="0"/>
              </a:rPr>
              <a:t>cr</a:t>
            </a:r>
            <a:r>
              <a:rPr lang="en-US" dirty="0">
                <a:cs typeface="Arial" panose="020B0604020202020204" pitchFamily="34" charset="0"/>
              </a:rPr>
              <a:t> by A</a:t>
            </a:r>
            <a:r>
              <a:rPr lang="en-US" baseline="-25000" dirty="0">
                <a:cs typeface="Arial" panose="020B0604020202020204" pitchFamily="34" charset="0"/>
              </a:rPr>
              <a:t>g</a:t>
            </a:r>
            <a:r>
              <a:rPr lang="en-US" dirty="0">
                <a:cs typeface="Arial" panose="020B0604020202020204" pitchFamily="34" charset="0"/>
              </a:rPr>
              <a:t> gives F</a:t>
            </a:r>
            <a:r>
              <a:rPr lang="en-US" baseline="-25000" dirty="0">
                <a:cs typeface="Arial" panose="020B0604020202020204" pitchFamily="34" charset="0"/>
              </a:rPr>
              <a:t>cr </a:t>
            </a:r>
            <a:r>
              <a:rPr lang="en-US" dirty="0">
                <a:cs typeface="Arial" panose="020B0604020202020204" pitchFamily="34" charset="0"/>
              </a:rPr>
              <a:t>equal to 17.4 ksi.  </a:t>
            </a:r>
          </a:p>
        </p:txBody>
      </p:sp>
      <p:sp>
        <p:nvSpPr>
          <p:cNvPr id="4" name="Slide Number Placeholder 3">
            <a:extLst>
              <a:ext uri="{FF2B5EF4-FFF2-40B4-BE49-F238E27FC236}">
                <a16:creationId xmlns:a16="http://schemas.microsoft.com/office/drawing/2014/main" id="{E90EE61A-C916-0E3B-6AFA-428FD5CFDDDD}"/>
              </a:ext>
            </a:extLst>
          </p:cNvPr>
          <p:cNvSpPr>
            <a:spLocks noGrp="1"/>
          </p:cNvSpPr>
          <p:nvPr>
            <p:ph type="sldNum" sz="quarter" idx="5"/>
          </p:nvPr>
        </p:nvSpPr>
        <p:spPr>
          <a:xfrm>
            <a:off x="4022725" y="8918575"/>
            <a:ext cx="3078163" cy="469900"/>
          </a:xfrm>
        </p:spPr>
        <p:txBody>
          <a:bodyPr/>
          <a:lstStyle/>
          <a:p>
            <a:fld id="{90BDC431-FEEB-4AEA-9C88-8408D90EB600}" type="slidenum">
              <a:rPr lang="en-US" smtClean="0"/>
              <a:t>99</a:t>
            </a:fld>
            <a:endParaRPr lang="en-US" dirty="0"/>
          </a:p>
        </p:txBody>
      </p:sp>
    </p:spTree>
    <p:extLst>
      <p:ext uri="{BB962C8B-B14F-4D97-AF65-F5344CB8AC3E}">
        <p14:creationId xmlns:p14="http://schemas.microsoft.com/office/powerpoint/2010/main" val="3527072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971B9744-A1F1-D4FA-35C2-01E098439B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over Text thre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8229600" cy="786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0"/>
          </p:nvPr>
        </p:nvSpPr>
        <p:spPr>
          <a:xfrm>
            <a:off x="419100" y="2114551"/>
            <a:ext cx="8229600" cy="786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1"/>
          </p:nvPr>
        </p:nvSpPr>
        <p:spPr>
          <a:xfrm>
            <a:off x="423041" y="3143250"/>
            <a:ext cx="8229600" cy="786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2"/>
          </p:nvPr>
        </p:nvSpPr>
        <p:spPr>
          <a:xfrm>
            <a:off x="457200" y="4114801"/>
            <a:ext cx="8229600" cy="786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5"/>
          <p:cNvSpPr txBox="1">
            <a:spLocks noChangeArrowheads="1"/>
          </p:cNvSpPr>
          <p:nvPr userDrawn="1"/>
        </p:nvSpPr>
        <p:spPr bwMode="auto">
          <a:xfrm>
            <a:off x="8153400" y="4786313"/>
            <a:ext cx="1143000" cy="3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8574" tIns="34288" rIns="68574" bIns="34288">
            <a:spAutoFit/>
          </a:bodyPr>
          <a:lstStyle>
            <a:defPPr>
              <a:defRPr lang="en-US"/>
            </a:defPPr>
            <a:lvl1pPr algn="l" rtl="0" fontAlgn="base">
              <a:spcBef>
                <a:spcPct val="50000"/>
              </a:spcBef>
              <a:spcAft>
                <a:spcPct val="0"/>
              </a:spcAft>
              <a:defRPr sz="1200" kern="1200">
                <a:solidFill>
                  <a:schemeClr val="tx1"/>
                </a:solidFill>
                <a:latin typeface="Times New Roman" pitchFamily="18" charset="0"/>
                <a:ea typeface="+mn-ea"/>
                <a:cs typeface="+mn-cs"/>
              </a:defRPr>
            </a:lvl1pPr>
            <a:lvl2pPr marL="457200" algn="l" rtl="0" fontAlgn="base">
              <a:spcBef>
                <a:spcPct val="50000"/>
              </a:spcBef>
              <a:spcAft>
                <a:spcPct val="0"/>
              </a:spcAft>
              <a:defRPr sz="1200" kern="1200">
                <a:solidFill>
                  <a:schemeClr val="tx1"/>
                </a:solidFill>
                <a:latin typeface="Times New Roman" pitchFamily="18" charset="0"/>
                <a:ea typeface="+mn-ea"/>
                <a:cs typeface="+mn-cs"/>
              </a:defRPr>
            </a:lvl2pPr>
            <a:lvl3pPr marL="914400" algn="l" rtl="0" fontAlgn="base">
              <a:spcBef>
                <a:spcPct val="50000"/>
              </a:spcBef>
              <a:spcAft>
                <a:spcPct val="0"/>
              </a:spcAft>
              <a:defRPr sz="1200" kern="1200">
                <a:solidFill>
                  <a:schemeClr val="tx1"/>
                </a:solidFill>
                <a:latin typeface="Times New Roman" pitchFamily="18" charset="0"/>
                <a:ea typeface="+mn-ea"/>
                <a:cs typeface="+mn-cs"/>
              </a:defRPr>
            </a:lvl3pPr>
            <a:lvl4pPr marL="1371600" algn="l" rtl="0" fontAlgn="base">
              <a:spcBef>
                <a:spcPct val="50000"/>
              </a:spcBef>
              <a:spcAft>
                <a:spcPct val="0"/>
              </a:spcAft>
              <a:defRPr sz="1200" kern="1200">
                <a:solidFill>
                  <a:schemeClr val="tx1"/>
                </a:solidFill>
                <a:latin typeface="Times New Roman" pitchFamily="18" charset="0"/>
                <a:ea typeface="+mn-ea"/>
                <a:cs typeface="+mn-cs"/>
              </a:defRPr>
            </a:lvl4pPr>
            <a:lvl5pPr marL="1828800" algn="l" rtl="0" fontAlgn="base">
              <a:spcBef>
                <a:spcPct val="5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pPr>
              <a:defRPr/>
            </a:pPr>
            <a:r>
              <a:rPr lang="en-US" sz="1500" dirty="0">
                <a:latin typeface="Arial" charset="0"/>
              </a:rPr>
              <a:t>3.1.</a:t>
            </a:r>
            <a:fld id="{7B24FD0E-7E97-46F2-B42C-B35E3D6A4FC5}" type="slidenum">
              <a:rPr lang="en-US" sz="1500" smtClean="0">
                <a:latin typeface="Arial" charset="0"/>
              </a:rPr>
              <a:pPr>
                <a:defRPr/>
              </a:pPr>
              <a:t>‹#›</a:t>
            </a:fld>
            <a:endParaRPr lang="en-US" sz="1500" dirty="0">
              <a:latin typeface="Arial" charset="0"/>
            </a:endParaRPr>
          </a:p>
        </p:txBody>
      </p:sp>
    </p:spTree>
    <p:extLst>
      <p:ext uri="{BB962C8B-B14F-4D97-AF65-F5344CB8AC3E}">
        <p14:creationId xmlns:p14="http://schemas.microsoft.com/office/powerpoint/2010/main" val="415621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s>
</file>

<file path=ppt/slides/_rels/slide100.xml.rels><?xml version="1.0" encoding="UTF-8" standalone="yes"?>
<Relationships xmlns="http://schemas.openxmlformats.org/package/2006/relationships"><Relationship Id="rId8" Type="http://schemas.openxmlformats.org/officeDocument/2006/relationships/image" Target="../media/image253.png"/><Relationship Id="rId7" Type="http://schemas.openxmlformats.org/officeDocument/2006/relationships/image" Target="../media/image252.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51.png"/><Relationship Id="rId11" Type="http://schemas.openxmlformats.org/officeDocument/2006/relationships/image" Target="../media/image273.png"/><Relationship Id="rId5" Type="http://schemas.openxmlformats.org/officeDocument/2006/relationships/image" Target="../media/image250.png"/><Relationship Id="rId10" Type="http://schemas.openxmlformats.org/officeDocument/2006/relationships/image" Target="../media/image171.png"/><Relationship Id="rId9" Type="http://schemas.openxmlformats.org/officeDocument/2006/relationships/image" Target="../media/image27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7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5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257.png"/></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256.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9" Type="http://schemas.openxmlformats.org/officeDocument/2006/relationships/image" Target="../media/image28.emf"/></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3.bin"/><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emf"/><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5.bin"/><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emf"/><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0.emf"/><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2.png"/></Relationships>
</file>

<file path=ppt/slides/_rels/slide36.xml.rels><?xml version="1.0" encoding="UTF-8" standalone="yes"?>
<Relationships xmlns="http://schemas.openxmlformats.org/package/2006/relationships"><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8" Type="http://schemas.openxmlformats.org/officeDocument/2006/relationships/image" Target="../media/image69.png"/><Relationship Id="rId3" Type="http://schemas.openxmlformats.org/officeDocument/2006/relationships/image" Target="../media/image45.jpg"/><Relationship Id="rId21" Type="http://schemas.openxmlformats.org/officeDocument/2006/relationships/image" Target="../media/image72.png"/><Relationship Id="rId17" Type="http://schemas.openxmlformats.org/officeDocument/2006/relationships/image" Target="../media/image68.png"/><Relationship Id="rId2" Type="http://schemas.openxmlformats.org/officeDocument/2006/relationships/notesSlide" Target="../notesSlides/notesSlide41.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47.jpg"/><Relationship Id="rId15" Type="http://schemas.openxmlformats.org/officeDocument/2006/relationships/image" Target="../media/image690.png"/><Relationship Id="rId23" Type="http://schemas.openxmlformats.org/officeDocument/2006/relationships/image" Target="../media/image74.png"/><Relationship Id="rId19" Type="http://schemas.openxmlformats.org/officeDocument/2006/relationships/image" Target="../media/image70.png"/><Relationship Id="rId4" Type="http://schemas.openxmlformats.org/officeDocument/2006/relationships/image" Target="../media/image46.jpg"/><Relationship Id="rId22"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emf"/></Relationships>
</file>

<file path=ppt/slides/_rels/slide47.xml.rels><?xml version="1.0" encoding="UTF-8" standalone="yes"?>
<Relationships xmlns="http://schemas.openxmlformats.org/package/2006/relationships"><Relationship Id="rId7"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96.png"/><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7"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7.png"/></Relationships>
</file>

<file path=ppt/slides/_rels/slide52.xml.rels><?xml version="1.0" encoding="UTF-8" standalone="yes"?>
<Relationships xmlns="http://schemas.openxmlformats.org/package/2006/relationships"><Relationship Id="rId7"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jp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7"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1.jpg"/></Relationships>
</file>

<file path=ppt/slides/_rels/slide61.xml.rels><?xml version="1.0" encoding="UTF-8" standalone="yes"?>
<Relationships xmlns="http://schemas.openxmlformats.org/package/2006/relationships"><Relationship Id="rId8" Type="http://schemas.openxmlformats.org/officeDocument/2006/relationships/image" Target="../media/image140.png"/><Relationship Id="rId7"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7.png"/><Relationship Id="rId10" Type="http://schemas.openxmlformats.org/officeDocument/2006/relationships/image" Target="../media/image1130.png"/><Relationship Id="rId9" Type="http://schemas.openxmlformats.org/officeDocument/2006/relationships/image" Target="../media/image1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60.png"/></Relationships>
</file>

<file path=ppt/slides/_rels/slide64.xml.rels><?xml version="1.0" encoding="UTF-8" standalone="yes"?>
<Relationships xmlns="http://schemas.openxmlformats.org/package/2006/relationships"><Relationship Id="rId8" Type="http://schemas.openxmlformats.org/officeDocument/2006/relationships/image" Target="../media/image1220.png"/><Relationship Id="rId7"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80.png"/><Relationship Id="rId10" Type="http://schemas.openxmlformats.org/officeDocument/2006/relationships/image" Target="../media/image1240.png"/><Relationship Id="rId9" Type="http://schemas.openxmlformats.org/officeDocument/2006/relationships/image" Target="../media/image123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60.png"/><Relationship Id="rId5" Type="http://schemas.openxmlformats.org/officeDocument/2006/relationships/image" Target="../media/image12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30.emf"/><Relationship Id="rId7"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54.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8" Type="http://schemas.openxmlformats.org/officeDocument/2006/relationships/image" Target="../media/image1410.png"/><Relationship Id="rId7" Type="http://schemas.openxmlformats.org/officeDocument/2006/relationships/image" Target="../media/image14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50.png"/><Relationship Id="rId5" Type="http://schemas.openxmlformats.org/officeDocument/2006/relationships/image" Target="../media/image144.png"/></Relationships>
</file>

<file path=ppt/slides/_rels/slide7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23.emf"/><Relationship Id="rId7" Type="http://schemas.openxmlformats.org/officeDocument/2006/relationships/image" Target="../media/image16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4.emf"/><Relationship Id="rId9" Type="http://schemas.openxmlformats.org/officeDocument/2006/relationships/image" Target="../media/image169.png"/></Relationships>
</file>

<file path=ppt/slides/_rels/slide74.xml.rels><?xml version="1.0" encoding="UTF-8" standalone="yes"?>
<Relationships xmlns="http://schemas.openxmlformats.org/package/2006/relationships"><Relationship Id="rId7"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50.png"/><Relationship Id="rId5" Type="http://schemas.openxmlformats.org/officeDocument/2006/relationships/image" Target="../media/image1440.png"/></Relationships>
</file>

<file path=ppt/slides/_rels/slide75.xml.rels><?xml version="1.0" encoding="UTF-8" standalone="yes"?>
<Relationships xmlns="http://schemas.openxmlformats.org/package/2006/relationships"><Relationship Id="rId8" Type="http://schemas.openxmlformats.org/officeDocument/2006/relationships/image" Target="../media/image149.png"/><Relationship Id="rId7"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28.png"/></Relationships>
</file>

<file path=ppt/slides/_rels/slide76.xml.rels><?xml version="1.0" encoding="UTF-8" standalone="yes"?>
<Relationships xmlns="http://schemas.openxmlformats.org/package/2006/relationships"><Relationship Id="rId8" Type="http://schemas.openxmlformats.org/officeDocument/2006/relationships/image" Target="../media/image153.png"/><Relationship Id="rId7" Type="http://schemas.openxmlformats.org/officeDocument/2006/relationships/image" Target="../media/image15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9" Type="http://schemas.openxmlformats.org/officeDocument/2006/relationships/image" Target="../media/image155.png"/></Relationships>
</file>

<file path=ppt/slides/_rels/slide77.xml.rels><?xml version="1.0" encoding="UTF-8" standalone="yes"?>
<Relationships xmlns="http://schemas.openxmlformats.org/package/2006/relationships"><Relationship Id="rId7" Type="http://schemas.openxmlformats.org/officeDocument/2006/relationships/image" Target="../media/image102.em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s>
</file>

<file path=ppt/slides/_rels/slide78.xml.rels><?xml version="1.0" encoding="UTF-8" standalone="yes"?>
<Relationships xmlns="http://schemas.openxmlformats.org/package/2006/relationships"><Relationship Id="rId8" Type="http://schemas.openxmlformats.org/officeDocument/2006/relationships/image" Target="../media/image162.png"/><Relationship Id="rId7" Type="http://schemas.openxmlformats.org/officeDocument/2006/relationships/image" Target="../media/image16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9" Type="http://schemas.openxmlformats.org/officeDocument/2006/relationships/image" Target="../media/image163.png"/></Relationships>
</file>

<file path=ppt/slides/_rels/slide79.xml.rels><?xml version="1.0" encoding="UTF-8" standalone="yes"?>
<Relationships xmlns="http://schemas.openxmlformats.org/package/2006/relationships"><Relationship Id="rId8" Type="http://schemas.openxmlformats.org/officeDocument/2006/relationships/image" Target="../media/image170.png"/><Relationship Id="rId7" Type="http://schemas.openxmlformats.org/officeDocument/2006/relationships/image" Target="../media/image16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72.png"/><Relationship Id="rId5" Type="http://schemas.openxmlformats.org/officeDocument/2006/relationships/image" Target="../media/image164.png"/><Relationship Id="rId10" Type="http://schemas.openxmlformats.org/officeDocument/2006/relationships/image" Target="../media/image171.png"/><Relationship Id="rId9" Type="http://schemas.openxmlformats.org/officeDocument/2006/relationships/image" Target="../media/image19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s>
</file>

<file path=ppt/slides/_rels/slide80.xml.rels><?xml version="1.0" encoding="UTF-8" standalone="yes"?>
<Relationships xmlns="http://schemas.openxmlformats.org/package/2006/relationships"><Relationship Id="rId8" Type="http://schemas.openxmlformats.org/officeDocument/2006/relationships/image" Target="../media/image177.png"/><Relationship Id="rId7" Type="http://schemas.openxmlformats.org/officeDocument/2006/relationships/image" Target="../media/image17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png"/><Relationship Id="rId9" Type="http://schemas.openxmlformats.org/officeDocument/2006/relationships/image" Target="../media/image178.png"/></Relationships>
</file>

<file path=ppt/slides/_rels/slide81.xml.rels><?xml version="1.0" encoding="UTF-8" standalone="yes"?>
<Relationships xmlns="http://schemas.openxmlformats.org/package/2006/relationships"><Relationship Id="rId8" Type="http://schemas.openxmlformats.org/officeDocument/2006/relationships/image" Target="../media/image183.png"/><Relationship Id="rId7" Type="http://schemas.openxmlformats.org/officeDocument/2006/relationships/image" Target="../media/image18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209.png"/><Relationship Id="rId5" Type="http://schemas.openxmlformats.org/officeDocument/2006/relationships/image" Target="../media/image180.png"/><Relationship Id="rId10" Type="http://schemas.openxmlformats.org/officeDocument/2006/relationships/image" Target="../media/image185.png"/><Relationship Id="rId9" Type="http://schemas.openxmlformats.org/officeDocument/2006/relationships/image" Target="../media/image184.png"/></Relationships>
</file>

<file path=ppt/slides/_rels/slide82.xml.rels><?xml version="1.0" encoding="UTF-8" standalone="yes"?>
<Relationships xmlns="http://schemas.openxmlformats.org/package/2006/relationships"><Relationship Id="rId7"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s>
</file>

<file path=ppt/slides/_rels/slide83.xml.rels><?xml version="1.0" encoding="UTF-8" standalone="yes"?>
<Relationships xmlns="http://schemas.openxmlformats.org/package/2006/relationships"><Relationship Id="rId8" Type="http://schemas.openxmlformats.org/officeDocument/2006/relationships/image" Target="../media/image192.png"/><Relationship Id="rId7" Type="http://schemas.openxmlformats.org/officeDocument/2006/relationships/image" Target="../media/image19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9" Type="http://schemas.openxmlformats.org/officeDocument/2006/relationships/image" Target="../media/image194.png"/></Relationships>
</file>

<file path=ppt/slides/_rels/slide84.xml.rels><?xml version="1.0" encoding="UTF-8" standalone="yes"?>
<Relationships xmlns="http://schemas.openxmlformats.org/package/2006/relationships"><Relationship Id="rId8" Type="http://schemas.openxmlformats.org/officeDocument/2006/relationships/image" Target="../media/image199.png"/><Relationship Id="rId7" Type="http://schemas.openxmlformats.org/officeDocument/2006/relationships/image" Target="../media/image198.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5.png"/></Relationships>
</file>

<file path=ppt/slides/_rels/slide85.xml.rels><?xml version="1.0" encoding="UTF-8" standalone="yes"?>
<Relationships xmlns="http://schemas.openxmlformats.org/package/2006/relationships"><Relationship Id="rId8" Type="http://schemas.openxmlformats.org/officeDocument/2006/relationships/image" Target="../media/image203.png"/><Relationship Id="rId7" Type="http://schemas.openxmlformats.org/officeDocument/2006/relationships/image" Target="../media/image202.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9" Type="http://schemas.openxmlformats.org/officeDocument/2006/relationships/image" Target="../media/image204.png"/></Relationships>
</file>

<file path=ppt/slides/_rels/slide86.xml.rels><?xml version="1.0" encoding="UTF-8" standalone="yes"?>
<Relationships xmlns="http://schemas.openxmlformats.org/package/2006/relationships"><Relationship Id="rId8" Type="http://schemas.openxmlformats.org/officeDocument/2006/relationships/image" Target="../media/image210.png"/><Relationship Id="rId7" Type="http://schemas.openxmlformats.org/officeDocument/2006/relationships/image" Target="../media/image196.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s>
</file>

<file path=ppt/slides/_rels/slide87.xml.rels><?xml version="1.0" encoding="UTF-8" standalone="yes"?>
<Relationships xmlns="http://schemas.openxmlformats.org/package/2006/relationships"><Relationship Id="rId8" Type="http://schemas.openxmlformats.org/officeDocument/2006/relationships/image" Target="../media/image215.png"/><Relationship Id="rId7" Type="http://schemas.openxmlformats.org/officeDocument/2006/relationships/image" Target="../media/image21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9" Type="http://schemas.openxmlformats.org/officeDocument/2006/relationships/image" Target="../media/image216.png"/></Relationships>
</file>

<file path=ppt/slides/_rels/slide88.xml.rels><?xml version="1.0" encoding="UTF-8" standalone="yes"?>
<Relationships xmlns="http://schemas.openxmlformats.org/package/2006/relationships"><Relationship Id="rId8" Type="http://schemas.openxmlformats.org/officeDocument/2006/relationships/image" Target="../media/image218.png"/><Relationship Id="rId7" Type="http://schemas.openxmlformats.org/officeDocument/2006/relationships/image" Target="../media/image156.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1.png"/><Relationship Id="rId5" Type="http://schemas.openxmlformats.org/officeDocument/2006/relationships/image" Target="../media/image238.png"/><Relationship Id="rId10" Type="http://schemas.openxmlformats.org/officeDocument/2006/relationships/image" Target="../media/image220.png"/><Relationship Id="rId9" Type="http://schemas.openxmlformats.org/officeDocument/2006/relationships/image" Target="../media/image21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26.emf"/><Relationship Id="rId7" Type="http://schemas.openxmlformats.org/officeDocument/2006/relationships/image" Target="../media/image227.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26.png"/><Relationship Id="rId10" Type="http://schemas.openxmlformats.org/officeDocument/2006/relationships/image" Target="../media/image131.png"/><Relationship Id="rId9" Type="http://schemas.openxmlformats.org/officeDocument/2006/relationships/image" Target="../media/image229.png"/></Relationships>
</file>

<file path=ppt/slides/_rels/slide94.xml.rels><?xml version="1.0" encoding="UTF-8" standalone="yes"?>
<Relationships xmlns="http://schemas.openxmlformats.org/package/2006/relationships"><Relationship Id="rId8" Type="http://schemas.openxmlformats.org/officeDocument/2006/relationships/image" Target="../media/image234.png"/><Relationship Id="rId7" Type="http://schemas.openxmlformats.org/officeDocument/2006/relationships/image" Target="../media/image233.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9" Type="http://schemas.openxmlformats.org/officeDocument/2006/relationships/image" Target="../media/image132.emf"/></Relationships>
</file>

<file path=ppt/slides/_rels/slide95.xml.rels><?xml version="1.0" encoding="UTF-8" standalone="yes"?>
<Relationships xmlns="http://schemas.openxmlformats.org/package/2006/relationships"><Relationship Id="rId7" Type="http://schemas.openxmlformats.org/officeDocument/2006/relationships/image" Target="../media/image13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2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41.png"/><Relationship Id="rId7" Type="http://schemas.openxmlformats.org/officeDocument/2006/relationships/image" Target="../media/image24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39.png"/><Relationship Id="rId9" Type="http://schemas.openxmlformats.org/officeDocument/2006/relationships/image" Target="../media/image242.png"/></Relationships>
</file>

<file path=ppt/slides/_rels/slide98.xml.rels><?xml version="1.0" encoding="UTF-8" standalone="yes"?>
<Relationships xmlns="http://schemas.openxmlformats.org/package/2006/relationships"><Relationship Id="rId7" Type="http://schemas.openxmlformats.org/officeDocument/2006/relationships/image" Target="../media/image101.emf"/><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s>
</file>

<file path=ppt/slides/_rels/slide99.xml.rels><?xml version="1.0" encoding="UTF-8" standalone="yes"?>
<Relationships xmlns="http://schemas.openxmlformats.org/package/2006/relationships"><Relationship Id="rId8" Type="http://schemas.openxmlformats.org/officeDocument/2006/relationships/image" Target="../media/image248.png"/><Relationship Id="rId7" Type="http://schemas.openxmlformats.org/officeDocument/2006/relationships/image" Target="../media/image24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9" Type="http://schemas.openxmlformats.org/officeDocument/2006/relationships/image" Target="../media/image2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a:xfrm>
            <a:off x="342900" y="2774599"/>
            <a:ext cx="6944020" cy="1088444"/>
          </a:xfrm>
        </p:spPr>
        <p:txBody>
          <a:bodyPr vert="horz" lIns="91440" tIns="45720" rIns="91440" bIns="45720" rtlCol="0" anchor="t">
            <a:normAutofit fontScale="92500"/>
          </a:bodyPr>
          <a:lstStyle/>
          <a:p>
            <a:r>
              <a:rPr lang="en-US" dirty="0"/>
              <a:t>Lesson 12 – Tension and Compression Members</a:t>
            </a:r>
          </a:p>
          <a:p>
            <a:r>
              <a:rPr lang="en-US" dirty="0">
                <a:latin typeface="Arial"/>
                <a:cs typeface="Arial"/>
              </a:rPr>
              <a:t>   </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Net Area, A</a:t>
            </a:r>
            <a:r>
              <a:rPr lang="en-US" sz="2800" baseline="-25000" dirty="0">
                <a:cs typeface="Calibri"/>
              </a:rPr>
              <a:t>n</a:t>
            </a:r>
            <a:endParaRPr lang="en-US" sz="2800" baseline="-250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72359" y="1022629"/>
            <a:ext cx="8695441" cy="258532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net width is to be determined for each chain of holes extending across a member or element along any transverse, diagonal, or zigzag line.</a:t>
            </a:r>
          </a:p>
          <a:p>
            <a:endParaRPr lang="en-US" dirty="0">
              <a:effectLst/>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cs typeface="Times New Roman" panose="02020603050405020304" pitchFamily="18" charset="0"/>
              </a:rPr>
              <a:t>For each chain of holes, the net area is to be determined by subtracting from the gross area, the sum of the areas of all holes in the chain and adding the quantity (s</a:t>
            </a:r>
            <a:r>
              <a:rPr lang="en-US" baseline="30000" dirty="0">
                <a:effectLst/>
                <a:latin typeface="+mn-lt"/>
                <a:ea typeface="Times New Roman" panose="02020603050405020304" pitchFamily="18" charset="0"/>
                <a:cs typeface="Times New Roman" panose="02020603050405020304" pitchFamily="18" charset="0"/>
              </a:rPr>
              <a:t>2</a:t>
            </a:r>
            <a:r>
              <a:rPr lang="en-US" dirty="0">
                <a:effectLst/>
                <a:latin typeface="+mn-lt"/>
                <a:ea typeface="Times New Roman" panose="02020603050405020304" pitchFamily="18" charset="0"/>
                <a:cs typeface="Times New Roman" panose="02020603050405020304" pitchFamily="18" charset="0"/>
              </a:rPr>
              <a:t>/4g)t for each space between consecutive holes in the chain when holes are staggered.</a:t>
            </a:r>
          </a:p>
          <a:p>
            <a:endParaRPr lang="en-US" dirty="0">
              <a:latin typeface="+mn-lt"/>
              <a:ea typeface="Times New Roman" panose="02020603050405020304" pitchFamily="18" charset="0"/>
              <a:cs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8" name="TextBox 7">
            <a:extLst>
              <a:ext uri="{FF2B5EF4-FFF2-40B4-BE49-F238E27FC236}">
                <a16:creationId xmlns:a16="http://schemas.microsoft.com/office/drawing/2014/main" id="{F0B1ED86-222A-3630-6B62-F07879835908}"/>
              </a:ext>
            </a:extLst>
          </p:cNvPr>
          <p:cNvSpPr txBox="1"/>
          <p:nvPr/>
        </p:nvSpPr>
        <p:spPr>
          <a:xfrm>
            <a:off x="668519" y="3163283"/>
            <a:ext cx="8568963" cy="1771511"/>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d</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e</a:t>
            </a:r>
            <a:r>
              <a:rPr lang="en-US" sz="1800" dirty="0">
                <a:effectLst/>
                <a:latin typeface="Calibri" panose="020F0502020204030204" pitchFamily="34" charset="0"/>
                <a:ea typeface="Times New Roman" panose="02020603050405020304" pitchFamily="18" charset="0"/>
                <a:cs typeface="Calibri" panose="020F0502020204030204" pitchFamily="34" charset="0"/>
              </a:rPr>
              <a:t>  = 	</a:t>
            </a:r>
            <a:r>
              <a:rPr lang="en-US" sz="1600" dirty="0">
                <a:latin typeface="+mn-lt"/>
              </a:rPr>
              <a:t>effective width deducted for a given hole, equal to the nominal diameter or width of the hole perpendicular to the tension direction (in.)</a:t>
            </a:r>
          </a:p>
          <a:p>
            <a:pPr marL="801688" marR="228600" indent="-573088" algn="just">
              <a:lnSpc>
                <a:spcPct val="110000"/>
              </a:lnSpc>
              <a:spcBef>
                <a:spcPts val="0"/>
              </a:spcBef>
              <a:spcAft>
                <a:spcPts val="0"/>
              </a:spcAft>
              <a:tabLst>
                <a:tab pos="457200" algn="l"/>
                <a:tab pos="800100" algn="l"/>
              </a:tabLst>
            </a:pPr>
            <a:r>
              <a:rPr lang="en-US" sz="1600" dirty="0">
                <a:latin typeface="+mn-lt"/>
                <a:ea typeface="Times New Roman" panose="02020603050405020304" pitchFamily="18" charset="0"/>
                <a:cs typeface="Calibri" panose="020F0502020204030204" pitchFamily="34" charset="0"/>
              </a:rPr>
              <a:t>g</a:t>
            </a:r>
            <a:r>
              <a:rPr lang="en-US" sz="1600" baseline="-25000" dirty="0">
                <a:latin typeface="+mn-lt"/>
                <a:ea typeface="Times New Roman" panose="02020603050405020304" pitchFamily="18" charset="0"/>
                <a:cs typeface="Calibri" panose="020F0502020204030204" pitchFamily="34" charset="0"/>
              </a:rPr>
              <a:t> </a:t>
            </a:r>
            <a:r>
              <a:rPr lang="en-US" sz="1600" dirty="0">
                <a:latin typeface="+mn-lt"/>
                <a:ea typeface="Times New Roman" panose="02020603050405020304" pitchFamily="18" charset="0"/>
                <a:cs typeface="Calibri" panose="020F0502020204030204" pitchFamily="34" charset="0"/>
              </a:rPr>
              <a:t>    =    </a:t>
            </a:r>
            <a:r>
              <a:rPr lang="en-US" sz="1600" dirty="0">
                <a:latin typeface="+mn-lt"/>
              </a:rPr>
              <a:t>transverse center-to-center spacing (gage) between the hole gage lines (in.)</a:t>
            </a:r>
          </a:p>
          <a:p>
            <a:pPr marL="801688" marR="228600" indent="-573088" algn="just">
              <a:lnSpc>
                <a:spcPct val="110000"/>
              </a:lnSpc>
              <a:spcBef>
                <a:spcPts val="0"/>
              </a:spcBef>
              <a:spcAft>
                <a:spcPts val="0"/>
              </a:spcAft>
              <a:tabLst>
                <a:tab pos="457200" algn="l"/>
                <a:tab pos="800100" algn="l"/>
              </a:tabLst>
            </a:pPr>
            <a:r>
              <a:rPr lang="en-US" sz="1600" dirty="0">
                <a:effectLst/>
                <a:latin typeface="+mn-lt"/>
                <a:ea typeface="Times New Roman" panose="02020603050405020304" pitchFamily="18" charset="0"/>
                <a:cs typeface="Calibri" panose="020F0502020204030204" pitchFamily="34" charset="0"/>
              </a:rPr>
              <a:t>s     =    </a:t>
            </a:r>
            <a:r>
              <a:rPr lang="en-US" sz="1600" dirty="0">
                <a:latin typeface="+mn-lt"/>
              </a:rPr>
              <a:t>longitudinal center-to-center spacing (pitch) between two consecutive holes (in.)</a:t>
            </a:r>
          </a:p>
          <a:p>
            <a:pPr marL="801688" marR="228600" indent="-573088" algn="just">
              <a:lnSpc>
                <a:spcPct val="110000"/>
              </a:lnSpc>
              <a:spcBef>
                <a:spcPts val="0"/>
              </a:spcBef>
              <a:spcAft>
                <a:spcPts val="0"/>
              </a:spcAft>
              <a:tabLst>
                <a:tab pos="457200" algn="l"/>
                <a:tab pos="800100" algn="l"/>
              </a:tabLst>
            </a:pPr>
            <a:r>
              <a:rPr lang="en-US" sz="1600" dirty="0">
                <a:latin typeface="+mn-lt"/>
                <a:ea typeface="Times New Roman" panose="02020603050405020304" pitchFamily="18" charset="0"/>
                <a:cs typeface="Calibri" panose="020F0502020204030204" pitchFamily="34" charset="0"/>
              </a:rPr>
              <a:t>t     =    plate thickness at the hole along any given diagonal (in.)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520C20F-F779-EBA9-C277-1CA5FA901C10}"/>
                  </a:ext>
                </a:extLst>
              </p:cNvPr>
              <p:cNvSpPr txBox="1"/>
              <p:nvPr/>
            </p:nvSpPr>
            <p:spPr>
              <a:xfrm>
                <a:off x="2768301" y="2776712"/>
                <a:ext cx="4165899" cy="6939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nary>
                        <m:naryPr>
                          <m:chr m:val="∑"/>
                          <m:subHide m:val="on"/>
                          <m:supHide m:val="on"/>
                          <m:ctrlPr>
                            <a:rPr lang="en-US" i="1">
                              <a:solidFill>
                                <a:srgbClr val="000000"/>
                              </a:solidFill>
                              <a:latin typeface="Cambria Math" panose="02040503050406030204" pitchFamily="18" charset="0"/>
                            </a:rPr>
                          </m:ctrlPr>
                        </m:naryPr>
                        <m:sub/>
                        <m:sup/>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𝑑</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 +</m:t>
                          </m:r>
                          <m:nary>
                            <m:naryPr>
                              <m:chr m:val="∑"/>
                              <m:subHide m:val="on"/>
                              <m:supHide m:val="on"/>
                              <m:ctrlPr>
                                <a:rPr lang="en-US" i="1">
                                  <a:solidFill>
                                    <a:srgbClr val="000000"/>
                                  </a:solidFill>
                                  <a:latin typeface="Cambria Math" panose="02040503050406030204" pitchFamily="18" charset="0"/>
                                </a:rPr>
                              </m:ctrlPr>
                            </m:naryPr>
                            <m:sub/>
                            <m:sup/>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𝑔</m:t>
                                      </m:r>
                                    </m:den>
                                  </m:f>
                                </m:e>
                              </m:d>
                            </m:e>
                          </m:nary>
                        </m:e>
                      </m:nary>
                      <m:r>
                        <a:rPr lang="en-US" i="1">
                          <a:solidFill>
                            <a:srgbClr val="000000"/>
                          </a:solidFill>
                          <a:latin typeface="Cambria Math" panose="02040503050406030204" pitchFamily="18" charset="0"/>
                        </a:rPr>
                        <m:t>𝑡</m:t>
                      </m:r>
                    </m:oMath>
                  </m:oMathPara>
                </a14:m>
                <a:endParaRPr lang="en-US" i="1" dirty="0">
                  <a:latin typeface="Berlin Sans FB" panose="020E0602020502020306" pitchFamily="34" charset="0"/>
                  <a:ea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F520C20F-F779-EBA9-C277-1CA5FA901C10}"/>
                  </a:ext>
                </a:extLst>
              </p:cNvPr>
              <p:cNvSpPr txBox="1">
                <a:spLocks noRot="1" noChangeAspect="1" noMove="1" noResize="1" noEditPoints="1" noAdjustHandles="1" noChangeArrowheads="1" noChangeShapeType="1" noTextEdit="1"/>
              </p:cNvSpPr>
              <p:nvPr/>
            </p:nvSpPr>
            <p:spPr>
              <a:xfrm>
                <a:off x="2768301" y="2776712"/>
                <a:ext cx="4165899" cy="69390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5426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200" dirty="0">
                <a:cs typeface="Calibri"/>
              </a:rPr>
              <a:t>Single-Angle Compression Members - Example</a:t>
            </a: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380265"/>
            <a:ext cx="8366289" cy="2231380"/>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Calculate the effective width, b</a:t>
            </a:r>
            <a:r>
              <a:rPr lang="en-US" baseline="-25000" dirty="0">
                <a:latin typeface="+mn-lt"/>
                <a:cs typeface="Times New Roman" panose="02020603050405020304" pitchFamily="18" charset="0"/>
              </a:rPr>
              <a:t>e</a:t>
            </a:r>
            <a:r>
              <a:rPr lang="en-US" dirty="0">
                <a:latin typeface="+mn-lt"/>
                <a:cs typeface="Times New Roman" panose="02020603050405020304" pitchFamily="18" charset="0"/>
              </a:rPr>
              <a:t>, of the angle legs:</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CDBD69-FF7E-FD7E-07E3-6A04EE44AB1F}"/>
              </a:ext>
            </a:extLst>
          </p:cNvPr>
          <p:cNvSpPr txBox="1"/>
          <p:nvPr/>
        </p:nvSpPr>
        <p:spPr>
          <a:xfrm>
            <a:off x="5627981" y="1576965"/>
            <a:ext cx="1061509" cy="369332"/>
          </a:xfrm>
          <a:prstGeom prst="rect">
            <a:avLst/>
          </a:prstGeom>
          <a:noFill/>
        </p:spPr>
        <p:txBody>
          <a:bodyPr wrap="none" rtlCol="0">
            <a:spAutoFit/>
          </a:bodyPr>
          <a:lstStyle/>
          <a:p>
            <a:r>
              <a:rPr lang="en-US" dirty="0">
                <a:latin typeface="+mn-lt"/>
              </a:rPr>
              <a:t>(Slide 61)</a:t>
            </a: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E2DE0FDB-C623-5135-0325-F37FEF2100AF}"/>
                  </a:ext>
                </a:extLst>
              </p:cNvPr>
              <p:cNvSpPr txBox="1"/>
              <p:nvPr/>
            </p:nvSpPr>
            <p:spPr bwMode="auto">
              <a:xfrm>
                <a:off x="3004344" y="1135410"/>
                <a:ext cx="2837656" cy="6445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𝑟</m:t>
                          </m:r>
                        </m:sub>
                      </m:sSub>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den>
                          </m:f>
                        </m:e>
                      </m:rad>
                      <m:r>
                        <a:rPr lang="en-US" sz="1400" i="1">
                          <a:solidFill>
                            <a:srgbClr val="000000"/>
                          </a:solidFill>
                          <a:latin typeface="Cambria Math" panose="02040503050406030204" pitchFamily="18" charset="0"/>
                        </a:rPr>
                        <m:t>=10.8</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50</m:t>
                              </m:r>
                            </m:num>
                            <m:den>
                              <m:r>
                                <a:rPr lang="en-US" sz="1400" i="1">
                                  <a:solidFill>
                                    <a:srgbClr val="000000"/>
                                  </a:solidFill>
                                  <a:latin typeface="Cambria Math" panose="02040503050406030204" pitchFamily="18" charset="0"/>
                                </a:rPr>
                                <m:t>17.4</m:t>
                              </m:r>
                            </m:den>
                          </m:f>
                        </m:e>
                      </m:rad>
                      <m:r>
                        <a:rPr lang="en-US" sz="1400" i="1">
                          <a:solidFill>
                            <a:srgbClr val="000000"/>
                          </a:solidFill>
                          <a:latin typeface="Cambria Math" panose="02040503050406030204" pitchFamily="18" charset="0"/>
                        </a:rPr>
                        <m:t>=18.3</m:t>
                      </m:r>
                    </m:oMath>
                  </m:oMathPara>
                </a14:m>
                <a:endParaRPr lang="en-US" sz="1400" dirty="0"/>
              </a:p>
            </p:txBody>
          </p:sp>
        </mc:Choice>
        <mc:Fallback xmlns="">
          <p:sp>
            <p:nvSpPr>
              <p:cNvPr id="7" name="Object 6">
                <a:extLst>
                  <a:ext uri="{FF2B5EF4-FFF2-40B4-BE49-F238E27FC236}">
                    <a16:creationId xmlns:a16="http://schemas.microsoft.com/office/drawing/2014/main" id="{E2DE0FDB-C623-5135-0325-F37FEF2100AF}"/>
                  </a:ext>
                </a:extLst>
              </p:cNvPr>
              <p:cNvSpPr txBox="1">
                <a:spLocks noRot="1" noChangeAspect="1" noMove="1" noResize="1" noEditPoints="1" noAdjustHandles="1" noChangeArrowheads="1" noChangeShapeType="1" noTextEdit="1"/>
              </p:cNvSpPr>
              <p:nvPr/>
            </p:nvSpPr>
            <p:spPr bwMode="auto">
              <a:xfrm>
                <a:off x="3004344" y="1135410"/>
                <a:ext cx="2837656" cy="644525"/>
              </a:xfrm>
              <a:prstGeom prst="rect">
                <a:avLst/>
              </a:prstGeom>
              <a:blipFill>
                <a:blip r:embed="rId5"/>
                <a:stretch>
                  <a:fillRect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80E2CF96-BEEF-77FF-8209-7E50219E0791}"/>
                  </a:ext>
                </a:extLst>
              </p:cNvPr>
              <p:cNvSpPr txBox="1"/>
              <p:nvPr/>
            </p:nvSpPr>
            <p:spPr bwMode="auto">
              <a:xfrm>
                <a:off x="3017838" y="1889125"/>
                <a:ext cx="3446462" cy="5143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𝑏</m:t>
                          </m:r>
                        </m:num>
                        <m:den>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=16.0&lt;18.3   ∴  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𝑏</m:t>
                      </m:r>
                    </m:oMath>
                  </m:oMathPara>
                </a14:m>
                <a:endParaRPr lang="en-US" sz="1400" dirty="0"/>
              </a:p>
            </p:txBody>
          </p:sp>
        </mc:Choice>
        <mc:Fallback xmlns="">
          <p:sp>
            <p:nvSpPr>
              <p:cNvPr id="9" name="Object 8">
                <a:extLst>
                  <a:ext uri="{FF2B5EF4-FFF2-40B4-BE49-F238E27FC236}">
                    <a16:creationId xmlns:a16="http://schemas.microsoft.com/office/drawing/2014/main" id="{80E2CF96-BEEF-77FF-8209-7E50219E0791}"/>
                  </a:ext>
                </a:extLst>
              </p:cNvPr>
              <p:cNvSpPr txBox="1">
                <a:spLocks noRot="1" noChangeAspect="1" noMove="1" noResize="1" noEditPoints="1" noAdjustHandles="1" noChangeArrowheads="1" noChangeShapeType="1" noTextEdit="1"/>
              </p:cNvSpPr>
              <p:nvPr/>
            </p:nvSpPr>
            <p:spPr bwMode="auto">
              <a:xfrm>
                <a:off x="3017838" y="1889125"/>
                <a:ext cx="3446462" cy="51435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815C23BA-EC7A-EA86-D437-991524F1B208}"/>
                  </a:ext>
                </a:extLst>
              </p:cNvPr>
              <p:cNvSpPr txBox="1"/>
              <p:nvPr/>
            </p:nvSpPr>
            <p:spPr bwMode="auto">
              <a:xfrm>
                <a:off x="3119059" y="2464594"/>
                <a:ext cx="4192289" cy="3429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r>
                        <a:rPr lang="en-US" sz="1400" i="1">
                          <a:solidFill>
                            <a:srgbClr val="000000"/>
                          </a:solidFill>
                          <a:latin typeface="Cambria Math" panose="02040503050406030204" pitchFamily="18" charset="0"/>
                        </a:rPr>
                        <m:t>−</m:t>
                      </m:r>
                      <m:nary>
                        <m:naryPr>
                          <m:chr m:val="∑"/>
                          <m:subHide m:val="on"/>
                          <m:supHide m:val="on"/>
                          <m:ctrlPr>
                            <a:rPr lang="en-US" sz="1400" i="1">
                              <a:solidFill>
                                <a:srgbClr val="000000"/>
                              </a:solidFill>
                              <a:latin typeface="Cambria Math" panose="02040503050406030204" pitchFamily="18" charset="0"/>
                            </a:rPr>
                          </m:ctrlPr>
                        </m:naryPr>
                        <m:sub/>
                        <m:sup/>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𝑏</m:t>
                              </m:r>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e>
                          </m:d>
                        </m:e>
                      </m:nary>
                      <m:r>
                        <a:rPr lang="en-US" sz="1400" i="1">
                          <a:solidFill>
                            <a:srgbClr val="000000"/>
                          </a:solidFill>
                          <a:latin typeface="Cambria Math" panose="02040503050406030204" pitchFamily="18" charset="0"/>
                        </a:rPr>
                        <m:t>𝑡</m:t>
                      </m:r>
                    </m:oMath>
                  </m:oMathPara>
                </a14:m>
                <a:endParaRPr lang="en-US" sz="1400" dirty="0"/>
              </a:p>
            </p:txBody>
          </p:sp>
        </mc:Choice>
        <mc:Fallback xmlns="">
          <p:sp>
            <p:nvSpPr>
              <p:cNvPr id="16" name="Object 15">
                <a:extLst>
                  <a:ext uri="{FF2B5EF4-FFF2-40B4-BE49-F238E27FC236}">
                    <a16:creationId xmlns:a16="http://schemas.microsoft.com/office/drawing/2014/main" id="{815C23BA-EC7A-EA86-D437-991524F1B208}"/>
                  </a:ext>
                </a:extLst>
              </p:cNvPr>
              <p:cNvSpPr txBox="1">
                <a:spLocks noRot="1" noChangeAspect="1" noMove="1" noResize="1" noEditPoints="1" noAdjustHandles="1" noChangeArrowheads="1" noChangeShapeType="1" noTextEdit="1"/>
              </p:cNvSpPr>
              <p:nvPr/>
            </p:nvSpPr>
            <p:spPr bwMode="auto">
              <a:xfrm>
                <a:off x="3119059" y="2464594"/>
                <a:ext cx="4192289" cy="342900"/>
              </a:xfrm>
              <a:prstGeom prst="rect">
                <a:avLst/>
              </a:prstGeom>
              <a:blipFill>
                <a:blip r:embed="rId7"/>
                <a:stretch>
                  <a:fillRect t="-205263" b="-37193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B820BFD-9739-F494-0ECF-74D95741CE63}"/>
              </a:ext>
            </a:extLst>
          </p:cNvPr>
          <p:cNvSpPr txBox="1"/>
          <p:nvPr/>
        </p:nvSpPr>
        <p:spPr>
          <a:xfrm>
            <a:off x="5647983" y="2521528"/>
            <a:ext cx="4572000" cy="369332"/>
          </a:xfrm>
          <a:prstGeom prst="rect">
            <a:avLst/>
          </a:prstGeom>
          <a:noFill/>
        </p:spPr>
        <p:txBody>
          <a:bodyPr wrap="square">
            <a:spAutoFit/>
          </a:bodyPr>
          <a:lstStyle/>
          <a:p>
            <a:r>
              <a:rPr lang="en-US" dirty="0">
                <a:latin typeface="+mn-lt"/>
              </a:rPr>
              <a:t>(Slide 59)</a:t>
            </a:r>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EF72ADFB-C35E-3219-F888-D932933A9DCB}"/>
                  </a:ext>
                </a:extLst>
              </p:cNvPr>
              <p:cNvSpPr txBox="1"/>
              <p:nvPr/>
            </p:nvSpPr>
            <p:spPr bwMode="auto">
              <a:xfrm>
                <a:off x="3754438" y="3081338"/>
                <a:ext cx="1992312" cy="32226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oMath>
                  </m:oMathPara>
                </a14:m>
                <a:endParaRPr lang="en-US" sz="1400" dirty="0"/>
              </a:p>
            </p:txBody>
          </p:sp>
        </mc:Choice>
        <mc:Fallback xmlns="">
          <p:sp>
            <p:nvSpPr>
              <p:cNvPr id="19" name="Object 18">
                <a:extLst>
                  <a:ext uri="{FF2B5EF4-FFF2-40B4-BE49-F238E27FC236}">
                    <a16:creationId xmlns:a16="http://schemas.microsoft.com/office/drawing/2014/main" id="{EF72ADFB-C35E-3219-F888-D932933A9DCB}"/>
                  </a:ext>
                </a:extLst>
              </p:cNvPr>
              <p:cNvSpPr txBox="1">
                <a:spLocks noRot="1" noChangeAspect="1" noMove="1" noResize="1" noEditPoints="1" noAdjustHandles="1" noChangeArrowheads="1" noChangeShapeType="1" noTextEdit="1"/>
              </p:cNvSpPr>
              <p:nvPr/>
            </p:nvSpPr>
            <p:spPr bwMode="auto">
              <a:xfrm>
                <a:off x="3754438" y="3081338"/>
                <a:ext cx="1992312" cy="322262"/>
              </a:xfrm>
              <a:prstGeom prst="rect">
                <a:avLst/>
              </a:prstGeom>
              <a:blipFill>
                <a:blip r:embed="rId8"/>
                <a:stretch>
                  <a:fillRect b="-377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C3ABEB29-2F03-A71F-96AC-FFF6325B5F4E}"/>
              </a:ext>
            </a:extLst>
          </p:cNvPr>
          <p:cNvCxnSpPr/>
          <p:nvPr/>
        </p:nvCxnSpPr>
        <p:spPr>
          <a:xfrm flipV="1">
            <a:off x="4587875" y="2521528"/>
            <a:ext cx="492125" cy="3931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379903-48FA-BF88-D42E-4A2FEEDFD4CC}"/>
              </a:ext>
            </a:extLst>
          </p:cNvPr>
          <p:cNvSpPr txBox="1"/>
          <p:nvPr/>
        </p:nvSpPr>
        <p:spPr>
          <a:xfrm>
            <a:off x="5070705" y="2378463"/>
            <a:ext cx="5109328" cy="307777"/>
          </a:xfrm>
          <a:prstGeom prst="rect">
            <a:avLst/>
          </a:prstGeom>
          <a:noFill/>
        </p:spPr>
        <p:txBody>
          <a:bodyPr wrap="square">
            <a:spAutoFit/>
          </a:bodyPr>
          <a:lstStyle/>
          <a:p>
            <a:r>
              <a:rPr lang="en-US" sz="1400" dirty="0">
                <a:solidFill>
                  <a:srgbClr val="FF0000"/>
                </a:solidFill>
              </a:rPr>
              <a:t>0</a:t>
            </a: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22C02CBF-B100-72C2-8EAC-D40C3EA827EB}"/>
                  </a:ext>
                </a:extLst>
              </p:cNvPr>
              <p:cNvSpPr txBox="1"/>
              <p:nvPr/>
            </p:nvSpPr>
            <p:spPr bwMode="auto">
              <a:xfrm>
                <a:off x="2462213" y="3621088"/>
                <a:ext cx="3808412" cy="32385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𝑒𝑓𝑓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=17.4(4.36)=75.8 </m:t>
                      </m:r>
                      <m:r>
                        <a:rPr lang="en-US" i="1">
                          <a:solidFill>
                            <a:srgbClr val="000000"/>
                          </a:solidFill>
                          <a:latin typeface="Cambria Math" panose="02040503050406030204" pitchFamily="18" charset="0"/>
                        </a:rPr>
                        <m:t>𝑘𝑖𝑝𝑠</m:t>
                      </m:r>
                    </m:oMath>
                  </m:oMathPara>
                </a14:m>
                <a:endParaRPr lang="en-US" dirty="0"/>
              </a:p>
            </p:txBody>
          </p:sp>
        </mc:Choice>
        <mc:Fallback xmlns="">
          <p:sp>
            <p:nvSpPr>
              <p:cNvPr id="24" name="Object 23">
                <a:extLst>
                  <a:ext uri="{FF2B5EF4-FFF2-40B4-BE49-F238E27FC236}">
                    <a16:creationId xmlns:a16="http://schemas.microsoft.com/office/drawing/2014/main" id="{22C02CBF-B100-72C2-8EAC-D40C3EA827EB}"/>
                  </a:ext>
                </a:extLst>
              </p:cNvPr>
              <p:cNvSpPr txBox="1">
                <a:spLocks noRot="1" noChangeAspect="1" noMove="1" noResize="1" noEditPoints="1" noAdjustHandles="1" noChangeArrowheads="1" noChangeShapeType="1" noTextEdit="1"/>
              </p:cNvSpPr>
              <p:nvPr/>
            </p:nvSpPr>
            <p:spPr bwMode="auto">
              <a:xfrm>
                <a:off x="2462213" y="3621088"/>
                <a:ext cx="3808412" cy="323850"/>
              </a:xfrm>
              <a:prstGeom prst="rect">
                <a:avLst/>
              </a:prstGeom>
              <a:blipFill>
                <a:blip r:embed="rId9"/>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bject 24">
                <a:extLst>
                  <a:ext uri="{FF2B5EF4-FFF2-40B4-BE49-F238E27FC236}">
                    <a16:creationId xmlns:a16="http://schemas.microsoft.com/office/drawing/2014/main" id="{757EF6C2-3E28-B819-8A78-884C165A9E07}"/>
                  </a:ext>
                </a:extLst>
              </p:cNvPr>
              <p:cNvSpPr txBox="1"/>
              <p:nvPr/>
            </p:nvSpPr>
            <p:spPr bwMode="auto">
              <a:xfrm>
                <a:off x="3775861" y="4109595"/>
                <a:ext cx="864564" cy="32385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func>
                        <m:funcPr>
                          <m:ctrlPr>
                            <a:rPr lang="en-US" sz="1600" i="1">
                              <a:solidFill>
                                <a:srgbClr val="000000"/>
                              </a:solidFill>
                              <a:latin typeface="Cambria Math" panose="02040503050406030204" pitchFamily="18" charset="0"/>
                            </a:rPr>
                          </m:ctrlPr>
                        </m:funcPr>
                        <m:fNa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P</m:t>
                              </m:r>
                            </m:e>
                            <m:sub>
                              <m:r>
                                <a:rPr lang="en-US" sz="1600" i="1">
                                  <a:solidFill>
                                    <a:srgbClr val="000000"/>
                                  </a:solidFill>
                                  <a:latin typeface="Cambria Math" panose="02040503050406030204" pitchFamily="18" charset="0"/>
                                </a:rPr>
                                <m:t>𝑟</m:t>
                              </m:r>
                            </m:sub>
                          </m:sSub>
                        </m:fName>
                        <m:e>
                          <m:r>
                            <a:rPr lang="en-US" sz="1600" i="1">
                              <a:solidFill>
                                <a:srgbClr val="000000"/>
                              </a:solidFill>
                              <a:latin typeface="Cambria Math" panose="02040503050406030204" pitchFamily="18" charset="0"/>
                            </a:rPr>
                            <m:t>=</m:t>
                          </m:r>
                        </m:e>
                      </m:func>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𝜙</m:t>
                          </m:r>
                        </m:e>
                        <m:sub>
                          <m:r>
                            <a:rPr lang="en-US" sz="1600" i="1">
                              <a:solidFill>
                                <a:srgbClr val="000000"/>
                              </a:solidFill>
                              <a:latin typeface="Cambria Math" panose="02040503050406030204" pitchFamily="18" charset="0"/>
                            </a:rPr>
                            <m:t>𝑐</m:t>
                          </m:r>
                        </m:sub>
                      </m:sSub>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𝑛</m:t>
                          </m:r>
                        </m:sub>
                      </m:sSub>
                    </m:oMath>
                  </m:oMathPara>
                </a14:m>
                <a:endParaRPr lang="en-US" dirty="0"/>
              </a:p>
            </p:txBody>
          </p:sp>
        </mc:Choice>
        <mc:Fallback xmlns="">
          <p:sp>
            <p:nvSpPr>
              <p:cNvPr id="25" name="Object 24">
                <a:extLst>
                  <a:ext uri="{FF2B5EF4-FFF2-40B4-BE49-F238E27FC236}">
                    <a16:creationId xmlns:a16="http://schemas.microsoft.com/office/drawing/2014/main" id="{757EF6C2-3E28-B819-8A78-884C165A9E07}"/>
                  </a:ext>
                </a:extLst>
              </p:cNvPr>
              <p:cNvSpPr txBox="1">
                <a:spLocks noRot="1" noChangeAspect="1" noMove="1" noResize="1" noEditPoints="1" noAdjustHandles="1" noChangeArrowheads="1" noChangeShapeType="1" noTextEdit="1"/>
              </p:cNvSpPr>
              <p:nvPr/>
            </p:nvSpPr>
            <p:spPr bwMode="auto">
              <a:xfrm>
                <a:off x="3775861" y="4109595"/>
                <a:ext cx="864564" cy="323850"/>
              </a:xfrm>
              <a:prstGeom prst="rect">
                <a:avLst/>
              </a:prstGeom>
              <a:blipFill>
                <a:blip r:embed="rId10"/>
                <a:stretch>
                  <a:fillRect r="-4225" b="-13208"/>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FDAD85A-8BC5-8840-7A26-AF2EA534011A}"/>
              </a:ext>
            </a:extLst>
          </p:cNvPr>
          <p:cNvSpPr txBox="1"/>
          <p:nvPr/>
        </p:nvSpPr>
        <p:spPr>
          <a:xfrm>
            <a:off x="5627981" y="4064113"/>
            <a:ext cx="5109328" cy="369332"/>
          </a:xfrm>
          <a:prstGeom prst="rect">
            <a:avLst/>
          </a:prstGeom>
          <a:noFill/>
        </p:spPr>
        <p:txBody>
          <a:bodyPr wrap="square">
            <a:spAutoFit/>
          </a:bodyPr>
          <a:lstStyle/>
          <a:p>
            <a:r>
              <a:rPr lang="en-US" dirty="0">
                <a:latin typeface="+mn-lt"/>
              </a:rPr>
              <a:t>(Slide 43)</a:t>
            </a:r>
          </a:p>
        </p:txBody>
      </p:sp>
      <mc:AlternateContent xmlns:mc="http://schemas.openxmlformats.org/markup-compatibility/2006" xmlns:a14="http://schemas.microsoft.com/office/drawing/2010/main">
        <mc:Choice Requires="a14">
          <p:sp>
            <p:nvSpPr>
              <p:cNvPr id="28" name="Object 27">
                <a:extLst>
                  <a:ext uri="{FF2B5EF4-FFF2-40B4-BE49-F238E27FC236}">
                    <a16:creationId xmlns:a16="http://schemas.microsoft.com/office/drawing/2014/main" id="{ED7420A7-9A20-7299-FB00-488B357356C9}"/>
                  </a:ext>
                </a:extLst>
              </p:cNvPr>
              <p:cNvSpPr txBox="1"/>
              <p:nvPr/>
            </p:nvSpPr>
            <p:spPr bwMode="auto">
              <a:xfrm>
                <a:off x="2289191" y="4593721"/>
                <a:ext cx="4310062" cy="338137"/>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0.95(75.8)=72.0 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&gt;</m:t>
                      </m:r>
                      <m:d>
                        <m:dPr>
                          <m:begChr m:val="|"/>
                          <m:endChr m:val="|"/>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e>
                      </m:d>
                      <m:r>
                        <a:rPr lang="en-US" i="1">
                          <a:solidFill>
                            <a:srgbClr val="000000"/>
                          </a:solidFill>
                          <a:latin typeface="Cambria Math" panose="02040503050406030204" pitchFamily="18" charset="0"/>
                        </a:rPr>
                        <m:t>=70.0 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𝑜𝑘</m:t>
                      </m:r>
                    </m:oMath>
                  </m:oMathPara>
                </a14:m>
                <a:endParaRPr lang="en-US" dirty="0"/>
              </a:p>
            </p:txBody>
          </p:sp>
        </mc:Choice>
        <mc:Fallback xmlns="">
          <p:sp>
            <p:nvSpPr>
              <p:cNvPr id="28" name="Object 27">
                <a:extLst>
                  <a:ext uri="{FF2B5EF4-FFF2-40B4-BE49-F238E27FC236}">
                    <a16:creationId xmlns:a16="http://schemas.microsoft.com/office/drawing/2014/main" id="{ED7420A7-9A20-7299-FB00-488B357356C9}"/>
                  </a:ext>
                </a:extLst>
              </p:cNvPr>
              <p:cNvSpPr txBox="1">
                <a:spLocks noRot="1" noChangeAspect="1" noMove="1" noResize="1" noEditPoints="1" noAdjustHandles="1" noChangeArrowheads="1" noChangeShapeType="1" noTextEdit="1"/>
              </p:cNvSpPr>
              <p:nvPr/>
            </p:nvSpPr>
            <p:spPr bwMode="auto">
              <a:xfrm>
                <a:off x="2289191" y="4593721"/>
                <a:ext cx="4310062" cy="33813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20111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200" dirty="0">
                <a:cs typeface="Calibri"/>
              </a:rPr>
              <a:t>Single-Angle Compression Members - Example</a:t>
            </a: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1" y="493387"/>
            <a:ext cx="8366289" cy="4108817"/>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Calibri" panose="020F0502020204030204" pitchFamily="34" charset="0"/>
              <a:buChar char="―"/>
            </a:pPr>
            <a:r>
              <a:rPr lang="en-US" dirty="0">
                <a:latin typeface="+mn-lt"/>
                <a:ea typeface="Times New Roman" panose="02020603050405020304" pitchFamily="18" charset="0"/>
              </a:rPr>
              <a:t>Lastly, check the actual maximum slenderness ratio of the member against the appropriate limiting slenderness ratio:</a:t>
            </a:r>
          </a:p>
          <a:p>
            <a:pPr marL="285750" marR="0" indent="-285750" algn="just">
              <a:spcBef>
                <a:spcPts val="0"/>
              </a:spcBef>
              <a:spcAft>
                <a:spcPts val="0"/>
              </a:spcAft>
              <a:buFont typeface="Wingdings" panose="05000000000000000000" pitchFamily="2" charset="2"/>
              <a:buChar char="Ø"/>
            </a:pPr>
            <a:endParaRPr lang="en-US" dirty="0">
              <a:effectLst/>
              <a:latin typeface="+mn-lt"/>
              <a:ea typeface="Times New Roman" panose="02020603050405020304" pitchFamily="18" charset="0"/>
            </a:endParaRPr>
          </a:p>
          <a:p>
            <a:pPr marL="742950" lvl="1" indent="-285750" algn="just">
              <a:spcBef>
                <a:spcPts val="0"/>
              </a:spcBef>
              <a:spcAft>
                <a:spcPts val="0"/>
              </a:spcAft>
              <a:buFont typeface="Courier New" panose="02070309020205020404" pitchFamily="49" charset="0"/>
              <a:buChar char="o"/>
            </a:pPr>
            <a:r>
              <a:rPr lang="en-US" dirty="0">
                <a:latin typeface="+mn-lt"/>
                <a:ea typeface="Times New Roman" panose="02020603050405020304" pitchFamily="18" charset="0"/>
              </a:rPr>
              <a:t>For single angles, K = 1.0 regardless of the end connection (Slide 48).</a:t>
            </a:r>
            <a:endParaRPr lang="en-US"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R="0" algn="just">
              <a:spcBef>
                <a:spcPts val="0"/>
              </a:spcBef>
              <a:spcAft>
                <a:spcPts val="0"/>
              </a:spcAft>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2828041" y="2268537"/>
                <a:ext cx="3263900" cy="606425"/>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ℓ</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𝑧</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1.0(8.0)(12)</m:t>
                          </m:r>
                        </m:num>
                        <m:den>
                          <m:r>
                            <a:rPr lang="en-US" i="1">
                              <a:solidFill>
                                <a:srgbClr val="000000"/>
                              </a:solidFill>
                              <a:latin typeface="Cambria Math" panose="02040503050406030204" pitchFamily="18" charset="0"/>
                            </a:rPr>
                            <m:t>1.19</m:t>
                          </m:r>
                        </m:den>
                      </m:f>
                      <m:r>
                        <a:rPr lang="en-US" i="1">
                          <a:solidFill>
                            <a:srgbClr val="000000"/>
                          </a:solidFill>
                          <a:latin typeface="Cambria Math" panose="02040503050406030204" pitchFamily="18" charset="0"/>
                        </a:rPr>
                        <m:t>=80.7&lt;120     </m:t>
                      </m:r>
                      <m:r>
                        <a:rPr lang="en-US" i="1">
                          <a:solidFill>
                            <a:srgbClr val="000000"/>
                          </a:solidFill>
                          <a:latin typeface="Cambria Math" panose="02040503050406030204" pitchFamily="18" charset="0"/>
                        </a:rPr>
                        <m:t>𝑜𝑘</m:t>
                      </m:r>
                    </m:oMath>
                  </m:oMathPara>
                </a14:m>
                <a:endParaRPr lang="en-US"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2828041" y="2268537"/>
                <a:ext cx="3263900" cy="606425"/>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D135FFB-CC9D-D6ED-D09C-57987BE8A002}"/>
              </a:ext>
            </a:extLst>
          </p:cNvPr>
          <p:cNvSpPr/>
          <p:nvPr/>
        </p:nvSpPr>
        <p:spPr>
          <a:xfrm>
            <a:off x="1781666" y="2696066"/>
            <a:ext cx="716437" cy="5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B1D1B84-EF23-DED4-0001-E7B007A1AB27}"/>
              </a:ext>
            </a:extLst>
          </p:cNvPr>
          <p:cNvSpPr/>
          <p:nvPr/>
        </p:nvSpPr>
        <p:spPr>
          <a:xfrm>
            <a:off x="1451728" y="3016577"/>
            <a:ext cx="329938" cy="10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4D81E21-FE11-0A6F-BA05-65FCF6DAE240}"/>
              </a:ext>
            </a:extLst>
          </p:cNvPr>
          <p:cNvSpPr txBox="1"/>
          <p:nvPr/>
        </p:nvSpPr>
        <p:spPr>
          <a:xfrm>
            <a:off x="1957174" y="3157492"/>
            <a:ext cx="5005633" cy="374739"/>
          </a:xfrm>
          <a:prstGeom prst="rect">
            <a:avLst/>
          </a:prstGeom>
          <a:noFill/>
        </p:spPr>
        <p:txBody>
          <a:bodyPr wrap="square" rtlCol="0">
            <a:spAutoFit/>
          </a:bodyPr>
          <a:lstStyle/>
          <a:p>
            <a:r>
              <a:rPr lang="en-US" dirty="0">
                <a:latin typeface="+mn-lt"/>
              </a:rPr>
              <a:t>The maximum slenderness ratio is satisfactory.</a:t>
            </a:r>
          </a:p>
        </p:txBody>
      </p:sp>
    </p:spTree>
    <p:extLst>
      <p:ext uri="{BB962C8B-B14F-4D97-AF65-F5344CB8AC3E}">
        <p14:creationId xmlns:p14="http://schemas.microsoft.com/office/powerpoint/2010/main" val="690584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Built-up members</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102</a:t>
            </a:fld>
            <a:endParaRPr lang="en-US" dirty="0"/>
          </a:p>
        </p:txBody>
      </p:sp>
    </p:spTree>
    <p:extLst>
      <p:ext uri="{BB962C8B-B14F-4D97-AF65-F5344CB8AC3E}">
        <p14:creationId xmlns:p14="http://schemas.microsoft.com/office/powerpoint/2010/main" val="2730664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55119"/>
            <a:ext cx="8229600" cy="857250"/>
          </a:xfrm>
        </p:spPr>
        <p:txBody>
          <a:bodyPr lIns="91440" tIns="45720" rIns="91440" bIns="45720" anchor="t">
            <a:normAutofit/>
          </a:bodyPr>
          <a:lstStyle/>
          <a:p>
            <a:r>
              <a:rPr lang="en-US" sz="3200" dirty="0"/>
              <a:t>Built-up Compression Members</a:t>
            </a:r>
          </a:p>
        </p:txBody>
      </p:sp>
      <p:sp>
        <p:nvSpPr>
          <p:cNvPr id="9" name="Content Placeholder 8">
            <a:extLst>
              <a:ext uri="{FF2B5EF4-FFF2-40B4-BE49-F238E27FC236}">
                <a16:creationId xmlns:a16="http://schemas.microsoft.com/office/drawing/2014/main" id="{F00DB43F-EF29-A8D0-5E8F-0F54CEC2D2BD}"/>
              </a:ext>
            </a:extLst>
          </p:cNvPr>
          <p:cNvSpPr>
            <a:spLocks noGrp="1"/>
          </p:cNvSpPr>
          <p:nvPr>
            <p:ph sz="half" idx="1"/>
          </p:nvPr>
        </p:nvSpPr>
        <p:spPr>
          <a:xfrm>
            <a:off x="457200" y="912369"/>
            <a:ext cx="5274297" cy="3943350"/>
          </a:xfrm>
        </p:spPr>
        <p:txBody>
          <a:bodyPr>
            <a:normAutofit/>
          </a:bodyPr>
          <a:lstStyle/>
          <a:p>
            <a:r>
              <a:rPr lang="en-US" sz="1400" dirty="0">
                <a:effectLst/>
                <a:latin typeface="+mn-lt"/>
                <a:ea typeface="Times New Roman" panose="02020603050405020304" pitchFamily="18" charset="0"/>
                <a:cs typeface="Times New Roman" panose="02020603050405020304" pitchFamily="18" charset="0"/>
              </a:rPr>
              <a:t>Built-up compression members typically consist of two or more steel shapes, either:</a:t>
            </a:r>
            <a:endParaRPr lang="en-US" sz="1400" dirty="0">
              <a:latin typeface="+mn-lt"/>
              <a:ea typeface="Times New Roman" panose="02020603050405020304" pitchFamily="18" charset="0"/>
              <a:cs typeface="Times New Roman" panose="02020603050405020304" pitchFamily="18" charset="0"/>
            </a:endParaRPr>
          </a:p>
          <a:p>
            <a:pPr lvl="1"/>
            <a:r>
              <a:rPr lang="en-US" sz="1200" dirty="0">
                <a:effectLst/>
                <a:latin typeface="+mn-lt"/>
                <a:ea typeface="Times New Roman" panose="02020603050405020304" pitchFamily="18" charset="0"/>
                <a:cs typeface="Times New Roman" panose="02020603050405020304" pitchFamily="18" charset="0"/>
              </a:rPr>
              <a:t>Closely spaced shapes (e.g., angles or channels) interconnected at intervals </a:t>
            </a:r>
            <a:r>
              <a:rPr lang="en-US" sz="1200" dirty="0">
                <a:latin typeface="+mn-lt"/>
                <a:ea typeface="Times New Roman" panose="02020603050405020304" pitchFamily="18" charset="0"/>
                <a:cs typeface="Times New Roman" panose="02020603050405020304" pitchFamily="18" charset="0"/>
              </a:rPr>
              <a:t>using welds or bolts/rivets or </a:t>
            </a:r>
            <a:r>
              <a:rPr lang="en-US" sz="1200" dirty="0">
                <a:effectLst/>
                <a:latin typeface="+mn-lt"/>
                <a:ea typeface="Times New Roman" panose="02020603050405020304" pitchFamily="18" charset="0"/>
                <a:cs typeface="Times New Roman" panose="02020603050405020304" pitchFamily="18" charset="0"/>
              </a:rPr>
              <a:t>by intermittent bolted/riveted or welded filler/stay plates; or</a:t>
            </a:r>
            <a:endParaRPr lang="en-US" sz="1200" dirty="0">
              <a:latin typeface="+mn-lt"/>
              <a:ea typeface="Times New Roman" panose="02020603050405020304" pitchFamily="18" charset="0"/>
              <a:cs typeface="Times New Roman" panose="02020603050405020304" pitchFamily="18" charset="0"/>
            </a:endParaRPr>
          </a:p>
          <a:p>
            <a:pPr lvl="1"/>
            <a:r>
              <a:rPr lang="en-US" sz="1200" dirty="0">
                <a:effectLst/>
                <a:latin typeface="+mn-lt"/>
                <a:ea typeface="Times New Roman" panose="02020603050405020304" pitchFamily="18" charset="0"/>
                <a:cs typeface="Times New Roman" panose="02020603050405020304" pitchFamily="18" charset="0"/>
              </a:rPr>
              <a:t>Widely spaced shapes or plates connected by lacing (i.e., flat bars, angles, channels, or other shapes), tie plates (also referred to as batten or stay plates), solid plates, or perforated cover plates (Slides 5 and 41). Solid plates and perforated plates are most commonly used in modern steel bridges; lacing and tie plates are now less commonly used. </a:t>
            </a:r>
          </a:p>
          <a:p>
            <a:r>
              <a:rPr lang="en-US" sz="1400" dirty="0">
                <a:effectLst/>
                <a:latin typeface="+mn-lt"/>
                <a:ea typeface="Times New Roman" panose="02020603050405020304" pitchFamily="18" charset="0"/>
                <a:cs typeface="Times New Roman" panose="02020603050405020304" pitchFamily="18" charset="0"/>
              </a:rPr>
              <a:t>Along the length of the built-up member between the end connections, the maximum longitudinal spacing or pitch of bolts must satisfy the spacing requirements for stitch bolts specified in </a:t>
            </a:r>
            <a:r>
              <a:rPr lang="en-US" sz="1400" i="1" dirty="0">
                <a:effectLst/>
                <a:latin typeface="+mn-lt"/>
                <a:ea typeface="Times New Roman" panose="02020603050405020304" pitchFamily="18" charset="0"/>
                <a:cs typeface="Times New Roman" panose="02020603050405020304" pitchFamily="18" charset="0"/>
              </a:rPr>
              <a:t>AASHTO LRFD</a:t>
            </a:r>
            <a:r>
              <a:rPr lang="en-US" sz="1400" dirty="0">
                <a:effectLst/>
                <a:latin typeface="+mn-lt"/>
                <a:ea typeface="Times New Roman" panose="02020603050405020304" pitchFamily="18" charset="0"/>
                <a:cs typeface="Times New Roman" panose="02020603050405020304" pitchFamily="18" charset="0"/>
              </a:rPr>
              <a:t> Article 6.13.2.6.3 (Lesson 11). At the ends of built-up compression members, bolts must also satisfy the maximum pitch requirements specified for the ends of these members in </a:t>
            </a:r>
            <a:r>
              <a:rPr lang="en-US" sz="1400" i="1" dirty="0">
                <a:effectLst/>
                <a:latin typeface="+mn-lt"/>
                <a:ea typeface="Times New Roman" panose="02020603050405020304" pitchFamily="18" charset="0"/>
                <a:cs typeface="Times New Roman" panose="02020603050405020304" pitchFamily="18" charset="0"/>
              </a:rPr>
              <a:t>AASHTO LRFD</a:t>
            </a:r>
            <a:r>
              <a:rPr lang="en-US" sz="1400" dirty="0">
                <a:effectLst/>
                <a:latin typeface="+mn-lt"/>
                <a:ea typeface="Times New Roman" panose="02020603050405020304" pitchFamily="18" charset="0"/>
                <a:cs typeface="Times New Roman" panose="02020603050405020304" pitchFamily="18" charset="0"/>
              </a:rPr>
              <a:t> Article 6.13.2.6.4. </a:t>
            </a:r>
            <a:endParaRPr lang="en-US" sz="1400" dirty="0"/>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pPr/>
              <a:t>103</a:t>
            </a:fld>
            <a:endParaRPr lang="en-US" dirty="0"/>
          </a:p>
        </p:txBody>
      </p:sp>
      <p:pic>
        <p:nvPicPr>
          <p:cNvPr id="1026" name="Picture 2">
            <a:extLst>
              <a:ext uri="{FF2B5EF4-FFF2-40B4-BE49-F238E27FC236}">
                <a16:creationId xmlns:a16="http://schemas.microsoft.com/office/drawing/2014/main" id="{DE2727FB-B4C6-9741-D96C-D09029AD30CE}"/>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6142349" y="987347"/>
            <a:ext cx="2133599" cy="379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6419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Built-up Compression Members</a:t>
            </a:r>
            <a:br>
              <a:rPr lang="en-US" sz="3600" dirty="0">
                <a:cs typeface="Calibri"/>
              </a:rPr>
            </a:br>
            <a:r>
              <a:rPr lang="en-US" sz="2800" dirty="0">
                <a:cs typeface="Calibri"/>
              </a:rPr>
              <a:t>Nominal Compressive Resistance, P</a:t>
            </a:r>
            <a:r>
              <a:rPr lang="en-US" sz="2800" baseline="-25000" dirty="0">
                <a:cs typeface="Calibri"/>
              </a:rPr>
              <a:t>n</a:t>
            </a:r>
            <a:endParaRPr lang="en-US" sz="2800" baseline="-250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72359" y="857250"/>
            <a:ext cx="8771641" cy="3816429"/>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The nominal compressive resistance, P</a:t>
            </a:r>
            <a:r>
              <a:rPr lang="en-US" sz="1600" baseline="-25000" dirty="0">
                <a:effectLst/>
                <a:latin typeface="+mn-lt"/>
                <a:ea typeface="Times New Roman" panose="02020603050405020304" pitchFamily="18" charset="0"/>
                <a:cs typeface="Times New Roman" panose="02020603050405020304" pitchFamily="18" charset="0"/>
              </a:rPr>
              <a:t>n</a:t>
            </a:r>
            <a:r>
              <a:rPr lang="en-US" sz="1600" dirty="0">
                <a:effectLst/>
                <a:latin typeface="+mn-lt"/>
                <a:ea typeface="Times New Roman" panose="02020603050405020304" pitchFamily="18" charset="0"/>
                <a:cs typeface="Times New Roman" panose="02020603050405020304" pitchFamily="18" charset="0"/>
              </a:rPr>
              <a:t>, of built-up compression members is to be determined </a:t>
            </a:r>
            <a:r>
              <a:rPr lang="en-US" sz="1600" dirty="0">
                <a:latin typeface="+mn-lt"/>
                <a:ea typeface="Times New Roman" panose="02020603050405020304" pitchFamily="18" charset="0"/>
                <a:cs typeface="Times New Roman" panose="02020603050405020304" pitchFamily="18" charset="0"/>
              </a:rPr>
              <a:t>according to the provisions of </a:t>
            </a:r>
            <a:r>
              <a:rPr lang="en-US" sz="1600" i="1" dirty="0">
                <a:latin typeface="+mn-lt"/>
                <a:ea typeface="Times New Roman" panose="02020603050405020304" pitchFamily="18" charset="0"/>
                <a:cs typeface="Times New Roman" panose="02020603050405020304" pitchFamily="18" charset="0"/>
              </a:rPr>
              <a:t>AASHTO LRFD </a:t>
            </a:r>
            <a:r>
              <a:rPr lang="en-US" sz="1600" dirty="0">
                <a:latin typeface="+mn-lt"/>
                <a:ea typeface="Times New Roman" panose="02020603050405020304" pitchFamily="18" charset="0"/>
                <a:cs typeface="Times New Roman" panose="02020603050405020304" pitchFamily="18" charset="0"/>
              </a:rPr>
              <a:t>Article 6.9.4.1 (Slides 44 to 53).</a:t>
            </a:r>
          </a:p>
          <a:p>
            <a:pPr marL="285750" indent="-285750">
              <a:buFont typeface="Arial" panose="020B0604020202020204" pitchFamily="34" charset="0"/>
              <a:buChar char="•"/>
            </a:pPr>
            <a:endParaRPr lang="en-US" sz="1600"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effectLst/>
                <a:latin typeface="+mn-lt"/>
                <a:ea typeface="Times New Roman" panose="02020603050405020304" pitchFamily="18" charset="0"/>
              </a:rPr>
              <a:t>For </a:t>
            </a:r>
            <a:r>
              <a:rPr lang="en-US" sz="1600" dirty="0">
                <a:latin typeface="+mn-lt"/>
                <a:ea typeface="Times New Roman" panose="02020603050405020304" pitchFamily="18" charset="0"/>
              </a:rPr>
              <a:t>built-up </a:t>
            </a:r>
            <a:r>
              <a:rPr lang="en-US" sz="1600" dirty="0">
                <a:effectLst/>
                <a:latin typeface="+mn-lt"/>
                <a:ea typeface="Times New Roman" panose="02020603050405020304" pitchFamily="18" charset="0"/>
              </a:rPr>
              <a:t>compression members with cross-sections containing any slender cross-section elements (as defined on Slide 57), P</a:t>
            </a:r>
            <a:r>
              <a:rPr lang="en-US" sz="1600" baseline="-25000" dirty="0">
                <a:effectLst/>
                <a:latin typeface="+mn-lt"/>
                <a:ea typeface="Times New Roman" panose="02020603050405020304" pitchFamily="18" charset="0"/>
              </a:rPr>
              <a:t>n</a:t>
            </a:r>
            <a:r>
              <a:rPr lang="en-US" sz="1600" dirty="0">
                <a:effectLst/>
                <a:latin typeface="+mn-lt"/>
                <a:ea typeface="Times New Roman" panose="02020603050405020304" pitchFamily="18" charset="0"/>
              </a:rPr>
              <a:t> is to be determined according to the provisions of </a:t>
            </a:r>
            <a:r>
              <a:rPr lang="en-US" sz="1600" i="1" dirty="0">
                <a:effectLst/>
                <a:latin typeface="+mn-lt"/>
                <a:ea typeface="Times New Roman" panose="02020603050405020304" pitchFamily="18" charset="0"/>
              </a:rPr>
              <a:t>AASHTO LRFD </a:t>
            </a:r>
            <a:r>
              <a:rPr lang="en-US" sz="1600" dirty="0">
                <a:effectLst/>
                <a:latin typeface="+mn-lt"/>
                <a:ea typeface="Times New Roman" panose="02020603050405020304" pitchFamily="18" charset="0"/>
              </a:rPr>
              <a:t>Article 6.9.4.2.2 to account for the effects of potential local buckling of the elements on the overall compressive resistance (Slides 54 to 64).</a:t>
            </a:r>
          </a:p>
          <a:p>
            <a:pPr marL="285750" indent="-285750">
              <a:buFont typeface="Arial" panose="020B0604020202020204" pitchFamily="34" charset="0"/>
              <a:buChar char="•"/>
            </a:pPr>
            <a:endParaRPr lang="en-US" sz="1600" dirty="0">
              <a:latin typeface="+mn-lt"/>
              <a:ea typeface="Times New Roman" panose="02020603050405020304" pitchFamily="18" charset="0"/>
            </a:endParaRPr>
          </a:p>
          <a:p>
            <a:pPr marL="285750" indent="-285750">
              <a:buFont typeface="Arial" panose="020B0604020202020204" pitchFamily="34" charset="0"/>
              <a:buChar char="•"/>
            </a:pPr>
            <a:r>
              <a:rPr lang="en-US" sz="1600" dirty="0">
                <a:effectLst/>
                <a:latin typeface="+mn-lt"/>
                <a:ea typeface="Times New Roman" panose="02020603050405020304" pitchFamily="18" charset="0"/>
                <a:cs typeface="Arial" panose="020B0604020202020204" pitchFamily="34" charset="0"/>
              </a:rPr>
              <a:t>For built-up compression members with cross sections containing any longitudinally stiffened plates, P</a:t>
            </a:r>
            <a:r>
              <a:rPr lang="en-US" sz="1600" baseline="-25000" dirty="0">
                <a:effectLst/>
                <a:latin typeface="+mn-lt"/>
                <a:ea typeface="Times New Roman" panose="02020603050405020304" pitchFamily="18" charset="0"/>
                <a:cs typeface="Arial" panose="020B0604020202020204" pitchFamily="34" charset="0"/>
              </a:rPr>
              <a:t>n</a:t>
            </a:r>
            <a:r>
              <a:rPr lang="en-US" sz="1600" dirty="0">
                <a:effectLst/>
                <a:latin typeface="+mn-lt"/>
                <a:ea typeface="Times New Roman" panose="02020603050405020304" pitchFamily="18" charset="0"/>
                <a:cs typeface="Arial" panose="020B0604020202020204" pitchFamily="34" charset="0"/>
              </a:rPr>
              <a:t> is to be determined according to the provisions of </a:t>
            </a:r>
            <a:r>
              <a:rPr lang="en-US" sz="1600" i="1" dirty="0">
                <a:effectLst/>
                <a:latin typeface="+mn-lt"/>
                <a:ea typeface="Times New Roman" panose="02020603050405020304" pitchFamily="18" charset="0"/>
                <a:cs typeface="Arial" panose="020B0604020202020204" pitchFamily="34" charset="0"/>
              </a:rPr>
              <a:t>AASHTO LRFD </a:t>
            </a:r>
            <a:r>
              <a:rPr lang="en-US" sz="1600" dirty="0">
                <a:effectLst/>
                <a:latin typeface="+mn-lt"/>
                <a:ea typeface="Times New Roman" panose="02020603050405020304" pitchFamily="18" charset="0"/>
                <a:cs typeface="Arial" panose="020B0604020202020204" pitchFamily="34" charset="0"/>
              </a:rPr>
              <a:t>Article E6.1.1 (Appendix E6).</a:t>
            </a:r>
          </a:p>
          <a:p>
            <a:pPr marL="285750" indent="-285750">
              <a:buFont typeface="Arial" panose="020B0604020202020204" pitchFamily="34" charset="0"/>
              <a:buChar char="•"/>
            </a:pPr>
            <a:endParaRPr lang="en-US" sz="1600" dirty="0">
              <a:latin typeface="+mn-l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For built-up compression members composed of two or more shapes, the effect of any relative deformation between the shapes that produces shear forces in the connectors between the individual shapes on the compressive resistance must be considered (next two slides).</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738127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normAutofit fontScale="90000"/>
          </a:bodyPr>
          <a:lstStyle/>
          <a:p>
            <a:r>
              <a:rPr lang="en-US" sz="3600" dirty="0">
                <a:cs typeface="Calibri"/>
              </a:rPr>
              <a:t>Built-up Compression Members</a:t>
            </a:r>
            <a:br>
              <a:rPr lang="en-US" sz="3600" dirty="0">
                <a:cs typeface="Calibri"/>
              </a:rPr>
            </a:br>
            <a:r>
              <a:rPr lang="en-US" sz="2800" dirty="0">
                <a:cs typeface="Calibri"/>
              </a:rPr>
              <a:t>Nominal Compressive Resistance, P</a:t>
            </a:r>
            <a:r>
              <a:rPr lang="en-US" sz="2800" baseline="-25000" dirty="0">
                <a:cs typeface="Calibri"/>
              </a:rPr>
              <a:t>n</a:t>
            </a:r>
            <a:br>
              <a:rPr lang="en-US" sz="3200" dirty="0">
                <a:cs typeface="Calibri"/>
              </a:rPr>
            </a:b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618" y="663068"/>
            <a:ext cx="8366289" cy="1477328"/>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dirty="0">
                <a:latin typeface="+mn-lt"/>
                <a:ea typeface="Times New Roman" panose="02020603050405020304" pitchFamily="18" charset="0"/>
              </a:rPr>
              <a:t>For built-up compression members composed of two or more shapes where the intermediate connectors between the shapes are welded or fully-tensioned bolted, the shear effect can be accounted for by using the following modified slenderness ratio, (K</a:t>
            </a:r>
            <a:r>
              <a:rPr lang="en-US" dirty="0">
                <a:latin typeface="+mn-lt"/>
                <a:ea typeface="Times New Roman" panose="02020603050405020304" pitchFamily="18" charset="0"/>
                <a:sym typeface="MT Extra" panose="05050102010205020202" pitchFamily="18" charset="2"/>
              </a:rPr>
              <a:t>/r)</a:t>
            </a:r>
            <a:r>
              <a:rPr lang="en-US" baseline="-25000" dirty="0">
                <a:latin typeface="+mn-lt"/>
                <a:ea typeface="Times New Roman" panose="02020603050405020304" pitchFamily="18" charset="0"/>
                <a:sym typeface="MT Extra" panose="05050102010205020202" pitchFamily="18" charset="2"/>
              </a:rPr>
              <a:t>m</a:t>
            </a:r>
            <a:r>
              <a:rPr lang="en-US" dirty="0">
                <a:latin typeface="+mn-lt"/>
                <a:ea typeface="Times New Roman" panose="02020603050405020304" pitchFamily="18" charset="0"/>
              </a:rPr>
              <a:t>:</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2498104" y="1938895"/>
                <a:ext cx="3433082" cy="7683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𝑚</m:t>
                          </m:r>
                        </m:sub>
                      </m:sSub>
                      <m:r>
                        <a:rPr lang="en-US" sz="1400" i="1">
                          <a:solidFill>
                            <a:srgbClr val="000000"/>
                          </a:solidFill>
                          <a:latin typeface="Cambria Math" panose="02040503050406030204" pitchFamily="18" charset="0"/>
                        </a:rPr>
                        <m:t>=</m:t>
                      </m:r>
                      <m:rad>
                        <m:radPr>
                          <m:degHide m:val="on"/>
                          <m:ctrlPr>
                            <a:rPr lang="en-US" sz="1400" i="1">
                              <a:solidFill>
                                <a:srgbClr val="000000"/>
                              </a:solidFill>
                              <a:latin typeface="Cambria Math" panose="02040503050406030204" pitchFamily="18" charset="0"/>
                            </a:rPr>
                          </m:ctrlPr>
                        </m:radPr>
                        <m:deg/>
                        <m:e>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𝑜</m:t>
                              </m:r>
                            </m:sub>
                          </m:sSub>
                          <m:r>
                            <a:rPr lang="en-US" sz="1400" i="1">
                              <a:solidFill>
                                <a:srgbClr val="000000"/>
                              </a:solidFill>
                              <a:latin typeface="Cambria Math" panose="02040503050406030204" pitchFamily="18" charset="0"/>
                            </a:rPr>
                            <m:t>+0.82</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𝛼</m:t>
                                      </m:r>
                                    </m:e>
                                    <m:sup>
                                      <m:r>
                                        <a:rPr lang="en-US" sz="1400" i="1">
                                          <a:solidFill>
                                            <a:srgbClr val="000000"/>
                                          </a:solidFill>
                                          <a:latin typeface="Cambria Math" panose="02040503050406030204" pitchFamily="18" charset="0"/>
                                        </a:rPr>
                                        <m:t>2</m:t>
                                      </m:r>
                                    </m:sup>
                                  </m:sSup>
                                </m:num>
                                <m:den>
                                  <m:r>
                                    <a:rPr lang="en-US" sz="1400" i="1">
                                      <a:solidFill>
                                        <a:srgbClr val="000000"/>
                                      </a:solidFill>
                                      <a:latin typeface="Cambria Math" panose="02040503050406030204" pitchFamily="18" charset="0"/>
                                    </a:rPr>
                                    <m:t>1+</m:t>
                                  </m:r>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𝛼</m:t>
                                      </m:r>
                                    </m:e>
                                    <m:sup>
                                      <m:r>
                                        <a:rPr lang="en-US" sz="1400" i="1">
                                          <a:solidFill>
                                            <a:srgbClr val="000000"/>
                                          </a:solidFill>
                                          <a:latin typeface="Cambria Math" panose="02040503050406030204" pitchFamily="18" charset="0"/>
                                        </a:rPr>
                                        <m:t>2</m:t>
                                      </m:r>
                                    </m:sup>
                                  </m:sSup>
                                </m:den>
                              </m:f>
                            </m:e>
                          </m:d>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𝑎</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𝑖𝑏</m:t>
                                          </m:r>
                                        </m:sub>
                                      </m:sSub>
                                    </m:den>
                                  </m:f>
                                </m:e>
                              </m:d>
                            </m:e>
                            <m:sup>
                              <m:r>
                                <a:rPr lang="en-US" sz="1400" i="1">
                                  <a:solidFill>
                                    <a:srgbClr val="000000"/>
                                  </a:solidFill>
                                  <a:latin typeface="Cambria Math" panose="02040503050406030204" pitchFamily="18" charset="0"/>
                                </a:rPr>
                                <m:t>2</m:t>
                              </m:r>
                            </m:sup>
                          </m:sSup>
                        </m:e>
                      </m:rad>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2498104" y="1938895"/>
                <a:ext cx="3433082" cy="768350"/>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D135FFB-CC9D-D6ED-D09C-57987BE8A002}"/>
              </a:ext>
            </a:extLst>
          </p:cNvPr>
          <p:cNvSpPr/>
          <p:nvPr/>
        </p:nvSpPr>
        <p:spPr>
          <a:xfrm>
            <a:off x="1781666" y="2696066"/>
            <a:ext cx="716437" cy="5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B1D1B84-EF23-DED4-0001-E7B007A1AB27}"/>
              </a:ext>
            </a:extLst>
          </p:cNvPr>
          <p:cNvSpPr/>
          <p:nvPr/>
        </p:nvSpPr>
        <p:spPr>
          <a:xfrm>
            <a:off x="1451728" y="3016577"/>
            <a:ext cx="329938" cy="10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8C166BC-882F-7E63-5D4F-555162176ADC}"/>
              </a:ext>
            </a:extLst>
          </p:cNvPr>
          <p:cNvSpPr txBox="1"/>
          <p:nvPr/>
        </p:nvSpPr>
        <p:spPr>
          <a:xfrm>
            <a:off x="6175107" y="2146499"/>
            <a:ext cx="1847654" cy="369332"/>
          </a:xfrm>
          <a:prstGeom prst="rect">
            <a:avLst/>
          </a:prstGeom>
          <a:noFill/>
        </p:spPr>
        <p:txBody>
          <a:bodyPr wrap="square" rtlCol="0">
            <a:spAutoFit/>
          </a:bodyPr>
          <a:lstStyle/>
          <a:p>
            <a:r>
              <a:rPr lang="en-US" dirty="0">
                <a:latin typeface="+mn-lt"/>
              </a:rPr>
              <a:t>Eq. 6.9.4.3.1-1</a:t>
            </a:r>
          </a:p>
        </p:txBody>
      </p:sp>
      <p:sp>
        <p:nvSpPr>
          <p:cNvPr id="9" name="TextBox 8">
            <a:extLst>
              <a:ext uri="{FF2B5EF4-FFF2-40B4-BE49-F238E27FC236}">
                <a16:creationId xmlns:a16="http://schemas.microsoft.com/office/drawing/2014/main" id="{DFA61BB1-8C75-23D0-67F3-C80C56B92A84}"/>
              </a:ext>
            </a:extLst>
          </p:cNvPr>
          <p:cNvSpPr txBox="1"/>
          <p:nvPr/>
        </p:nvSpPr>
        <p:spPr>
          <a:xfrm>
            <a:off x="372359" y="2631745"/>
            <a:ext cx="8695441" cy="2480679"/>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1309688" marR="228600" indent="-1081088" algn="just">
              <a:lnSpc>
                <a:spcPct val="110000"/>
              </a:lnSpc>
              <a:spcBef>
                <a:spcPts val="0"/>
              </a:spcBef>
              <a:spcAft>
                <a:spcPts val="0"/>
              </a:spcAft>
              <a:tabLst>
                <a:tab pos="457200" algn="l"/>
                <a:tab pos="800100" algn="l"/>
              </a:tabLst>
            </a:pPr>
            <a:r>
              <a:rPr lang="en-US" sz="1600" dirty="0">
                <a:effectLst/>
                <a:latin typeface="+mn-lt"/>
                <a:ea typeface="Times New Roman" panose="02020603050405020304" pitchFamily="18" charset="0"/>
                <a:cs typeface="Times New Roman" panose="02020603050405020304" pitchFamily="18" charset="0"/>
              </a:rPr>
              <a:t>	(K</a:t>
            </a:r>
            <a:r>
              <a:rPr lang="en-US" sz="16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600" dirty="0">
                <a:effectLst/>
                <a:latin typeface="+mn-lt"/>
                <a:ea typeface="Times New Roman" panose="02020603050405020304" pitchFamily="18" charset="0"/>
                <a:cs typeface="Times New Roman" panose="02020603050405020304" pitchFamily="18" charset="0"/>
              </a:rPr>
              <a:t>/r)</a:t>
            </a:r>
            <a:r>
              <a:rPr lang="en-US" sz="1600" baseline="-25000" dirty="0">
                <a:effectLst/>
                <a:latin typeface="+mn-lt"/>
                <a:ea typeface="Times New Roman" panose="02020603050405020304" pitchFamily="18" charset="0"/>
                <a:cs typeface="Times New Roman" panose="02020603050405020304" pitchFamily="18" charset="0"/>
              </a:rPr>
              <a:t>o   </a:t>
            </a:r>
            <a:r>
              <a:rPr lang="en-US" sz="1600" dirty="0">
                <a:effectLst/>
                <a:latin typeface="+mn-lt"/>
                <a:ea typeface="Times New Roman" panose="02020603050405020304" pitchFamily="18" charset="0"/>
                <a:cs typeface="Times New Roman" panose="02020603050405020304" pitchFamily="18" charset="0"/>
              </a:rPr>
              <a:t>=  slenderness ratio of the built-up member (with shear deformation neglected) acting as a unit in the buckling direction being considered</a:t>
            </a: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1600" dirty="0">
                <a:effectLst/>
                <a:latin typeface="+mn-lt"/>
                <a:ea typeface="Times New Roman" panose="02020603050405020304" pitchFamily="18" charset="0"/>
                <a:cs typeface="Times New Roman" panose="02020603050405020304" pitchFamily="18" charset="0"/>
              </a:rPr>
              <a:t>	       =  separation ratio =</a:t>
            </a:r>
            <a:r>
              <a:rPr lang="en-US" sz="1600" i="1"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h/2r</a:t>
            </a:r>
            <a:r>
              <a:rPr lang="en-US" sz="1600" baseline="-25000" dirty="0">
                <a:effectLst/>
                <a:latin typeface="+mn-lt"/>
                <a:ea typeface="Times New Roman" panose="02020603050405020304" pitchFamily="18" charset="0"/>
                <a:cs typeface="Times New Roman" panose="02020603050405020304" pitchFamily="18" charset="0"/>
              </a:rPr>
              <a:t>ib</a:t>
            </a:r>
            <a:endParaRPr lang="en-US" sz="1600" dirty="0">
              <a:effectLst/>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	       =  distance (center-to-center) between connectors (in.)</a:t>
            </a:r>
          </a:p>
          <a:p>
            <a:pPr marL="1309688" marR="228600" indent="-1081088">
              <a:lnSpc>
                <a:spcPct val="110000"/>
              </a:lnSpc>
              <a:spcBef>
                <a:spcPts val="0"/>
              </a:spcBef>
              <a:spcAft>
                <a:spcPts val="0"/>
              </a:spcAft>
              <a:tabLst>
                <a:tab pos="457200" algn="l"/>
                <a:tab pos="800100" algn="l"/>
              </a:tabLst>
            </a:pPr>
            <a:r>
              <a:rPr lang="en-US" sz="1600" dirty="0">
                <a:effectLst/>
                <a:latin typeface="+mn-lt"/>
                <a:ea typeface="Times New Roman" panose="02020603050405020304" pitchFamily="18" charset="0"/>
                <a:cs typeface="Times New Roman" panose="02020603050405020304" pitchFamily="18" charset="0"/>
              </a:rPr>
              <a:t>	r</a:t>
            </a:r>
            <a:r>
              <a:rPr lang="en-US" sz="1600" baseline="-25000" dirty="0">
                <a:effectLst/>
                <a:latin typeface="+mn-lt"/>
                <a:ea typeface="Times New Roman" panose="02020603050405020304" pitchFamily="18" charset="0"/>
                <a:cs typeface="Times New Roman" panose="02020603050405020304" pitchFamily="18" charset="0"/>
              </a:rPr>
              <a:t>ib</a:t>
            </a:r>
            <a:r>
              <a:rPr lang="en-US" sz="1600" dirty="0">
                <a:effectLst/>
                <a:latin typeface="+mn-lt"/>
                <a:ea typeface="Times New Roman" panose="02020603050405020304" pitchFamily="18" charset="0"/>
                <a:cs typeface="Times New Roman" panose="02020603050405020304" pitchFamily="18" charset="0"/>
              </a:rPr>
              <a:t>	       =  radius of gyration of an individual component shape relative to its centroidal axis parallel to the member axis of buckling (in.)</a:t>
            </a:r>
          </a:p>
          <a:p>
            <a:pPr marL="1309688" indent="-1309688">
              <a:tabLst>
                <a:tab pos="1084263" algn="l"/>
              </a:tabLst>
            </a:pPr>
            <a:r>
              <a:rPr lang="en-US" sz="1600" i="1" dirty="0">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h	=   distance between centroids of individual component shapes perpendicular to the member axis of buckling (in.)</a:t>
            </a:r>
            <a:endParaRPr lang="en-US" sz="1600" dirty="0">
              <a:latin typeface="+mn-lt"/>
            </a:endParaRPr>
          </a:p>
        </p:txBody>
      </p:sp>
    </p:spTree>
    <p:extLst>
      <p:ext uri="{BB962C8B-B14F-4D97-AF65-F5344CB8AC3E}">
        <p14:creationId xmlns:p14="http://schemas.microsoft.com/office/powerpoint/2010/main" val="22384784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normAutofit fontScale="90000"/>
          </a:bodyPr>
          <a:lstStyle/>
          <a:p>
            <a:r>
              <a:rPr lang="en-US" sz="3600" dirty="0">
                <a:cs typeface="Calibri"/>
              </a:rPr>
              <a:t>Built-up Compression Members</a:t>
            </a:r>
            <a:br>
              <a:rPr lang="en-US" sz="3600" dirty="0">
                <a:cs typeface="Calibri"/>
              </a:rPr>
            </a:br>
            <a:r>
              <a:rPr lang="en-US" sz="2800" dirty="0">
                <a:cs typeface="Calibri"/>
              </a:rPr>
              <a:t>Nominal Compressive Resistance, P</a:t>
            </a:r>
            <a:r>
              <a:rPr lang="en-US" sz="2800" baseline="-25000" dirty="0">
                <a:cs typeface="Calibri"/>
              </a:rPr>
              <a:t>n</a:t>
            </a:r>
            <a:br>
              <a:rPr lang="en-US" sz="3200" dirty="0">
                <a:cs typeface="Calibri"/>
              </a:rPr>
            </a:b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618" y="663068"/>
            <a:ext cx="8366289" cy="4237057"/>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dirty="0">
                <a:latin typeface="+mn-lt"/>
                <a:ea typeface="Times New Roman" panose="02020603050405020304" pitchFamily="18" charset="0"/>
              </a:rPr>
              <a:t>For built-up compression members composed of two or more shapes </a:t>
            </a:r>
            <a:r>
              <a:rPr lang="en-US" dirty="0">
                <a:effectLst/>
                <a:latin typeface="+mn-lt"/>
                <a:ea typeface="Times New Roman" panose="02020603050405020304" pitchFamily="18" charset="0"/>
                <a:cs typeface="Times New Roman" panose="02020603050405020304" pitchFamily="18" charset="0"/>
              </a:rPr>
              <a:t>that are built-up using other types of intermediate connectors, including those members on existing structures that are interconnected with rivets</a:t>
            </a:r>
            <a:r>
              <a:rPr lang="en-US" dirty="0">
                <a:latin typeface="+mn-lt"/>
                <a:ea typeface="Times New Roman" panose="02020603050405020304" pitchFamily="18" charset="0"/>
              </a:rPr>
              <a:t>, the shear effect should be accounted for by using the following modified slenderness ratio, (K</a:t>
            </a:r>
            <a:r>
              <a:rPr lang="en-US" dirty="0">
                <a:latin typeface="+mn-lt"/>
                <a:ea typeface="Times New Roman" panose="02020603050405020304" pitchFamily="18" charset="0"/>
                <a:sym typeface="MT Extra" panose="05050102010205020202" pitchFamily="18" charset="2"/>
              </a:rPr>
              <a:t>/r)</a:t>
            </a:r>
            <a:r>
              <a:rPr lang="en-US" baseline="-25000" dirty="0">
                <a:latin typeface="+mn-lt"/>
                <a:ea typeface="Times New Roman" panose="02020603050405020304" pitchFamily="18" charset="0"/>
                <a:sym typeface="MT Extra" panose="05050102010205020202" pitchFamily="18" charset="2"/>
              </a:rPr>
              <a:t>m</a:t>
            </a:r>
            <a:r>
              <a:rPr lang="en-US" dirty="0">
                <a:latin typeface="+mn-lt"/>
                <a:ea typeface="Times New Roman" panose="02020603050405020304" pitchFamily="18" charset="0"/>
              </a:rPr>
              <a:t>:</a:t>
            </a: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3208654" y="2187575"/>
                <a:ext cx="2658746" cy="7683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𝑚</m:t>
                          </m:r>
                        </m:sub>
                      </m:sSub>
                      <m:r>
                        <a:rPr lang="en-US" sz="1400" i="1">
                          <a:solidFill>
                            <a:srgbClr val="000000"/>
                          </a:solidFill>
                          <a:latin typeface="Cambria Math" panose="02040503050406030204" pitchFamily="18" charset="0"/>
                        </a:rPr>
                        <m:t>=</m:t>
                      </m:r>
                      <m:rad>
                        <m:radPr>
                          <m:degHide m:val="on"/>
                          <m:ctrlPr>
                            <a:rPr lang="en-US" sz="1400" i="1">
                              <a:solidFill>
                                <a:srgbClr val="000000"/>
                              </a:solidFill>
                              <a:latin typeface="Cambria Math" panose="02040503050406030204" pitchFamily="18" charset="0"/>
                            </a:rPr>
                          </m:ctrlPr>
                        </m:radPr>
                        <m:deg/>
                        <m:e>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𝑜</m:t>
                              </m:r>
                            </m:sub>
                          </m:sSub>
                          <m:r>
                            <a:rPr lang="en-US" sz="1400" i="1">
                              <a:solidFill>
                                <a:srgbClr val="000000"/>
                              </a:solidFill>
                              <a:latin typeface="Cambria Math" panose="02040503050406030204" pitchFamily="18" charset="0"/>
                            </a:rPr>
                            <m:t>+</m:t>
                          </m:r>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𝑎</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𝑖</m:t>
                                          </m:r>
                                        </m:sub>
                                      </m:sSub>
                                    </m:den>
                                  </m:f>
                                </m:e>
                              </m:d>
                            </m:e>
                            <m:sup>
                              <m:r>
                                <a:rPr lang="en-US" sz="1400" i="1">
                                  <a:solidFill>
                                    <a:srgbClr val="000000"/>
                                  </a:solidFill>
                                  <a:latin typeface="Cambria Math" panose="02040503050406030204" pitchFamily="18" charset="0"/>
                                </a:rPr>
                                <m:t>2</m:t>
                              </m:r>
                            </m:sup>
                          </m:sSup>
                        </m:e>
                      </m:rad>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3208654" y="2187575"/>
                <a:ext cx="2658746" cy="768350"/>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D135FFB-CC9D-D6ED-D09C-57987BE8A002}"/>
              </a:ext>
            </a:extLst>
          </p:cNvPr>
          <p:cNvSpPr/>
          <p:nvPr/>
        </p:nvSpPr>
        <p:spPr>
          <a:xfrm>
            <a:off x="1781666" y="2696066"/>
            <a:ext cx="716437" cy="5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B1D1B84-EF23-DED4-0001-E7B007A1AB27}"/>
              </a:ext>
            </a:extLst>
          </p:cNvPr>
          <p:cNvSpPr/>
          <p:nvPr/>
        </p:nvSpPr>
        <p:spPr>
          <a:xfrm>
            <a:off x="1451728" y="3016577"/>
            <a:ext cx="329938" cy="10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8C166BC-882F-7E63-5D4F-555162176ADC}"/>
              </a:ext>
            </a:extLst>
          </p:cNvPr>
          <p:cNvSpPr txBox="1"/>
          <p:nvPr/>
        </p:nvSpPr>
        <p:spPr>
          <a:xfrm>
            <a:off x="6075030" y="2374216"/>
            <a:ext cx="1847654" cy="369332"/>
          </a:xfrm>
          <a:prstGeom prst="rect">
            <a:avLst/>
          </a:prstGeom>
          <a:noFill/>
        </p:spPr>
        <p:txBody>
          <a:bodyPr wrap="square" rtlCol="0">
            <a:spAutoFit/>
          </a:bodyPr>
          <a:lstStyle/>
          <a:p>
            <a:r>
              <a:rPr lang="en-US" dirty="0">
                <a:latin typeface="+mn-lt"/>
              </a:rPr>
              <a:t>Eq. C6.9.4.3.1-1</a:t>
            </a:r>
          </a:p>
        </p:txBody>
      </p:sp>
      <p:sp>
        <p:nvSpPr>
          <p:cNvPr id="9" name="TextBox 8">
            <a:extLst>
              <a:ext uri="{FF2B5EF4-FFF2-40B4-BE49-F238E27FC236}">
                <a16:creationId xmlns:a16="http://schemas.microsoft.com/office/drawing/2014/main" id="{DFA61BB1-8C75-23D0-67F3-C80C56B92A84}"/>
              </a:ext>
            </a:extLst>
          </p:cNvPr>
          <p:cNvSpPr txBox="1"/>
          <p:nvPr/>
        </p:nvSpPr>
        <p:spPr>
          <a:xfrm>
            <a:off x="423656" y="2883228"/>
            <a:ext cx="8695441" cy="1963614"/>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228600" marR="228600" algn="just">
              <a:lnSpc>
                <a:spcPct val="110000"/>
              </a:lnSpc>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1309688" marR="228600" indent="-1081088" algn="just">
              <a:lnSpc>
                <a:spcPct val="110000"/>
              </a:lnSpc>
              <a:spcBef>
                <a:spcPts val="0"/>
              </a:spcBef>
              <a:spcAft>
                <a:spcPts val="0"/>
              </a:spcAft>
              <a:tabLst>
                <a:tab pos="457200" algn="l"/>
                <a:tab pos="800100" algn="l"/>
              </a:tabLst>
            </a:pPr>
            <a:r>
              <a:rPr lang="en-US" sz="1600" dirty="0">
                <a:effectLst/>
                <a:latin typeface="+mn-lt"/>
                <a:ea typeface="Times New Roman" panose="02020603050405020304" pitchFamily="18" charset="0"/>
                <a:cs typeface="Times New Roman" panose="02020603050405020304" pitchFamily="18" charset="0"/>
              </a:rPr>
              <a:t>	(K</a:t>
            </a:r>
            <a:r>
              <a:rPr lang="en-US" sz="16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600" dirty="0">
                <a:effectLst/>
                <a:latin typeface="+mn-lt"/>
                <a:ea typeface="Times New Roman" panose="02020603050405020304" pitchFamily="18" charset="0"/>
                <a:cs typeface="Times New Roman" panose="02020603050405020304" pitchFamily="18" charset="0"/>
              </a:rPr>
              <a:t>/r)</a:t>
            </a:r>
            <a:r>
              <a:rPr lang="en-US" sz="1600" baseline="-25000" dirty="0">
                <a:effectLst/>
                <a:latin typeface="+mn-lt"/>
                <a:ea typeface="Times New Roman" panose="02020603050405020304" pitchFamily="18" charset="0"/>
                <a:cs typeface="Times New Roman" panose="02020603050405020304" pitchFamily="18" charset="0"/>
              </a:rPr>
              <a:t>o   </a:t>
            </a:r>
            <a:r>
              <a:rPr lang="en-US" sz="1600" dirty="0">
                <a:effectLst/>
                <a:latin typeface="+mn-lt"/>
                <a:ea typeface="Times New Roman" panose="02020603050405020304" pitchFamily="18" charset="0"/>
                <a:cs typeface="Times New Roman" panose="02020603050405020304" pitchFamily="18" charset="0"/>
              </a:rPr>
              <a:t>=  slenderness ratio of the built-up member (with shear deformation neglected) acting as a unit in the buckling direction being considered</a:t>
            </a: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	       =  distance (center-to-center) between connectors (in.)</a:t>
            </a:r>
          </a:p>
          <a:p>
            <a:pPr marL="228600" marR="2286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r</a:t>
            </a:r>
            <a:r>
              <a:rPr lang="en-US" sz="1600" baseline="-25000" dirty="0">
                <a:effectLst/>
                <a:latin typeface="+mn-lt"/>
                <a:ea typeface="Times New Roman" panose="02020603050405020304" pitchFamily="18" charset="0"/>
                <a:cs typeface="Times New Roman" panose="02020603050405020304" pitchFamily="18" charset="0"/>
              </a:rPr>
              <a:t>i</a:t>
            </a:r>
            <a:r>
              <a:rPr lang="en-US" sz="1600" dirty="0">
                <a:effectLst/>
                <a:latin typeface="+mn-lt"/>
                <a:ea typeface="Times New Roman" panose="02020603050405020304" pitchFamily="18" charset="0"/>
                <a:cs typeface="Times New Roman" panose="02020603050405020304" pitchFamily="18" charset="0"/>
              </a:rPr>
              <a:t>	       =  minimum radius of gyration of an individual component shape (in.)</a:t>
            </a:r>
          </a:p>
          <a:p>
            <a:pPr marL="1309688" indent="-1309688">
              <a:tabLst>
                <a:tab pos="1084263" algn="l"/>
              </a:tabLst>
            </a:pPr>
            <a:r>
              <a:rPr lang="en-US" sz="1600" i="1" dirty="0">
                <a:latin typeface="+mn-lt"/>
                <a:ea typeface="Times New Roman" panose="02020603050405020304" pitchFamily="18" charset="0"/>
                <a:cs typeface="Times New Roman" panose="02020603050405020304" pitchFamily="18" charset="0"/>
              </a:rPr>
              <a:t>          </a:t>
            </a:r>
            <a:endParaRPr lang="en-US" sz="1600" dirty="0">
              <a:latin typeface="+mn-lt"/>
            </a:endParaRPr>
          </a:p>
        </p:txBody>
      </p:sp>
    </p:spTree>
    <p:extLst>
      <p:ext uri="{BB962C8B-B14F-4D97-AF65-F5344CB8AC3E}">
        <p14:creationId xmlns:p14="http://schemas.microsoft.com/office/powerpoint/2010/main" val="1651454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622169" y="113506"/>
            <a:ext cx="4227922" cy="871537"/>
          </a:xfrm>
        </p:spPr>
        <p:txBody>
          <a:bodyPr lIns="91440" tIns="45720" rIns="91440" bIns="45720" anchor="b">
            <a:normAutofit fontScale="90000"/>
          </a:bodyPr>
          <a:lstStyle/>
          <a:p>
            <a:pPr algn="ctr">
              <a:lnSpc>
                <a:spcPct val="90000"/>
              </a:lnSpc>
            </a:pPr>
            <a:r>
              <a:rPr lang="en-US" sz="2700" b="0" dirty="0"/>
              <a:t>Built-up Compression Members</a:t>
            </a:r>
            <a:br>
              <a:rPr lang="en-US" sz="1400" b="0" dirty="0"/>
            </a:br>
            <a:r>
              <a:rPr lang="en-US" sz="1800" b="0" dirty="0"/>
              <a:t>Nominal Compressive Resistance, P</a:t>
            </a:r>
            <a:r>
              <a:rPr lang="en-US" sz="1800" b="0" baseline="-25000" dirty="0"/>
              <a:t>n</a:t>
            </a:r>
            <a:br>
              <a:rPr lang="en-US" sz="1800" b="0" dirty="0"/>
            </a:br>
            <a:endParaRPr lang="en-US" sz="1800" b="0" dirty="0"/>
          </a:p>
        </p:txBody>
      </p:sp>
      <p:pic>
        <p:nvPicPr>
          <p:cNvPr id="10" name="Content Placeholder 9">
            <a:extLst>
              <a:ext uri="{FF2B5EF4-FFF2-40B4-BE49-F238E27FC236}">
                <a16:creationId xmlns:a16="http://schemas.microsoft.com/office/drawing/2014/main" id="{9491555D-D58D-8B10-C7E1-8136CF99C539}"/>
              </a:ext>
            </a:extLst>
          </p:cNvPr>
          <p:cNvPicPr>
            <a:picLocks noGrp="1" noChangeAspect="1"/>
          </p:cNvPicPr>
          <p:nvPr>
            <p:ph idx="1"/>
          </p:nvPr>
        </p:nvPicPr>
        <p:blipFill>
          <a:blip r:embed="rId3"/>
          <a:stretch>
            <a:fillRect/>
          </a:stretch>
        </p:blipFill>
        <p:spPr>
          <a:xfrm>
            <a:off x="5531942" y="280202"/>
            <a:ext cx="2469058" cy="4389437"/>
          </a:xfrm>
          <a:prstGeom prst="rect">
            <a:avLst/>
          </a:prstGeom>
          <a:noFill/>
        </p:spPr>
      </p:pic>
      <p:sp>
        <p:nvSpPr>
          <p:cNvPr id="7" name="Content Placeholder 6">
            <a:extLst>
              <a:ext uri="{FF2B5EF4-FFF2-40B4-BE49-F238E27FC236}">
                <a16:creationId xmlns:a16="http://schemas.microsoft.com/office/drawing/2014/main" id="{3D6030DA-6641-709D-ABCA-727908ED62A5}"/>
              </a:ext>
            </a:extLst>
          </p:cNvPr>
          <p:cNvSpPr>
            <a:spLocks noGrp="1"/>
          </p:cNvSpPr>
          <p:nvPr>
            <p:ph type="body" sz="half" idx="2"/>
          </p:nvPr>
        </p:nvSpPr>
        <p:spPr>
          <a:xfrm>
            <a:off x="457200" y="1076325"/>
            <a:ext cx="4557860" cy="3517900"/>
          </a:xfrm>
        </p:spPr>
        <p:txBody>
          <a:bodyPr>
            <a:normAutofit/>
          </a:bodyPr>
          <a:lstStyle/>
          <a:p>
            <a:pPr marL="285750" marR="0" indent="-285750">
              <a:lnSpc>
                <a:spcPct val="90000"/>
              </a:lnSpc>
              <a:spcBef>
                <a:spcPts val="0"/>
              </a:spcBef>
              <a:spcAft>
                <a:spcPts val="0"/>
              </a:spcAft>
              <a:buFont typeface="Arial" panose="020B0604020202020204" pitchFamily="34" charset="0"/>
              <a:buChar char="•"/>
            </a:pPr>
            <a:r>
              <a:rPr lang="en-US" dirty="0">
                <a:effectLst/>
              </a:rPr>
              <a:t>For built-up compression members composed of two or more shapes interconnected at intervals, the slenderness ratio of each component shape between connecting fasteners or welds must not exceed 75 percent of the governing slenderness ratio of the built-up member (</a:t>
            </a:r>
            <a:r>
              <a:rPr lang="en-US" i="1" dirty="0">
                <a:effectLst/>
              </a:rPr>
              <a:t>AASHTO LRFD </a:t>
            </a:r>
            <a:r>
              <a:rPr lang="en-US" dirty="0">
                <a:effectLst/>
              </a:rPr>
              <a:t>Article 6.9.4.3.1).</a:t>
            </a:r>
          </a:p>
          <a:p>
            <a:pPr marL="285750" marR="0" indent="-285750">
              <a:lnSpc>
                <a:spcPct val="90000"/>
              </a:lnSpc>
              <a:spcBef>
                <a:spcPts val="0"/>
              </a:spcBef>
              <a:spcAft>
                <a:spcPts val="0"/>
              </a:spcAft>
              <a:buFont typeface="Arial" panose="020B0604020202020204" pitchFamily="34" charset="0"/>
              <a:buChar char="•"/>
            </a:pPr>
            <a:endParaRPr lang="en-US" dirty="0"/>
          </a:p>
          <a:p>
            <a:pPr marL="285750" marR="0" indent="-285750">
              <a:lnSpc>
                <a:spcPct val="90000"/>
              </a:lnSpc>
              <a:spcBef>
                <a:spcPts val="0"/>
              </a:spcBef>
              <a:spcAft>
                <a:spcPts val="0"/>
              </a:spcAft>
              <a:buFont typeface="Arial" panose="020B0604020202020204" pitchFamily="34" charset="0"/>
              <a:buChar char="•"/>
            </a:pPr>
            <a:r>
              <a:rPr lang="en-US" dirty="0">
                <a:effectLst/>
              </a:rPr>
              <a:t>Lacing members and/or tie plates are to be spaced such that the slenderness ratio of each component shape between the lacing and/or tie-plate connection points does not exceed 75 percent of the governing slenderness ratio of the built-up member.</a:t>
            </a:r>
          </a:p>
          <a:p>
            <a:pPr marL="285750" marR="0" indent="-285750">
              <a:lnSpc>
                <a:spcPct val="90000"/>
              </a:lnSpc>
              <a:spcBef>
                <a:spcPts val="0"/>
              </a:spcBef>
              <a:spcAft>
                <a:spcPts val="0"/>
              </a:spcAft>
              <a:buFont typeface="Arial" panose="020B0604020202020204" pitchFamily="34" charset="0"/>
              <a:buChar char="•"/>
            </a:pPr>
            <a:endParaRPr lang="en-US" dirty="0"/>
          </a:p>
          <a:p>
            <a:pPr marL="285750" marR="0" indent="-285750">
              <a:lnSpc>
                <a:spcPct val="90000"/>
              </a:lnSpc>
              <a:spcBef>
                <a:spcPts val="0"/>
              </a:spcBef>
              <a:spcAft>
                <a:spcPts val="0"/>
              </a:spcAft>
              <a:buFont typeface="Arial" panose="020B0604020202020204" pitchFamily="34" charset="0"/>
              <a:buChar char="•"/>
            </a:pPr>
            <a:r>
              <a:rPr lang="en-US" dirty="0">
                <a:effectLst/>
              </a:rPr>
              <a:t>The least radius of gyration is to be used in computing the slenderness ratio of each component shape between the connectors or connection points.</a:t>
            </a:r>
            <a:endParaRPr lang="en-US" dirty="0"/>
          </a:p>
          <a:p>
            <a:pPr>
              <a:lnSpc>
                <a:spcPct val="90000"/>
              </a:lnSpc>
            </a:pPr>
            <a:endParaRPr lang="en-US" dirty="0"/>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107</a:t>
            </a:fld>
            <a:endParaRPr lang="en-US" dirty="0"/>
          </a:p>
        </p:txBody>
      </p:sp>
    </p:spTree>
    <p:extLst>
      <p:ext uri="{BB962C8B-B14F-4D97-AF65-F5344CB8AC3E}">
        <p14:creationId xmlns:p14="http://schemas.microsoft.com/office/powerpoint/2010/main" val="4210827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normAutofit fontScale="90000"/>
          </a:bodyPr>
          <a:lstStyle/>
          <a:p>
            <a:r>
              <a:rPr lang="en-US" sz="3600" dirty="0">
                <a:cs typeface="Calibri"/>
              </a:rPr>
              <a:t>Built-up Compression Members</a:t>
            </a:r>
            <a:br>
              <a:rPr lang="en-US" sz="3600" dirty="0">
                <a:cs typeface="Calibri"/>
              </a:rPr>
            </a:br>
            <a:r>
              <a:rPr lang="en-US" sz="2800" dirty="0">
                <a:cs typeface="Calibri"/>
              </a:rPr>
              <a:t>Nominal Compressive Resistance, P</a:t>
            </a:r>
            <a:r>
              <a:rPr lang="en-US" sz="2800" baseline="-25000" dirty="0">
                <a:cs typeface="Calibri"/>
              </a:rPr>
              <a:t>n</a:t>
            </a:r>
            <a:br>
              <a:rPr lang="en-US" sz="3200" dirty="0">
                <a:cs typeface="Calibri"/>
              </a:rPr>
            </a:b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108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4055" y="738483"/>
            <a:ext cx="8366289" cy="2092881"/>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Design requirements for perforated cover plates used in built-up compression members are given in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Article 6.8.5.2 (Slide 39).</a:t>
            </a:r>
          </a:p>
          <a:p>
            <a:pPr marL="285750" marR="0" indent="-285750" algn="just">
              <a:spcBef>
                <a:spcPts val="0"/>
              </a:spcBef>
              <a:spcAft>
                <a:spcPts val="0"/>
              </a:spcAft>
              <a:buFont typeface="Arial" panose="020B0604020202020204" pitchFamily="34" charset="0"/>
              <a:buChar char="•"/>
            </a:pPr>
            <a:endParaRPr lang="en-US" sz="1600" dirty="0">
              <a:latin typeface="+mn-lt"/>
              <a:ea typeface="Times New Roman" panose="02020603050405020304" pitchFamily="18" charset="0"/>
              <a:cs typeface="Times New Roman" panose="02020603050405020304" pitchFamily="18" charset="0"/>
            </a:endParaRPr>
          </a:p>
          <a:p>
            <a:pPr marL="285750" indent="-285750" algn="just">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In addition, for built-up compression members utilizing perforated cover plates,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Article 6.9.4.3.2 specifies that the perforated plates must be designed for the sum of the shear force due to the factored loads and an additional transverse shear force, </a:t>
            </a:r>
            <a:r>
              <a:rPr lang="en-US" sz="1600" dirty="0">
                <a:latin typeface="+mn-lt"/>
                <a:ea typeface="Times New Roman" panose="02020603050405020304" pitchFamily="18" charset="0"/>
                <a:cs typeface="Times New Roman" panose="02020603050405020304" pitchFamily="18" charset="0"/>
              </a:rPr>
              <a:t>V</a:t>
            </a:r>
            <a:r>
              <a:rPr lang="en-US" sz="1600" dirty="0">
                <a:effectLst/>
                <a:latin typeface="+mn-lt"/>
                <a:ea typeface="Times New Roman" panose="02020603050405020304" pitchFamily="18" charset="0"/>
                <a:cs typeface="Times New Roman" panose="02020603050405020304" pitchFamily="18" charset="0"/>
              </a:rPr>
              <a:t>, due to stability effects assumed divided equally to each plane containing a perforated plate, taken as:</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2970113" y="2836829"/>
                <a:ext cx="3050729" cy="64165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𝑉</m:t>
                      </m:r>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num>
                        <m:den>
                          <m:r>
                            <a:rPr lang="en-US" sz="1400" i="1">
                              <a:solidFill>
                                <a:srgbClr val="000000"/>
                              </a:solidFill>
                              <a:latin typeface="Cambria Math" panose="02040503050406030204" pitchFamily="18" charset="0"/>
                            </a:rPr>
                            <m:t>100</m:t>
                          </m:r>
                        </m:den>
                      </m:f>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100</m:t>
                              </m:r>
                            </m:num>
                            <m:den>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r>
                                <a:rPr lang="en-US" sz="1400" i="1">
                                  <a:solidFill>
                                    <a:srgbClr val="000000"/>
                                  </a:solidFill>
                                  <a:latin typeface="Cambria Math" panose="02040503050406030204" pitchFamily="18" charset="0"/>
                                </a:rPr>
                                <m:t>+10</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8.8</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num>
                            <m:den>
                              <m:r>
                                <a:rPr lang="en-US" sz="1400" i="1">
                                  <a:solidFill>
                                    <a:srgbClr val="000000"/>
                                  </a:solidFill>
                                  <a:latin typeface="Cambria Math" panose="02040503050406030204" pitchFamily="18" charset="0"/>
                                </a:rPr>
                                <m:t>𝐸</m:t>
                              </m:r>
                            </m:den>
                          </m:f>
                        </m:e>
                      </m:d>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2970113" y="2836829"/>
                <a:ext cx="3050729" cy="641656"/>
              </a:xfrm>
              <a:prstGeom prst="rect">
                <a:avLst/>
              </a:prstGeom>
              <a:blipFill>
                <a:blip r:embed="rId5"/>
                <a:stretch>
                  <a:fillRect b="-32075"/>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DB1D1B84-EF23-DED4-0001-E7B007A1AB27}"/>
              </a:ext>
            </a:extLst>
          </p:cNvPr>
          <p:cNvSpPr/>
          <p:nvPr/>
        </p:nvSpPr>
        <p:spPr>
          <a:xfrm>
            <a:off x="1451728" y="3016577"/>
            <a:ext cx="329938" cy="10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8C166BC-882F-7E63-5D4F-555162176ADC}"/>
              </a:ext>
            </a:extLst>
          </p:cNvPr>
          <p:cNvSpPr txBox="1"/>
          <p:nvPr/>
        </p:nvSpPr>
        <p:spPr>
          <a:xfrm>
            <a:off x="5969001" y="3068756"/>
            <a:ext cx="1847654" cy="369332"/>
          </a:xfrm>
          <a:prstGeom prst="rect">
            <a:avLst/>
          </a:prstGeom>
          <a:noFill/>
        </p:spPr>
        <p:txBody>
          <a:bodyPr wrap="square" rtlCol="0">
            <a:spAutoFit/>
          </a:bodyPr>
          <a:lstStyle/>
          <a:p>
            <a:r>
              <a:rPr lang="en-US" dirty="0">
                <a:latin typeface="+mn-lt"/>
              </a:rPr>
              <a:t>Eq. C6.9.4.3.2-1</a:t>
            </a:r>
          </a:p>
        </p:txBody>
      </p:sp>
      <p:sp>
        <p:nvSpPr>
          <p:cNvPr id="9" name="TextBox 8">
            <a:extLst>
              <a:ext uri="{FF2B5EF4-FFF2-40B4-BE49-F238E27FC236}">
                <a16:creationId xmlns:a16="http://schemas.microsoft.com/office/drawing/2014/main" id="{DFA61BB1-8C75-23D0-67F3-C80C56B92A84}"/>
              </a:ext>
            </a:extLst>
          </p:cNvPr>
          <p:cNvSpPr txBox="1"/>
          <p:nvPr/>
        </p:nvSpPr>
        <p:spPr>
          <a:xfrm>
            <a:off x="457201" y="3280797"/>
            <a:ext cx="5511800" cy="1963614"/>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228600" marR="228600" algn="just">
              <a:lnSpc>
                <a:spcPct val="110000"/>
              </a:lnSpc>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1309688" marR="228600" indent="-1081088" algn="just">
              <a:lnSpc>
                <a:spcPct val="110000"/>
              </a:lnSpc>
              <a:spcBef>
                <a:spcPts val="0"/>
              </a:spcBef>
              <a:spcAft>
                <a:spcPts val="0"/>
              </a:spcAft>
              <a:tabLst>
                <a:tab pos="457200" algn="l"/>
                <a:tab pos="800100" algn="l"/>
              </a:tabLst>
            </a:pPr>
            <a:r>
              <a:rPr lang="en-US" sz="1600" dirty="0">
                <a:effectLst/>
                <a:latin typeface="+mn-lt"/>
                <a:ea typeface="Times New Roman" panose="02020603050405020304" pitchFamily="18" charset="0"/>
                <a:cs typeface="Times New Roman" panose="02020603050405020304" pitchFamily="18" charset="0"/>
              </a:rPr>
              <a:t>	P</a:t>
            </a:r>
            <a:r>
              <a:rPr lang="en-US" sz="1600" baseline="-25000" dirty="0">
                <a:effectLst/>
                <a:latin typeface="+mn-lt"/>
                <a:ea typeface="Times New Roman" panose="02020603050405020304" pitchFamily="18" charset="0"/>
                <a:cs typeface="Times New Roman" panose="02020603050405020304" pitchFamily="18" charset="0"/>
              </a:rPr>
              <a:t>r                 </a:t>
            </a:r>
            <a:r>
              <a:rPr lang="en-US" sz="1600" dirty="0">
                <a:effectLst/>
                <a:latin typeface="+mn-lt"/>
                <a:ea typeface="Times New Roman" panose="02020603050405020304" pitchFamily="18" charset="0"/>
                <a:cs typeface="Times New Roman" panose="02020603050405020304" pitchFamily="18" charset="0"/>
              </a:rPr>
              <a:t>=  factored compressive resistance (kips)</a:t>
            </a: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600" dirty="0">
                <a:effectLst/>
                <a:latin typeface="+mn-lt"/>
                <a:ea typeface="Times New Roman" panose="02020603050405020304" pitchFamily="18" charset="0"/>
                <a:cs typeface="Times New Roman" panose="02020603050405020304" pitchFamily="18" charset="0"/>
              </a:rPr>
              <a:t>	       =  member length (in.)</a:t>
            </a:r>
          </a:p>
          <a:p>
            <a:pPr marL="1309688" marR="228600" indent="-1081088"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r	       =  radius of gyration about an axis perpendicular to the plane of the perforated plate (in.)</a:t>
            </a:r>
          </a:p>
          <a:p>
            <a:pPr marL="1309688" indent="-1309688">
              <a:tabLst>
                <a:tab pos="1084263" algn="l"/>
              </a:tabLst>
            </a:pPr>
            <a:r>
              <a:rPr lang="en-US" sz="1600" i="1" dirty="0">
                <a:latin typeface="+mn-lt"/>
                <a:ea typeface="Times New Roman" panose="02020603050405020304" pitchFamily="18" charset="0"/>
                <a:cs typeface="Times New Roman" panose="02020603050405020304" pitchFamily="18" charset="0"/>
              </a:rPr>
              <a:t>          </a:t>
            </a:r>
            <a:endParaRPr lang="en-US" sz="1600" dirty="0">
              <a:latin typeface="+mn-lt"/>
            </a:endParaRPr>
          </a:p>
        </p:txBody>
      </p:sp>
    </p:spTree>
    <p:extLst>
      <p:ext uri="{BB962C8B-B14F-4D97-AF65-F5344CB8AC3E}">
        <p14:creationId xmlns:p14="http://schemas.microsoft.com/office/powerpoint/2010/main" val="2821520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267878" y="259556"/>
            <a:ext cx="8799922" cy="857250"/>
          </a:xfrm>
        </p:spPr>
        <p:txBody>
          <a:bodyPr>
            <a:noAutofit/>
          </a:bodyPr>
          <a:lstStyle/>
          <a:p>
            <a:r>
              <a:rPr lang="en-US" sz="2800" dirty="0"/>
              <a:t>Lesson 12 Summary – Tension and Compression Members</a:t>
            </a:r>
          </a:p>
        </p:txBody>
      </p:sp>
      <p:sp>
        <p:nvSpPr>
          <p:cNvPr id="5" name="Text Placeholder 4">
            <a:extLst>
              <a:ext uri="{FF2B5EF4-FFF2-40B4-BE49-F238E27FC236}">
                <a16:creationId xmlns:a16="http://schemas.microsoft.com/office/drawing/2014/main" id="{B2DD49D6-A910-188E-62D7-63375A6A707D}"/>
              </a:ext>
            </a:extLst>
          </p:cNvPr>
          <p:cNvSpPr>
            <a:spLocks noGrp="1"/>
          </p:cNvSpPr>
          <p:nvPr>
            <p:ph type="body" idx="1"/>
          </p:nvPr>
        </p:nvSpPr>
        <p:spPr/>
        <p:txBody>
          <a:bodyPr/>
          <a:lstStyle/>
          <a:p>
            <a:r>
              <a:rPr lang="en-US" dirty="0"/>
              <a:t>Tension Members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sz="half" idx="2"/>
          </p:nvPr>
        </p:nvSpPr>
        <p:spPr/>
        <p:txBody>
          <a:bodyPr/>
          <a:lstStyle/>
          <a:p>
            <a:pPr marL="742950" lvl="1" indent="-285750">
              <a:buFont typeface="Calibri" panose="020F0502020204030204" pitchFamily="34" charset="0"/>
              <a:buChar char="―"/>
            </a:pPr>
            <a:r>
              <a:rPr lang="en-US" dirty="0">
                <a:latin typeface="+mn-lt"/>
              </a:rPr>
              <a:t>Introduction</a:t>
            </a:r>
          </a:p>
          <a:p>
            <a:pPr marL="742950" lvl="1" indent="-285750">
              <a:buFont typeface="Calibri" panose="020F0502020204030204" pitchFamily="34" charset="0"/>
              <a:buChar char="―"/>
            </a:pPr>
            <a:r>
              <a:rPr lang="en-US" dirty="0">
                <a:latin typeface="+mn-lt"/>
              </a:rPr>
              <a:t>Factored Tensile Resistance</a:t>
            </a:r>
          </a:p>
          <a:p>
            <a:pPr marL="742950" lvl="1" indent="-285750">
              <a:buFont typeface="Calibri" panose="020F0502020204030204" pitchFamily="34" charset="0"/>
              <a:buChar char="―"/>
            </a:pPr>
            <a:r>
              <a:rPr lang="en-US" dirty="0">
                <a:latin typeface="+mn-lt"/>
              </a:rPr>
              <a:t>Limiting Slenderness Ratios</a:t>
            </a:r>
          </a:p>
          <a:p>
            <a:pPr marL="742950" lvl="1" indent="-285750">
              <a:buFont typeface="Calibri" panose="020F0502020204030204" pitchFamily="34" charset="0"/>
              <a:buChar char="―"/>
            </a:pPr>
            <a:r>
              <a:rPr lang="en-US" dirty="0">
                <a:latin typeface="+mn-lt"/>
              </a:rPr>
              <a:t>Combined Loading</a:t>
            </a:r>
          </a:p>
          <a:p>
            <a:pPr marL="742950" lvl="1" indent="-285750">
              <a:buFont typeface="Calibri" panose="020F0502020204030204" pitchFamily="34" charset="0"/>
              <a:buChar char="―"/>
            </a:pPr>
            <a:r>
              <a:rPr lang="en-US" dirty="0">
                <a:latin typeface="+mn-lt"/>
              </a:rPr>
              <a:t>Built-up Members</a:t>
            </a:r>
            <a:endParaRPr lang="en-US" dirty="0"/>
          </a:p>
        </p:txBody>
      </p:sp>
      <p:sp>
        <p:nvSpPr>
          <p:cNvPr id="7" name="Text Placeholder 6">
            <a:extLst>
              <a:ext uri="{FF2B5EF4-FFF2-40B4-BE49-F238E27FC236}">
                <a16:creationId xmlns:a16="http://schemas.microsoft.com/office/drawing/2014/main" id="{2257CB40-5E31-8C84-8AD9-5A60DBCCFF40}"/>
              </a:ext>
            </a:extLst>
          </p:cNvPr>
          <p:cNvSpPr>
            <a:spLocks noGrp="1"/>
          </p:cNvSpPr>
          <p:nvPr>
            <p:ph type="body" sz="quarter" idx="3"/>
          </p:nvPr>
        </p:nvSpPr>
        <p:spPr/>
        <p:txBody>
          <a:bodyPr/>
          <a:lstStyle/>
          <a:p>
            <a:r>
              <a:rPr lang="en-US" dirty="0"/>
              <a:t>Compression Members</a:t>
            </a:r>
          </a:p>
        </p:txBody>
      </p:sp>
      <p:sp>
        <p:nvSpPr>
          <p:cNvPr id="9" name="Content Placeholder 8">
            <a:extLst>
              <a:ext uri="{FF2B5EF4-FFF2-40B4-BE49-F238E27FC236}">
                <a16:creationId xmlns:a16="http://schemas.microsoft.com/office/drawing/2014/main" id="{25B5DB74-B702-9525-5A53-4A4C181EB8A3}"/>
              </a:ext>
            </a:extLst>
          </p:cNvPr>
          <p:cNvSpPr>
            <a:spLocks noGrp="1"/>
          </p:cNvSpPr>
          <p:nvPr>
            <p:ph sz="quarter" idx="4"/>
          </p:nvPr>
        </p:nvSpPr>
        <p:spPr/>
        <p:txBody>
          <a:bodyPr/>
          <a:lstStyle/>
          <a:p>
            <a:pPr marL="742950" lvl="1" indent="-285750">
              <a:buFont typeface="Calibri" panose="020F0502020204030204" pitchFamily="34" charset="0"/>
              <a:buChar char="―"/>
            </a:pPr>
            <a:r>
              <a:rPr lang="en-US" dirty="0">
                <a:latin typeface="+mn-lt"/>
              </a:rPr>
              <a:t>Introduction</a:t>
            </a:r>
          </a:p>
          <a:p>
            <a:pPr marL="742950" lvl="1" indent="-285750">
              <a:buFont typeface="Calibri" panose="020F0502020204030204" pitchFamily="34" charset="0"/>
              <a:buChar char="―"/>
            </a:pPr>
            <a:r>
              <a:rPr lang="en-US" dirty="0">
                <a:latin typeface="+mn-lt"/>
              </a:rPr>
              <a:t>Factored Compressive Resistance</a:t>
            </a:r>
          </a:p>
          <a:p>
            <a:pPr marL="742950" lvl="1" indent="-285750">
              <a:buFont typeface="Calibri" panose="020F0502020204030204" pitchFamily="34" charset="0"/>
              <a:buChar char="―"/>
            </a:pPr>
            <a:r>
              <a:rPr lang="en-US" dirty="0">
                <a:latin typeface="+mn-lt"/>
              </a:rPr>
              <a:t>Limiting Slenderness Ratios</a:t>
            </a:r>
          </a:p>
          <a:p>
            <a:pPr marL="742950" lvl="1" indent="-285750">
              <a:buFont typeface="Calibri" panose="020F0502020204030204" pitchFamily="34" charset="0"/>
              <a:buChar char="―"/>
            </a:pPr>
            <a:r>
              <a:rPr lang="en-US" dirty="0">
                <a:latin typeface="+mn-lt"/>
              </a:rPr>
              <a:t>Combined Loading</a:t>
            </a:r>
          </a:p>
          <a:p>
            <a:pPr marL="742950" lvl="1" indent="-285750">
              <a:buFont typeface="Calibri" panose="020F0502020204030204" pitchFamily="34" charset="0"/>
              <a:buChar char="―"/>
            </a:pPr>
            <a:r>
              <a:rPr lang="en-US" dirty="0">
                <a:latin typeface="+mn-lt"/>
              </a:rPr>
              <a:t>Single-Angle Members</a:t>
            </a:r>
          </a:p>
          <a:p>
            <a:pPr marL="742950" lvl="1" indent="-285750">
              <a:buFont typeface="Calibri" panose="020F0502020204030204" pitchFamily="34" charset="0"/>
              <a:buChar char="―"/>
            </a:pPr>
            <a:r>
              <a:rPr lang="en-US" dirty="0">
                <a:latin typeface="+mn-lt"/>
              </a:rPr>
              <a:t>Built-up Members</a:t>
            </a:r>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109</a:t>
            </a:fld>
            <a:endParaRPr lang="en-US" dirty="0"/>
          </a:p>
        </p:txBody>
      </p:sp>
    </p:spTree>
    <p:extLst>
      <p:ext uri="{BB962C8B-B14F-4D97-AF65-F5344CB8AC3E}">
        <p14:creationId xmlns:p14="http://schemas.microsoft.com/office/powerpoint/2010/main" val="2457213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0" y="-11704"/>
            <a:ext cx="9144000" cy="857250"/>
          </a:xfrm>
        </p:spPr>
        <p:txBody>
          <a:bodyPr lIns="91440" tIns="45720" rIns="91440" bIns="45720" anchor="t">
            <a:noAutofit/>
          </a:bodyPr>
          <a:lstStyle/>
          <a:p>
            <a:r>
              <a:rPr lang="en-US" sz="3200" dirty="0"/>
              <a:t>Factored Tensile Resistance</a:t>
            </a:r>
            <a:br>
              <a:rPr lang="en-US" sz="2800" dirty="0"/>
            </a:br>
            <a:r>
              <a:rPr lang="en-US" sz="2400" dirty="0"/>
              <a:t>Net Area, A</a:t>
            </a:r>
            <a:r>
              <a:rPr lang="en-US" sz="2400" baseline="-25000" dirty="0"/>
              <a:t>n</a:t>
            </a: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pPr/>
              <a:t>11</a:t>
            </a:fld>
            <a:endParaRPr lang="en-US"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4294967295"/>
          </p:nvPr>
        </p:nvSpPr>
        <p:spPr>
          <a:xfrm>
            <a:off x="0" y="1200150"/>
            <a:ext cx="8229600" cy="3394075"/>
          </a:xfrm>
          <a:prstGeom prst="rect">
            <a:avLst/>
          </a:prstGeom>
        </p:spPr>
        <p:txBody>
          <a:bodyPr lIns="91440" tIns="45720" rIns="91440" bIns="45720" anchor="t"/>
          <a:lstStyle/>
          <a:p>
            <a:endParaRPr lang="en-US" dirty="0"/>
          </a:p>
          <a:p>
            <a:endParaRPr lang="en-US" dirty="0"/>
          </a:p>
          <a:p>
            <a:endParaRPr lang="en-US" dirty="0"/>
          </a:p>
          <a:p>
            <a:endParaRPr lang="en-US" dirty="0"/>
          </a:p>
        </p:txBody>
      </p:sp>
      <p:pic>
        <p:nvPicPr>
          <p:cNvPr id="13" name="Content Placeholder 12">
            <a:extLst>
              <a:ext uri="{FF2B5EF4-FFF2-40B4-BE49-F238E27FC236}">
                <a16:creationId xmlns:a16="http://schemas.microsoft.com/office/drawing/2014/main" id="{AEF83733-C540-9269-91CC-1611508E6275}"/>
              </a:ext>
            </a:extLst>
          </p:cNvPr>
          <p:cNvPicPr>
            <a:picLocks noGrp="1" noChangeAspect="1"/>
          </p:cNvPicPr>
          <p:nvPr>
            <p:ph sz="half" idx="4294967295"/>
          </p:nvPr>
        </p:nvPicPr>
        <p:blipFill>
          <a:blip r:embed="rId3"/>
          <a:stretch>
            <a:fillRect/>
          </a:stretch>
        </p:blipFill>
        <p:spPr>
          <a:xfrm>
            <a:off x="4708202" y="1057274"/>
            <a:ext cx="4347721" cy="3260791"/>
          </a:xfrm>
          <a:prstGeom prst="rect">
            <a:avLst/>
          </a:prstGeom>
        </p:spPr>
      </p:pic>
      <p:sp>
        <p:nvSpPr>
          <p:cNvPr id="6" name="TextBox 5">
            <a:extLst>
              <a:ext uri="{FF2B5EF4-FFF2-40B4-BE49-F238E27FC236}">
                <a16:creationId xmlns:a16="http://schemas.microsoft.com/office/drawing/2014/main" id="{5F6E6CB3-8D7A-C77D-AB18-4B2F4642E0A2}"/>
              </a:ext>
            </a:extLst>
          </p:cNvPr>
          <p:cNvSpPr txBox="1"/>
          <p:nvPr/>
        </p:nvSpPr>
        <p:spPr>
          <a:xfrm>
            <a:off x="190800" y="893269"/>
            <a:ext cx="4347721" cy="3046988"/>
          </a:xfrm>
          <a:prstGeom prst="rect">
            <a:avLst/>
          </a:prstGeom>
          <a:noFill/>
        </p:spPr>
        <p:txBody>
          <a:bodyPr wrap="square" rtlCol="0">
            <a:spAutoFit/>
          </a:bodyPr>
          <a:lstStyle/>
          <a:p>
            <a:pPr marL="285750" indent="-285750">
              <a:buFont typeface="Arial" panose="020B0604020202020204" pitchFamily="34" charset="0"/>
              <a:buChar char="•"/>
            </a:pPr>
            <a:r>
              <a:rPr lang="en-US" sz="1200" dirty="0">
                <a:effectLst/>
                <a:latin typeface="+mn-lt"/>
                <a:ea typeface="Times New Roman" panose="02020603050405020304" pitchFamily="18" charset="0"/>
                <a:cs typeface="Arial" panose="020B0604020202020204" pitchFamily="34" charset="0"/>
              </a:rPr>
              <a:t>In designing a tension member, it is conservative and convenient to use the least net width for any chain together with the full tensile force in the member. </a:t>
            </a:r>
          </a:p>
          <a:p>
            <a:pPr marL="285750" indent="-285750">
              <a:buFont typeface="Arial" panose="020B0604020202020204" pitchFamily="34" charset="0"/>
              <a:buChar char="•"/>
            </a:pPr>
            <a:endParaRPr lang="en-US" sz="1200" dirty="0">
              <a:latin typeface="+mn-lt"/>
              <a:cs typeface="Arial" panose="020B0604020202020204" pitchFamily="34" charset="0"/>
            </a:endParaRPr>
          </a:p>
          <a:p>
            <a:pPr marL="285750" indent="-285750">
              <a:buFont typeface="Arial" panose="020B0604020202020204" pitchFamily="34" charset="0"/>
              <a:buChar char="•"/>
            </a:pPr>
            <a:r>
              <a:rPr lang="en-US" sz="1200" dirty="0">
                <a:latin typeface="+mn-lt"/>
              </a:rPr>
              <a:t>A slightly less conservative calculation may be obtained by subtracting the force removed by each bolt ahead of the fracture path being considered, i.e., closer to the mid-length of the member, from the full tensile force. The full force is assumed to be transferred equally by each bolt in the connection in making this calculation. </a:t>
            </a: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sz="1200" dirty="0">
                <a:latin typeface="+mn-lt"/>
              </a:rPr>
              <a:t>In this case, a pseudo net area that can be used to determine the full member tension fracture resistance may be calculated as:</a:t>
            </a:r>
            <a:endParaRPr lang="en-US" sz="1200" dirty="0">
              <a:latin typeface="+mn-lt"/>
              <a:ea typeface="Times New Roman" panose="02020603050405020304" pitchFamily="18" charset="0"/>
              <a:cs typeface="Times New Roman" panose="02020603050405020304" pitchFamily="18" charset="0"/>
            </a:endParaRPr>
          </a:p>
          <a:p>
            <a:endParaRPr lang="en-US" sz="1200" dirty="0">
              <a:effectLst/>
              <a:latin typeface="+mn-lt"/>
              <a:ea typeface="Times New Roman" panose="02020603050405020304" pitchFamily="18" charset="0"/>
              <a:cs typeface="Calibri" panose="020F0502020204030204" pitchFamily="34" charset="0"/>
            </a:endParaRPr>
          </a:p>
          <a:p>
            <a:endParaRPr lang="en-US" sz="1200" dirty="0">
              <a:latin typeface="+mn-lt"/>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FFD65BE-1782-2658-1166-566C4C0FB086}"/>
                  </a:ext>
                </a:extLst>
              </p:cNvPr>
              <p:cNvSpPr txBox="1"/>
              <p:nvPr/>
            </p:nvSpPr>
            <p:spPr bwMode="auto">
              <a:xfrm>
                <a:off x="1062898" y="3346694"/>
                <a:ext cx="3645305" cy="60050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r>
                            <a:rPr lang="en-US" sz="1400" i="1">
                              <a:solidFill>
                                <a:srgbClr val="000000"/>
                              </a:solidFill>
                              <a:latin typeface="Cambria Math" panose="02040503050406030204" pitchFamily="18" charset="0"/>
                            </a:rPr>
                            <m:t>−</m:t>
                          </m:r>
                          <m:nary>
                            <m:naryPr>
                              <m:chr m:val="∑"/>
                              <m:subHide m:val="on"/>
                              <m:supHide m:val="on"/>
                              <m:ctrlPr>
                                <a:rPr lang="en-US" sz="1400" i="1">
                                  <a:solidFill>
                                    <a:srgbClr val="000000"/>
                                  </a:solidFill>
                                  <a:latin typeface="Cambria Math" panose="02040503050406030204" pitchFamily="18" charset="0"/>
                                </a:rPr>
                              </m:ctrlPr>
                            </m:naryPr>
                            <m:sub/>
                            <m:sup/>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𝑑</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𝑡</m:t>
                              </m:r>
                              <m:r>
                                <a:rPr lang="en-US" sz="1400" i="1">
                                  <a:solidFill>
                                    <a:srgbClr val="000000"/>
                                  </a:solidFill>
                                  <a:latin typeface="Cambria Math" panose="02040503050406030204" pitchFamily="18" charset="0"/>
                                </a:rPr>
                                <m:t> +</m:t>
                              </m:r>
                              <m:nary>
                                <m:naryPr>
                                  <m:chr m:val="∑"/>
                                  <m:subHide m:val="on"/>
                                  <m:supHide m:val="on"/>
                                  <m:ctrlPr>
                                    <a:rPr lang="en-US" sz="1400" i="1">
                                      <a:solidFill>
                                        <a:srgbClr val="000000"/>
                                      </a:solidFill>
                                      <a:latin typeface="Cambria Math" panose="02040503050406030204" pitchFamily="18" charset="0"/>
                                    </a:rPr>
                                  </m:ctrlPr>
                                </m:naryPr>
                                <m:sub/>
                                <m:sup/>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𝑠</m:t>
                                              </m:r>
                                            </m:e>
                                            <m:sup>
                                              <m:r>
                                                <a:rPr lang="en-US" sz="1400" i="1">
                                                  <a:solidFill>
                                                    <a:srgbClr val="000000"/>
                                                  </a:solidFill>
                                                  <a:latin typeface="Cambria Math" panose="02040503050406030204" pitchFamily="18" charset="0"/>
                                                </a:rPr>
                                                <m:t>2</m:t>
                                              </m:r>
                                            </m:sup>
                                          </m:sSup>
                                        </m:num>
                                        <m:den>
                                          <m:r>
                                            <a:rPr lang="en-US" sz="1400" i="1">
                                              <a:solidFill>
                                                <a:srgbClr val="000000"/>
                                              </a:solidFill>
                                              <a:latin typeface="Cambria Math" panose="02040503050406030204" pitchFamily="18" charset="0"/>
                                            </a:rPr>
                                            <m:t>4</m:t>
                                          </m:r>
                                          <m:r>
                                            <a:rPr lang="en-US" sz="1400" i="1">
                                              <a:solidFill>
                                                <a:srgbClr val="000000"/>
                                              </a:solidFill>
                                              <a:latin typeface="Cambria Math" panose="02040503050406030204" pitchFamily="18" charset="0"/>
                                            </a:rPr>
                                            <m:t>𝑔</m:t>
                                          </m:r>
                                        </m:den>
                                      </m:f>
                                    </m:e>
                                  </m:d>
                                </m:e>
                              </m:nary>
                            </m:e>
                          </m:nary>
                          <m:r>
                            <a:rPr lang="en-US" sz="1400" i="1">
                              <a:solidFill>
                                <a:srgbClr val="000000"/>
                              </a:solidFill>
                              <a:latin typeface="Cambria Math" panose="02040503050406030204" pitchFamily="18" charset="0"/>
                            </a:rPr>
                            <m:t>𝑡</m:t>
                          </m:r>
                        </m:e>
                      </m:d>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𝑛</m:t>
                              </m:r>
                            </m:e>
                            <m:sub>
                              <m:r>
                                <a:rPr lang="en-US" sz="1400" i="1">
                                  <a:solidFill>
                                    <a:srgbClr val="000000"/>
                                  </a:solidFill>
                                  <a:latin typeface="Cambria Math" panose="02040503050406030204" pitchFamily="18" charset="0"/>
                                </a:rPr>
                                <m:t>𝑡𝑜𝑡𝑎𝑙</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𝑛</m:t>
                              </m:r>
                            </m:e>
                            <m:sub>
                              <m:r>
                                <a:rPr lang="en-US" sz="1400" i="1">
                                  <a:solidFill>
                                    <a:srgbClr val="000000"/>
                                  </a:solidFill>
                                  <a:latin typeface="Cambria Math" panose="02040503050406030204" pitchFamily="18" charset="0"/>
                                </a:rPr>
                                <m:t>𝑟</m:t>
                              </m:r>
                            </m:sub>
                          </m:sSub>
                        </m:den>
                      </m:f>
                    </m:oMath>
                  </m:oMathPara>
                </a14:m>
                <a:endParaRPr lang="en-US" sz="1400" dirty="0"/>
              </a:p>
            </p:txBody>
          </p:sp>
        </mc:Choice>
        <mc:Fallback xmlns="">
          <p:sp>
            <p:nvSpPr>
              <p:cNvPr id="5" name="Object 4">
                <a:extLst>
                  <a:ext uri="{FF2B5EF4-FFF2-40B4-BE49-F238E27FC236}">
                    <a16:creationId xmlns:a16="http://schemas.microsoft.com/office/drawing/2014/main" id="{EFFD65BE-1782-2658-1166-566C4C0FB086}"/>
                  </a:ext>
                </a:extLst>
              </p:cNvPr>
              <p:cNvSpPr txBox="1">
                <a:spLocks noRot="1" noChangeAspect="1" noMove="1" noResize="1" noEditPoints="1" noAdjustHandles="1" noChangeArrowheads="1" noChangeShapeType="1" noTextEdit="1"/>
              </p:cNvSpPr>
              <p:nvPr/>
            </p:nvSpPr>
            <p:spPr bwMode="auto">
              <a:xfrm>
                <a:off x="1062898" y="3346694"/>
                <a:ext cx="3645305" cy="600503"/>
              </a:xfrm>
              <a:prstGeom prst="rect">
                <a:avLst/>
              </a:prstGeom>
              <a:blipFill>
                <a:blip r:embed="rId6"/>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0B1ED86-222A-3630-6B62-F07879835908}"/>
              </a:ext>
            </a:extLst>
          </p:cNvPr>
          <p:cNvSpPr txBox="1"/>
          <p:nvPr/>
        </p:nvSpPr>
        <p:spPr>
          <a:xfrm>
            <a:off x="593404" y="4082920"/>
            <a:ext cx="8568963" cy="89127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n</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total</a:t>
            </a:r>
            <a:r>
              <a:rPr lang="en-US" sz="1600" dirty="0">
                <a:effectLst/>
                <a:latin typeface="Calibri" panose="020F0502020204030204" pitchFamily="34" charset="0"/>
                <a:ea typeface="Times New Roman" panose="02020603050405020304" pitchFamily="18" charset="0"/>
                <a:cs typeface="Calibri" panose="020F0502020204030204" pitchFamily="34" charset="0"/>
              </a:rPr>
              <a:t>  = 	</a:t>
            </a:r>
            <a:r>
              <a:rPr lang="en-US" sz="1400" dirty="0">
                <a:latin typeface="+mn-lt"/>
              </a:rPr>
              <a:t>total number of bolts in the connection</a:t>
            </a:r>
          </a:p>
          <a:p>
            <a:pPr marL="801688" marR="228600" indent="-573088" algn="just">
              <a:lnSpc>
                <a:spcPct val="110000"/>
              </a:lnSpc>
              <a:spcBef>
                <a:spcPts val="0"/>
              </a:spcBef>
              <a:spcAft>
                <a:spcPts val="0"/>
              </a:spcAft>
              <a:tabLst>
                <a:tab pos="457200" algn="l"/>
                <a:tab pos="800100" algn="l"/>
              </a:tabLst>
            </a:pPr>
            <a:r>
              <a:rPr lang="en-US" sz="1400" dirty="0">
                <a:latin typeface="+mn-lt"/>
                <a:ea typeface="Times New Roman" panose="02020603050405020304" pitchFamily="18" charset="0"/>
                <a:cs typeface="Calibri" panose="020F0502020204030204" pitchFamily="34" charset="0"/>
              </a:rPr>
              <a:t>n</a:t>
            </a:r>
            <a:r>
              <a:rPr lang="en-US" sz="1400" baseline="-25000" dirty="0">
                <a:latin typeface="+mn-lt"/>
                <a:ea typeface="Times New Roman" panose="02020603050405020304" pitchFamily="18" charset="0"/>
                <a:cs typeface="Calibri" panose="020F0502020204030204" pitchFamily="34" charset="0"/>
              </a:rPr>
              <a:t>r </a:t>
            </a:r>
            <a:r>
              <a:rPr lang="en-US" sz="1400" dirty="0">
                <a:latin typeface="+mn-lt"/>
                <a:ea typeface="Times New Roman" panose="02020603050405020304" pitchFamily="18" charset="0"/>
                <a:cs typeface="Calibri" panose="020F0502020204030204" pitchFamily="34" charset="0"/>
              </a:rPr>
              <a:t>       =  </a:t>
            </a:r>
            <a:r>
              <a:rPr lang="en-US" sz="1400" dirty="0">
                <a:latin typeface="+mn-lt"/>
              </a:rPr>
              <a:t>remaining number of bolts after deducting the number ahead of the fracture path</a:t>
            </a:r>
          </a:p>
        </p:txBody>
      </p:sp>
      <p:sp>
        <p:nvSpPr>
          <p:cNvPr id="7" name="Freeform: Shape 6">
            <a:extLst>
              <a:ext uri="{FF2B5EF4-FFF2-40B4-BE49-F238E27FC236}">
                <a16:creationId xmlns:a16="http://schemas.microsoft.com/office/drawing/2014/main" id="{A73B804A-6A51-DAE6-CFFF-9FCAC768F4EC}"/>
              </a:ext>
            </a:extLst>
          </p:cNvPr>
          <p:cNvSpPr/>
          <p:nvPr/>
        </p:nvSpPr>
        <p:spPr>
          <a:xfrm>
            <a:off x="7551591" y="1654072"/>
            <a:ext cx="457823" cy="2560713"/>
          </a:xfrm>
          <a:custGeom>
            <a:avLst/>
            <a:gdLst>
              <a:gd name="connsiteX0" fmla="*/ 311971 w 430306"/>
              <a:gd name="connsiteY0" fmla="*/ 0 h 2544184"/>
              <a:gd name="connsiteX1" fmla="*/ 311971 w 430306"/>
              <a:gd name="connsiteY1" fmla="*/ 0 h 2544184"/>
              <a:gd name="connsiteX2" fmla="*/ 279698 w 430306"/>
              <a:gd name="connsiteY2" fmla="*/ 215153 h 2544184"/>
              <a:gd name="connsiteX3" fmla="*/ 430306 w 430306"/>
              <a:gd name="connsiteY3" fmla="*/ 753036 h 2544184"/>
              <a:gd name="connsiteX4" fmla="*/ 355002 w 430306"/>
              <a:gd name="connsiteY4" fmla="*/ 1258645 h 2544184"/>
              <a:gd name="connsiteX5" fmla="*/ 263562 w 430306"/>
              <a:gd name="connsiteY5" fmla="*/ 2130014 h 2544184"/>
              <a:gd name="connsiteX6" fmla="*/ 0 w 430306"/>
              <a:gd name="connsiteY6" fmla="*/ 2398956 h 2544184"/>
              <a:gd name="connsiteX7" fmla="*/ 21515 w 430306"/>
              <a:gd name="connsiteY7" fmla="*/ 2544184 h 2544184"/>
              <a:gd name="connsiteX0" fmla="*/ 328321 w 446656"/>
              <a:gd name="connsiteY0" fmla="*/ 0 h 2565741"/>
              <a:gd name="connsiteX1" fmla="*/ 328321 w 446656"/>
              <a:gd name="connsiteY1" fmla="*/ 0 h 2565741"/>
              <a:gd name="connsiteX2" fmla="*/ 296048 w 446656"/>
              <a:gd name="connsiteY2" fmla="*/ 215153 h 2565741"/>
              <a:gd name="connsiteX3" fmla="*/ 446656 w 446656"/>
              <a:gd name="connsiteY3" fmla="*/ 753036 h 2565741"/>
              <a:gd name="connsiteX4" fmla="*/ 371352 w 446656"/>
              <a:gd name="connsiteY4" fmla="*/ 1258645 h 2565741"/>
              <a:gd name="connsiteX5" fmla="*/ 279912 w 446656"/>
              <a:gd name="connsiteY5" fmla="*/ 2130014 h 2565741"/>
              <a:gd name="connsiteX6" fmla="*/ 16350 w 446656"/>
              <a:gd name="connsiteY6" fmla="*/ 2398956 h 2565741"/>
              <a:gd name="connsiteX7" fmla="*/ 1131 w 446656"/>
              <a:gd name="connsiteY7" fmla="*/ 2565741 h 25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656" h="2565741">
                <a:moveTo>
                  <a:pt x="328321" y="0"/>
                </a:moveTo>
                <a:lnTo>
                  <a:pt x="328321" y="0"/>
                </a:lnTo>
                <a:lnTo>
                  <a:pt x="296048" y="215153"/>
                </a:lnTo>
                <a:lnTo>
                  <a:pt x="446656" y="753036"/>
                </a:lnTo>
                <a:lnTo>
                  <a:pt x="371352" y="1258645"/>
                </a:lnTo>
                <a:lnTo>
                  <a:pt x="279912" y="2130014"/>
                </a:lnTo>
                <a:lnTo>
                  <a:pt x="16350" y="2398956"/>
                </a:lnTo>
                <a:cubicBezTo>
                  <a:pt x="23522" y="2447365"/>
                  <a:pt x="-6041" y="2517332"/>
                  <a:pt x="1131" y="2565741"/>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612BA413-4835-9E5A-A65D-2D24293ADC1D}"/>
              </a:ext>
            </a:extLst>
          </p:cNvPr>
          <p:cNvSpPr/>
          <p:nvPr/>
        </p:nvSpPr>
        <p:spPr>
          <a:xfrm rot="1160612">
            <a:off x="8064299" y="3058304"/>
            <a:ext cx="833220" cy="500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cxnSp>
        <p:nvCxnSpPr>
          <p:cNvPr id="14" name="Straight Connector 13">
            <a:extLst>
              <a:ext uri="{FF2B5EF4-FFF2-40B4-BE49-F238E27FC236}">
                <a16:creationId xmlns:a16="http://schemas.microsoft.com/office/drawing/2014/main" id="{7487F460-656F-82C3-E2D9-61E11ECE9222}"/>
              </a:ext>
            </a:extLst>
          </p:cNvPr>
          <p:cNvCxnSpPr/>
          <p:nvPr/>
        </p:nvCxnSpPr>
        <p:spPr>
          <a:xfrm flipH="1">
            <a:off x="7241344" y="1713404"/>
            <a:ext cx="258184" cy="22160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CF988AE5-103F-AF0A-52F8-35B1FC0130B5}"/>
              </a:ext>
            </a:extLst>
          </p:cNvPr>
          <p:cNvSpPr/>
          <p:nvPr/>
        </p:nvSpPr>
        <p:spPr>
          <a:xfrm rot="20794174">
            <a:off x="5964740" y="3752496"/>
            <a:ext cx="1282001" cy="500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Reduced T</a:t>
            </a:r>
          </a:p>
        </p:txBody>
      </p:sp>
      <p:cxnSp>
        <p:nvCxnSpPr>
          <p:cNvPr id="16" name="Straight Connector 15">
            <a:extLst>
              <a:ext uri="{FF2B5EF4-FFF2-40B4-BE49-F238E27FC236}">
                <a16:creationId xmlns:a16="http://schemas.microsoft.com/office/drawing/2014/main" id="{FEE75D74-3549-18A3-489D-2B94C9BF0267}"/>
              </a:ext>
            </a:extLst>
          </p:cNvPr>
          <p:cNvCxnSpPr/>
          <p:nvPr/>
        </p:nvCxnSpPr>
        <p:spPr>
          <a:xfrm flipH="1">
            <a:off x="7868356" y="1973005"/>
            <a:ext cx="258184" cy="22160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8721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032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1" y="73499"/>
            <a:ext cx="8229600" cy="857250"/>
          </a:xfrm>
        </p:spPr>
        <p:txBody>
          <a:bodyPr lIns="91440" tIns="45720" rIns="91440" bIns="45720">
            <a:normAutofit fontScale="90000"/>
          </a:bodyPr>
          <a:lstStyle/>
          <a:p>
            <a:pPr>
              <a:lnSpc>
                <a:spcPct val="90000"/>
              </a:lnSpc>
            </a:pPr>
            <a:r>
              <a:rPr lang="en-US" sz="3600" dirty="0"/>
              <a:t>Factored Tensile Resistance</a:t>
            </a:r>
            <a:br>
              <a:rPr lang="en-US" sz="2400" dirty="0"/>
            </a:br>
            <a:r>
              <a:rPr lang="en-US" sz="2700" dirty="0"/>
              <a:t>Reduction Factor for Shear Lag, U</a:t>
            </a:r>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sz="half" idx="1"/>
          </p:nvPr>
        </p:nvSpPr>
        <p:spPr>
          <a:xfrm>
            <a:off x="457201" y="1106805"/>
            <a:ext cx="4038600" cy="3841750"/>
          </a:xfrm>
        </p:spPr>
        <p:txBody>
          <a:bodyPr lIns="91440" tIns="45720" rIns="91440" bIns="45720">
            <a:normAutofit lnSpcReduction="10000"/>
          </a:bodyPr>
          <a:lstStyle/>
          <a:p>
            <a:pPr marL="285750" indent="-285750">
              <a:lnSpc>
                <a:spcPct val="90000"/>
              </a:lnSpc>
              <a:buFont typeface="Arial" panose="020B0604020202020204" pitchFamily="34" charset="0"/>
              <a:buChar char="•"/>
            </a:pPr>
            <a:r>
              <a:rPr lang="en-US" sz="1400" dirty="0">
                <a:effectLst/>
              </a:rPr>
              <a:t>The reduction factor for shear lag, U</a:t>
            </a:r>
            <a:r>
              <a:rPr lang="en-US" sz="1400" i="1" dirty="0">
                <a:effectLst/>
              </a:rPr>
              <a:t>, </a:t>
            </a:r>
            <a:r>
              <a:rPr lang="en-US" sz="1400" dirty="0">
                <a:effectLst/>
              </a:rPr>
              <a:t>accounts for shear lag effects associated with end connection geometry.  The </a:t>
            </a:r>
            <a:r>
              <a:rPr lang="en-US" sz="1400" i="1" dirty="0">
                <a:effectLst/>
              </a:rPr>
              <a:t>effective net area </a:t>
            </a:r>
            <a:r>
              <a:rPr lang="en-US" sz="1400" dirty="0">
                <a:effectLst/>
              </a:rPr>
              <a:t>is therefore equal to U times A</a:t>
            </a:r>
            <a:r>
              <a:rPr lang="en-US" sz="1400" baseline="-25000" dirty="0">
                <a:effectLst/>
              </a:rPr>
              <a:t>n</a:t>
            </a:r>
            <a:r>
              <a:rPr lang="en-US" sz="1400" dirty="0">
                <a:effectLst/>
              </a:rPr>
              <a:t>.</a:t>
            </a:r>
          </a:p>
          <a:p>
            <a:pPr>
              <a:lnSpc>
                <a:spcPct val="90000"/>
              </a:lnSpc>
            </a:pPr>
            <a:endParaRPr lang="en-US" sz="1400" dirty="0"/>
          </a:p>
          <a:p>
            <a:pPr marL="285750" indent="-285750">
              <a:lnSpc>
                <a:spcPct val="90000"/>
              </a:lnSpc>
              <a:buFont typeface="Arial" panose="020B0604020202020204" pitchFamily="34" charset="0"/>
              <a:buChar char="•"/>
            </a:pPr>
            <a:r>
              <a:rPr lang="en-US" sz="1400" dirty="0">
                <a:effectLst/>
              </a:rPr>
              <a:t>Shear lag is a consideration where the tensile force in the member is applied eccentrically or transmitted by connection to some, but not all, of the connection elements; e.g., an angle having a connection to only one leg, or when the connection elements do not lie in a common plane.</a:t>
            </a:r>
          </a:p>
          <a:p>
            <a:pPr>
              <a:lnSpc>
                <a:spcPct val="90000"/>
              </a:lnSpc>
            </a:pPr>
            <a:endParaRPr lang="en-US" sz="1400" dirty="0"/>
          </a:p>
          <a:p>
            <a:pPr marL="285750" indent="-285750">
              <a:lnSpc>
                <a:spcPct val="90000"/>
              </a:lnSpc>
              <a:buFont typeface="Arial" panose="020B0604020202020204" pitchFamily="34" charset="0"/>
              <a:buChar char="•"/>
            </a:pPr>
            <a:r>
              <a:rPr lang="en-US" sz="1400" dirty="0">
                <a:effectLst/>
              </a:rPr>
              <a:t>In such cases, the tensile force is not uniformly distributed over the net area and the critical net section may not be fully effective.</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effectLst/>
              </a:rPr>
              <a:t>The reduction factor for shear lag is to be applied when computing the net section fracture resistance at the strength limit state. </a:t>
            </a:r>
            <a:endParaRPr lang="en-US" sz="1400" dirty="0"/>
          </a:p>
        </p:txBody>
      </p:sp>
      <p:pic>
        <p:nvPicPr>
          <p:cNvPr id="7" name="Content Placeholder 6">
            <a:extLst>
              <a:ext uri="{FF2B5EF4-FFF2-40B4-BE49-F238E27FC236}">
                <a16:creationId xmlns:a16="http://schemas.microsoft.com/office/drawing/2014/main" id="{2FDBC246-C678-B4E2-C071-4AD8B8CEC80A}"/>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648200" y="1200150"/>
            <a:ext cx="4038600" cy="3394075"/>
          </a:xfrm>
          <a:prstGeom prst="rect">
            <a:avLst/>
          </a:prstGeom>
          <a:noFill/>
        </p:spPr>
      </p:pic>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12</a:t>
            </a:fld>
            <a:endParaRPr lang="en-US" dirty="0"/>
          </a:p>
        </p:txBody>
      </p:sp>
    </p:spTree>
    <p:extLst>
      <p:ext uri="{BB962C8B-B14F-4D97-AF65-F5344CB8AC3E}">
        <p14:creationId xmlns:p14="http://schemas.microsoft.com/office/powerpoint/2010/main" val="1880299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75030"/>
            <a:ext cx="4256202" cy="871537"/>
          </a:xfrm>
        </p:spPr>
        <p:txBody>
          <a:bodyPr lIns="91440" tIns="45720" rIns="91440" bIns="45720" anchor="b">
            <a:normAutofit/>
          </a:bodyPr>
          <a:lstStyle/>
          <a:p>
            <a:pPr algn="ctr">
              <a:lnSpc>
                <a:spcPct val="90000"/>
              </a:lnSpc>
            </a:pPr>
            <a:r>
              <a:rPr lang="en-US" sz="2800" b="0" dirty="0"/>
              <a:t>Factored Tensile Resistance</a:t>
            </a:r>
            <a:br>
              <a:rPr lang="en-US" sz="1700" b="0" dirty="0"/>
            </a:br>
            <a:r>
              <a:rPr lang="en-US" sz="1800" b="0" dirty="0"/>
              <a:t>Reduction Factor for Shear Lag, U</a:t>
            </a:r>
          </a:p>
        </p:txBody>
      </p:sp>
      <p:pic>
        <p:nvPicPr>
          <p:cNvPr id="14" name="Content Placeholder 13">
            <a:extLst>
              <a:ext uri="{FF2B5EF4-FFF2-40B4-BE49-F238E27FC236}">
                <a16:creationId xmlns:a16="http://schemas.microsoft.com/office/drawing/2014/main" id="{C9BEBD92-8BF8-5C51-2D30-1F420AB52E48}"/>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949645" y="1045467"/>
            <a:ext cx="3969109" cy="3408256"/>
          </a:xfrm>
          <a:prstGeom prst="rect">
            <a:avLst/>
          </a:prstGeom>
          <a:noFill/>
        </p:spPr>
      </p:pic>
      <p:sp>
        <p:nvSpPr>
          <p:cNvPr id="12" name="Content Placeholder 11">
            <a:extLst>
              <a:ext uri="{FF2B5EF4-FFF2-40B4-BE49-F238E27FC236}">
                <a16:creationId xmlns:a16="http://schemas.microsoft.com/office/drawing/2014/main" id="{528A84E1-775B-0867-2A73-E7E8630E744B}"/>
              </a:ext>
            </a:extLst>
          </p:cNvPr>
          <p:cNvSpPr>
            <a:spLocks noGrp="1"/>
          </p:cNvSpPr>
          <p:nvPr>
            <p:ph type="body" sz="half" idx="2"/>
          </p:nvPr>
        </p:nvSpPr>
        <p:spPr>
          <a:xfrm>
            <a:off x="457200" y="966681"/>
            <a:ext cx="4256202" cy="3517900"/>
          </a:xfrm>
        </p:spPr>
        <p:txBody>
          <a:bodyPr>
            <a:noAutofit/>
          </a:bodyPr>
          <a:lstStyle/>
          <a:p>
            <a:pPr marL="285750" indent="-285750">
              <a:lnSpc>
                <a:spcPct val="90000"/>
              </a:lnSpc>
              <a:buFont typeface="Arial" panose="020B0604020202020204" pitchFamily="34" charset="0"/>
              <a:buChar char="•"/>
            </a:pPr>
            <a:r>
              <a:rPr lang="en-US" sz="1300" dirty="0">
                <a:effectLst/>
              </a:rPr>
              <a:t>Shear lag does not need to be considered when checking yielding on the gross section.</a:t>
            </a:r>
          </a:p>
          <a:p>
            <a:pPr>
              <a:lnSpc>
                <a:spcPct val="90000"/>
              </a:lnSpc>
            </a:pPr>
            <a:endParaRPr lang="en-US" sz="1300" dirty="0"/>
          </a:p>
          <a:p>
            <a:pPr marL="285750" indent="-285750">
              <a:lnSpc>
                <a:spcPct val="90000"/>
              </a:lnSpc>
              <a:buFont typeface="Arial" panose="020B0604020202020204" pitchFamily="34" charset="0"/>
              <a:buChar char="•"/>
            </a:pPr>
            <a:r>
              <a:rPr lang="en-US" sz="1300" dirty="0">
                <a:effectLst/>
              </a:rPr>
              <a:t>In the absence of more refined analysis or tests, the reduction factor for shear lag, U, may be calculated as specified in </a:t>
            </a:r>
            <a:r>
              <a:rPr lang="en-US" sz="1300" i="1" dirty="0">
                <a:effectLst/>
              </a:rPr>
              <a:t>AASHTO LRFD </a:t>
            </a:r>
            <a:r>
              <a:rPr lang="en-US" sz="1300" dirty="0">
                <a:effectLst/>
              </a:rPr>
              <a:t>Table 6.8.2.2-1.</a:t>
            </a:r>
          </a:p>
          <a:p>
            <a:pPr marL="285750" indent="-285750">
              <a:lnSpc>
                <a:spcPct val="90000"/>
              </a:lnSpc>
              <a:buFont typeface="Arial" panose="020B0604020202020204" pitchFamily="34" charset="0"/>
              <a:buChar char="•"/>
            </a:pPr>
            <a:endParaRPr lang="en-US" sz="1300" dirty="0"/>
          </a:p>
          <a:p>
            <a:pPr marL="285750" indent="-285750">
              <a:lnSpc>
                <a:spcPct val="90000"/>
              </a:lnSpc>
              <a:buFont typeface="Arial" panose="020B0604020202020204" pitchFamily="34" charset="0"/>
              <a:buChar char="•"/>
            </a:pPr>
            <a:r>
              <a:rPr lang="en-US" sz="1300" spc="-5" dirty="0">
                <a:effectLst/>
              </a:rPr>
              <a:t>For open cross-section members (i.e., </a:t>
            </a:r>
            <a:r>
              <a:rPr lang="en-US" sz="1300" dirty="0">
                <a:effectLst/>
              </a:rPr>
              <a:t>W, M, S, C or HP shapes, tees, and single and double angles),</a:t>
            </a:r>
            <a:r>
              <a:rPr lang="en-US" sz="1300" spc="-5" dirty="0">
                <a:effectLst/>
              </a:rPr>
              <a:t> the calculated value of U should not be taken to be less than the ratio of the gross area of the connected element or elements to the member gross area.</a:t>
            </a:r>
            <a:endParaRPr lang="en-US" sz="1300" dirty="0">
              <a:effectLst/>
            </a:endParaRPr>
          </a:p>
          <a:p>
            <a:pPr>
              <a:lnSpc>
                <a:spcPct val="90000"/>
              </a:lnSpc>
            </a:pPr>
            <a:endParaRPr lang="en-US" sz="1300" dirty="0"/>
          </a:p>
          <a:p>
            <a:pPr marL="285750" indent="-285750">
              <a:lnSpc>
                <a:spcPct val="90000"/>
              </a:lnSpc>
              <a:buFont typeface="Arial" panose="020B0604020202020204" pitchFamily="34" charset="0"/>
              <a:buChar char="•"/>
            </a:pPr>
            <a:r>
              <a:rPr lang="en-US" sz="1300" dirty="0">
                <a:effectLst/>
              </a:rPr>
              <a:t>Case 1 in </a:t>
            </a:r>
            <a:r>
              <a:rPr lang="en-US" sz="1300" dirty="0"/>
              <a:t>AASHTO LRFD Table 6.8.2.2-1 specifies that f</a:t>
            </a:r>
            <a:r>
              <a:rPr lang="en-US" sz="1300" dirty="0">
                <a:effectLst/>
              </a:rPr>
              <a:t>or members where the tension load is transmitted directly to each of the cross-sectional elements by bolts or welds, U = 1.0 (except as specified in Cases 4, 5, and 6 in </a:t>
            </a:r>
            <a:r>
              <a:rPr lang="en-US" sz="1300" i="1" dirty="0">
                <a:effectLst/>
              </a:rPr>
              <a:t>AASHTO LRFD</a:t>
            </a:r>
            <a:r>
              <a:rPr lang="en-US" sz="1300" dirty="0">
                <a:effectLst/>
              </a:rPr>
              <a:t> Table 6.8.2.2-1).</a:t>
            </a: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13</a:t>
            </a:fld>
            <a:endParaRPr lang="en-US" dirty="0"/>
          </a:p>
        </p:txBody>
      </p:sp>
    </p:spTree>
    <p:extLst>
      <p:ext uri="{BB962C8B-B14F-4D97-AF65-F5344CB8AC3E}">
        <p14:creationId xmlns:p14="http://schemas.microsoft.com/office/powerpoint/2010/main" val="1594915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Reduction Factor for Shear Lag, U</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72359" y="1022629"/>
            <a:ext cx="8695441"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For members, except plates and HSS, where the tension load is transmitted to some but not all of the cross-sectional elements by bolts or longitudinal welds or by longitudinal welds in combination with transverse welds (Case 2 in </a:t>
            </a:r>
            <a:r>
              <a:rPr lang="en-US" sz="1800" i="1" dirty="0">
                <a:effectLst/>
                <a:latin typeface="+mn-lt"/>
                <a:ea typeface="Times New Roman" panose="02020603050405020304" pitchFamily="18" charset="0"/>
                <a:cs typeface="Times New Roman" panose="02020603050405020304" pitchFamily="18" charset="0"/>
              </a:rPr>
              <a:t>AASHTO LRFD </a:t>
            </a:r>
            <a:r>
              <a:rPr lang="en-US" sz="1800" dirty="0">
                <a:effectLst/>
                <a:latin typeface="+mn-lt"/>
                <a:ea typeface="Times New Roman" panose="02020603050405020304" pitchFamily="18" charset="0"/>
                <a:cs typeface="Times New Roman" panose="02020603050405020304" pitchFamily="18" charset="0"/>
              </a:rPr>
              <a:t>Table 6.8.2.2-1 – 10</a:t>
            </a:r>
            <a:r>
              <a:rPr lang="en-US" sz="1800" baseline="30000" dirty="0">
                <a:effectLst/>
                <a:latin typeface="+mn-lt"/>
                <a:ea typeface="Times New Roman" panose="02020603050405020304" pitchFamily="18" charset="0"/>
                <a:cs typeface="Times New Roman" panose="02020603050405020304" pitchFamily="18" charset="0"/>
              </a:rPr>
              <a:t>th</a:t>
            </a:r>
            <a:r>
              <a:rPr lang="en-US" sz="1800" dirty="0">
                <a:effectLst/>
                <a:latin typeface="+mn-lt"/>
                <a:ea typeface="Times New Roman" panose="02020603050405020304" pitchFamily="18" charset="0"/>
                <a:cs typeface="Times New Roman" panose="02020603050405020304" pitchFamily="18" charset="0"/>
              </a:rPr>
              <a:t> Edition):</a:t>
            </a:r>
            <a:endParaRPr lang="en-US"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083A3900-90A2-A885-CC39-52B07C5E5F87}"/>
                  </a:ext>
                </a:extLst>
              </p:cNvPr>
              <p:cNvSpPr txBox="1"/>
              <p:nvPr/>
            </p:nvSpPr>
            <p:spPr bwMode="auto">
              <a:xfrm>
                <a:off x="3795171" y="2017989"/>
                <a:ext cx="1540400" cy="109100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𝑈</m:t>
                      </m:r>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𝑥</m:t>
                              </m:r>
                            </m:e>
                          </m:bar>
                        </m:num>
                        <m:den>
                          <m:r>
                            <a:rPr lang="en-US" i="1">
                              <a:solidFill>
                                <a:srgbClr val="000000"/>
                              </a:solidFill>
                              <a:latin typeface="Cambria Math" panose="02040503050406030204" pitchFamily="18" charset="0"/>
                            </a:rPr>
                            <m:t>𝐿</m:t>
                          </m:r>
                        </m:den>
                      </m:f>
                    </m:oMath>
                  </m:oMathPara>
                </a14:m>
                <a:endParaRPr lang="en-US" dirty="0"/>
              </a:p>
            </p:txBody>
          </p:sp>
        </mc:Choice>
        <mc:Fallback xmlns="">
          <p:sp>
            <p:nvSpPr>
              <p:cNvPr id="5" name="Object 4">
                <a:extLst>
                  <a:ext uri="{FF2B5EF4-FFF2-40B4-BE49-F238E27FC236}">
                    <a16:creationId xmlns:a16="http://schemas.microsoft.com/office/drawing/2014/main" id="{083A3900-90A2-A885-CC39-52B07C5E5F87}"/>
                  </a:ext>
                </a:extLst>
              </p:cNvPr>
              <p:cNvSpPr txBox="1">
                <a:spLocks noRot="1" noChangeAspect="1" noMove="1" noResize="1" noEditPoints="1" noAdjustHandles="1" noChangeArrowheads="1" noChangeShapeType="1" noTextEdit="1"/>
              </p:cNvSpPr>
              <p:nvPr/>
            </p:nvSpPr>
            <p:spPr bwMode="auto">
              <a:xfrm>
                <a:off x="3795171" y="2017989"/>
                <a:ext cx="1540400" cy="109100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A81BA2B-E5C1-A16A-1A97-026C9F794716}"/>
              </a:ext>
            </a:extLst>
          </p:cNvPr>
          <p:cNvSpPr txBox="1"/>
          <p:nvPr/>
        </p:nvSpPr>
        <p:spPr>
          <a:xfrm>
            <a:off x="1180224" y="2776185"/>
            <a:ext cx="7532017" cy="2209964"/>
          </a:xfrm>
          <a:prstGeom prst="rect">
            <a:avLst/>
          </a:prstGeom>
          <a:noFill/>
        </p:spPr>
        <p:txBody>
          <a:bodyPr wrap="square">
            <a:spAutoFit/>
          </a:bodyPr>
          <a:lstStyle/>
          <a:p>
            <a:pPr marL="228600" marR="228600" indent="-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857250" marR="228600" indent="-628650" algn="just">
              <a:lnSpc>
                <a:spcPct val="110000"/>
              </a:lnSpc>
              <a:spcBef>
                <a:spcPts val="0"/>
              </a:spcBef>
              <a:spcAft>
                <a:spcPts val="0"/>
              </a:spcAft>
              <a:tabLst>
                <a:tab pos="4572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  </a:t>
            </a:r>
            <a:r>
              <a:rPr lang="en-US" sz="1800" dirty="0">
                <a:latin typeface="+mn-lt"/>
              </a:rPr>
              <a:t>connection eccentricity equal to the </a:t>
            </a:r>
            <a:r>
              <a:rPr lang="en-US" sz="1800" dirty="0">
                <a:effectLst/>
                <a:latin typeface="+mn-lt"/>
                <a:ea typeface="Times New Roman" panose="02020603050405020304" pitchFamily="18" charset="0"/>
                <a:cs typeface="Times New Roman" panose="02020603050405020304" pitchFamily="18" charset="0"/>
              </a:rPr>
              <a:t>perpendicular distance from the connection plane or face of the member to the centroid of the member section resisting the connection force </a:t>
            </a:r>
            <a:r>
              <a:rPr lang="en-US" sz="1800" dirty="0">
                <a:latin typeface="+mn-lt"/>
              </a:rPr>
              <a:t> (in.)</a:t>
            </a:r>
          </a:p>
          <a:p>
            <a:pPr marL="857250" marR="228600" indent="-628650" algn="just">
              <a:lnSpc>
                <a:spcPct val="110000"/>
              </a:lnSpc>
              <a:spcBef>
                <a:spcPts val="0"/>
              </a:spcBef>
              <a:spcAft>
                <a:spcPts val="0"/>
              </a:spcAft>
              <a:tabLst>
                <a:tab pos="457200" algn="l"/>
              </a:tabLst>
            </a:pPr>
            <a:r>
              <a:rPr lang="en-US" sz="1800" dirty="0">
                <a:latin typeface="+mn-lt"/>
                <a:ea typeface="Times New Roman" panose="02020603050405020304" pitchFamily="18" charset="0"/>
                <a:cs typeface="Calibri" panose="020F0502020204030204" pitchFamily="34" charset="0"/>
              </a:rPr>
              <a:t>L    =   length of the connection equal to the out-to-out distance between the bolts in the connection parallel to the line of force, or the average length of the longitudinal welds (in.)</a:t>
            </a:r>
            <a:endParaRPr lang="en-US" sz="1800" dirty="0">
              <a:latin typeface="+mn-lt"/>
            </a:endParaRP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55F28328-2598-BC08-6CAD-4ED44E31C554}"/>
                  </a:ext>
                </a:extLst>
              </p:cNvPr>
              <p:cNvSpPr txBox="1"/>
              <p:nvPr/>
            </p:nvSpPr>
            <p:spPr bwMode="auto">
              <a:xfrm>
                <a:off x="1460121" y="3108997"/>
                <a:ext cx="179176" cy="292561"/>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𝑥</m:t>
                          </m:r>
                        </m:e>
                      </m:bar>
                    </m:oMath>
                  </m:oMathPara>
                </a14:m>
                <a:endParaRPr lang="en-US" dirty="0"/>
              </a:p>
            </p:txBody>
          </p:sp>
        </mc:Choice>
        <mc:Fallback xmlns="">
          <p:sp>
            <p:nvSpPr>
              <p:cNvPr id="9" name="Object 8">
                <a:extLst>
                  <a:ext uri="{FF2B5EF4-FFF2-40B4-BE49-F238E27FC236}">
                    <a16:creationId xmlns:a16="http://schemas.microsoft.com/office/drawing/2014/main" id="{55F28328-2598-BC08-6CAD-4ED44E31C554}"/>
                  </a:ext>
                </a:extLst>
              </p:cNvPr>
              <p:cNvSpPr txBox="1">
                <a:spLocks noRot="1" noChangeAspect="1" noMove="1" noResize="1" noEditPoints="1" noAdjustHandles="1" noChangeArrowheads="1" noChangeShapeType="1" noTextEdit="1"/>
              </p:cNvSpPr>
              <p:nvPr/>
            </p:nvSpPr>
            <p:spPr bwMode="auto">
              <a:xfrm>
                <a:off x="1460121" y="3108997"/>
                <a:ext cx="179176" cy="292561"/>
              </a:xfrm>
              <a:prstGeom prst="rect">
                <a:avLst/>
              </a:prstGeom>
              <a:blipFill>
                <a:blip r:embed="rId6"/>
                <a:stretch>
                  <a:fillRect r="-20690"/>
                </a:stretch>
              </a:blipFill>
            </p:spPr>
            <p:txBody>
              <a:bodyPr/>
              <a:lstStyle/>
              <a:p>
                <a:r>
                  <a:rPr lang="en-US">
                    <a:noFill/>
                  </a:rPr>
                  <a:t> </a:t>
                </a:r>
              </a:p>
            </p:txBody>
          </p:sp>
        </mc:Fallback>
      </mc:AlternateContent>
    </p:spTree>
    <p:extLst>
      <p:ext uri="{BB962C8B-B14F-4D97-AF65-F5344CB8AC3E}">
        <p14:creationId xmlns:p14="http://schemas.microsoft.com/office/powerpoint/2010/main" val="105915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69385"/>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Reduction Factor for Shear Lag, U</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15</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F6E6CB3-8D7A-C77D-AB18-4B2F4642E0A2}"/>
                  </a:ext>
                </a:extLst>
              </p:cNvPr>
              <p:cNvSpPr txBox="1"/>
              <p:nvPr/>
            </p:nvSpPr>
            <p:spPr>
              <a:xfrm>
                <a:off x="372359" y="919527"/>
                <a:ext cx="8695441" cy="415498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Illustrative examples of the distances </a:t>
                </a:r>
                <a14:m>
                  <m:oMath xmlns:m="http://schemas.openxmlformats.org/officeDocument/2006/math">
                    <m:bar>
                      <m:barPr>
                        <m:pos m:val="top"/>
                        <m:ctrlPr>
                          <a:rPr lang="en-US" sz="1800" i="1" smtClean="0">
                            <a:effectLst/>
                            <a:latin typeface="Cambria Math" panose="02040503050406030204" pitchFamily="18" charset="0"/>
                            <a:cs typeface="Times New Roman" panose="02020603050405020304" pitchFamily="18" charset="0"/>
                          </a:rPr>
                        </m:ctrlPr>
                      </m:barPr>
                      <m:e>
                        <m:r>
                          <a:rPr lang="en-US" sz="1800" b="0" i="1" smtClean="0">
                            <a:effectLst/>
                            <a:latin typeface="Cambria Math" panose="02040503050406030204" pitchFamily="18" charset="0"/>
                            <a:cs typeface="Times New Roman" panose="02020603050405020304" pitchFamily="18" charset="0"/>
                          </a:rPr>
                          <m:t>𝑥</m:t>
                        </m:r>
                      </m:e>
                    </m:bar>
                  </m:oMath>
                </a14:m>
                <a:r>
                  <a:rPr lang="en-US" sz="1800" dirty="0">
                    <a:effectLst/>
                    <a:latin typeface="+mn-lt"/>
                    <a:ea typeface="Times New Roman" panose="02020603050405020304" pitchFamily="18" charset="0"/>
                    <a:cs typeface="Times New Roman" panose="02020603050405020304" pitchFamily="18" charset="0"/>
                  </a:rPr>
                  <a:t> and L for members connected with bolts or welds are shown below for a single-angle member: </a:t>
                </a: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mn-lt"/>
                    <a:ea typeface="Times New Roman" panose="02020603050405020304" pitchFamily="18" charset="0"/>
                    <a:cs typeface="Times New Roman" panose="02020603050405020304" pitchFamily="18" charset="0"/>
                  </a:rPr>
                  <a:t>Alternatively, to calculate U for bolted connections with 3 or more bolts per line in the direction of loading, Case 7 in </a:t>
                </a:r>
                <a:r>
                  <a:rPr lang="en-US" i="1" dirty="0">
                    <a:latin typeface="+mn-lt"/>
                    <a:ea typeface="Times New Roman" panose="02020603050405020304" pitchFamily="18" charset="0"/>
                    <a:cs typeface="Times New Roman" panose="02020603050405020304" pitchFamily="18" charset="0"/>
                  </a:rPr>
                  <a:t>AASHTO LRFD </a:t>
                </a:r>
                <a:r>
                  <a:rPr lang="en-US" dirty="0">
                    <a:latin typeface="+mn-lt"/>
                    <a:ea typeface="Times New Roman" panose="02020603050405020304" pitchFamily="18" charset="0"/>
                    <a:cs typeface="Times New Roman" panose="02020603050405020304" pitchFamily="18" charset="0"/>
                  </a:rPr>
                  <a:t>Table 6.8.2.2-1 is permitted to be used for W, M, S, and HP shapes, and Case 8 is permitted to be used for single and double angles.</a:t>
                </a:r>
              </a:p>
              <a:p>
                <a:endParaRPr lang="en-US" sz="1200"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mn-lt"/>
                    <a:ea typeface="Times New Roman" panose="02020603050405020304" pitchFamily="18" charset="0"/>
                    <a:cs typeface="Times New Roman" panose="02020603050405020304" pitchFamily="18" charset="0"/>
                  </a:rPr>
                  <a:t>For lateral connection plates, splice plates and gusset plates, U is to be taken equal to 1.0, except as specified in Case 4 in </a:t>
                </a:r>
                <a:r>
                  <a:rPr lang="en-US" i="1" dirty="0">
                    <a:latin typeface="+mn-lt"/>
                    <a:ea typeface="Times New Roman" panose="02020603050405020304" pitchFamily="18" charset="0"/>
                    <a:cs typeface="Times New Roman" panose="02020603050405020304" pitchFamily="18" charset="0"/>
                  </a:rPr>
                  <a:t>AASHTO LRFD </a:t>
                </a:r>
                <a:r>
                  <a:rPr lang="en-US" dirty="0">
                    <a:latin typeface="+mn-lt"/>
                    <a:ea typeface="Times New Roman" panose="02020603050405020304" pitchFamily="18" charset="0"/>
                    <a:cs typeface="Times New Roman" panose="02020603050405020304" pitchFamily="18" charset="0"/>
                  </a:rPr>
                  <a:t>Table 6.8.2.2-1 (</a:t>
                </a:r>
                <a:r>
                  <a:rPr lang="en-US" i="1" dirty="0">
                    <a:latin typeface="+mn-lt"/>
                    <a:ea typeface="Times New Roman" panose="02020603050405020304" pitchFamily="18" charset="0"/>
                    <a:cs typeface="Times New Roman" panose="02020603050405020304" pitchFamily="18" charset="0"/>
                  </a:rPr>
                  <a:t>AASHTO LRFD </a:t>
                </a:r>
                <a:r>
                  <a:rPr lang="en-US" dirty="0">
                    <a:latin typeface="+mn-lt"/>
                    <a:ea typeface="Times New Roman" panose="02020603050405020304" pitchFamily="18" charset="0"/>
                    <a:cs typeface="Times New Roman" panose="02020603050405020304" pitchFamily="18" charset="0"/>
                  </a:rPr>
                  <a:t>Article 6.13.5.2 – 10</a:t>
                </a:r>
                <a:r>
                  <a:rPr lang="en-US" baseline="30000" dirty="0">
                    <a:latin typeface="+mn-lt"/>
                    <a:ea typeface="Times New Roman" panose="02020603050405020304" pitchFamily="18" charset="0"/>
                    <a:cs typeface="Times New Roman" panose="02020603050405020304" pitchFamily="18" charset="0"/>
                  </a:rPr>
                  <a:t>th</a:t>
                </a:r>
                <a:r>
                  <a:rPr lang="en-US" dirty="0">
                    <a:latin typeface="+mn-lt"/>
                    <a:ea typeface="Times New Roman" panose="02020603050405020304" pitchFamily="18" charset="0"/>
                    <a:cs typeface="Times New Roman" panose="02020603050405020304" pitchFamily="18" charset="0"/>
                  </a:rPr>
                  <a:t> Edition).</a:t>
                </a:r>
                <a:endParaRPr lang="en-US" dirty="0"/>
              </a:p>
            </p:txBody>
          </p:sp>
        </mc:Choice>
        <mc:Fallback xmlns="">
          <p:sp>
            <p:nvSpPr>
              <p:cNvPr id="6" name="TextBox 5">
                <a:extLst>
                  <a:ext uri="{FF2B5EF4-FFF2-40B4-BE49-F238E27FC236}">
                    <a16:creationId xmlns:a16="http://schemas.microsoft.com/office/drawing/2014/main" id="{5F6E6CB3-8D7A-C77D-AB18-4B2F4642E0A2}"/>
                  </a:ext>
                </a:extLst>
              </p:cNvPr>
              <p:cNvSpPr txBox="1">
                <a:spLocks noRot="1" noChangeAspect="1" noMove="1" noResize="1" noEditPoints="1" noAdjustHandles="1" noChangeArrowheads="1" noChangeShapeType="1" noTextEdit="1"/>
              </p:cNvSpPr>
              <p:nvPr/>
            </p:nvSpPr>
            <p:spPr>
              <a:xfrm>
                <a:off x="372359" y="919527"/>
                <a:ext cx="8695441" cy="4154984"/>
              </a:xfrm>
              <a:prstGeom prst="rect">
                <a:avLst/>
              </a:prstGeom>
              <a:blipFill>
                <a:blip r:embed="rId5"/>
                <a:stretch>
                  <a:fillRect l="-420" t="-881" r="-491" b="-1468"/>
                </a:stretch>
              </a:blipFill>
            </p:spPr>
            <p:txBody>
              <a:bodyPr/>
              <a:lstStyle/>
              <a:p>
                <a:r>
                  <a:rPr lang="en-US">
                    <a:noFill/>
                  </a:rPr>
                  <a:t> </a:t>
                </a:r>
              </a:p>
            </p:txBody>
          </p:sp>
        </mc:Fallback>
      </mc:AlternateContent>
      <p:pic>
        <p:nvPicPr>
          <p:cNvPr id="11" name="Picture 10" descr="Diagram&#10;&#10;Description automatically generated">
            <a:extLst>
              <a:ext uri="{FF2B5EF4-FFF2-40B4-BE49-F238E27FC236}">
                <a16:creationId xmlns:a16="http://schemas.microsoft.com/office/drawing/2014/main" id="{B6A3B8BA-2470-872A-5C1A-1FD0AD9299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07082" y="1744662"/>
            <a:ext cx="6537490" cy="1286791"/>
          </a:xfrm>
          <a:prstGeom prst="rect">
            <a:avLst/>
          </a:prstGeom>
        </p:spPr>
      </p:pic>
      <p:sp>
        <p:nvSpPr>
          <p:cNvPr id="12" name="TextBox 11">
            <a:extLst>
              <a:ext uri="{FF2B5EF4-FFF2-40B4-BE49-F238E27FC236}">
                <a16:creationId xmlns:a16="http://schemas.microsoft.com/office/drawing/2014/main" id="{33DC6C27-613F-7963-E065-F96FDE6C6FD8}"/>
              </a:ext>
            </a:extLst>
          </p:cNvPr>
          <p:cNvSpPr txBox="1"/>
          <p:nvPr/>
        </p:nvSpPr>
        <p:spPr>
          <a:xfrm>
            <a:off x="5733461" y="1493936"/>
            <a:ext cx="3186259" cy="307777"/>
          </a:xfrm>
          <a:prstGeom prst="rect">
            <a:avLst/>
          </a:prstGeom>
          <a:noFill/>
        </p:spPr>
        <p:txBody>
          <a:bodyPr wrap="square" rtlCol="0">
            <a:spAutoFit/>
          </a:bodyPr>
          <a:lstStyle/>
          <a:p>
            <a:r>
              <a:rPr lang="en-US" sz="1400" dirty="0">
                <a:latin typeface="+mn-lt"/>
              </a:rPr>
              <a:t>Use average length of longitudinal welds.</a:t>
            </a:r>
          </a:p>
        </p:txBody>
      </p:sp>
      <p:cxnSp>
        <p:nvCxnSpPr>
          <p:cNvPr id="14" name="Straight Arrow Connector 13">
            <a:extLst>
              <a:ext uri="{FF2B5EF4-FFF2-40B4-BE49-F238E27FC236}">
                <a16:creationId xmlns:a16="http://schemas.microsoft.com/office/drawing/2014/main" id="{E088C7B0-C0F2-DA84-F22E-A4B709FEC05F}"/>
              </a:ext>
            </a:extLst>
          </p:cNvPr>
          <p:cNvCxnSpPr/>
          <p:nvPr/>
        </p:nvCxnSpPr>
        <p:spPr>
          <a:xfrm flipH="1">
            <a:off x="6934200" y="1801713"/>
            <a:ext cx="286732" cy="837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0A5881-78F1-AE9F-3BB7-E0095C907821}"/>
              </a:ext>
            </a:extLst>
          </p:cNvPr>
          <p:cNvCxnSpPr>
            <a:cxnSpLocks/>
          </p:cNvCxnSpPr>
          <p:nvPr/>
        </p:nvCxnSpPr>
        <p:spPr>
          <a:xfrm>
            <a:off x="7635711" y="1801713"/>
            <a:ext cx="179110" cy="837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54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Block Shear Rupture Resistance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84461" y="1056046"/>
            <a:ext cx="8366289"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The governing value of </a:t>
            </a:r>
            <a:r>
              <a:rPr lang="en-US" dirty="0">
                <a:latin typeface="+mn-lt"/>
                <a:ea typeface="Times New Roman" panose="02020603050405020304" pitchFamily="18" charset="0"/>
                <a:cs typeface="Times New Roman" panose="02020603050405020304" pitchFamily="18" charset="0"/>
              </a:rPr>
              <a:t>the factored tensile resistance, </a:t>
            </a:r>
            <a:r>
              <a:rPr lang="en-US" sz="1800" dirty="0">
                <a:effectLst/>
                <a:latin typeface="+mn-lt"/>
                <a:ea typeface="Times New Roman" panose="02020603050405020304" pitchFamily="18" charset="0"/>
                <a:cs typeface="Times New Roman" panose="02020603050405020304" pitchFamily="18" charset="0"/>
              </a:rPr>
              <a:t>P</a:t>
            </a:r>
            <a:r>
              <a:rPr lang="en-US" sz="1800" baseline="-25000" dirty="0">
                <a:effectLst/>
                <a:latin typeface="+mn-lt"/>
                <a:ea typeface="Times New Roman" panose="02020603050405020304" pitchFamily="18" charset="0"/>
                <a:cs typeface="Times New Roman" panose="02020603050405020304" pitchFamily="18" charset="0"/>
              </a:rPr>
              <a:t>r</a:t>
            </a:r>
            <a:r>
              <a:rPr lang="en-US" sz="1800" i="1" dirty="0">
                <a:effectLst/>
                <a:latin typeface="+mn-lt"/>
                <a:ea typeface="Times New Roman" panose="02020603050405020304" pitchFamily="18" charset="0"/>
                <a:cs typeface="Times New Roman" panose="02020603050405020304" pitchFamily="18" charset="0"/>
              </a:rPr>
              <a:t>,</a:t>
            </a:r>
            <a:r>
              <a:rPr lang="en-US" sz="1800" dirty="0">
                <a:effectLst/>
                <a:latin typeface="+mn-lt"/>
                <a:ea typeface="Times New Roman" panose="02020603050405020304" pitchFamily="18" charset="0"/>
                <a:cs typeface="Times New Roman" panose="02020603050405020304" pitchFamily="18" charset="0"/>
              </a:rPr>
              <a:t> must not exceed the factored block shear rupture resistance, R</a:t>
            </a:r>
            <a:r>
              <a:rPr lang="en-US" sz="1800" baseline="-25000" dirty="0">
                <a:effectLst/>
                <a:latin typeface="+mn-lt"/>
                <a:ea typeface="Times New Roman" panose="02020603050405020304" pitchFamily="18" charset="0"/>
                <a:cs typeface="Times New Roman" panose="02020603050405020304" pitchFamily="18" charset="0"/>
              </a:rPr>
              <a:t>r</a:t>
            </a:r>
            <a:r>
              <a:rPr lang="en-US" sz="1800" dirty="0">
                <a:effectLst/>
                <a:latin typeface="+mn-lt"/>
                <a:ea typeface="Times New Roman" panose="02020603050405020304" pitchFamily="18" charset="0"/>
                <a:cs typeface="Times New Roman" panose="02020603050405020304" pitchFamily="18" charset="0"/>
              </a:rPr>
              <a:t>, of the member determined as specified in </a:t>
            </a:r>
            <a:r>
              <a:rPr lang="en-US" sz="1800" i="1" dirty="0">
                <a:effectLst/>
                <a:latin typeface="+mn-lt"/>
                <a:ea typeface="Times New Roman" panose="02020603050405020304" pitchFamily="18" charset="0"/>
                <a:cs typeface="Times New Roman" panose="02020603050405020304" pitchFamily="18" charset="0"/>
              </a:rPr>
              <a:t>AASHTO LRFD</a:t>
            </a:r>
            <a:r>
              <a:rPr lang="en-US" sz="1800" dirty="0">
                <a:effectLst/>
                <a:latin typeface="+mn-lt"/>
                <a:ea typeface="Times New Roman" panose="02020603050405020304" pitchFamily="18" charset="0"/>
                <a:cs typeface="Times New Roman" panose="02020603050405020304" pitchFamily="18" charset="0"/>
              </a:rPr>
              <a:t> Article 6.13.4.</a:t>
            </a:r>
          </a:p>
          <a:p>
            <a:endParaRPr lang="en-US" dirty="0">
              <a:latin typeface="+mn-lt"/>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pic>
        <p:nvPicPr>
          <p:cNvPr id="5" name="Picture 4" descr="Figure 6.6.3.3.2.5-1 Tension Failure of a Bolted Single Angle Member by Block Shear Rupture. sketch of gusset plate and connecting angle with block shear rupture area indicated. ">
            <a:extLst>
              <a:ext uri="{FF2B5EF4-FFF2-40B4-BE49-F238E27FC236}">
                <a16:creationId xmlns:a16="http://schemas.microsoft.com/office/drawing/2014/main" id="{AB484B29-3F85-19A3-3456-24BBDE35B280}"/>
              </a:ext>
            </a:extLst>
          </p:cNvPr>
          <p:cNvPicPr>
            <a:picLocks noChangeAspect="1"/>
          </p:cNvPicPr>
          <p:nvPr/>
        </p:nvPicPr>
        <p:blipFill>
          <a:blip r:embed="rId3" cstate="print"/>
          <a:srcRect/>
          <a:stretch>
            <a:fillRect/>
          </a:stretch>
        </p:blipFill>
        <p:spPr bwMode="auto">
          <a:xfrm>
            <a:off x="6709927" y="1933209"/>
            <a:ext cx="2434073" cy="2752962"/>
          </a:xfrm>
          <a:prstGeom prst="rect">
            <a:avLst/>
          </a:prstGeom>
          <a:noFill/>
          <a:ln w="9525">
            <a:noFill/>
            <a:miter lim="800000"/>
            <a:headEnd/>
            <a:tailEnd/>
          </a:ln>
        </p:spPr>
      </p:pic>
      <p:sp>
        <p:nvSpPr>
          <p:cNvPr id="8" name="TextBox 7">
            <a:extLst>
              <a:ext uri="{FF2B5EF4-FFF2-40B4-BE49-F238E27FC236}">
                <a16:creationId xmlns:a16="http://schemas.microsoft.com/office/drawing/2014/main" id="{076699B1-EF65-F0B6-1AE3-3FA7B124C098}"/>
              </a:ext>
            </a:extLst>
          </p:cNvPr>
          <p:cNvSpPr txBox="1"/>
          <p:nvPr/>
        </p:nvSpPr>
        <p:spPr>
          <a:xfrm>
            <a:off x="584461" y="1902579"/>
            <a:ext cx="6052010" cy="3139321"/>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Block shear rupture is to be checked for the web connection of coped beams and for all tension connections, including connection plates, splice plates and gusset plates. </a:t>
            </a:r>
            <a:endParaRPr lang="en-US" dirty="0">
              <a:latin typeface="+mn-lt"/>
              <a:cs typeface="Times New Roman" panose="02020603050405020304" pitchFamily="18" charset="0"/>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The connection is to be investigated by considering all possible failure planes in the connected elements, including those parallel and perpendicular to the applied forces, and determining the most critical set of planes.</a:t>
            </a:r>
            <a:endParaRPr lang="en-US" dirty="0">
              <a:latin typeface="+mn-lt"/>
              <a:cs typeface="Times New Roman" panose="02020603050405020304" pitchFamily="18" charset="0"/>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Planes parallel to the applied force are to be considered to resist only shear stresses and planes perpendicular to the applied force are to be considered to resist only tensile stresses. </a:t>
            </a:r>
            <a:endParaRPr lang="en-US" dirty="0">
              <a:latin typeface="+mn-lt"/>
            </a:endParaRPr>
          </a:p>
        </p:txBody>
      </p:sp>
    </p:spTree>
    <p:extLst>
      <p:ext uri="{BB962C8B-B14F-4D97-AF65-F5344CB8AC3E}">
        <p14:creationId xmlns:p14="http://schemas.microsoft.com/office/powerpoint/2010/main" val="383484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Block Shear Rupture Resistance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154605"/>
            <a:ext cx="8366289" cy="1200329"/>
          </a:xfrm>
          <a:prstGeom prst="rect">
            <a:avLst/>
          </a:prstGeom>
          <a:noFill/>
        </p:spPr>
        <p:txBody>
          <a:bodyPr wrap="square" rtlCol="0">
            <a:spAutoFit/>
          </a:bodyPr>
          <a:lstStyle/>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block shear rupture resistance, R</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r</a:t>
            </a:r>
            <a:r>
              <a:rPr lang="en-US" dirty="0">
                <a:effectLst/>
                <a:latin typeface="Calibri" panose="020F0502020204030204" pitchFamily="34" charset="0"/>
                <a:ea typeface="Times New Roman" panose="02020603050405020304" pitchFamily="18" charset="0"/>
                <a:cs typeface="Calibri" panose="020F0502020204030204" pitchFamily="34" charset="0"/>
              </a:rPr>
              <a:t>, is taken as (</a:t>
            </a:r>
            <a:r>
              <a:rPr lang="en-US" i="1" dirty="0">
                <a:effectLst/>
                <a:latin typeface="Calibri" panose="020F0502020204030204" pitchFamily="34" charset="0"/>
                <a:ea typeface="Times New Roman" panose="02020603050405020304" pitchFamily="18" charset="0"/>
                <a:cs typeface="Calibri" panose="020F0502020204030204" pitchFamily="34" charset="0"/>
              </a:rPr>
              <a:t>AASHTO LRFD</a:t>
            </a:r>
            <a:r>
              <a:rPr lang="en-US" dirty="0">
                <a:effectLst/>
                <a:latin typeface="Calibri" panose="020F0502020204030204" pitchFamily="34" charset="0"/>
                <a:ea typeface="Times New Roman" panose="02020603050405020304" pitchFamily="18" charset="0"/>
                <a:cs typeface="Calibri" panose="020F0502020204030204" pitchFamily="34" charset="0"/>
              </a:rPr>
              <a:t> Article 6.13.4):</a:t>
            </a: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8FB4FD0-0AF7-030F-6BA6-EC53A4A0C250}"/>
                  </a:ext>
                </a:extLst>
              </p:cNvPr>
              <p:cNvSpPr txBox="1"/>
              <p:nvPr/>
            </p:nvSpPr>
            <p:spPr bwMode="auto">
              <a:xfrm>
                <a:off x="1441360" y="1766639"/>
                <a:ext cx="7245440" cy="4508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𝑟</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𝑣𝑔</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oMath>
                  </m:oMathPara>
                </a14:m>
                <a:endParaRPr lang="en-US" dirty="0"/>
              </a:p>
            </p:txBody>
          </p:sp>
        </mc:Choice>
        <mc:Fallback xmlns="">
          <p:sp>
            <p:nvSpPr>
              <p:cNvPr id="7" name="Object 6">
                <a:extLst>
                  <a:ext uri="{FF2B5EF4-FFF2-40B4-BE49-F238E27FC236}">
                    <a16:creationId xmlns:a16="http://schemas.microsoft.com/office/drawing/2014/main" id="{F8FB4FD0-0AF7-030F-6BA6-EC53A4A0C250}"/>
                  </a:ext>
                </a:extLst>
              </p:cNvPr>
              <p:cNvSpPr txBox="1">
                <a:spLocks noRot="1" noChangeAspect="1" noMove="1" noResize="1" noEditPoints="1" noAdjustHandles="1" noChangeArrowheads="1" noChangeShapeType="1" noTextEdit="1"/>
              </p:cNvSpPr>
              <p:nvPr/>
            </p:nvSpPr>
            <p:spPr bwMode="auto">
              <a:xfrm>
                <a:off x="1441360" y="1766639"/>
                <a:ext cx="7245440" cy="450850"/>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6BC2C42-D9D0-5389-2056-51F9E7C5B7ED}"/>
              </a:ext>
            </a:extLst>
          </p:cNvPr>
          <p:cNvSpPr txBox="1"/>
          <p:nvPr/>
        </p:nvSpPr>
        <p:spPr>
          <a:xfrm>
            <a:off x="737647" y="2240268"/>
            <a:ext cx="7838387" cy="251633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bs</a:t>
            </a:r>
            <a:r>
              <a:rPr lang="en-US" sz="1600" dirty="0">
                <a:effectLst/>
                <a:latin typeface="Calibri" panose="020F0502020204030204" pitchFamily="34" charset="0"/>
                <a:ea typeface="Times New Roman" panose="02020603050405020304" pitchFamily="18" charset="0"/>
                <a:cs typeface="Calibri" panose="020F0502020204030204" pitchFamily="34" charset="0"/>
              </a:rPr>
              <a:t>  = 	resistance factor for block shear rupture as specified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600" dirty="0">
                <a:effectLst/>
                <a:latin typeface="Calibri" panose="020F0502020204030204" pitchFamily="34" charset="0"/>
                <a:ea typeface="Times New Roman" panose="02020603050405020304" pitchFamily="18" charset="0"/>
                <a:cs typeface="Calibri" panose="020F0502020204030204" pitchFamily="34" charset="0"/>
              </a:rPr>
              <a:t>Article 6.5.4.2 (= 0.80)</a:t>
            </a:r>
          </a:p>
          <a:p>
            <a:pPr marL="801688" marR="228600" indent="-573088" algn="just">
              <a:lnSpc>
                <a:spcPct val="110000"/>
              </a:lnSpc>
              <a:spcBef>
                <a:spcPts val="0"/>
              </a:spcBef>
              <a:spcAft>
                <a:spcPts val="0"/>
              </a:spcAft>
              <a:tabLst>
                <a:tab pos="457200" algn="l"/>
                <a:tab pos="8001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latin typeface="Calibri" panose="020F0502020204030204" pitchFamily="34" charset="0"/>
                <a:ea typeface="Times New Roman" panose="02020603050405020304" pitchFamily="18" charset="0"/>
                <a:cs typeface="Calibri" panose="020F0502020204030204" pitchFamily="34" charset="0"/>
              </a:rPr>
              <a:t>vg</a:t>
            </a:r>
            <a:r>
              <a:rPr lang="en-US" sz="1600" dirty="0">
                <a:latin typeface="Calibri" panose="020F0502020204030204" pitchFamily="34" charset="0"/>
                <a:ea typeface="Times New Roman" panose="02020603050405020304" pitchFamily="18" charset="0"/>
                <a:cs typeface="Calibri" panose="020F0502020204030204" pitchFamily="34" charset="0"/>
              </a:rPr>
              <a:t>  =   gross area along the plane resisting shear stress (in.</a:t>
            </a:r>
            <a:r>
              <a:rPr lang="en-US" sz="1600" baseline="30000" dirty="0">
                <a:latin typeface="Calibri" panose="020F0502020204030204" pitchFamily="34" charset="0"/>
                <a:ea typeface="Times New Roman" panose="02020603050405020304" pitchFamily="18" charset="0"/>
                <a:cs typeface="Calibri" panose="020F0502020204030204" pitchFamily="34" charset="0"/>
              </a:rPr>
              <a:t>2</a:t>
            </a:r>
            <a:r>
              <a:rPr lang="en-US" sz="1600" dirty="0">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vn</a:t>
            </a:r>
            <a:r>
              <a:rPr lang="en-US" sz="1600" dirty="0">
                <a:effectLst/>
                <a:latin typeface="Calibri" panose="020F0502020204030204" pitchFamily="34" charset="0"/>
                <a:ea typeface="Times New Roman" panose="02020603050405020304" pitchFamily="18" charset="0"/>
                <a:cs typeface="Calibri" panose="020F0502020204030204" pitchFamily="34" charset="0"/>
              </a:rPr>
              <a:t>  =   net area along the plane resisting shear stress </a:t>
            </a:r>
            <a:r>
              <a:rPr lang="en-US" sz="1600" dirty="0">
                <a:latin typeface="Calibri" panose="020F0502020204030204" pitchFamily="34" charset="0"/>
                <a:ea typeface="Times New Roman" panose="02020603050405020304" pitchFamily="18" charset="0"/>
                <a:cs typeface="Calibri" panose="020F0502020204030204" pitchFamily="34" charset="0"/>
              </a:rPr>
              <a:t>(ksi)</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tn</a:t>
            </a:r>
            <a:r>
              <a:rPr lang="en-US" sz="1600" dirty="0">
                <a:effectLst/>
                <a:latin typeface="Calibri" panose="020F0502020204030204" pitchFamily="34" charset="0"/>
                <a:ea typeface="Times New Roman" panose="02020603050405020304" pitchFamily="18" charset="0"/>
                <a:cs typeface="Calibri" panose="020F0502020204030204" pitchFamily="34" charset="0"/>
              </a:rPr>
              <a:t>  =   net area along the plane resisting tensile stress (kips)</a:t>
            </a:r>
          </a:p>
          <a:p>
            <a:pPr marL="801688" marR="228600" indent="-573088" algn="just">
              <a:lnSpc>
                <a:spcPct val="110000"/>
              </a:lnSpc>
              <a:spcBef>
                <a:spcPts val="0"/>
              </a:spcBef>
              <a:spcAft>
                <a:spcPts val="0"/>
              </a:spcAft>
              <a:tabLst>
                <a:tab pos="457200" algn="l"/>
                <a:tab pos="8001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U</a:t>
            </a:r>
            <a:r>
              <a:rPr lang="en-US" sz="1600" baseline="-25000" dirty="0">
                <a:latin typeface="Calibri" panose="020F0502020204030204" pitchFamily="34" charset="0"/>
                <a:ea typeface="Times New Roman" panose="02020603050405020304" pitchFamily="18" charset="0"/>
                <a:cs typeface="Calibri" panose="020F0502020204030204" pitchFamily="34" charset="0"/>
              </a:rPr>
              <a:t>bs</a:t>
            </a:r>
            <a:r>
              <a:rPr lang="en-US" sz="1600" dirty="0">
                <a:latin typeface="Calibri" panose="020F0502020204030204" pitchFamily="34" charset="0"/>
                <a:ea typeface="Times New Roman" panose="02020603050405020304" pitchFamily="18" charset="0"/>
                <a:cs typeface="Calibri" panose="020F0502020204030204" pitchFamily="34" charset="0"/>
              </a:rPr>
              <a:t>  =   reduction factor for block shear rupture resistance taken equal to 0.50 when the tension stress is non-uniform and 1.0 when the tension stress is uniform</a:t>
            </a:r>
            <a:endParaRPr lang="en-US" sz="1600" baseline="-25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17623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Tensile Resistance</a:t>
            </a:r>
            <a:br>
              <a:rPr lang="en-US" sz="3600" dirty="0">
                <a:cs typeface="Calibri"/>
              </a:rPr>
            </a:br>
            <a:r>
              <a:rPr lang="en-US" sz="2800" dirty="0">
                <a:cs typeface="Calibri"/>
              </a:rPr>
              <a:t>Example 1</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457200" y="1373188"/>
            <a:ext cx="8229600" cy="3394075"/>
          </a:xfrm>
        </p:spPr>
        <p:txBody>
          <a:bodyPr lIns="91440" tIns="45720" rIns="91440" bIns="45720" anchor="t"/>
          <a:lstStyle/>
          <a:p>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18</a:t>
            </a:fld>
            <a:endParaRPr lang="en-US" dirty="0"/>
          </a:p>
        </p:txBody>
      </p:sp>
      <p:sp>
        <p:nvSpPr>
          <p:cNvPr id="5" name="Rectangle 2">
            <a:extLst>
              <a:ext uri="{FF2B5EF4-FFF2-40B4-BE49-F238E27FC236}">
                <a16:creationId xmlns:a16="http://schemas.microsoft.com/office/drawing/2014/main" id="{D5483CEA-9DF9-1EB4-A92F-F58B87AB63E6}"/>
              </a:ext>
            </a:extLst>
          </p:cNvPr>
          <p:cNvSpPr>
            <a:spLocks noChangeArrowheads="1"/>
          </p:cNvSpPr>
          <p:nvPr/>
        </p:nvSpPr>
        <p:spPr bwMode="auto">
          <a:xfrm>
            <a:off x="4647414" y="1179820"/>
            <a:ext cx="47783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6" name="Object 5" descr="Figure 6.6.3.3.2.5-3 Example - Factored Tensile Resistance of Single Angle Bracing Member. Sketch of angle bracing member connection and relevant dimensions">
            <a:extLst>
              <a:ext uri="{FF2B5EF4-FFF2-40B4-BE49-F238E27FC236}">
                <a16:creationId xmlns:a16="http://schemas.microsoft.com/office/drawing/2014/main" id="{C99BE7C8-7A16-23E1-23A8-2E3C1A614727}"/>
              </a:ext>
            </a:extLst>
          </p:cNvPr>
          <p:cNvGraphicFramePr>
            <a:graphicFrameLocks noChangeAspect="1"/>
          </p:cNvGraphicFramePr>
          <p:nvPr>
            <p:extLst>
              <p:ext uri="{D42A27DB-BD31-4B8C-83A1-F6EECF244321}">
                <p14:modId xmlns:p14="http://schemas.microsoft.com/office/powerpoint/2010/main" val="2848662189"/>
              </p:ext>
            </p:extLst>
          </p:nvPr>
        </p:nvGraphicFramePr>
        <p:xfrm>
          <a:off x="4647414" y="1106828"/>
          <a:ext cx="4131322" cy="3935072"/>
        </p:xfrm>
        <a:graphic>
          <a:graphicData uri="http://schemas.openxmlformats.org/presentationml/2006/ole">
            <mc:AlternateContent xmlns:mc="http://schemas.openxmlformats.org/markup-compatibility/2006">
              <mc:Choice xmlns:v="urn:schemas-microsoft-com:vml" Requires="v">
                <p:oleObj r:id="rId3" imgW="6922187" imgH="6593795" progId="Visio.Drawing.11">
                  <p:embed/>
                </p:oleObj>
              </mc:Choice>
              <mc:Fallback>
                <p:oleObj r:id="rId3" imgW="6922187" imgH="6593795" progId="Visio.Drawing.11">
                  <p:embed/>
                  <p:pic>
                    <p:nvPicPr>
                      <p:cNvPr id="6" name="Object 5" descr="Figure 6.6.3.3.2.5-3 Example - Factored Tensile Resistance of Single Angle Bracing Member. Sketch of angle bracing member connection and relevant dimensions">
                        <a:extLst>
                          <a:ext uri="{FF2B5EF4-FFF2-40B4-BE49-F238E27FC236}">
                            <a16:creationId xmlns:a16="http://schemas.microsoft.com/office/drawing/2014/main" id="{C99BE7C8-7A16-23E1-23A8-2E3C1A614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414" y="1106828"/>
                        <a:ext cx="4131322" cy="3935072"/>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31A3ACDB-CA71-E676-B984-4919EB21AE87}"/>
              </a:ext>
            </a:extLst>
          </p:cNvPr>
          <p:cNvSpPr txBox="1"/>
          <p:nvPr/>
        </p:nvSpPr>
        <p:spPr>
          <a:xfrm>
            <a:off x="556180" y="1208429"/>
            <a:ext cx="4157221"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Determine the factored tensile resistance, P</a:t>
            </a:r>
            <a:r>
              <a:rPr lang="en-US" baseline="-25000" dirty="0">
                <a:latin typeface="+mn-lt"/>
              </a:rPr>
              <a:t>r</a:t>
            </a:r>
            <a:r>
              <a:rPr lang="en-US" dirty="0">
                <a:latin typeface="+mn-lt"/>
              </a:rPr>
              <a:t>, at the strength limit state of the single-angle bracing member </a:t>
            </a:r>
          </a:p>
          <a:p>
            <a:r>
              <a:rPr lang="en-US" dirty="0">
                <a:latin typeface="+mn-lt"/>
              </a:rPr>
              <a:t>      (L6 x 4 x ½) shown in the figure.</a:t>
            </a:r>
          </a:p>
          <a:p>
            <a:endParaRPr lang="en-US" dirty="0">
              <a:latin typeface="+mn-lt"/>
            </a:endParaRPr>
          </a:p>
          <a:p>
            <a:pPr marL="285750" indent="-285750">
              <a:buFont typeface="Arial" panose="020B0604020202020204" pitchFamily="34" charset="0"/>
              <a:buChar char="•"/>
            </a:pPr>
            <a:r>
              <a:rPr lang="en-US" dirty="0">
                <a:effectLst/>
                <a:latin typeface="+mn-lt"/>
                <a:ea typeface="Times New Roman" panose="02020603050405020304" pitchFamily="18" charset="0"/>
                <a:cs typeface="Times New Roman" panose="02020603050405020304" pitchFamily="18" charset="0"/>
              </a:rPr>
              <a:t>All bolts are 7/8-inch diameter ASTM F3125 Grade 325 high-strength bolts placed in standard holes assumed for design to be punched full size.</a:t>
            </a:r>
            <a:r>
              <a:rPr lang="en-US" dirty="0">
                <a:latin typeface="+mn-lt"/>
              </a:rPr>
              <a:t>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From </a:t>
            </a:r>
            <a:r>
              <a:rPr lang="en-US" sz="1800" i="1" dirty="0">
                <a:effectLst/>
                <a:latin typeface="+mn-lt"/>
                <a:ea typeface="Times New Roman" panose="02020603050405020304" pitchFamily="18" charset="0"/>
                <a:cs typeface="Times New Roman" panose="02020603050405020304" pitchFamily="18" charset="0"/>
              </a:rPr>
              <a:t>AASHTO LRFD</a:t>
            </a:r>
            <a:r>
              <a:rPr lang="en-US" sz="1800" dirty="0">
                <a:effectLst/>
                <a:latin typeface="+mn-lt"/>
                <a:ea typeface="Times New Roman" panose="02020603050405020304" pitchFamily="18" charset="0"/>
                <a:cs typeface="Times New Roman" panose="02020603050405020304" pitchFamily="18" charset="0"/>
              </a:rPr>
              <a:t> Table 6.4.1-1, the specified minimum </a:t>
            </a:r>
            <a:r>
              <a:rPr lang="en-US" dirty="0">
                <a:latin typeface="+mn-lt"/>
                <a:ea typeface="Times New Roman" panose="02020603050405020304" pitchFamily="18" charset="0"/>
                <a:cs typeface="Times New Roman" panose="02020603050405020304" pitchFamily="18" charset="0"/>
              </a:rPr>
              <a:t>tensile strength, </a:t>
            </a:r>
            <a:r>
              <a:rPr lang="en-US" sz="1800" dirty="0">
                <a:effectLst/>
                <a:latin typeface="+mn-lt"/>
                <a:ea typeface="Times New Roman" panose="02020603050405020304" pitchFamily="18" charset="0"/>
                <a:cs typeface="Times New Roman" panose="02020603050405020304" pitchFamily="18" charset="0"/>
              </a:rPr>
              <a:t>F</a:t>
            </a:r>
            <a:r>
              <a:rPr lang="en-US" sz="1800" baseline="-25000" dirty="0">
                <a:effectLst/>
                <a:latin typeface="+mn-lt"/>
                <a:ea typeface="Times New Roman" panose="02020603050405020304" pitchFamily="18" charset="0"/>
                <a:cs typeface="Times New Roman" panose="02020603050405020304" pitchFamily="18" charset="0"/>
              </a:rPr>
              <a:t>u</a:t>
            </a:r>
            <a:r>
              <a:rPr lang="en-US" sz="1800" dirty="0">
                <a:effectLst/>
                <a:latin typeface="+mn-lt"/>
                <a:ea typeface="Times New Roman" panose="02020603050405020304" pitchFamily="18" charset="0"/>
                <a:cs typeface="Times New Roman" panose="02020603050405020304" pitchFamily="18" charset="0"/>
              </a:rPr>
              <a:t>, for ASTM A709 Grade 50 steel is 65 ksi.</a:t>
            </a:r>
          </a:p>
          <a:p>
            <a:pPr marL="285750" indent="-285750">
              <a:buFont typeface="Arial" panose="020B0604020202020204" pitchFamily="34" charset="0"/>
              <a:buChar char="•"/>
            </a:pPr>
            <a:endParaRPr lang="en-US" dirty="0">
              <a:latin typeface="+mn-lt"/>
            </a:endParaRPr>
          </a:p>
          <a:p>
            <a:r>
              <a:rPr lang="en-US" b="1" dirty="0">
                <a:latin typeface="+mn-lt"/>
              </a:rPr>
              <a:t> </a:t>
            </a:r>
            <a:r>
              <a:rPr lang="en-US" b="1" dirty="0"/>
              <a:t> </a:t>
            </a:r>
          </a:p>
        </p:txBody>
      </p:sp>
      <p:sp>
        <p:nvSpPr>
          <p:cNvPr id="9" name="TextBox 8">
            <a:extLst>
              <a:ext uri="{FF2B5EF4-FFF2-40B4-BE49-F238E27FC236}">
                <a16:creationId xmlns:a16="http://schemas.microsoft.com/office/drawing/2014/main" id="{ED760165-9484-98AE-F859-97A6011D9D55}"/>
              </a:ext>
            </a:extLst>
          </p:cNvPr>
          <p:cNvSpPr txBox="1"/>
          <p:nvPr/>
        </p:nvSpPr>
        <p:spPr>
          <a:xfrm>
            <a:off x="4425767" y="3480113"/>
            <a:ext cx="2998334" cy="338554"/>
          </a:xfrm>
          <a:prstGeom prst="rect">
            <a:avLst/>
          </a:prstGeom>
          <a:noFill/>
        </p:spPr>
        <p:txBody>
          <a:bodyPr wrap="square" rtlCol="0">
            <a:spAutoFit/>
          </a:bodyPr>
          <a:lstStyle/>
          <a:p>
            <a:r>
              <a:rPr lang="en-US" sz="1600" dirty="0">
                <a:latin typeface="+mn-lt"/>
              </a:rPr>
              <a:t>F</a:t>
            </a:r>
            <a:r>
              <a:rPr lang="en-US" sz="1600" baseline="-25000" dirty="0">
                <a:latin typeface="+mn-lt"/>
              </a:rPr>
              <a:t>y</a:t>
            </a:r>
            <a:r>
              <a:rPr lang="en-US" sz="1600" dirty="0">
                <a:latin typeface="+mn-lt"/>
              </a:rPr>
              <a:t> = 50 ksi (ASTM A709 Grade 50)</a:t>
            </a:r>
          </a:p>
        </p:txBody>
      </p:sp>
    </p:spTree>
    <p:extLst>
      <p:ext uri="{BB962C8B-B14F-4D97-AF65-F5344CB8AC3E}">
        <p14:creationId xmlns:p14="http://schemas.microsoft.com/office/powerpoint/2010/main" val="223081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1 -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19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13923" y="788079"/>
            <a:ext cx="8366289" cy="3139321"/>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yielding on the gross section is taken as :</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fracture on the net section is taken as :</a:t>
            </a: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8FB4FD0-0AF7-030F-6BA6-EC53A4A0C250}"/>
                  </a:ext>
                </a:extLst>
              </p:cNvPr>
              <p:cNvSpPr txBox="1"/>
              <p:nvPr/>
            </p:nvSpPr>
            <p:spPr bwMode="auto">
              <a:xfrm>
                <a:off x="3393651" y="1513729"/>
                <a:ext cx="1969136" cy="38024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7" name="Object 6">
                <a:extLst>
                  <a:ext uri="{FF2B5EF4-FFF2-40B4-BE49-F238E27FC236}">
                    <a16:creationId xmlns:a16="http://schemas.microsoft.com/office/drawing/2014/main" id="{F8FB4FD0-0AF7-030F-6BA6-EC53A4A0C250}"/>
                  </a:ext>
                </a:extLst>
              </p:cNvPr>
              <p:cNvSpPr txBox="1">
                <a:spLocks noRot="1" noChangeAspect="1" noMove="1" noResize="1" noEditPoints="1" noAdjustHandles="1" noChangeArrowheads="1" noChangeShapeType="1" noTextEdit="1"/>
              </p:cNvSpPr>
              <p:nvPr/>
            </p:nvSpPr>
            <p:spPr bwMode="auto">
              <a:xfrm>
                <a:off x="3393651" y="1513729"/>
                <a:ext cx="1969136" cy="3802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A7092E62-3C46-D7C0-5BEE-D6223F1F2803}"/>
                  </a:ext>
                </a:extLst>
              </p:cNvPr>
              <p:cNvSpPr txBox="1"/>
              <p:nvPr/>
            </p:nvSpPr>
            <p:spPr bwMode="auto">
              <a:xfrm>
                <a:off x="2783116" y="1977297"/>
                <a:ext cx="3306762" cy="357188"/>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0.95(50)(4.75)=225.6 </m:t>
                      </m:r>
                      <m:r>
                        <a:rPr lang="en-US" i="1">
                          <a:solidFill>
                            <a:srgbClr val="000000"/>
                          </a:solidFill>
                          <a:latin typeface="Cambria Math" panose="02040503050406030204" pitchFamily="18" charset="0"/>
                        </a:rPr>
                        <m:t>𝑘𝑖𝑝𝑠</m:t>
                      </m:r>
                    </m:oMath>
                  </m:oMathPara>
                </a14:m>
                <a:endParaRPr lang="en-US" dirty="0"/>
              </a:p>
            </p:txBody>
          </p:sp>
        </mc:Choice>
        <mc:Fallback xmlns="">
          <p:sp>
            <p:nvSpPr>
              <p:cNvPr id="5" name="Object 4">
                <a:extLst>
                  <a:ext uri="{FF2B5EF4-FFF2-40B4-BE49-F238E27FC236}">
                    <a16:creationId xmlns:a16="http://schemas.microsoft.com/office/drawing/2014/main" id="{A7092E62-3C46-D7C0-5BEE-D6223F1F2803}"/>
                  </a:ext>
                </a:extLst>
              </p:cNvPr>
              <p:cNvSpPr txBox="1">
                <a:spLocks noRot="1" noChangeAspect="1" noMove="1" noResize="1" noEditPoints="1" noAdjustHandles="1" noChangeArrowheads="1" noChangeShapeType="1" noTextEdit="1"/>
              </p:cNvSpPr>
              <p:nvPr/>
            </p:nvSpPr>
            <p:spPr bwMode="auto">
              <a:xfrm>
                <a:off x="2783116" y="1977297"/>
                <a:ext cx="3306762" cy="357188"/>
              </a:xfrm>
              <a:prstGeom prst="rect">
                <a:avLst/>
              </a:prstGeom>
              <a:blipFill>
                <a:blip r:embed="rId6"/>
                <a:stretch>
                  <a:fillRect b="-169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68BDB2A-F3A5-1D5C-6E49-729156F6E21C}"/>
              </a:ext>
            </a:extLst>
          </p:cNvPr>
          <p:cNvSpPr txBox="1"/>
          <p:nvPr/>
        </p:nvSpPr>
        <p:spPr>
          <a:xfrm>
            <a:off x="5535880" y="1473869"/>
            <a:ext cx="1107996" cy="369332"/>
          </a:xfrm>
          <a:prstGeom prst="rect">
            <a:avLst/>
          </a:prstGeom>
          <a:noFill/>
        </p:spPr>
        <p:txBody>
          <a:bodyPr wrap="none" rtlCol="0">
            <a:spAutoFit/>
          </a:bodyPr>
          <a:lstStyle/>
          <a:p>
            <a:r>
              <a:rPr lang="en-US" dirty="0"/>
              <a:t>(Slide 7) </a:t>
            </a: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0E2D8BC9-9FB9-08C9-59E0-211DA27AC9A9}"/>
                  </a:ext>
                </a:extLst>
              </p:cNvPr>
              <p:cNvSpPr txBox="1"/>
              <p:nvPr/>
            </p:nvSpPr>
            <p:spPr bwMode="auto">
              <a:xfrm>
                <a:off x="3247459" y="2835775"/>
                <a:ext cx="2378075" cy="3810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r>
                        <a:rPr lang="en-US" i="1">
                          <a:solidFill>
                            <a:srgbClr val="000000"/>
                          </a:solidFill>
                          <a:latin typeface="Cambria Math" panose="02040503050406030204" pitchFamily="18" charset="0"/>
                        </a:rPr>
                        <m:t>𝑈</m:t>
                      </m:r>
                    </m:oMath>
                  </m:oMathPara>
                </a14:m>
                <a:endParaRPr lang="en-US" dirty="0"/>
              </a:p>
            </p:txBody>
          </p:sp>
        </mc:Choice>
        <mc:Fallback xmlns="">
          <p:sp>
            <p:nvSpPr>
              <p:cNvPr id="10" name="Object 9">
                <a:extLst>
                  <a:ext uri="{FF2B5EF4-FFF2-40B4-BE49-F238E27FC236}">
                    <a16:creationId xmlns:a16="http://schemas.microsoft.com/office/drawing/2014/main" id="{0E2D8BC9-9FB9-08C9-59E0-211DA27AC9A9}"/>
                  </a:ext>
                </a:extLst>
              </p:cNvPr>
              <p:cNvSpPr txBox="1">
                <a:spLocks noRot="1" noChangeAspect="1" noMove="1" noResize="1" noEditPoints="1" noAdjustHandles="1" noChangeArrowheads="1" noChangeShapeType="1" noTextEdit="1"/>
              </p:cNvSpPr>
              <p:nvPr/>
            </p:nvSpPr>
            <p:spPr bwMode="auto">
              <a:xfrm>
                <a:off x="3247459" y="2835775"/>
                <a:ext cx="2378075" cy="381000"/>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A2A06F7-3AD1-3DBE-D5EE-4B6B5678B22D}"/>
              </a:ext>
            </a:extLst>
          </p:cNvPr>
          <p:cNvSpPr txBox="1"/>
          <p:nvPr/>
        </p:nvSpPr>
        <p:spPr>
          <a:xfrm>
            <a:off x="5715000" y="2809016"/>
            <a:ext cx="4572000" cy="369332"/>
          </a:xfrm>
          <a:prstGeom prst="rect">
            <a:avLst/>
          </a:prstGeom>
          <a:noFill/>
        </p:spPr>
        <p:txBody>
          <a:bodyPr wrap="square">
            <a:spAutoFit/>
          </a:bodyPr>
          <a:lstStyle/>
          <a:p>
            <a:r>
              <a:rPr lang="en-US" dirty="0"/>
              <a:t>(Slide 8) </a:t>
            </a:r>
          </a:p>
        </p:txBody>
      </p:sp>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4A56BB53-8EF7-102C-79D4-778B3DEE093D}"/>
                  </a:ext>
                </a:extLst>
              </p:cNvPr>
              <p:cNvSpPr txBox="1"/>
              <p:nvPr/>
            </p:nvSpPr>
            <p:spPr bwMode="auto">
              <a:xfrm>
                <a:off x="1295400" y="3363913"/>
                <a:ext cx="6283325" cy="78263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𝑈</m:t>
                      </m:r>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𝑥</m:t>
                              </m:r>
                            </m:e>
                          </m:bar>
                        </m:num>
                        <m:den>
                          <m:r>
                            <a:rPr lang="en-US" i="1">
                              <a:solidFill>
                                <a:srgbClr val="000000"/>
                              </a:solidFill>
                              <a:latin typeface="Cambria Math" panose="02040503050406030204" pitchFamily="18" charset="0"/>
                            </a:rPr>
                            <m:t>𝐿</m:t>
                          </m:r>
                        </m:den>
                      </m:f>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0.987</m:t>
                          </m:r>
                        </m:num>
                        <m:den>
                          <m:r>
                            <a:rPr lang="en-US" i="1">
                              <a:solidFill>
                                <a:srgbClr val="000000"/>
                              </a:solidFill>
                              <a:latin typeface="Cambria Math" panose="02040503050406030204" pitchFamily="18" charset="0"/>
                            </a:rPr>
                            <m:t>21.0</m:t>
                          </m:r>
                        </m:den>
                      </m:f>
                      <m:r>
                        <a:rPr lang="en-US" i="1">
                          <a:solidFill>
                            <a:srgbClr val="000000"/>
                          </a:solidFill>
                          <a:latin typeface="Cambria Math" panose="02040503050406030204" pitchFamily="18" charset="0"/>
                        </a:rPr>
                        <m:t>=0.95&gt;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 </m:t>
                                  </m:r>
                                </m:sub>
                              </m:sSub>
                            </m:e>
                            <m:sub>
                              <m:r>
                                <a:rPr lang="en-US" i="1">
                                  <a:solidFill>
                                    <a:srgbClr val="000000"/>
                                  </a:solidFill>
                                  <a:latin typeface="Cambria Math" panose="02040503050406030204" pitchFamily="18" charset="0"/>
                                </a:rPr>
                                <m:t>𝑙𝑒𝑔</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𝑚𝑒𝑚𝑏𝑒𝑟</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(6.0)(0.5)</m:t>
                          </m:r>
                        </m:num>
                        <m:den>
                          <m:r>
                            <a:rPr lang="en-US" i="1">
                              <a:solidFill>
                                <a:srgbClr val="000000"/>
                              </a:solidFill>
                              <a:latin typeface="Cambria Math" panose="02040503050406030204" pitchFamily="18" charset="0"/>
                            </a:rPr>
                            <m:t>4.75</m:t>
                          </m:r>
                        </m:den>
                      </m:f>
                      <m:r>
                        <a:rPr lang="en-US" i="1">
                          <a:solidFill>
                            <a:srgbClr val="000000"/>
                          </a:solidFill>
                          <a:latin typeface="Cambria Math" panose="02040503050406030204" pitchFamily="18" charset="0"/>
                        </a:rPr>
                        <m:t>=0.63  </m:t>
                      </m:r>
                      <m:r>
                        <a:rPr lang="en-US" i="1">
                          <a:solidFill>
                            <a:srgbClr val="000000"/>
                          </a:solidFill>
                          <a:latin typeface="Cambria Math" panose="02040503050406030204" pitchFamily="18" charset="0"/>
                        </a:rPr>
                        <m:t>𝑜𝑘</m:t>
                      </m:r>
                    </m:oMath>
                  </m:oMathPara>
                </a14:m>
                <a:endParaRPr lang="en-US" dirty="0"/>
              </a:p>
            </p:txBody>
          </p:sp>
        </mc:Choice>
        <mc:Fallback xmlns="">
          <p:sp>
            <p:nvSpPr>
              <p:cNvPr id="14" name="Object 13">
                <a:extLst>
                  <a:ext uri="{FF2B5EF4-FFF2-40B4-BE49-F238E27FC236}">
                    <a16:creationId xmlns:a16="http://schemas.microsoft.com/office/drawing/2014/main" id="{4A56BB53-8EF7-102C-79D4-778B3DEE093D}"/>
                  </a:ext>
                </a:extLst>
              </p:cNvPr>
              <p:cNvSpPr txBox="1">
                <a:spLocks noRot="1" noChangeAspect="1" noMove="1" noResize="1" noEditPoints="1" noAdjustHandles="1" noChangeArrowheads="1" noChangeShapeType="1" noTextEdit="1"/>
              </p:cNvSpPr>
              <p:nvPr/>
            </p:nvSpPr>
            <p:spPr bwMode="auto">
              <a:xfrm>
                <a:off x="1295400" y="3363913"/>
                <a:ext cx="6283325" cy="782637"/>
              </a:xfrm>
              <a:prstGeom prst="rect">
                <a:avLst/>
              </a:prstGeom>
              <a:blipFill>
                <a:blip r:embed="rId8"/>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34359E51-89B6-113B-3C5A-9B029757EC19}"/>
              </a:ext>
            </a:extLst>
          </p:cNvPr>
          <p:cNvSpPr txBox="1"/>
          <p:nvPr/>
        </p:nvSpPr>
        <p:spPr>
          <a:xfrm>
            <a:off x="7617020" y="3547110"/>
            <a:ext cx="5142320" cy="369332"/>
          </a:xfrm>
          <a:prstGeom prst="rect">
            <a:avLst/>
          </a:prstGeom>
          <a:noFill/>
        </p:spPr>
        <p:txBody>
          <a:bodyPr wrap="square">
            <a:spAutoFit/>
          </a:bodyPr>
          <a:lstStyle/>
          <a:p>
            <a:r>
              <a:rPr lang="en-US" dirty="0"/>
              <a:t>(Slide 14) </a:t>
            </a:r>
          </a:p>
        </p:txBody>
      </p:sp>
      <p:sp>
        <p:nvSpPr>
          <p:cNvPr id="17" name="TextBox 16">
            <a:extLst>
              <a:ext uri="{FF2B5EF4-FFF2-40B4-BE49-F238E27FC236}">
                <a16:creationId xmlns:a16="http://schemas.microsoft.com/office/drawing/2014/main" id="{B0D08F70-A98C-00AE-C7ED-1E41C02A3C96}"/>
              </a:ext>
            </a:extLst>
          </p:cNvPr>
          <p:cNvSpPr txBox="1"/>
          <p:nvPr/>
        </p:nvSpPr>
        <p:spPr>
          <a:xfrm>
            <a:off x="1942961" y="4288712"/>
            <a:ext cx="3185220" cy="369332"/>
          </a:xfrm>
          <a:prstGeom prst="rect">
            <a:avLst/>
          </a:prstGeom>
          <a:noFill/>
        </p:spPr>
        <p:txBody>
          <a:bodyPr wrap="square" rtlCol="0">
            <a:spAutoFit/>
          </a:bodyPr>
          <a:lstStyle/>
          <a:p>
            <a:r>
              <a:rPr lang="en-US" dirty="0"/>
              <a:t>R</a:t>
            </a:r>
            <a:r>
              <a:rPr lang="en-US" baseline="-25000" dirty="0"/>
              <a:t>p</a:t>
            </a:r>
            <a:r>
              <a:rPr lang="en-US" dirty="0"/>
              <a:t> = 0.90 (punched holes)</a:t>
            </a:r>
          </a:p>
        </p:txBody>
      </p:sp>
      <p:sp>
        <p:nvSpPr>
          <p:cNvPr id="18" name="TextBox 17">
            <a:extLst>
              <a:ext uri="{FF2B5EF4-FFF2-40B4-BE49-F238E27FC236}">
                <a16:creationId xmlns:a16="http://schemas.microsoft.com/office/drawing/2014/main" id="{562C3E4F-2881-C150-C466-7D43583CB2B5}"/>
              </a:ext>
            </a:extLst>
          </p:cNvPr>
          <p:cNvSpPr txBox="1"/>
          <p:nvPr/>
        </p:nvSpPr>
        <p:spPr>
          <a:xfrm>
            <a:off x="5327715" y="4288712"/>
            <a:ext cx="1683470" cy="369332"/>
          </a:xfrm>
          <a:prstGeom prst="rect">
            <a:avLst/>
          </a:prstGeom>
          <a:noFill/>
        </p:spPr>
        <p:txBody>
          <a:bodyPr wrap="square" rtlCol="0">
            <a:spAutoFit/>
          </a:bodyPr>
          <a:lstStyle/>
          <a:p>
            <a:r>
              <a:rPr lang="en-US" dirty="0"/>
              <a:t>F</a:t>
            </a:r>
            <a:r>
              <a:rPr lang="en-US" baseline="-25000" dirty="0"/>
              <a:t>u</a:t>
            </a:r>
            <a:r>
              <a:rPr lang="en-US" dirty="0"/>
              <a:t> = 65 ksi</a:t>
            </a:r>
          </a:p>
        </p:txBody>
      </p:sp>
    </p:spTree>
    <p:extLst>
      <p:ext uri="{BB962C8B-B14F-4D97-AF65-F5344CB8AC3E}">
        <p14:creationId xmlns:p14="http://schemas.microsoft.com/office/powerpoint/2010/main" val="191463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181538"/>
            <a:ext cx="9144000" cy="857250"/>
          </a:xfrm>
        </p:spPr>
        <p:txBody>
          <a:bodyPr/>
          <a:lstStyle/>
          <a:p>
            <a:r>
              <a:rPr lang="en-US" sz="2800" dirty="0"/>
              <a:t>Lesson 12 Roadmap – Tension and Compression Members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457200" y="874712"/>
            <a:ext cx="8229600" cy="3394075"/>
          </a:xfrm>
        </p:spPr>
        <p:txBody>
          <a:bodyPr/>
          <a:lstStyle/>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2</a:t>
            </a:fld>
            <a:endParaRPr lang="en-US" dirty="0"/>
          </a:p>
        </p:txBody>
      </p:sp>
      <p:sp>
        <p:nvSpPr>
          <p:cNvPr id="6" name="TextBox 5">
            <a:extLst>
              <a:ext uri="{FF2B5EF4-FFF2-40B4-BE49-F238E27FC236}">
                <a16:creationId xmlns:a16="http://schemas.microsoft.com/office/drawing/2014/main" id="{BFD1F0E5-7ADB-3889-CF0E-ACB99DA4710F}"/>
              </a:ext>
            </a:extLst>
          </p:cNvPr>
          <p:cNvSpPr txBox="1"/>
          <p:nvPr/>
        </p:nvSpPr>
        <p:spPr>
          <a:xfrm>
            <a:off x="796565" y="1269924"/>
            <a:ext cx="4572000" cy="2277547"/>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mn-lt"/>
              </a:rPr>
              <a:t>Tension Members   </a:t>
            </a:r>
          </a:p>
          <a:p>
            <a:r>
              <a:rPr lang="en-US" dirty="0">
                <a:latin typeface="+mn-lt"/>
              </a:rPr>
              <a:t>                                   </a:t>
            </a:r>
          </a:p>
          <a:p>
            <a:pPr marL="742950" lvl="1" indent="-285750">
              <a:buFont typeface="Calibri" panose="020F0502020204030204" pitchFamily="34" charset="0"/>
              <a:buChar char="―"/>
            </a:pPr>
            <a:r>
              <a:rPr lang="en-US" sz="2000" dirty="0">
                <a:latin typeface="+mn-lt"/>
              </a:rPr>
              <a:t>Introduction</a:t>
            </a:r>
          </a:p>
          <a:p>
            <a:pPr marL="742950" lvl="1" indent="-285750">
              <a:buFont typeface="Calibri" panose="020F0502020204030204" pitchFamily="34" charset="0"/>
              <a:buChar char="―"/>
            </a:pPr>
            <a:r>
              <a:rPr lang="en-US" sz="2000" dirty="0">
                <a:latin typeface="+mn-lt"/>
              </a:rPr>
              <a:t>Factored Tensile Resistance</a:t>
            </a:r>
          </a:p>
          <a:p>
            <a:pPr marL="742950" lvl="1" indent="-285750">
              <a:buFont typeface="Calibri" panose="020F0502020204030204" pitchFamily="34" charset="0"/>
              <a:buChar char="―"/>
            </a:pPr>
            <a:r>
              <a:rPr lang="en-US" sz="2000" dirty="0">
                <a:latin typeface="+mn-lt"/>
              </a:rPr>
              <a:t>Limiting Slenderness Ratios</a:t>
            </a:r>
          </a:p>
          <a:p>
            <a:pPr marL="742950" lvl="1" indent="-285750">
              <a:buFont typeface="Calibri" panose="020F0502020204030204" pitchFamily="34" charset="0"/>
              <a:buChar char="―"/>
            </a:pPr>
            <a:r>
              <a:rPr lang="en-US" sz="2000" dirty="0">
                <a:latin typeface="+mn-lt"/>
              </a:rPr>
              <a:t>Combined Loading</a:t>
            </a:r>
          </a:p>
          <a:p>
            <a:pPr marL="742950" lvl="1" indent="-285750">
              <a:buFont typeface="Calibri" panose="020F0502020204030204" pitchFamily="34" charset="0"/>
              <a:buChar char="―"/>
            </a:pPr>
            <a:r>
              <a:rPr lang="en-US" sz="2000" dirty="0">
                <a:latin typeface="+mn-lt"/>
              </a:rPr>
              <a:t>Built-up Members</a:t>
            </a:r>
          </a:p>
        </p:txBody>
      </p:sp>
      <p:sp>
        <p:nvSpPr>
          <p:cNvPr id="8" name="TextBox 7">
            <a:extLst>
              <a:ext uri="{FF2B5EF4-FFF2-40B4-BE49-F238E27FC236}">
                <a16:creationId xmlns:a16="http://schemas.microsoft.com/office/drawing/2014/main" id="{0B838603-249D-2E02-A970-69C8683608E2}"/>
              </a:ext>
            </a:extLst>
          </p:cNvPr>
          <p:cNvSpPr txBox="1"/>
          <p:nvPr/>
        </p:nvSpPr>
        <p:spPr>
          <a:xfrm>
            <a:off x="4648200" y="1269924"/>
            <a:ext cx="4572000" cy="2585323"/>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mn-lt"/>
              </a:rPr>
              <a:t>Compression Members   </a:t>
            </a:r>
          </a:p>
          <a:p>
            <a:r>
              <a:rPr lang="en-US" dirty="0">
                <a:latin typeface="+mn-lt"/>
              </a:rPr>
              <a:t>                                   </a:t>
            </a:r>
          </a:p>
          <a:p>
            <a:pPr marL="742950" lvl="1" indent="-285750">
              <a:buFont typeface="Calibri" panose="020F0502020204030204" pitchFamily="34" charset="0"/>
              <a:buChar char="―"/>
            </a:pPr>
            <a:r>
              <a:rPr lang="en-US" sz="2000" dirty="0">
                <a:latin typeface="+mn-lt"/>
              </a:rPr>
              <a:t>Introduction</a:t>
            </a:r>
          </a:p>
          <a:p>
            <a:pPr marL="742950" lvl="1" indent="-285750">
              <a:buFont typeface="Calibri" panose="020F0502020204030204" pitchFamily="34" charset="0"/>
              <a:buChar char="―"/>
            </a:pPr>
            <a:r>
              <a:rPr lang="en-US" sz="2000" dirty="0">
                <a:latin typeface="+mn-lt"/>
              </a:rPr>
              <a:t>Factored Compressive Resistance</a:t>
            </a:r>
          </a:p>
          <a:p>
            <a:pPr marL="742950" lvl="1" indent="-285750">
              <a:buFont typeface="Calibri" panose="020F0502020204030204" pitchFamily="34" charset="0"/>
              <a:buChar char="―"/>
            </a:pPr>
            <a:r>
              <a:rPr lang="en-US" sz="2000" dirty="0">
                <a:latin typeface="+mn-lt"/>
              </a:rPr>
              <a:t>Limiting Slenderness Ratios</a:t>
            </a:r>
          </a:p>
          <a:p>
            <a:pPr marL="742950" lvl="1" indent="-285750">
              <a:buFont typeface="Calibri" panose="020F0502020204030204" pitchFamily="34" charset="0"/>
              <a:buChar char="―"/>
            </a:pPr>
            <a:r>
              <a:rPr lang="en-US" sz="2000" dirty="0">
                <a:latin typeface="+mn-lt"/>
              </a:rPr>
              <a:t>Combined Loading</a:t>
            </a:r>
          </a:p>
          <a:p>
            <a:pPr marL="742950" lvl="1" indent="-285750">
              <a:buFont typeface="Calibri" panose="020F0502020204030204" pitchFamily="34" charset="0"/>
              <a:buChar char="―"/>
            </a:pPr>
            <a:r>
              <a:rPr lang="en-US" sz="2000" dirty="0">
                <a:latin typeface="+mn-lt"/>
              </a:rPr>
              <a:t>Single-Angle Members</a:t>
            </a:r>
          </a:p>
          <a:p>
            <a:pPr marL="742950" lvl="1" indent="-285750">
              <a:buFont typeface="Calibri" panose="020F0502020204030204" pitchFamily="34" charset="0"/>
              <a:buChar char="―"/>
            </a:pPr>
            <a:r>
              <a:rPr lang="en-US" sz="2000" dirty="0">
                <a:latin typeface="+mn-lt"/>
              </a:rPr>
              <a:t>Built-up Members</a:t>
            </a:r>
          </a:p>
        </p:txBody>
      </p:sp>
    </p:spTree>
    <p:extLst>
      <p:ext uri="{BB962C8B-B14F-4D97-AF65-F5344CB8AC3E}">
        <p14:creationId xmlns:p14="http://schemas.microsoft.com/office/powerpoint/2010/main" val="2908024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1 -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65535"/>
            <a:ext cx="8366289" cy="2862322"/>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Calculate the net area, A</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n</a:t>
            </a:r>
            <a:r>
              <a:rPr lang="en-US" dirty="0">
                <a:effectLst/>
                <a:latin typeface="Calibri" panose="020F0502020204030204" pitchFamily="34" charset="0"/>
                <a:ea typeface="Times New Roman" panose="02020603050405020304" pitchFamily="18" charset="0"/>
                <a:cs typeface="Calibri" panose="020F0502020204030204" pitchFamily="34" charset="0"/>
              </a:rPr>
              <a:t> (Slide 10): </a:t>
            </a: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pic>
        <p:nvPicPr>
          <p:cNvPr id="9" name="Picture 8" descr="Figure 6.6.3.3.2.3-1 Net Area Computation – Single Angle with Staggered Bolt Holes. sketch of gusset plate and detail A with forces and dimensions indicated. ">
            <a:extLst>
              <a:ext uri="{FF2B5EF4-FFF2-40B4-BE49-F238E27FC236}">
                <a16:creationId xmlns:a16="http://schemas.microsoft.com/office/drawing/2014/main" id="{C1BD9269-0DD4-6903-0B1D-664B89C97C0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1806" y="1433013"/>
            <a:ext cx="6290069" cy="3471568"/>
          </a:xfrm>
          <a:prstGeom prst="rect">
            <a:avLst/>
          </a:prstGeom>
          <a:noFill/>
          <a:ln>
            <a:noFill/>
          </a:ln>
        </p:spPr>
      </p:pic>
    </p:spTree>
    <p:extLst>
      <p:ext uri="{BB962C8B-B14F-4D97-AF65-F5344CB8AC3E}">
        <p14:creationId xmlns:p14="http://schemas.microsoft.com/office/powerpoint/2010/main" val="314510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1 -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15848"/>
            <a:ext cx="8366289" cy="4154984"/>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Therefore:</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The factored block shear rupture resistance, R</a:t>
            </a:r>
            <a:r>
              <a:rPr lang="en-US" baseline="-25000" dirty="0">
                <a:latin typeface="Calibri" panose="020F0502020204030204" pitchFamily="34" charset="0"/>
                <a:ea typeface="Times New Roman" panose="02020603050405020304" pitchFamily="18" charset="0"/>
                <a:cs typeface="Calibri" panose="020F0502020204030204" pitchFamily="34" charset="0"/>
              </a:rPr>
              <a:t>r</a:t>
            </a:r>
            <a:r>
              <a:rPr lang="en-US" dirty="0">
                <a:latin typeface="Calibri" panose="020F0502020204030204" pitchFamily="34" charset="0"/>
                <a:ea typeface="Times New Roman" panose="02020603050405020304" pitchFamily="18" charset="0"/>
                <a:cs typeface="Calibri" panose="020F0502020204030204" pitchFamily="34" charset="0"/>
              </a:rPr>
              <a:t>, is taken as:</a:t>
            </a:r>
            <a:r>
              <a:rPr lang="en-US" dirty="0">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00B5CDD-98FA-7A44-F6F1-8D8A05FBB724}"/>
                  </a:ext>
                </a:extLst>
              </p:cNvPr>
              <p:cNvSpPr txBox="1"/>
              <p:nvPr/>
            </p:nvSpPr>
            <p:spPr bwMode="auto">
              <a:xfrm>
                <a:off x="1249363" y="1609725"/>
                <a:ext cx="6886575" cy="358775"/>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0.80(65)(4.22)(0.90)(0.95)=187.6 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&lt;225.6 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𝑐𝑜𝑛𝑡𝑟𝑜𝑙𝑠</m:t>
                      </m:r>
                      <m:r>
                        <a:rPr lang="en-US" i="1">
                          <a:solidFill>
                            <a:srgbClr val="000000"/>
                          </a:solidFill>
                          <a:latin typeface="Cambria Math" panose="02040503050406030204" pitchFamily="18" charset="0"/>
                        </a:rPr>
                        <m:t>)</m:t>
                      </m:r>
                    </m:oMath>
                  </m:oMathPara>
                </a14:m>
                <a:endParaRPr lang="en-US" dirty="0"/>
              </a:p>
            </p:txBody>
          </p:sp>
        </mc:Choice>
        <mc:Fallback xmlns="">
          <p:sp>
            <p:nvSpPr>
              <p:cNvPr id="5" name="Object 4">
                <a:extLst>
                  <a:ext uri="{FF2B5EF4-FFF2-40B4-BE49-F238E27FC236}">
                    <a16:creationId xmlns:a16="http://schemas.microsoft.com/office/drawing/2014/main" id="{500B5CDD-98FA-7A44-F6F1-8D8A05FBB724}"/>
                  </a:ext>
                </a:extLst>
              </p:cNvPr>
              <p:cNvSpPr txBox="1">
                <a:spLocks noRot="1" noChangeAspect="1" noMove="1" noResize="1" noEditPoints="1" noAdjustHandles="1" noChangeArrowheads="1" noChangeShapeType="1" noTextEdit="1"/>
              </p:cNvSpPr>
              <p:nvPr/>
            </p:nvSpPr>
            <p:spPr bwMode="auto">
              <a:xfrm>
                <a:off x="1249363" y="1609725"/>
                <a:ext cx="6886575" cy="358775"/>
              </a:xfrm>
              <a:prstGeom prst="rect">
                <a:avLst/>
              </a:prstGeom>
              <a:blipFill>
                <a:blip r:embed="rId5"/>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1952160-F85E-913A-AFB2-9B00C7E21EEF}"/>
                  </a:ext>
                </a:extLst>
              </p:cNvPr>
              <p:cNvSpPr txBox="1"/>
              <p:nvPr/>
            </p:nvSpPr>
            <p:spPr bwMode="auto">
              <a:xfrm>
                <a:off x="3382962" y="1174339"/>
                <a:ext cx="2378075" cy="3810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r>
                        <a:rPr lang="en-US" i="1">
                          <a:solidFill>
                            <a:srgbClr val="000000"/>
                          </a:solidFill>
                          <a:latin typeface="Cambria Math" panose="02040503050406030204" pitchFamily="18" charset="0"/>
                        </a:rPr>
                        <m:t>𝑈</m:t>
                      </m:r>
                    </m:oMath>
                  </m:oMathPara>
                </a14:m>
                <a:endParaRPr lang="en-US" dirty="0"/>
              </a:p>
            </p:txBody>
          </p:sp>
        </mc:Choice>
        <mc:Fallback xmlns="">
          <p:sp>
            <p:nvSpPr>
              <p:cNvPr id="7" name="Object 6">
                <a:extLst>
                  <a:ext uri="{FF2B5EF4-FFF2-40B4-BE49-F238E27FC236}">
                    <a16:creationId xmlns:a16="http://schemas.microsoft.com/office/drawing/2014/main" id="{61952160-F85E-913A-AFB2-9B00C7E21EEF}"/>
                  </a:ext>
                </a:extLst>
              </p:cNvPr>
              <p:cNvSpPr txBox="1">
                <a:spLocks noRot="1" noChangeAspect="1" noMove="1" noResize="1" noEditPoints="1" noAdjustHandles="1" noChangeArrowheads="1" noChangeShapeType="1" noTextEdit="1"/>
              </p:cNvSpPr>
              <p:nvPr/>
            </p:nvSpPr>
            <p:spPr bwMode="auto">
              <a:xfrm>
                <a:off x="3382962" y="1174339"/>
                <a:ext cx="2378075" cy="3810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E33C10C9-2C80-FC2F-D4B3-733CF02E0228}"/>
                  </a:ext>
                </a:extLst>
              </p:cNvPr>
              <p:cNvSpPr txBox="1"/>
              <p:nvPr/>
            </p:nvSpPr>
            <p:spPr bwMode="auto">
              <a:xfrm>
                <a:off x="1120849" y="2523016"/>
                <a:ext cx="6430962" cy="4508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𝑟</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𝑣𝑔</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oMath>
                  </m:oMathPara>
                </a14:m>
                <a:endParaRPr lang="en-US" dirty="0"/>
              </a:p>
            </p:txBody>
          </p:sp>
        </mc:Choice>
        <mc:Fallback xmlns="">
          <p:sp>
            <p:nvSpPr>
              <p:cNvPr id="8" name="Object 7">
                <a:extLst>
                  <a:ext uri="{FF2B5EF4-FFF2-40B4-BE49-F238E27FC236}">
                    <a16:creationId xmlns:a16="http://schemas.microsoft.com/office/drawing/2014/main" id="{E33C10C9-2C80-FC2F-D4B3-733CF02E0228}"/>
                  </a:ext>
                </a:extLst>
              </p:cNvPr>
              <p:cNvSpPr txBox="1">
                <a:spLocks noRot="1" noChangeAspect="1" noMove="1" noResize="1" noEditPoints="1" noAdjustHandles="1" noChangeArrowheads="1" noChangeShapeType="1" noTextEdit="1"/>
              </p:cNvSpPr>
              <p:nvPr/>
            </p:nvSpPr>
            <p:spPr bwMode="auto">
              <a:xfrm>
                <a:off x="1120849" y="2523016"/>
                <a:ext cx="6430962" cy="450850"/>
              </a:xfrm>
              <a:prstGeom prst="rect">
                <a:avLst/>
              </a:prstGeom>
              <a:blipFill>
                <a:blip r:embed="rId7"/>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AAC9B86-4D51-DCA9-E3A0-BFF7CBDC9EC5}"/>
              </a:ext>
            </a:extLst>
          </p:cNvPr>
          <p:cNvSpPr txBox="1"/>
          <p:nvPr/>
        </p:nvSpPr>
        <p:spPr>
          <a:xfrm>
            <a:off x="7678131" y="2523016"/>
            <a:ext cx="4572000" cy="369332"/>
          </a:xfrm>
          <a:prstGeom prst="rect">
            <a:avLst/>
          </a:prstGeom>
          <a:noFill/>
        </p:spPr>
        <p:txBody>
          <a:bodyPr wrap="square">
            <a:spAutoFit/>
          </a:bodyPr>
          <a:lstStyle/>
          <a:p>
            <a:r>
              <a:rPr lang="en-US" dirty="0"/>
              <a:t>(Slide 17) </a:t>
            </a:r>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13" name="Object 12" descr="Figure 6.6.3.3.2.5-4 Example - Assumed Block Shear Failure Planes in Single-Angle Bracing Member">
            <a:extLst>
              <a:ext uri="{FF2B5EF4-FFF2-40B4-BE49-F238E27FC236}">
                <a16:creationId xmlns:a16="http://schemas.microsoft.com/office/drawing/2014/main" id="{6B28A585-456F-2683-8B68-AE7F45BCB6B4}"/>
              </a:ext>
            </a:extLst>
          </p:cNvPr>
          <p:cNvGraphicFramePr>
            <a:graphicFrameLocks noChangeAspect="1"/>
          </p:cNvGraphicFramePr>
          <p:nvPr>
            <p:extLst>
              <p:ext uri="{D42A27DB-BD31-4B8C-83A1-F6EECF244321}">
                <p14:modId xmlns:p14="http://schemas.microsoft.com/office/powerpoint/2010/main" val="2816450339"/>
              </p:ext>
            </p:extLst>
          </p:nvPr>
        </p:nvGraphicFramePr>
        <p:xfrm>
          <a:off x="2820548" y="2947055"/>
          <a:ext cx="3502902" cy="2196445"/>
        </p:xfrm>
        <a:graphic>
          <a:graphicData uri="http://schemas.openxmlformats.org/presentationml/2006/ole">
            <mc:AlternateContent xmlns:mc="http://schemas.openxmlformats.org/markup-compatibility/2006">
              <mc:Choice xmlns:v="urn:schemas-microsoft-com:vml" Requires="v">
                <p:oleObj r:id="rId8" imgW="5895442" imgH="3709111" progId="Visio.Drawing.11">
                  <p:embed/>
                </p:oleObj>
              </mc:Choice>
              <mc:Fallback>
                <p:oleObj r:id="rId8" imgW="5895442" imgH="3709111" progId="Visio.Drawing.11">
                  <p:embed/>
                  <p:pic>
                    <p:nvPicPr>
                      <p:cNvPr id="13" name="Object 12" descr="Figure 6.6.3.3.2.5-4 Example - Assumed Block Shear Failure Planes in Single-Angle Bracing Member">
                        <a:extLst>
                          <a:ext uri="{FF2B5EF4-FFF2-40B4-BE49-F238E27FC236}">
                            <a16:creationId xmlns:a16="http://schemas.microsoft.com/office/drawing/2014/main" id="{6B28A585-456F-2683-8B68-AE7F45BCB6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0548" y="2947055"/>
                        <a:ext cx="3502902" cy="2196445"/>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0CDE4E39-2494-3D5D-DF11-3CA5792F34A5}"/>
              </a:ext>
            </a:extLst>
          </p:cNvPr>
          <p:cNvSpPr txBox="1"/>
          <p:nvPr/>
        </p:nvSpPr>
        <p:spPr>
          <a:xfrm>
            <a:off x="6608190" y="1174339"/>
            <a:ext cx="1069941" cy="338554"/>
          </a:xfrm>
          <a:prstGeom prst="rect">
            <a:avLst/>
          </a:prstGeom>
          <a:noFill/>
        </p:spPr>
        <p:txBody>
          <a:bodyPr wrap="square" rtlCol="0">
            <a:spAutoFit/>
          </a:bodyPr>
          <a:lstStyle/>
          <a:p>
            <a:r>
              <a:rPr lang="en-US" sz="1600" dirty="0">
                <a:latin typeface="+mn-lt"/>
              </a:rPr>
              <a:t>(Slide 19)</a:t>
            </a:r>
          </a:p>
        </p:txBody>
      </p:sp>
      <p:cxnSp>
        <p:nvCxnSpPr>
          <p:cNvPr id="16" name="Straight Arrow Connector 15">
            <a:extLst>
              <a:ext uri="{FF2B5EF4-FFF2-40B4-BE49-F238E27FC236}">
                <a16:creationId xmlns:a16="http://schemas.microsoft.com/office/drawing/2014/main" id="{25E92F37-4358-80C4-40B1-73D98FB73F7A}"/>
              </a:ext>
            </a:extLst>
          </p:cNvPr>
          <p:cNvCxnSpPr>
            <a:stCxn id="14" idx="1"/>
          </p:cNvCxnSpPr>
          <p:nvPr/>
        </p:nvCxnSpPr>
        <p:spPr>
          <a:xfrm flipH="1">
            <a:off x="6438507" y="1343616"/>
            <a:ext cx="169683" cy="266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58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21135"/>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1 -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57200" y="564931"/>
            <a:ext cx="5172960" cy="4524315"/>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Calculate the net area along the plane resisting the tensile stress, A</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tn</a:t>
            </a:r>
            <a:r>
              <a:rPr lang="en-US" dirty="0">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Calculate the net area along the plane resisting the shear stress, A</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vn</a:t>
            </a:r>
            <a:r>
              <a:rPr lang="en-US" dirty="0">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Calculate the gross are along the plane resisting the shear stress, A</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vg</a:t>
            </a:r>
            <a:r>
              <a:rPr lang="en-US" dirty="0">
                <a:effectLst/>
                <a:latin typeface="Calibri" panose="020F0502020204030204" pitchFamily="34" charset="0"/>
                <a:ea typeface="Times New Roman" panose="02020603050405020304" pitchFamily="18" charset="0"/>
                <a:cs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graphicFrame>
        <p:nvGraphicFramePr>
          <p:cNvPr id="5" name="Object 4" descr="Figure 6.6.3.3.2.5-4 Example - Assumed Block Shear Failure Planes in Single-Angle Bracing Member">
            <a:extLst>
              <a:ext uri="{FF2B5EF4-FFF2-40B4-BE49-F238E27FC236}">
                <a16:creationId xmlns:a16="http://schemas.microsoft.com/office/drawing/2014/main" id="{9B6A89AE-B0FB-B6F6-A5BD-B1C36005D59F}"/>
              </a:ext>
            </a:extLst>
          </p:cNvPr>
          <p:cNvGraphicFramePr>
            <a:graphicFrameLocks noChangeAspect="1"/>
          </p:cNvGraphicFramePr>
          <p:nvPr>
            <p:extLst>
              <p:ext uri="{D42A27DB-BD31-4B8C-83A1-F6EECF244321}">
                <p14:modId xmlns:p14="http://schemas.microsoft.com/office/powerpoint/2010/main" val="3011169304"/>
              </p:ext>
            </p:extLst>
          </p:nvPr>
        </p:nvGraphicFramePr>
        <p:xfrm>
          <a:off x="5392146" y="1647826"/>
          <a:ext cx="3643904" cy="2284858"/>
        </p:xfrm>
        <a:graphic>
          <a:graphicData uri="http://schemas.openxmlformats.org/presentationml/2006/ole">
            <mc:AlternateContent xmlns:mc="http://schemas.openxmlformats.org/markup-compatibility/2006">
              <mc:Choice xmlns:v="urn:schemas-microsoft-com:vml" Requires="v">
                <p:oleObj r:id="rId3" imgW="5895442" imgH="3709111" progId="Visio.Drawing.11">
                  <p:embed/>
                </p:oleObj>
              </mc:Choice>
              <mc:Fallback>
                <p:oleObj r:id="rId3" imgW="5895442" imgH="3709111" progId="Visio.Drawing.11">
                  <p:embed/>
                  <p:pic>
                    <p:nvPicPr>
                      <p:cNvPr id="5" name="Object 4" descr="Figure 6.6.3.3.2.5-4 Example - Assumed Block Shear Failure Planes in Single-Angle Bracing Member">
                        <a:extLst>
                          <a:ext uri="{FF2B5EF4-FFF2-40B4-BE49-F238E27FC236}">
                            <a16:creationId xmlns:a16="http://schemas.microsoft.com/office/drawing/2014/main" id="{9B6A89AE-B0FB-B6F6-A5BD-B1C36005D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146" y="1647826"/>
                        <a:ext cx="3643904" cy="2284858"/>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77271E2B-EFC1-06F6-BFEE-319C7A7089F5}"/>
                  </a:ext>
                </a:extLst>
              </p:cNvPr>
              <p:cNvSpPr txBox="1"/>
              <p:nvPr/>
            </p:nvSpPr>
            <p:spPr bwMode="auto">
              <a:xfrm>
                <a:off x="669303" y="1790480"/>
                <a:ext cx="4750264" cy="726798"/>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2.75+1.25−1.5(0.9375)+</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(3.0</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4(2.75)</m:t>
                              </m:r>
                            </m:den>
                          </m:f>
                        </m:e>
                      </m:d>
                      <m:r>
                        <a:rPr lang="en-US" i="1">
                          <a:solidFill>
                            <a:srgbClr val="000000"/>
                          </a:solidFill>
                          <a:latin typeface="Cambria Math" panose="02040503050406030204" pitchFamily="18" charset="0"/>
                        </a:rPr>
                        <m:t>(0.5)=1.71 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7" name="Object 6">
                <a:extLst>
                  <a:ext uri="{FF2B5EF4-FFF2-40B4-BE49-F238E27FC236}">
                    <a16:creationId xmlns:a16="http://schemas.microsoft.com/office/drawing/2014/main" id="{77271E2B-EFC1-06F6-BFEE-319C7A7089F5}"/>
                  </a:ext>
                </a:extLst>
              </p:cNvPr>
              <p:cNvSpPr txBox="1">
                <a:spLocks noRot="1" noChangeAspect="1" noMove="1" noResize="1" noEditPoints="1" noAdjustHandles="1" noChangeArrowheads="1" noChangeShapeType="1" noTextEdit="1"/>
              </p:cNvSpPr>
              <p:nvPr/>
            </p:nvSpPr>
            <p:spPr bwMode="auto">
              <a:xfrm>
                <a:off x="669303" y="1790480"/>
                <a:ext cx="4750264" cy="7267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5E568BD5-7583-ACAB-489C-810F3A20E18C}"/>
                  </a:ext>
                </a:extLst>
              </p:cNvPr>
              <p:cNvSpPr txBox="1"/>
              <p:nvPr/>
            </p:nvSpPr>
            <p:spPr bwMode="auto">
              <a:xfrm>
                <a:off x="772998" y="3328987"/>
                <a:ext cx="4354739" cy="526575"/>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3(6.0)+ ​4.5−3.5(0.9375)</m:t>
                          </m:r>
                        </m:e>
                      </m:d>
                      <m:r>
                        <a:rPr lang="en-US" i="1">
                          <a:solidFill>
                            <a:srgbClr val="000000"/>
                          </a:solidFill>
                          <a:latin typeface="Cambria Math" panose="02040503050406030204" pitchFamily="18" charset="0"/>
                        </a:rPr>
                        <m:t>(0.5)=9.61 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8" name="Object 7">
                <a:extLst>
                  <a:ext uri="{FF2B5EF4-FFF2-40B4-BE49-F238E27FC236}">
                    <a16:creationId xmlns:a16="http://schemas.microsoft.com/office/drawing/2014/main" id="{5E568BD5-7583-ACAB-489C-810F3A20E18C}"/>
                  </a:ext>
                </a:extLst>
              </p:cNvPr>
              <p:cNvSpPr txBox="1">
                <a:spLocks noRot="1" noChangeAspect="1" noMove="1" noResize="1" noEditPoints="1" noAdjustHandles="1" noChangeArrowheads="1" noChangeShapeType="1" noTextEdit="1"/>
              </p:cNvSpPr>
              <p:nvPr/>
            </p:nvSpPr>
            <p:spPr bwMode="auto">
              <a:xfrm>
                <a:off x="772998" y="3328987"/>
                <a:ext cx="4354739" cy="5265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0AC893D0-2C86-C1B9-EF77-01FCC3A29B49}"/>
                  </a:ext>
                </a:extLst>
              </p:cNvPr>
              <p:cNvSpPr txBox="1"/>
              <p:nvPr/>
            </p:nvSpPr>
            <p:spPr bwMode="auto">
              <a:xfrm>
                <a:off x="772998" y="4634338"/>
                <a:ext cx="3073137" cy="526575"/>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𝑣𝑔</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3(6.0)+ ​4.5</m:t>
                          </m:r>
                        </m:e>
                      </m:d>
                      <m:r>
                        <a:rPr lang="en-US" i="1">
                          <a:solidFill>
                            <a:srgbClr val="000000"/>
                          </a:solidFill>
                          <a:latin typeface="Cambria Math" panose="02040503050406030204" pitchFamily="18" charset="0"/>
                        </a:rPr>
                        <m:t>(0.5)=11.25 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10" name="Object 9">
                <a:extLst>
                  <a:ext uri="{FF2B5EF4-FFF2-40B4-BE49-F238E27FC236}">
                    <a16:creationId xmlns:a16="http://schemas.microsoft.com/office/drawing/2014/main" id="{0AC893D0-2C86-C1B9-EF77-01FCC3A29B49}"/>
                  </a:ext>
                </a:extLst>
              </p:cNvPr>
              <p:cNvSpPr txBox="1">
                <a:spLocks noRot="1" noChangeAspect="1" noMove="1" noResize="1" noEditPoints="1" noAdjustHandles="1" noChangeArrowheads="1" noChangeShapeType="1" noTextEdit="1"/>
              </p:cNvSpPr>
              <p:nvPr/>
            </p:nvSpPr>
            <p:spPr bwMode="auto">
              <a:xfrm>
                <a:off x="772998" y="4634338"/>
                <a:ext cx="3073137" cy="52657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3362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1 -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15848"/>
            <a:ext cx="8366289" cy="4154984"/>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Therefore, t</a:t>
            </a:r>
            <a:r>
              <a:rPr lang="en-US" dirty="0">
                <a:latin typeface="Calibri" panose="020F0502020204030204" pitchFamily="34" charset="0"/>
                <a:ea typeface="Times New Roman" panose="02020603050405020304" pitchFamily="18" charset="0"/>
                <a:cs typeface="Calibri" panose="020F0502020204030204" pitchFamily="34" charset="0"/>
              </a:rPr>
              <a:t>he factored block shear rupture resistance, R</a:t>
            </a:r>
            <a:r>
              <a:rPr lang="en-US" baseline="-25000" dirty="0">
                <a:latin typeface="Calibri" panose="020F0502020204030204" pitchFamily="34" charset="0"/>
                <a:ea typeface="Times New Roman" panose="02020603050405020304" pitchFamily="18" charset="0"/>
                <a:cs typeface="Calibri" panose="020F0502020204030204" pitchFamily="34" charset="0"/>
              </a:rPr>
              <a:t>r</a:t>
            </a:r>
            <a:r>
              <a:rPr lang="en-US" dirty="0">
                <a:latin typeface="Calibri" panose="020F0502020204030204" pitchFamily="34" charset="0"/>
                <a:ea typeface="Times New Roman" panose="02020603050405020304" pitchFamily="18" charset="0"/>
                <a:cs typeface="Calibri" panose="020F0502020204030204" pitchFamily="34" charset="0"/>
              </a:rPr>
              <a:t>, is taken as:</a:t>
            </a:r>
            <a:r>
              <a:rPr lang="en-US" dirty="0">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E33C10C9-2C80-FC2F-D4B3-733CF02E0228}"/>
                  </a:ext>
                </a:extLst>
              </p:cNvPr>
              <p:cNvSpPr txBox="1"/>
              <p:nvPr/>
            </p:nvSpPr>
            <p:spPr bwMode="auto">
              <a:xfrm>
                <a:off x="1356518" y="1475842"/>
                <a:ext cx="6430962" cy="4508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𝑟</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𝑣𝑔</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𝑏𝑠</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𝑡𝑛</m:t>
                              </m:r>
                            </m:sub>
                          </m:sSub>
                        </m:e>
                      </m:d>
                    </m:oMath>
                  </m:oMathPara>
                </a14:m>
                <a:endParaRPr lang="en-US" dirty="0"/>
              </a:p>
            </p:txBody>
          </p:sp>
        </mc:Choice>
        <mc:Fallback xmlns="">
          <p:sp>
            <p:nvSpPr>
              <p:cNvPr id="8" name="Object 7">
                <a:extLst>
                  <a:ext uri="{FF2B5EF4-FFF2-40B4-BE49-F238E27FC236}">
                    <a16:creationId xmlns:a16="http://schemas.microsoft.com/office/drawing/2014/main" id="{E33C10C9-2C80-FC2F-D4B3-733CF02E0228}"/>
                  </a:ext>
                </a:extLst>
              </p:cNvPr>
              <p:cNvSpPr txBox="1">
                <a:spLocks noRot="1" noChangeAspect="1" noMove="1" noResize="1" noEditPoints="1" noAdjustHandles="1" noChangeArrowheads="1" noChangeShapeType="1" noTextEdit="1"/>
              </p:cNvSpPr>
              <p:nvPr/>
            </p:nvSpPr>
            <p:spPr bwMode="auto">
              <a:xfrm>
                <a:off x="1356518" y="1475842"/>
                <a:ext cx="6430962" cy="450850"/>
              </a:xfrm>
              <a:prstGeom prst="rect">
                <a:avLst/>
              </a:prstGeom>
              <a:blipFill>
                <a:blip r:embed="rId5"/>
                <a:stretch>
                  <a:fillRect/>
                </a:stretch>
              </a:blipFill>
            </p:spPr>
            <p:txBody>
              <a:bodyPr/>
              <a:lstStyle/>
              <a:p>
                <a:r>
                  <a:rPr lang="en-US">
                    <a:noFill/>
                  </a:rPr>
                  <a:t> </a:t>
                </a:r>
              </a:p>
            </p:txBody>
          </p:sp>
        </mc:Fallback>
      </mc:AlternateContent>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7E1D9B41-8F92-D364-BF25-CCD9F18BD0E1}"/>
              </a:ext>
            </a:extLst>
          </p:cNvPr>
          <p:cNvSpPr txBox="1"/>
          <p:nvPr/>
        </p:nvSpPr>
        <p:spPr>
          <a:xfrm>
            <a:off x="2790334" y="2033934"/>
            <a:ext cx="3733014" cy="369332"/>
          </a:xfrm>
          <a:prstGeom prst="rect">
            <a:avLst/>
          </a:prstGeom>
          <a:noFill/>
        </p:spPr>
        <p:txBody>
          <a:bodyPr wrap="square" rtlCol="0">
            <a:spAutoFit/>
          </a:bodyPr>
          <a:lstStyle/>
          <a:p>
            <a:r>
              <a:rPr lang="en-US" dirty="0"/>
              <a:t>U</a:t>
            </a:r>
            <a:r>
              <a:rPr lang="en-US" baseline="-25000" dirty="0"/>
              <a:t>bs </a:t>
            </a:r>
            <a:r>
              <a:rPr lang="en-US" dirty="0"/>
              <a:t>= 1.0 (uniform tensile stress)</a:t>
            </a: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5A0FE23A-945E-3E7E-C9EC-CF149201A36D}"/>
                  </a:ext>
                </a:extLst>
              </p:cNvPr>
              <p:cNvSpPr txBox="1"/>
              <p:nvPr/>
            </p:nvSpPr>
            <p:spPr bwMode="auto">
              <a:xfrm>
                <a:off x="1336772" y="2596822"/>
                <a:ext cx="6045200" cy="830262"/>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𝑟</m:t>
                          </m:r>
                        </m:sub>
                      </m:sSub>
                      <m:r>
                        <a:rPr lang="en-US" i="1">
                          <a:solidFill>
                            <a:srgbClr val="000000"/>
                          </a:solidFill>
                          <a:latin typeface="Cambria Math" panose="02040503050406030204" pitchFamily="18" charset="0"/>
                        </a:rPr>
                        <m:t>=0.80(0.90)</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0.58(65)(9.61)+1.0(65)(1.71)</m:t>
                          </m:r>
                        </m:e>
                      </m:d>
                      <m:r>
                        <a:rPr lang="en-US" i="1">
                          <a:solidFill>
                            <a:srgbClr val="000000"/>
                          </a:solidFill>
                          <a:latin typeface="Cambria Math" panose="02040503050406030204" pitchFamily="18" charset="0"/>
                        </a:rPr>
                        <m:t>=341 </m:t>
                      </m:r>
                      <m:r>
                        <a:rPr lang="en-US" i="1">
                          <a:solidFill>
                            <a:srgbClr val="000000"/>
                          </a:solidFill>
                          <a:latin typeface="Cambria Math" panose="02040503050406030204" pitchFamily="18" charset="0"/>
                        </a:rPr>
                        <m:t>𝑘𝑖𝑝𝑠</m:t>
                      </m:r>
                    </m:oMath>
                    <m:oMath xmlns:m="http://schemas.openxmlformats.org/officeDocument/2006/math">
                      <m:r>
                        <a:rPr lang="en-US" i="1">
                          <a:solidFill>
                            <a:srgbClr val="000000"/>
                          </a:solidFill>
                          <a:latin typeface="Cambria Math" panose="02040503050406030204" pitchFamily="18" charset="0"/>
                        </a:rPr>
                        <m:t>    &gt;0.80</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0.90</m:t>
                          </m:r>
                        </m:e>
                      </m:d>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0.58(50)(11.25)+1.0(65)(1.71)</m:t>
                          </m:r>
                        </m:e>
                      </m:d>
                      <m:r>
                        <a:rPr lang="en-US" i="1">
                          <a:solidFill>
                            <a:srgbClr val="000000"/>
                          </a:solidFill>
                          <a:latin typeface="Cambria Math" panose="02040503050406030204" pitchFamily="18" charset="0"/>
                        </a:rPr>
                        <m:t>=315 </m:t>
                      </m:r>
                      <m:r>
                        <a:rPr lang="en-US" i="1">
                          <a:solidFill>
                            <a:srgbClr val="000000"/>
                          </a:solidFill>
                          <a:latin typeface="Cambria Math" panose="02040503050406030204" pitchFamily="18" charset="0"/>
                        </a:rPr>
                        <m:t>𝑘𝑖𝑝𝑠</m:t>
                      </m:r>
                    </m:oMath>
                  </m:oMathPara>
                </a14:m>
                <a:endParaRPr lang="en-US" dirty="0"/>
              </a:p>
            </p:txBody>
          </p:sp>
        </mc:Choice>
        <mc:Fallback xmlns="">
          <p:sp>
            <p:nvSpPr>
              <p:cNvPr id="10" name="Object 9">
                <a:extLst>
                  <a:ext uri="{FF2B5EF4-FFF2-40B4-BE49-F238E27FC236}">
                    <a16:creationId xmlns:a16="http://schemas.microsoft.com/office/drawing/2014/main" id="{5A0FE23A-945E-3E7E-C9EC-CF149201A36D}"/>
                  </a:ext>
                </a:extLst>
              </p:cNvPr>
              <p:cNvSpPr txBox="1">
                <a:spLocks noRot="1" noChangeAspect="1" noMove="1" noResize="1" noEditPoints="1" noAdjustHandles="1" noChangeArrowheads="1" noChangeShapeType="1" noTextEdit="1"/>
              </p:cNvSpPr>
              <p:nvPr/>
            </p:nvSpPr>
            <p:spPr bwMode="auto">
              <a:xfrm>
                <a:off x="1336772" y="2596822"/>
                <a:ext cx="6045200" cy="830262"/>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D0D1E0C-B307-9629-D4CD-04DC851C431C}"/>
              </a:ext>
            </a:extLst>
          </p:cNvPr>
          <p:cNvSpPr txBox="1"/>
          <p:nvPr/>
        </p:nvSpPr>
        <p:spPr>
          <a:xfrm>
            <a:off x="2476422" y="3513155"/>
            <a:ext cx="4497525" cy="369332"/>
          </a:xfrm>
          <a:prstGeom prst="rect">
            <a:avLst/>
          </a:prstGeom>
          <a:noFill/>
        </p:spPr>
        <p:txBody>
          <a:bodyPr wrap="square" rtlCol="0">
            <a:spAutoFit/>
          </a:bodyPr>
          <a:lstStyle/>
          <a:p>
            <a:r>
              <a:rPr lang="en-US" dirty="0"/>
              <a:t>R</a:t>
            </a:r>
            <a:r>
              <a:rPr lang="en-US" baseline="-25000" dirty="0"/>
              <a:t>r</a:t>
            </a:r>
            <a:r>
              <a:rPr lang="en-US" dirty="0"/>
              <a:t> = 315 kips &gt; P</a:t>
            </a:r>
            <a:r>
              <a:rPr lang="en-US" baseline="-25000" dirty="0"/>
              <a:t>r</a:t>
            </a:r>
            <a:r>
              <a:rPr lang="en-US" dirty="0"/>
              <a:t> = 187.6 kips   (Slide 21)</a:t>
            </a:r>
          </a:p>
        </p:txBody>
      </p:sp>
      <p:sp>
        <p:nvSpPr>
          <p:cNvPr id="17" name="TextBox 16">
            <a:extLst>
              <a:ext uri="{FF2B5EF4-FFF2-40B4-BE49-F238E27FC236}">
                <a16:creationId xmlns:a16="http://schemas.microsoft.com/office/drawing/2014/main" id="{C363D577-6537-1874-0C3A-CC1528C1EBFA}"/>
              </a:ext>
            </a:extLst>
          </p:cNvPr>
          <p:cNvSpPr txBox="1"/>
          <p:nvPr/>
        </p:nvSpPr>
        <p:spPr>
          <a:xfrm>
            <a:off x="3553905" y="4174395"/>
            <a:ext cx="1781666" cy="369332"/>
          </a:xfrm>
          <a:prstGeom prst="rect">
            <a:avLst/>
          </a:prstGeom>
          <a:noFill/>
        </p:spPr>
        <p:txBody>
          <a:bodyPr wrap="square" rtlCol="0">
            <a:spAutoFit/>
          </a:bodyPr>
          <a:lstStyle/>
          <a:p>
            <a:r>
              <a:rPr lang="en-US" b="1" dirty="0"/>
              <a:t>P</a:t>
            </a:r>
            <a:r>
              <a:rPr lang="en-US" b="1" baseline="-25000" dirty="0"/>
              <a:t>r</a:t>
            </a:r>
            <a:r>
              <a:rPr lang="en-US" b="1" dirty="0"/>
              <a:t> = 187.6 kips</a:t>
            </a:r>
          </a:p>
        </p:txBody>
      </p:sp>
    </p:spTree>
    <p:extLst>
      <p:ext uri="{BB962C8B-B14F-4D97-AF65-F5344CB8AC3E}">
        <p14:creationId xmlns:p14="http://schemas.microsoft.com/office/powerpoint/2010/main" val="3320657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Tensile Resistance</a:t>
            </a:r>
            <a:br>
              <a:rPr lang="en-US" sz="3600" dirty="0">
                <a:cs typeface="Calibri"/>
              </a:rPr>
            </a:br>
            <a:r>
              <a:rPr lang="en-US" sz="2800" dirty="0">
                <a:cs typeface="Calibri"/>
              </a:rPr>
              <a:t>Example 2</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457200" y="1373188"/>
            <a:ext cx="8229600" cy="3394075"/>
          </a:xfrm>
        </p:spPr>
        <p:txBody>
          <a:bodyPr lIns="91440" tIns="45720" rIns="91440" bIns="45720" anchor="t"/>
          <a:lstStyle/>
          <a:p>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24</a:t>
            </a:fld>
            <a:endParaRPr lang="en-US" dirty="0"/>
          </a:p>
        </p:txBody>
      </p:sp>
      <p:sp>
        <p:nvSpPr>
          <p:cNvPr id="5" name="Rectangle 2">
            <a:extLst>
              <a:ext uri="{FF2B5EF4-FFF2-40B4-BE49-F238E27FC236}">
                <a16:creationId xmlns:a16="http://schemas.microsoft.com/office/drawing/2014/main" id="{D5483CEA-9DF9-1EB4-A92F-F58B87AB63E6}"/>
              </a:ext>
            </a:extLst>
          </p:cNvPr>
          <p:cNvSpPr>
            <a:spLocks noChangeArrowheads="1"/>
          </p:cNvSpPr>
          <p:nvPr/>
        </p:nvSpPr>
        <p:spPr bwMode="auto">
          <a:xfrm>
            <a:off x="4647414" y="1179820"/>
            <a:ext cx="47783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31A3ACDB-CA71-E676-B984-4919EB21AE87}"/>
              </a:ext>
            </a:extLst>
          </p:cNvPr>
          <p:cNvSpPr txBox="1"/>
          <p:nvPr/>
        </p:nvSpPr>
        <p:spPr>
          <a:xfrm>
            <a:off x="585677" y="1110106"/>
            <a:ext cx="4586091"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Determine the factored tensile resistance, P</a:t>
            </a:r>
            <a:r>
              <a:rPr lang="en-US" baseline="-25000" dirty="0">
                <a:latin typeface="+mn-lt"/>
              </a:rPr>
              <a:t>r</a:t>
            </a:r>
            <a:r>
              <a:rPr lang="en-US" dirty="0">
                <a:latin typeface="+mn-lt"/>
              </a:rPr>
              <a:t>, at the strength limit state of the gusset plate shown in the figure.</a:t>
            </a:r>
          </a:p>
          <a:p>
            <a:endParaRPr lang="en-US" dirty="0">
              <a:latin typeface="+mn-lt"/>
            </a:endParaRPr>
          </a:p>
          <a:p>
            <a:pPr marL="285750" indent="-285750">
              <a:buFont typeface="Arial" panose="020B0604020202020204" pitchFamily="34" charset="0"/>
              <a:buChar char="•"/>
            </a:pPr>
            <a:r>
              <a:rPr lang="en-US" dirty="0">
                <a:effectLst/>
                <a:latin typeface="+mn-lt"/>
                <a:ea typeface="Times New Roman" panose="02020603050405020304" pitchFamily="18" charset="0"/>
                <a:cs typeface="Times New Roman" panose="02020603050405020304" pitchFamily="18" charset="0"/>
              </a:rPr>
              <a:t>All bolts are 7/8-inch diameter ASTM F3125 Grade 325 high-strength bolts placed in standard holes that are assumed for design to be punched full size.</a:t>
            </a:r>
            <a:r>
              <a:rPr lang="en-US" dirty="0">
                <a:latin typeface="+mn-lt"/>
              </a:rPr>
              <a:t>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From </a:t>
            </a:r>
            <a:r>
              <a:rPr lang="en-US" sz="1800" i="1" dirty="0">
                <a:effectLst/>
                <a:latin typeface="+mn-lt"/>
                <a:ea typeface="Times New Roman" panose="02020603050405020304" pitchFamily="18" charset="0"/>
                <a:cs typeface="Times New Roman" panose="02020603050405020304" pitchFamily="18" charset="0"/>
              </a:rPr>
              <a:t>AASHTO LRFD</a:t>
            </a:r>
            <a:r>
              <a:rPr lang="en-US" sz="1800" dirty="0">
                <a:effectLst/>
                <a:latin typeface="+mn-lt"/>
                <a:ea typeface="Times New Roman" panose="02020603050405020304" pitchFamily="18" charset="0"/>
                <a:cs typeface="Times New Roman" panose="02020603050405020304" pitchFamily="18" charset="0"/>
              </a:rPr>
              <a:t> Table 6.4.1-1, the specified minimum </a:t>
            </a:r>
            <a:r>
              <a:rPr lang="en-US" dirty="0">
                <a:latin typeface="+mn-lt"/>
                <a:ea typeface="Times New Roman" panose="02020603050405020304" pitchFamily="18" charset="0"/>
                <a:cs typeface="Times New Roman" panose="02020603050405020304" pitchFamily="18" charset="0"/>
              </a:rPr>
              <a:t>tensile strength, </a:t>
            </a:r>
            <a:r>
              <a:rPr lang="en-US" sz="1800" dirty="0">
                <a:effectLst/>
                <a:latin typeface="+mn-lt"/>
                <a:ea typeface="Times New Roman" panose="02020603050405020304" pitchFamily="18" charset="0"/>
                <a:cs typeface="Times New Roman" panose="02020603050405020304" pitchFamily="18" charset="0"/>
              </a:rPr>
              <a:t>F</a:t>
            </a:r>
            <a:r>
              <a:rPr lang="en-US" sz="1800" baseline="-25000" dirty="0">
                <a:effectLst/>
                <a:latin typeface="+mn-lt"/>
                <a:ea typeface="Times New Roman" panose="02020603050405020304" pitchFamily="18" charset="0"/>
                <a:cs typeface="Times New Roman" panose="02020603050405020304" pitchFamily="18" charset="0"/>
              </a:rPr>
              <a:t>u</a:t>
            </a:r>
            <a:r>
              <a:rPr lang="en-US" sz="1800" dirty="0">
                <a:effectLst/>
                <a:latin typeface="+mn-lt"/>
                <a:ea typeface="Times New Roman" panose="02020603050405020304" pitchFamily="18" charset="0"/>
                <a:cs typeface="Times New Roman" panose="02020603050405020304" pitchFamily="18" charset="0"/>
              </a:rPr>
              <a:t>, for ASTM A709 Grade 50W steel is 70 ksi.</a:t>
            </a:r>
          </a:p>
          <a:p>
            <a:pPr marL="285750" indent="-285750">
              <a:buFont typeface="Arial" panose="020B0604020202020204" pitchFamily="34" charset="0"/>
              <a:buChar char="•"/>
            </a:pPr>
            <a:endParaRPr lang="en-US" dirty="0">
              <a:latin typeface="+mn-lt"/>
            </a:endParaRPr>
          </a:p>
          <a:p>
            <a:r>
              <a:rPr lang="en-US" b="1" dirty="0">
                <a:latin typeface="+mn-lt"/>
              </a:rPr>
              <a:t> </a:t>
            </a:r>
            <a:r>
              <a:rPr lang="en-US" b="1" dirty="0"/>
              <a:t> </a:t>
            </a:r>
          </a:p>
        </p:txBody>
      </p:sp>
      <p:graphicFrame>
        <p:nvGraphicFramePr>
          <p:cNvPr id="10" name="Object 9" descr="Figure 6.6.4.2.5.6.1-2 Net Section Fracture Resistance Example - Bolted Flange Splice Plate. Sketch of flange splice plate showing bolt dimensions and layout. ">
            <a:extLst>
              <a:ext uri="{FF2B5EF4-FFF2-40B4-BE49-F238E27FC236}">
                <a16:creationId xmlns:a16="http://schemas.microsoft.com/office/drawing/2014/main" id="{62442B06-200F-1B27-F772-45EDA9822C0B}"/>
              </a:ext>
            </a:extLst>
          </p:cNvPr>
          <p:cNvGraphicFramePr>
            <a:graphicFrameLocks noChangeAspect="1"/>
          </p:cNvGraphicFramePr>
          <p:nvPr>
            <p:extLst>
              <p:ext uri="{D42A27DB-BD31-4B8C-83A1-F6EECF244321}">
                <p14:modId xmlns:p14="http://schemas.microsoft.com/office/powerpoint/2010/main" val="1233721570"/>
              </p:ext>
            </p:extLst>
          </p:nvPr>
        </p:nvGraphicFramePr>
        <p:xfrm>
          <a:off x="5291953" y="1202679"/>
          <a:ext cx="4479509" cy="3013863"/>
        </p:xfrm>
        <a:graphic>
          <a:graphicData uri="http://schemas.openxmlformats.org/presentationml/2006/ole">
            <mc:AlternateContent xmlns:mc="http://schemas.openxmlformats.org/markup-compatibility/2006">
              <mc:Choice xmlns:v="urn:schemas-microsoft-com:vml" Requires="v">
                <p:oleObj r:id="rId3" imgW="4519382" imgH="3042473" progId="Visio.Drawing.11">
                  <p:embed/>
                </p:oleObj>
              </mc:Choice>
              <mc:Fallback>
                <p:oleObj r:id="rId3" imgW="4519382" imgH="3042473" progId="Visio.Drawing.11">
                  <p:embed/>
                  <p:pic>
                    <p:nvPicPr>
                      <p:cNvPr id="10" name="Object 9" descr="Figure 6.6.4.2.5.6.1-2 Net Section Fracture Resistance Example - Bolted Flange Splice Plate. Sketch of flange splice plate showing bolt dimensions and layout. ">
                        <a:extLst>
                          <a:ext uri="{FF2B5EF4-FFF2-40B4-BE49-F238E27FC236}">
                            <a16:creationId xmlns:a16="http://schemas.microsoft.com/office/drawing/2014/main" id="{62442B06-200F-1B27-F772-45EDA9822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953" y="1202679"/>
                        <a:ext cx="4479509" cy="3013863"/>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D6522DCC-0292-B80E-6BB6-BCCB9E236984}"/>
              </a:ext>
            </a:extLst>
          </p:cNvPr>
          <p:cNvSpPr txBox="1"/>
          <p:nvPr/>
        </p:nvSpPr>
        <p:spPr>
          <a:xfrm>
            <a:off x="5291953" y="4280789"/>
            <a:ext cx="3686947" cy="369332"/>
          </a:xfrm>
          <a:prstGeom prst="rect">
            <a:avLst/>
          </a:prstGeom>
          <a:noFill/>
        </p:spPr>
        <p:txBody>
          <a:bodyPr wrap="square">
            <a:spAutoFit/>
          </a:bodyPr>
          <a:lstStyle/>
          <a:p>
            <a:r>
              <a:rPr lang="en-US" sz="1800" dirty="0">
                <a:latin typeface="+mn-lt"/>
              </a:rPr>
              <a:t>F</a:t>
            </a:r>
            <a:r>
              <a:rPr lang="en-US" sz="1800" baseline="-25000" dirty="0">
                <a:latin typeface="+mn-lt"/>
              </a:rPr>
              <a:t>y</a:t>
            </a:r>
            <a:r>
              <a:rPr lang="en-US" sz="1800" dirty="0">
                <a:latin typeface="+mn-lt"/>
              </a:rPr>
              <a:t> = 50 ksi (ASTM A709 Grade 50W)</a:t>
            </a:r>
          </a:p>
        </p:txBody>
      </p:sp>
      <p:sp>
        <p:nvSpPr>
          <p:cNvPr id="13" name="Rectangle 12">
            <a:extLst>
              <a:ext uri="{FF2B5EF4-FFF2-40B4-BE49-F238E27FC236}">
                <a16:creationId xmlns:a16="http://schemas.microsoft.com/office/drawing/2014/main" id="{2E5BB101-CA40-D8A5-23B5-0D45CCEF6E46}"/>
              </a:ext>
            </a:extLst>
          </p:cNvPr>
          <p:cNvSpPr/>
          <p:nvPr/>
        </p:nvSpPr>
        <p:spPr>
          <a:xfrm>
            <a:off x="8141110" y="1225539"/>
            <a:ext cx="674167" cy="220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9F2691-F232-EB82-4DAD-E6246D2C77A1}"/>
              </a:ext>
            </a:extLst>
          </p:cNvPr>
          <p:cNvSpPr/>
          <p:nvPr/>
        </p:nvSpPr>
        <p:spPr>
          <a:xfrm>
            <a:off x="8475406" y="1681316"/>
            <a:ext cx="1205109" cy="46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FC2BE56-3AFB-E042-CBBE-9AD8CF90F153}"/>
              </a:ext>
            </a:extLst>
          </p:cNvPr>
          <p:cNvSpPr txBox="1"/>
          <p:nvPr/>
        </p:nvSpPr>
        <p:spPr>
          <a:xfrm>
            <a:off x="8084245" y="1168329"/>
            <a:ext cx="1205109" cy="276999"/>
          </a:xfrm>
          <a:prstGeom prst="rect">
            <a:avLst/>
          </a:prstGeom>
          <a:noFill/>
        </p:spPr>
        <p:txBody>
          <a:bodyPr wrap="square" rtlCol="0">
            <a:spAutoFit/>
          </a:bodyPr>
          <a:lstStyle/>
          <a:p>
            <a:r>
              <a:rPr lang="en-US" sz="1200" dirty="0">
                <a:latin typeface="+mn-lt"/>
              </a:rPr>
              <a:t>gusset plate</a:t>
            </a:r>
          </a:p>
        </p:txBody>
      </p:sp>
    </p:spTree>
    <p:extLst>
      <p:ext uri="{BB962C8B-B14F-4D97-AF65-F5344CB8AC3E}">
        <p14:creationId xmlns:p14="http://schemas.microsoft.com/office/powerpoint/2010/main" val="148259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2 -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65535"/>
            <a:ext cx="8366289" cy="3139321"/>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yielding on the gross section is taken as :</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fracture on the net section is taken as :</a:t>
            </a: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8FB4FD0-0AF7-030F-6BA6-EC53A4A0C250}"/>
                  </a:ext>
                </a:extLst>
              </p:cNvPr>
              <p:cNvSpPr txBox="1"/>
              <p:nvPr/>
            </p:nvSpPr>
            <p:spPr bwMode="auto">
              <a:xfrm>
                <a:off x="3393651" y="1513729"/>
                <a:ext cx="1969136" cy="38024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7" name="Object 6">
                <a:extLst>
                  <a:ext uri="{FF2B5EF4-FFF2-40B4-BE49-F238E27FC236}">
                    <a16:creationId xmlns:a16="http://schemas.microsoft.com/office/drawing/2014/main" id="{F8FB4FD0-0AF7-030F-6BA6-EC53A4A0C250}"/>
                  </a:ext>
                </a:extLst>
              </p:cNvPr>
              <p:cNvSpPr txBox="1">
                <a:spLocks noRot="1" noChangeAspect="1" noMove="1" noResize="1" noEditPoints="1" noAdjustHandles="1" noChangeArrowheads="1" noChangeShapeType="1" noTextEdit="1"/>
              </p:cNvSpPr>
              <p:nvPr/>
            </p:nvSpPr>
            <p:spPr bwMode="auto">
              <a:xfrm>
                <a:off x="3393651" y="1513729"/>
                <a:ext cx="1969136" cy="3802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A7092E62-3C46-D7C0-5BEE-D6223F1F2803}"/>
                  </a:ext>
                </a:extLst>
              </p:cNvPr>
              <p:cNvSpPr txBox="1"/>
              <p:nvPr/>
            </p:nvSpPr>
            <p:spPr bwMode="auto">
              <a:xfrm>
                <a:off x="2432050" y="1978025"/>
                <a:ext cx="4008438" cy="357188"/>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0.95(50)(0.625)(17.0)=504.7 </m:t>
                      </m:r>
                      <m:r>
                        <a:rPr lang="en-US" i="1">
                          <a:solidFill>
                            <a:srgbClr val="000000"/>
                          </a:solidFill>
                          <a:latin typeface="Cambria Math" panose="02040503050406030204" pitchFamily="18" charset="0"/>
                        </a:rPr>
                        <m:t>𝑘𝑖𝑝𝑠</m:t>
                      </m:r>
                    </m:oMath>
                  </m:oMathPara>
                </a14:m>
                <a:endParaRPr lang="en-US" dirty="0"/>
              </a:p>
            </p:txBody>
          </p:sp>
        </mc:Choice>
        <mc:Fallback xmlns="">
          <p:sp>
            <p:nvSpPr>
              <p:cNvPr id="5" name="Object 4">
                <a:extLst>
                  <a:ext uri="{FF2B5EF4-FFF2-40B4-BE49-F238E27FC236}">
                    <a16:creationId xmlns:a16="http://schemas.microsoft.com/office/drawing/2014/main" id="{A7092E62-3C46-D7C0-5BEE-D6223F1F2803}"/>
                  </a:ext>
                </a:extLst>
              </p:cNvPr>
              <p:cNvSpPr txBox="1">
                <a:spLocks noRot="1" noChangeAspect="1" noMove="1" noResize="1" noEditPoints="1" noAdjustHandles="1" noChangeArrowheads="1" noChangeShapeType="1" noTextEdit="1"/>
              </p:cNvSpPr>
              <p:nvPr/>
            </p:nvSpPr>
            <p:spPr bwMode="auto">
              <a:xfrm>
                <a:off x="2432050" y="1978025"/>
                <a:ext cx="4008438" cy="357188"/>
              </a:xfrm>
              <a:prstGeom prst="rect">
                <a:avLst/>
              </a:prstGeom>
              <a:blipFill>
                <a:blip r:embed="rId6"/>
                <a:stretch>
                  <a:fillRect b="-169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68BDB2A-F3A5-1D5C-6E49-729156F6E21C}"/>
              </a:ext>
            </a:extLst>
          </p:cNvPr>
          <p:cNvSpPr txBox="1"/>
          <p:nvPr/>
        </p:nvSpPr>
        <p:spPr>
          <a:xfrm>
            <a:off x="5535880" y="1473869"/>
            <a:ext cx="1107996" cy="369332"/>
          </a:xfrm>
          <a:prstGeom prst="rect">
            <a:avLst/>
          </a:prstGeom>
          <a:noFill/>
        </p:spPr>
        <p:txBody>
          <a:bodyPr wrap="none" rtlCol="0">
            <a:spAutoFit/>
          </a:bodyPr>
          <a:lstStyle/>
          <a:p>
            <a:r>
              <a:rPr lang="en-US" dirty="0"/>
              <a:t>(Slide 7) </a:t>
            </a: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0E2D8BC9-9FB9-08C9-59E0-211DA27AC9A9}"/>
                  </a:ext>
                </a:extLst>
              </p:cNvPr>
              <p:cNvSpPr txBox="1"/>
              <p:nvPr/>
            </p:nvSpPr>
            <p:spPr bwMode="auto">
              <a:xfrm>
                <a:off x="3247459" y="2835775"/>
                <a:ext cx="2378075" cy="3810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r>
                        <a:rPr lang="en-US" i="1">
                          <a:solidFill>
                            <a:srgbClr val="000000"/>
                          </a:solidFill>
                          <a:latin typeface="Cambria Math" panose="02040503050406030204" pitchFamily="18" charset="0"/>
                        </a:rPr>
                        <m:t>𝑈</m:t>
                      </m:r>
                    </m:oMath>
                  </m:oMathPara>
                </a14:m>
                <a:endParaRPr lang="en-US" dirty="0"/>
              </a:p>
            </p:txBody>
          </p:sp>
        </mc:Choice>
        <mc:Fallback xmlns="">
          <p:sp>
            <p:nvSpPr>
              <p:cNvPr id="10" name="Object 9">
                <a:extLst>
                  <a:ext uri="{FF2B5EF4-FFF2-40B4-BE49-F238E27FC236}">
                    <a16:creationId xmlns:a16="http://schemas.microsoft.com/office/drawing/2014/main" id="{0E2D8BC9-9FB9-08C9-59E0-211DA27AC9A9}"/>
                  </a:ext>
                </a:extLst>
              </p:cNvPr>
              <p:cNvSpPr txBox="1">
                <a:spLocks noRot="1" noChangeAspect="1" noMove="1" noResize="1" noEditPoints="1" noAdjustHandles="1" noChangeArrowheads="1" noChangeShapeType="1" noTextEdit="1"/>
              </p:cNvSpPr>
              <p:nvPr/>
            </p:nvSpPr>
            <p:spPr bwMode="auto">
              <a:xfrm>
                <a:off x="3247459" y="2835775"/>
                <a:ext cx="2378075" cy="381000"/>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A2A06F7-3AD1-3DBE-D5EE-4B6B5678B22D}"/>
              </a:ext>
            </a:extLst>
          </p:cNvPr>
          <p:cNvSpPr txBox="1"/>
          <p:nvPr/>
        </p:nvSpPr>
        <p:spPr>
          <a:xfrm>
            <a:off x="5715000" y="2809016"/>
            <a:ext cx="2886959" cy="369332"/>
          </a:xfrm>
          <a:prstGeom prst="rect">
            <a:avLst/>
          </a:prstGeom>
          <a:noFill/>
        </p:spPr>
        <p:txBody>
          <a:bodyPr wrap="square">
            <a:spAutoFit/>
          </a:bodyPr>
          <a:lstStyle/>
          <a:p>
            <a:r>
              <a:rPr lang="en-US" dirty="0"/>
              <a:t>(Slide 8) </a:t>
            </a:r>
          </a:p>
        </p:txBody>
      </p:sp>
      <p:sp>
        <p:nvSpPr>
          <p:cNvPr id="16" name="TextBox 15">
            <a:extLst>
              <a:ext uri="{FF2B5EF4-FFF2-40B4-BE49-F238E27FC236}">
                <a16:creationId xmlns:a16="http://schemas.microsoft.com/office/drawing/2014/main" id="{34359E51-89B6-113B-3C5A-9B029757EC19}"/>
              </a:ext>
            </a:extLst>
          </p:cNvPr>
          <p:cNvSpPr txBox="1"/>
          <p:nvPr/>
        </p:nvSpPr>
        <p:spPr>
          <a:xfrm>
            <a:off x="4996368" y="3455268"/>
            <a:ext cx="3042732" cy="369332"/>
          </a:xfrm>
          <a:prstGeom prst="rect">
            <a:avLst/>
          </a:prstGeom>
          <a:noFill/>
        </p:spPr>
        <p:txBody>
          <a:bodyPr wrap="square">
            <a:spAutoFit/>
          </a:bodyPr>
          <a:lstStyle/>
          <a:p>
            <a:r>
              <a:rPr lang="en-US" dirty="0"/>
              <a:t>(Slide 15) </a:t>
            </a:r>
          </a:p>
        </p:txBody>
      </p:sp>
      <p:sp>
        <p:nvSpPr>
          <p:cNvPr id="17" name="TextBox 16">
            <a:extLst>
              <a:ext uri="{FF2B5EF4-FFF2-40B4-BE49-F238E27FC236}">
                <a16:creationId xmlns:a16="http://schemas.microsoft.com/office/drawing/2014/main" id="{B0D08F70-A98C-00AE-C7ED-1E41C02A3C96}"/>
              </a:ext>
            </a:extLst>
          </p:cNvPr>
          <p:cNvSpPr txBox="1"/>
          <p:nvPr/>
        </p:nvSpPr>
        <p:spPr>
          <a:xfrm>
            <a:off x="2005806" y="4035779"/>
            <a:ext cx="3185220" cy="369332"/>
          </a:xfrm>
          <a:prstGeom prst="rect">
            <a:avLst/>
          </a:prstGeom>
          <a:noFill/>
        </p:spPr>
        <p:txBody>
          <a:bodyPr wrap="square" rtlCol="0">
            <a:spAutoFit/>
          </a:bodyPr>
          <a:lstStyle/>
          <a:p>
            <a:r>
              <a:rPr lang="en-US" dirty="0"/>
              <a:t>R</a:t>
            </a:r>
            <a:r>
              <a:rPr lang="en-US" baseline="-25000" dirty="0"/>
              <a:t>p</a:t>
            </a:r>
            <a:r>
              <a:rPr lang="en-US" dirty="0"/>
              <a:t> = 0.90 (punched holes)</a:t>
            </a:r>
          </a:p>
        </p:txBody>
      </p:sp>
      <p:sp>
        <p:nvSpPr>
          <p:cNvPr id="18" name="TextBox 17">
            <a:extLst>
              <a:ext uri="{FF2B5EF4-FFF2-40B4-BE49-F238E27FC236}">
                <a16:creationId xmlns:a16="http://schemas.microsoft.com/office/drawing/2014/main" id="{562C3E4F-2881-C150-C466-7D43583CB2B5}"/>
              </a:ext>
            </a:extLst>
          </p:cNvPr>
          <p:cNvSpPr txBox="1"/>
          <p:nvPr/>
        </p:nvSpPr>
        <p:spPr>
          <a:xfrm>
            <a:off x="5250730" y="4018431"/>
            <a:ext cx="1683470" cy="369332"/>
          </a:xfrm>
          <a:prstGeom prst="rect">
            <a:avLst/>
          </a:prstGeom>
          <a:noFill/>
        </p:spPr>
        <p:txBody>
          <a:bodyPr wrap="square" rtlCol="0">
            <a:spAutoFit/>
          </a:bodyPr>
          <a:lstStyle/>
          <a:p>
            <a:r>
              <a:rPr lang="en-US" dirty="0"/>
              <a:t>F</a:t>
            </a:r>
            <a:r>
              <a:rPr lang="en-US" baseline="-25000" dirty="0"/>
              <a:t>u</a:t>
            </a:r>
            <a:r>
              <a:rPr lang="en-US" dirty="0"/>
              <a:t> = 70 ksi</a:t>
            </a:r>
          </a:p>
        </p:txBody>
      </p:sp>
      <p:sp>
        <p:nvSpPr>
          <p:cNvPr id="9" name="TextBox 8">
            <a:extLst>
              <a:ext uri="{FF2B5EF4-FFF2-40B4-BE49-F238E27FC236}">
                <a16:creationId xmlns:a16="http://schemas.microsoft.com/office/drawing/2014/main" id="{9306F36C-B21A-9664-57D4-B36894671702}"/>
              </a:ext>
            </a:extLst>
          </p:cNvPr>
          <p:cNvSpPr txBox="1"/>
          <p:nvPr/>
        </p:nvSpPr>
        <p:spPr>
          <a:xfrm>
            <a:off x="3910783" y="3463312"/>
            <a:ext cx="934871" cy="369332"/>
          </a:xfrm>
          <a:prstGeom prst="rect">
            <a:avLst/>
          </a:prstGeom>
          <a:noFill/>
        </p:spPr>
        <p:txBody>
          <a:bodyPr wrap="none" rtlCol="0">
            <a:spAutoFit/>
          </a:bodyPr>
          <a:lstStyle/>
          <a:p>
            <a:r>
              <a:rPr lang="en-US" dirty="0"/>
              <a:t>U = 1.0</a:t>
            </a:r>
          </a:p>
        </p:txBody>
      </p:sp>
    </p:spTree>
    <p:extLst>
      <p:ext uri="{BB962C8B-B14F-4D97-AF65-F5344CB8AC3E}">
        <p14:creationId xmlns:p14="http://schemas.microsoft.com/office/powerpoint/2010/main" val="4070733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2 -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71885"/>
            <a:ext cx="8366289" cy="2862322"/>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Calculate the net area, A</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n</a:t>
            </a:r>
            <a:r>
              <a:rPr lang="en-US" dirty="0">
                <a:effectLst/>
                <a:latin typeface="Calibri" panose="020F0502020204030204" pitchFamily="34" charset="0"/>
                <a:ea typeface="Times New Roman" panose="02020603050405020304" pitchFamily="18" charset="0"/>
                <a:cs typeface="Calibri" panose="020F0502020204030204" pitchFamily="34" charset="0"/>
              </a:rPr>
              <a:t> (Slides 10 and 11): </a:t>
            </a: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graphicFrame>
        <p:nvGraphicFramePr>
          <p:cNvPr id="5" name="Object 4" descr="Figure 6.6.4.2.5.6.1-2 Net Section Fracture Resistance Example - Bolted Flange Splice Plate. Sketch of flange splice plate showing bolt dimensions and layout. ">
            <a:extLst>
              <a:ext uri="{FF2B5EF4-FFF2-40B4-BE49-F238E27FC236}">
                <a16:creationId xmlns:a16="http://schemas.microsoft.com/office/drawing/2014/main" id="{335EA31F-C0A2-2388-130A-718F28450F58}"/>
              </a:ext>
            </a:extLst>
          </p:cNvPr>
          <p:cNvGraphicFramePr>
            <a:graphicFrameLocks noChangeAspect="1"/>
          </p:cNvGraphicFramePr>
          <p:nvPr>
            <p:extLst>
              <p:ext uri="{D42A27DB-BD31-4B8C-83A1-F6EECF244321}">
                <p14:modId xmlns:p14="http://schemas.microsoft.com/office/powerpoint/2010/main" val="3692131183"/>
              </p:ext>
            </p:extLst>
          </p:nvPr>
        </p:nvGraphicFramePr>
        <p:xfrm>
          <a:off x="195074" y="1496284"/>
          <a:ext cx="4479509" cy="3013863"/>
        </p:xfrm>
        <a:graphic>
          <a:graphicData uri="http://schemas.openxmlformats.org/presentationml/2006/ole">
            <mc:AlternateContent xmlns:mc="http://schemas.openxmlformats.org/markup-compatibility/2006">
              <mc:Choice xmlns:v="urn:schemas-microsoft-com:vml" Requires="v">
                <p:oleObj r:id="rId3" imgW="4519382" imgH="3042473" progId="Visio.Drawing.11">
                  <p:embed/>
                </p:oleObj>
              </mc:Choice>
              <mc:Fallback>
                <p:oleObj r:id="rId3" imgW="4519382" imgH="3042473" progId="Visio.Drawing.11">
                  <p:embed/>
                  <p:pic>
                    <p:nvPicPr>
                      <p:cNvPr id="5" name="Object 4" descr="Figure 6.6.4.2.5.6.1-2 Net Section Fracture Resistance Example - Bolted Flange Splice Plate. Sketch of flange splice plate showing bolt dimensions and layout. ">
                        <a:extLst>
                          <a:ext uri="{FF2B5EF4-FFF2-40B4-BE49-F238E27FC236}">
                            <a16:creationId xmlns:a16="http://schemas.microsoft.com/office/drawing/2014/main" id="{335EA31F-C0A2-2388-130A-718F28450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74" y="1496284"/>
                        <a:ext cx="4479509" cy="3013863"/>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F395803E-3115-189D-492D-3928C3C4DB2E}"/>
              </a:ext>
            </a:extLst>
          </p:cNvPr>
          <p:cNvSpPr txBox="1"/>
          <p:nvPr/>
        </p:nvSpPr>
        <p:spPr>
          <a:xfrm>
            <a:off x="5021550" y="1453508"/>
            <a:ext cx="1442301" cy="338554"/>
          </a:xfrm>
          <a:prstGeom prst="rect">
            <a:avLst/>
          </a:prstGeom>
          <a:noFill/>
        </p:spPr>
        <p:txBody>
          <a:bodyPr wrap="square" rtlCol="0">
            <a:spAutoFit/>
          </a:bodyPr>
          <a:lstStyle/>
          <a:p>
            <a:r>
              <a:rPr lang="en-US" sz="1600" u="sng" dirty="0">
                <a:latin typeface="+mn-lt"/>
              </a:rPr>
              <a:t>Chain 1-3-1:</a:t>
            </a:r>
          </a:p>
        </p:txBody>
      </p:sp>
      <mc:AlternateContent xmlns:mc="http://schemas.openxmlformats.org/markup-compatibility/2006" xmlns:a14="http://schemas.microsoft.com/office/drawing/2010/main">
        <mc:Choice Requires="a14">
          <p:sp>
            <p:nvSpPr>
              <p:cNvPr id="10" name="Object 9" descr="capital A sub lower case n equals bracket 17.0 minus 3 times 0.9375 bracket times 0.625 equals 8.87 square inches">
                <a:extLst>
                  <a:ext uri="{FF2B5EF4-FFF2-40B4-BE49-F238E27FC236}">
                    <a16:creationId xmlns:a16="http://schemas.microsoft.com/office/drawing/2014/main" id="{0D3F1FF0-29A1-3A9E-D30D-2781B5C7CF17}"/>
                  </a:ext>
                </a:extLst>
              </p:cNvPr>
              <p:cNvSpPr txBox="1"/>
              <p:nvPr/>
            </p:nvSpPr>
            <p:spPr bwMode="auto">
              <a:xfrm>
                <a:off x="5012526" y="1993472"/>
                <a:ext cx="3637275" cy="338553"/>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17.0−3(0.9375)</m:t>
                          </m:r>
                        </m:e>
                      </m:d>
                      <m:r>
                        <a:rPr lang="en-US" i="1">
                          <a:solidFill>
                            <a:srgbClr val="000000"/>
                          </a:solidFill>
                          <a:latin typeface="Cambria Math" panose="02040503050406030204" pitchFamily="18" charset="0"/>
                        </a:rPr>
                        <m:t>(0.625)=8.87 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10" name="Object 9" descr="capital A sub lower case n equals bracket 17.0 minus 3 times 0.9375 bracket times 0.625 equals 8.87 square inches">
                <a:extLst>
                  <a:ext uri="{FF2B5EF4-FFF2-40B4-BE49-F238E27FC236}">
                    <a16:creationId xmlns:a16="http://schemas.microsoft.com/office/drawing/2014/main" id="{0D3F1FF0-29A1-3A9E-D30D-2781B5C7CF17}"/>
                  </a:ext>
                </a:extLst>
              </p:cNvPr>
              <p:cNvSpPr txBox="1">
                <a:spLocks noRot="1" noChangeAspect="1" noMove="1" noResize="1" noEditPoints="1" noAdjustHandles="1" noChangeArrowheads="1" noChangeShapeType="1" noTextEdit="1"/>
              </p:cNvSpPr>
              <p:nvPr/>
            </p:nvSpPr>
            <p:spPr bwMode="auto">
              <a:xfrm>
                <a:off x="5012526" y="1993472"/>
                <a:ext cx="3637275" cy="338553"/>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D15B538-AA3D-C94E-5FD7-4D102AFCD46D}"/>
              </a:ext>
            </a:extLst>
          </p:cNvPr>
          <p:cNvSpPr txBox="1"/>
          <p:nvPr/>
        </p:nvSpPr>
        <p:spPr>
          <a:xfrm>
            <a:off x="5002034" y="2552564"/>
            <a:ext cx="3005316" cy="338554"/>
          </a:xfrm>
          <a:prstGeom prst="rect">
            <a:avLst/>
          </a:prstGeom>
          <a:noFill/>
        </p:spPr>
        <p:txBody>
          <a:bodyPr wrap="square">
            <a:spAutoFit/>
          </a:bodyPr>
          <a:lstStyle/>
          <a:p>
            <a:r>
              <a:rPr lang="en-US" sz="1600" u="sng" dirty="0">
                <a:latin typeface="+mn-lt"/>
              </a:rPr>
              <a:t>Chain 1-2-3-2-1:</a:t>
            </a:r>
          </a:p>
        </p:txBody>
      </p:sp>
      <mc:AlternateContent xmlns:mc="http://schemas.openxmlformats.org/markup-compatibility/2006" xmlns:a14="http://schemas.microsoft.com/office/drawing/2010/main">
        <mc:Choice Requires="a14">
          <p:sp>
            <p:nvSpPr>
              <p:cNvPr id="14" name="Object 13" descr="capital A sub lower case n equals bracket 17.0 minus 5 times 0.9375 plus 4 times 3 squared divided by 4 times 3.5 bracket times 0.625 equals 9.30 square inches">
                <a:extLst>
                  <a:ext uri="{FF2B5EF4-FFF2-40B4-BE49-F238E27FC236}">
                    <a16:creationId xmlns:a16="http://schemas.microsoft.com/office/drawing/2014/main" id="{66089D93-C65B-43D8-1E28-5D5F6810CB95}"/>
                  </a:ext>
                </a:extLst>
              </p:cNvPr>
              <p:cNvSpPr txBox="1"/>
              <p:nvPr/>
            </p:nvSpPr>
            <p:spPr bwMode="auto">
              <a:xfrm>
                <a:off x="4616334" y="3011017"/>
                <a:ext cx="4332592" cy="687973"/>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17.0−5(0.9375)+4</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(3.0</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4(3.5)</m:t>
                              </m:r>
                            </m:den>
                          </m:f>
                        </m:e>
                      </m:d>
                      <m:r>
                        <a:rPr lang="en-US" i="1">
                          <a:solidFill>
                            <a:srgbClr val="000000"/>
                          </a:solidFill>
                          <a:latin typeface="Cambria Math" panose="02040503050406030204" pitchFamily="18" charset="0"/>
                        </a:rPr>
                        <m:t>(0.625)=9.30 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14" name="Object 13" descr="capital A sub lower case n equals bracket 17.0 minus 5 times 0.9375 plus 4 times 3 squared divided by 4 times 3.5 bracket times 0.625 equals 9.30 square inches">
                <a:extLst>
                  <a:ext uri="{FF2B5EF4-FFF2-40B4-BE49-F238E27FC236}">
                    <a16:creationId xmlns:a16="http://schemas.microsoft.com/office/drawing/2014/main" id="{66089D93-C65B-43D8-1E28-5D5F6810CB95}"/>
                  </a:ext>
                </a:extLst>
              </p:cNvPr>
              <p:cNvSpPr txBox="1">
                <a:spLocks noRot="1" noChangeAspect="1" noMove="1" noResize="1" noEditPoints="1" noAdjustHandles="1" noChangeArrowheads="1" noChangeShapeType="1" noTextEdit="1"/>
              </p:cNvSpPr>
              <p:nvPr/>
            </p:nvSpPr>
            <p:spPr bwMode="auto">
              <a:xfrm>
                <a:off x="4616334" y="3011017"/>
                <a:ext cx="4332592" cy="687973"/>
              </a:xfrm>
              <a:prstGeom prst="rect">
                <a:avLst/>
              </a:prstGeom>
              <a:blipFill>
                <a:blip r:embed="rId8"/>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73058CF-DD1A-1577-245F-30C732B39641}"/>
              </a:ext>
            </a:extLst>
          </p:cNvPr>
          <p:cNvSpPr txBox="1"/>
          <p:nvPr/>
        </p:nvSpPr>
        <p:spPr>
          <a:xfrm>
            <a:off x="5040984" y="3774725"/>
            <a:ext cx="3867346" cy="338554"/>
          </a:xfrm>
          <a:prstGeom prst="rect">
            <a:avLst/>
          </a:prstGeom>
          <a:noFill/>
        </p:spPr>
        <p:txBody>
          <a:bodyPr wrap="square">
            <a:spAutoFit/>
          </a:bodyPr>
          <a:lstStyle/>
          <a:p>
            <a:r>
              <a:rPr lang="en-US" sz="1600" u="sng" dirty="0">
                <a:latin typeface="+mn-lt"/>
              </a:rPr>
              <a:t>Chain 1-2-2-1:</a:t>
            </a:r>
          </a:p>
        </p:txBody>
      </p:sp>
      <mc:AlternateContent xmlns:mc="http://schemas.openxmlformats.org/markup-compatibility/2006" xmlns:a14="http://schemas.microsoft.com/office/drawing/2010/main">
        <mc:Choice Requires="a14">
          <p:sp>
            <p:nvSpPr>
              <p:cNvPr id="18" name="Object 17" descr="capital A sub lower case n equals bracket 17.0 minus 4 times 0.9375 plus 2 times 3 squared divided by 4 times 3.5 bracket times 0.625 equals 9.08 square inches">
                <a:extLst>
                  <a:ext uri="{FF2B5EF4-FFF2-40B4-BE49-F238E27FC236}">
                    <a16:creationId xmlns:a16="http://schemas.microsoft.com/office/drawing/2014/main" id="{53FE2D39-2164-FF5C-25FE-B1B399F90F79}"/>
                  </a:ext>
                </a:extLst>
              </p:cNvPr>
              <p:cNvSpPr txBox="1"/>
              <p:nvPr/>
            </p:nvSpPr>
            <p:spPr bwMode="auto">
              <a:xfrm>
                <a:off x="4072126" y="4166946"/>
                <a:ext cx="4876800" cy="695325"/>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17.0−4(0.9375)+2</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3.0</m:t>
                                      </m:r>
                                    </m:e>
                                  </m:d>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4</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3.5</m:t>
                                  </m:r>
                                </m:e>
                              </m:d>
                            </m:den>
                          </m:f>
                        </m:e>
                      </m:d>
                      <m:r>
                        <a:rPr lang="en-US" i="1">
                          <a:solidFill>
                            <a:srgbClr val="000000"/>
                          </a:solidFill>
                          <a:latin typeface="Cambria Math" panose="02040503050406030204" pitchFamily="18" charset="0"/>
                        </a:rPr>
                        <m:t>(0.625)</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m:t>
                              </m:r>
                            </m:num>
                            <m:den>
                              <m:r>
                                <a:rPr lang="en-US" i="1">
                                  <a:solidFill>
                                    <a:srgbClr val="000000"/>
                                  </a:solidFill>
                                  <a:latin typeface="Cambria Math" panose="02040503050406030204" pitchFamily="18" charset="0"/>
                                </a:rPr>
                                <m:t>9</m:t>
                              </m:r>
                            </m:den>
                          </m:f>
                        </m:e>
                      </m:d>
                      <m:r>
                        <a:rPr lang="en-US" i="1">
                          <a:solidFill>
                            <a:srgbClr val="000000"/>
                          </a:solidFill>
                          <a:latin typeface="Cambria Math" panose="02040503050406030204" pitchFamily="18" charset="0"/>
                        </a:rPr>
                        <m:t>=10.09 </m:t>
                      </m:r>
                      <m:r>
                        <a:rPr lang="en-US" i="1">
                          <a:solidFill>
                            <a:srgbClr val="000000"/>
                          </a:solidFill>
                          <a:latin typeface="Cambria Math" panose="02040503050406030204" pitchFamily="18" charset="0"/>
                        </a:rPr>
                        <m:t>𝑖𝑛</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dirty="0"/>
              </a:p>
            </p:txBody>
          </p:sp>
        </mc:Choice>
        <mc:Fallback xmlns="">
          <p:sp>
            <p:nvSpPr>
              <p:cNvPr id="18" name="Object 17" descr="capital A sub lower case n equals bracket 17.0 minus 4 times 0.9375 plus 2 times 3 squared divided by 4 times 3.5 bracket times 0.625 equals 9.08 square inches">
                <a:extLst>
                  <a:ext uri="{FF2B5EF4-FFF2-40B4-BE49-F238E27FC236}">
                    <a16:creationId xmlns:a16="http://schemas.microsoft.com/office/drawing/2014/main" id="{53FE2D39-2164-FF5C-25FE-B1B399F90F79}"/>
                  </a:ext>
                </a:extLst>
              </p:cNvPr>
              <p:cNvSpPr txBox="1">
                <a:spLocks noRot="1" noChangeAspect="1" noMove="1" noResize="1" noEditPoints="1" noAdjustHandles="1" noChangeArrowheads="1" noChangeShapeType="1" noTextEdit="1"/>
              </p:cNvSpPr>
              <p:nvPr/>
            </p:nvSpPr>
            <p:spPr bwMode="auto">
              <a:xfrm>
                <a:off x="4072126" y="4166946"/>
                <a:ext cx="4876800" cy="695325"/>
              </a:xfrm>
              <a:prstGeom prst="rect">
                <a:avLst/>
              </a:prstGeom>
              <a:blipFill>
                <a:blip r:embed="rId9"/>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9EC5251F-42BA-44E6-6E57-E3108CE78013}"/>
              </a:ext>
            </a:extLst>
          </p:cNvPr>
          <p:cNvSpPr txBox="1"/>
          <p:nvPr/>
        </p:nvSpPr>
        <p:spPr>
          <a:xfrm>
            <a:off x="7869603" y="2300401"/>
            <a:ext cx="1107649" cy="338554"/>
          </a:xfrm>
          <a:prstGeom prst="rect">
            <a:avLst/>
          </a:prstGeom>
          <a:noFill/>
        </p:spPr>
        <p:txBody>
          <a:bodyPr wrap="square" rtlCol="0">
            <a:spAutoFit/>
          </a:bodyPr>
          <a:lstStyle/>
          <a:p>
            <a:r>
              <a:rPr lang="en-US" sz="1600" dirty="0">
                <a:latin typeface="+mn-lt"/>
              </a:rPr>
              <a:t>(governs)</a:t>
            </a:r>
          </a:p>
        </p:txBody>
      </p:sp>
      <p:sp>
        <p:nvSpPr>
          <p:cNvPr id="20" name="Rectangle 19">
            <a:extLst>
              <a:ext uri="{FF2B5EF4-FFF2-40B4-BE49-F238E27FC236}">
                <a16:creationId xmlns:a16="http://schemas.microsoft.com/office/drawing/2014/main" id="{507F52DA-5A97-97E0-9B13-6B3ACA1AEE4A}"/>
              </a:ext>
            </a:extLst>
          </p:cNvPr>
          <p:cNvSpPr/>
          <p:nvPr/>
        </p:nvSpPr>
        <p:spPr>
          <a:xfrm>
            <a:off x="3035431" y="1564849"/>
            <a:ext cx="659876" cy="17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7854AA0-58DA-A750-B508-F40520D26BE4}"/>
              </a:ext>
            </a:extLst>
          </p:cNvPr>
          <p:cNvSpPr/>
          <p:nvPr/>
        </p:nvSpPr>
        <p:spPr>
          <a:xfrm>
            <a:off x="3382297" y="2030209"/>
            <a:ext cx="1098068" cy="34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6934553-281D-057D-8DE7-286B496F6069}"/>
              </a:ext>
            </a:extLst>
          </p:cNvPr>
          <p:cNvSpPr txBox="1"/>
          <p:nvPr/>
        </p:nvSpPr>
        <p:spPr>
          <a:xfrm>
            <a:off x="2949678" y="1472778"/>
            <a:ext cx="5821963" cy="276999"/>
          </a:xfrm>
          <a:prstGeom prst="rect">
            <a:avLst/>
          </a:prstGeom>
          <a:noFill/>
        </p:spPr>
        <p:txBody>
          <a:bodyPr wrap="square">
            <a:spAutoFit/>
          </a:bodyPr>
          <a:lstStyle/>
          <a:p>
            <a:r>
              <a:rPr lang="en-US" sz="1200" dirty="0">
                <a:latin typeface="+mn-lt"/>
              </a:rPr>
              <a:t>gusset plate</a:t>
            </a:r>
          </a:p>
        </p:txBody>
      </p:sp>
    </p:spTree>
    <p:extLst>
      <p:ext uri="{BB962C8B-B14F-4D97-AF65-F5344CB8AC3E}">
        <p14:creationId xmlns:p14="http://schemas.microsoft.com/office/powerpoint/2010/main" val="406652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Example 2 - cont.</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57200" y="757523"/>
            <a:ext cx="8366289" cy="3693319"/>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For gusset plates in tension, the net area of the plate, A</a:t>
            </a:r>
            <a:r>
              <a:rPr lang="en-US" baseline="-25000" dirty="0">
                <a:effectLst/>
                <a:latin typeface="+mn-lt"/>
                <a:ea typeface="Times New Roman" panose="02020603050405020304" pitchFamily="18" charset="0"/>
              </a:rPr>
              <a:t>n</a:t>
            </a:r>
            <a:r>
              <a:rPr lang="en-US" dirty="0">
                <a:effectLst/>
                <a:latin typeface="+mn-lt"/>
                <a:ea typeface="Times New Roman" panose="02020603050405020304" pitchFamily="18" charset="0"/>
              </a:rPr>
              <a:t>, is not to be taken as greater than 85 percent of the gross area of the plate (</a:t>
            </a:r>
            <a:r>
              <a:rPr lang="en-US" i="1" dirty="0">
                <a:effectLst/>
                <a:latin typeface="+mn-lt"/>
                <a:ea typeface="Times New Roman" panose="02020603050405020304" pitchFamily="18" charset="0"/>
              </a:rPr>
              <a:t>AASHTO LRFD </a:t>
            </a:r>
            <a:r>
              <a:rPr lang="en-US" dirty="0">
                <a:effectLst/>
                <a:latin typeface="+mn-lt"/>
                <a:ea typeface="Times New Roman" panose="02020603050405020304" pitchFamily="18" charset="0"/>
              </a:rPr>
              <a:t>Article 6.13.5.2 – Slide 9).</a:t>
            </a:r>
            <a:r>
              <a:rPr lang="en-US" dirty="0">
                <a:effectLst/>
                <a:latin typeface="+mn-lt"/>
                <a:ea typeface="Times New Roman" panose="02020603050405020304" pitchFamily="18" charset="0"/>
                <a:cs typeface="Calibri" panose="020F0502020204030204" pitchFamily="34" charset="0"/>
              </a:rPr>
              <a:t>  </a:t>
            </a: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Therefore:</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Separate computations similar to those shown in Example 1 show that the factored block shear rupture resistance, R</a:t>
            </a:r>
            <a:r>
              <a:rPr lang="en-US" baseline="-25000" dirty="0">
                <a:latin typeface="Calibri" panose="020F0502020204030204" pitchFamily="34" charset="0"/>
                <a:ea typeface="Times New Roman" panose="02020603050405020304" pitchFamily="18" charset="0"/>
                <a:cs typeface="Calibri" panose="020F0502020204030204" pitchFamily="34" charset="0"/>
              </a:rPr>
              <a:t>r</a:t>
            </a:r>
            <a:r>
              <a:rPr lang="en-US" dirty="0">
                <a:latin typeface="Calibri" panose="020F0502020204030204" pitchFamily="34" charset="0"/>
                <a:ea typeface="Times New Roman" panose="02020603050405020304" pitchFamily="18" charset="0"/>
                <a:cs typeface="Calibri" panose="020F0502020204030204" pitchFamily="34" charset="0"/>
              </a:rPr>
              <a:t>, does not control.</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00B5CDD-98FA-7A44-F6F1-8D8A05FBB724}"/>
                  </a:ext>
                </a:extLst>
              </p:cNvPr>
              <p:cNvSpPr txBox="1"/>
              <p:nvPr/>
            </p:nvSpPr>
            <p:spPr bwMode="auto">
              <a:xfrm>
                <a:off x="1850322" y="3106558"/>
                <a:ext cx="6751637" cy="358775"/>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0.80(70)(8.87)(0.90)(1.0)=447.0 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&lt;504.7 </m:t>
                      </m:r>
                      <m:r>
                        <a:rPr lang="en-US" i="1">
                          <a:solidFill>
                            <a:srgbClr val="000000"/>
                          </a:solidFill>
                          <a:latin typeface="Cambria Math" panose="02040503050406030204" pitchFamily="18" charset="0"/>
                        </a:rPr>
                        <m:t>𝑘𝑖𝑝𝑠</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𝑐𝑜𝑛𝑡𝑟𝑜𝑙𝑠</m:t>
                      </m:r>
                      <m:r>
                        <a:rPr lang="en-US" i="1">
                          <a:solidFill>
                            <a:srgbClr val="000000"/>
                          </a:solidFill>
                          <a:latin typeface="Cambria Math" panose="02040503050406030204" pitchFamily="18" charset="0"/>
                        </a:rPr>
                        <m:t>)</m:t>
                      </m:r>
                    </m:oMath>
                  </m:oMathPara>
                </a14:m>
                <a:endParaRPr lang="en-US" dirty="0"/>
              </a:p>
            </p:txBody>
          </p:sp>
        </mc:Choice>
        <mc:Fallback xmlns="">
          <p:sp>
            <p:nvSpPr>
              <p:cNvPr id="5" name="Object 4">
                <a:extLst>
                  <a:ext uri="{FF2B5EF4-FFF2-40B4-BE49-F238E27FC236}">
                    <a16:creationId xmlns:a16="http://schemas.microsoft.com/office/drawing/2014/main" id="{500B5CDD-98FA-7A44-F6F1-8D8A05FBB724}"/>
                  </a:ext>
                </a:extLst>
              </p:cNvPr>
              <p:cNvSpPr txBox="1">
                <a:spLocks noRot="1" noChangeAspect="1" noMove="1" noResize="1" noEditPoints="1" noAdjustHandles="1" noChangeArrowheads="1" noChangeShapeType="1" noTextEdit="1"/>
              </p:cNvSpPr>
              <p:nvPr/>
            </p:nvSpPr>
            <p:spPr bwMode="auto">
              <a:xfrm>
                <a:off x="1850322" y="3106558"/>
                <a:ext cx="6751637" cy="358775"/>
              </a:xfrm>
              <a:prstGeom prst="rect">
                <a:avLst/>
              </a:prstGeom>
              <a:blipFill>
                <a:blip r:embed="rId5"/>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1952160-F85E-913A-AFB2-9B00C7E21EEF}"/>
                  </a:ext>
                </a:extLst>
              </p:cNvPr>
              <p:cNvSpPr txBox="1"/>
              <p:nvPr/>
            </p:nvSpPr>
            <p:spPr bwMode="auto">
              <a:xfrm>
                <a:off x="3189712" y="2649773"/>
                <a:ext cx="2378075" cy="3810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r>
                        <a:rPr lang="en-US" i="1">
                          <a:solidFill>
                            <a:srgbClr val="000000"/>
                          </a:solidFill>
                          <a:latin typeface="Cambria Math" panose="02040503050406030204" pitchFamily="18" charset="0"/>
                        </a:rPr>
                        <m:t>𝑈</m:t>
                      </m:r>
                    </m:oMath>
                  </m:oMathPara>
                </a14:m>
                <a:endParaRPr lang="en-US" dirty="0"/>
              </a:p>
            </p:txBody>
          </p:sp>
        </mc:Choice>
        <mc:Fallback xmlns="">
          <p:sp>
            <p:nvSpPr>
              <p:cNvPr id="7" name="Object 6">
                <a:extLst>
                  <a:ext uri="{FF2B5EF4-FFF2-40B4-BE49-F238E27FC236}">
                    <a16:creationId xmlns:a16="http://schemas.microsoft.com/office/drawing/2014/main" id="{61952160-F85E-913A-AFB2-9B00C7E21EEF}"/>
                  </a:ext>
                </a:extLst>
              </p:cNvPr>
              <p:cNvSpPr txBox="1">
                <a:spLocks noRot="1" noChangeAspect="1" noMove="1" noResize="1" noEditPoints="1" noAdjustHandles="1" noChangeArrowheads="1" noChangeShapeType="1" noTextEdit="1"/>
              </p:cNvSpPr>
              <p:nvPr/>
            </p:nvSpPr>
            <p:spPr bwMode="auto">
              <a:xfrm>
                <a:off x="3189712" y="2649773"/>
                <a:ext cx="2378075" cy="381000"/>
              </a:xfrm>
              <a:prstGeom prst="rect">
                <a:avLst/>
              </a:prstGeom>
              <a:blipFill>
                <a:blip r:embed="rId6"/>
                <a:stretch>
                  <a:fillRect/>
                </a:stretch>
              </a:blipFill>
            </p:spPr>
            <p:txBody>
              <a:bodyPr/>
              <a:lstStyle/>
              <a:p>
                <a:r>
                  <a:rPr lang="en-US">
                    <a:noFill/>
                  </a:rPr>
                  <a:t> </a:t>
                </a:r>
              </a:p>
            </p:txBody>
          </p:sp>
        </mc:Fallback>
      </mc:AlternateContent>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TextBox 13">
            <a:extLst>
              <a:ext uri="{FF2B5EF4-FFF2-40B4-BE49-F238E27FC236}">
                <a16:creationId xmlns:a16="http://schemas.microsoft.com/office/drawing/2014/main" id="{0CDE4E39-2494-3D5D-DF11-3CA5792F34A5}"/>
              </a:ext>
            </a:extLst>
          </p:cNvPr>
          <p:cNvSpPr txBox="1"/>
          <p:nvPr/>
        </p:nvSpPr>
        <p:spPr>
          <a:xfrm>
            <a:off x="6065518" y="2670996"/>
            <a:ext cx="1069941" cy="338554"/>
          </a:xfrm>
          <a:prstGeom prst="rect">
            <a:avLst/>
          </a:prstGeom>
          <a:noFill/>
        </p:spPr>
        <p:txBody>
          <a:bodyPr wrap="square" rtlCol="0">
            <a:spAutoFit/>
          </a:bodyPr>
          <a:lstStyle/>
          <a:p>
            <a:r>
              <a:rPr lang="en-US" sz="1600" dirty="0">
                <a:latin typeface="+mn-lt"/>
              </a:rPr>
              <a:t>(Slide 25)</a:t>
            </a:r>
          </a:p>
        </p:txBody>
      </p:sp>
      <p:cxnSp>
        <p:nvCxnSpPr>
          <p:cNvPr id="16" name="Straight Arrow Connector 15">
            <a:extLst>
              <a:ext uri="{FF2B5EF4-FFF2-40B4-BE49-F238E27FC236}">
                <a16:creationId xmlns:a16="http://schemas.microsoft.com/office/drawing/2014/main" id="{25E92F37-4358-80C4-40B1-73D98FB73F7A}"/>
              </a:ext>
            </a:extLst>
          </p:cNvPr>
          <p:cNvCxnSpPr>
            <a:stCxn id="14" idx="1"/>
          </p:cNvCxnSpPr>
          <p:nvPr/>
        </p:nvCxnSpPr>
        <p:spPr>
          <a:xfrm flipH="1">
            <a:off x="5895835" y="2840273"/>
            <a:ext cx="169683" cy="266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F53036-75A2-4FC7-A1E4-0D178A9433FD}"/>
              </a:ext>
            </a:extLst>
          </p:cNvPr>
          <p:cNvSpPr txBox="1"/>
          <p:nvPr/>
        </p:nvSpPr>
        <p:spPr>
          <a:xfrm>
            <a:off x="3784861" y="4220010"/>
            <a:ext cx="4572000" cy="369332"/>
          </a:xfrm>
          <a:prstGeom prst="rect">
            <a:avLst/>
          </a:prstGeom>
          <a:noFill/>
        </p:spPr>
        <p:txBody>
          <a:bodyPr wrap="square">
            <a:spAutoFit/>
          </a:bodyPr>
          <a:lstStyle/>
          <a:p>
            <a:r>
              <a:rPr lang="en-US" b="1" dirty="0"/>
              <a:t>P</a:t>
            </a:r>
            <a:r>
              <a:rPr lang="en-US" b="1" baseline="-25000" dirty="0"/>
              <a:t>r</a:t>
            </a:r>
            <a:r>
              <a:rPr lang="en-US" b="1" dirty="0"/>
              <a:t> = 447.0 kips</a:t>
            </a:r>
          </a:p>
        </p:txBody>
      </p:sp>
      <p:sp>
        <p:nvSpPr>
          <p:cNvPr id="15" name="Rectangle 2">
            <a:extLst>
              <a:ext uri="{FF2B5EF4-FFF2-40B4-BE49-F238E27FC236}">
                <a16:creationId xmlns:a16="http://schemas.microsoft.com/office/drawing/2014/main" id="{782F1DA1-9518-37A5-2A22-409C376CE9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7" name="Object 16" descr="0.85 times 17.0 times 0.625 equals 9.03 square inches greater than capital a sub lower case n equals 8.87 square inches ok">
                <a:extLst>
                  <a:ext uri="{FF2B5EF4-FFF2-40B4-BE49-F238E27FC236}">
                    <a16:creationId xmlns:a16="http://schemas.microsoft.com/office/drawing/2014/main" id="{AE81B582-95A9-D45D-0FBE-2D6EA4D25D19}"/>
                  </a:ext>
                </a:extLst>
              </p:cNvPr>
              <p:cNvSpPr txBox="1"/>
              <p:nvPr/>
            </p:nvSpPr>
            <p:spPr bwMode="auto">
              <a:xfrm>
                <a:off x="2486025" y="1870075"/>
                <a:ext cx="4922838" cy="365125"/>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0.85(0.625)(17.0)=9.03 </m:t>
                      </m:r>
                      <m:r>
                        <a:rPr lang="en-US" i="1">
                          <a:solidFill>
                            <a:srgbClr val="000000"/>
                          </a:solidFill>
                          <a:latin typeface="Cambria Math" panose="02040503050406030204" pitchFamily="18" charset="0"/>
                        </a:rPr>
                        <m:t>𝑖</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𝑛</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&gt;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=8.87 </m:t>
                      </m:r>
                      <m:r>
                        <a:rPr lang="en-US" i="1">
                          <a:solidFill>
                            <a:srgbClr val="000000"/>
                          </a:solidFill>
                          <a:latin typeface="Cambria Math" panose="02040503050406030204" pitchFamily="18" charset="0"/>
                        </a:rPr>
                        <m:t>𝑖</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𝑛</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𝑜𝑘</m:t>
                      </m:r>
                    </m:oMath>
                  </m:oMathPara>
                </a14:m>
                <a:endParaRPr lang="en-US" dirty="0"/>
              </a:p>
            </p:txBody>
          </p:sp>
        </mc:Choice>
        <mc:Fallback xmlns="">
          <p:sp>
            <p:nvSpPr>
              <p:cNvPr id="17" name="Object 16" descr="0.85 times 17.0 times 0.625 equals 9.03 square inches greater than capital a sub lower case n equals 8.87 square inches ok">
                <a:extLst>
                  <a:ext uri="{FF2B5EF4-FFF2-40B4-BE49-F238E27FC236}">
                    <a16:creationId xmlns:a16="http://schemas.microsoft.com/office/drawing/2014/main" id="{AE81B582-95A9-D45D-0FBE-2D6EA4D25D19}"/>
                  </a:ext>
                </a:extLst>
              </p:cNvPr>
              <p:cNvSpPr txBox="1">
                <a:spLocks noRot="1" noChangeAspect="1" noMove="1" noResize="1" noEditPoints="1" noAdjustHandles="1" noChangeArrowheads="1" noChangeShapeType="1" noTextEdit="1"/>
              </p:cNvSpPr>
              <p:nvPr/>
            </p:nvSpPr>
            <p:spPr bwMode="auto">
              <a:xfrm>
                <a:off x="2486025" y="1870075"/>
                <a:ext cx="4922838" cy="365125"/>
              </a:xfrm>
              <a:prstGeom prst="rect">
                <a:avLst/>
              </a:prstGeom>
              <a:blipFill>
                <a:blip r:embed="rId7"/>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2313268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TENSION MEMBERS</a:t>
            </a:r>
            <a:br>
              <a:rPr lang="en-US" dirty="0"/>
            </a:br>
            <a:r>
              <a:rPr lang="en-US" sz="3200" dirty="0"/>
              <a:t>     limiting slenderness ratios</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28</a:t>
            </a:fld>
            <a:endParaRPr lang="en-US" dirty="0"/>
          </a:p>
        </p:txBody>
      </p:sp>
    </p:spTree>
    <p:extLst>
      <p:ext uri="{BB962C8B-B14F-4D97-AF65-F5344CB8AC3E}">
        <p14:creationId xmlns:p14="http://schemas.microsoft.com/office/powerpoint/2010/main" val="3481301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Limiting Slenderness Ratios</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29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15848"/>
            <a:ext cx="8366289" cy="4247317"/>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following limiting slenderness ratios, </a:t>
            </a:r>
            <a:r>
              <a:rPr lang="en-US"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/r,</a:t>
            </a:r>
            <a:r>
              <a:rPr lang="en-US" dirty="0">
                <a:effectLst/>
                <a:latin typeface="Calibri" panose="020F0502020204030204" pitchFamily="34" charset="0"/>
                <a:ea typeface="Times New Roman" panose="02020603050405020304" pitchFamily="18" charset="0"/>
                <a:cs typeface="Calibri" panose="020F0502020204030204" pitchFamily="34" charset="0"/>
              </a:rPr>
              <a:t> apply for members subject to tension only, other than rods, eyebars, cables, and plates, and for evaluating the tension slenderness of compression members subject to stress reversal (</a:t>
            </a:r>
            <a:r>
              <a:rPr lang="en-US"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dirty="0">
                <a:effectLst/>
                <a:latin typeface="Calibri" panose="020F0502020204030204" pitchFamily="34" charset="0"/>
                <a:ea typeface="Times New Roman" panose="02020603050405020304" pitchFamily="18" charset="0"/>
                <a:cs typeface="Calibri" panose="020F0502020204030204" pitchFamily="34" charset="0"/>
              </a:rPr>
              <a:t>Article 6.8.4):</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For primary members:</a:t>
            </a:r>
          </a:p>
          <a:p>
            <a:pPr marL="742950" lvl="1" indent="-285750">
              <a:buFont typeface="Wingdings" panose="05000000000000000000" pitchFamily="2" charset="2"/>
              <a:buChar char="Ø"/>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For secondary members:</a:t>
            </a: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00B5CDD-98FA-7A44-F6F1-8D8A05FBB724}"/>
                  </a:ext>
                </a:extLst>
              </p:cNvPr>
              <p:cNvSpPr txBox="1"/>
              <p:nvPr/>
            </p:nvSpPr>
            <p:spPr bwMode="auto">
              <a:xfrm>
                <a:off x="4294179" y="2241070"/>
                <a:ext cx="862012" cy="646113"/>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ℓ</m:t>
                          </m:r>
                        </m:num>
                        <m:den>
                          <m:r>
                            <a:rPr lang="en-US" i="1">
                              <a:solidFill>
                                <a:srgbClr val="000000"/>
                              </a:solidFill>
                              <a:latin typeface="Cambria Math" panose="02040503050406030204" pitchFamily="18" charset="0"/>
                            </a:rPr>
                            <m:t>𝑟</m:t>
                          </m:r>
                        </m:den>
                      </m:f>
                      <m:r>
                        <a:rPr lang="en-US" i="1">
                          <a:solidFill>
                            <a:srgbClr val="000000"/>
                          </a:solidFill>
                          <a:latin typeface="Cambria Math" panose="02040503050406030204" pitchFamily="18" charset="0"/>
                        </a:rPr>
                        <m:t>≤200</m:t>
                      </m:r>
                    </m:oMath>
                  </m:oMathPara>
                </a14:m>
                <a:endParaRPr lang="en-US" dirty="0"/>
              </a:p>
            </p:txBody>
          </p:sp>
        </mc:Choice>
        <mc:Fallback xmlns="">
          <p:sp>
            <p:nvSpPr>
              <p:cNvPr id="5" name="Object 4">
                <a:extLst>
                  <a:ext uri="{FF2B5EF4-FFF2-40B4-BE49-F238E27FC236}">
                    <a16:creationId xmlns:a16="http://schemas.microsoft.com/office/drawing/2014/main" id="{500B5CDD-98FA-7A44-F6F1-8D8A05FBB724}"/>
                  </a:ext>
                </a:extLst>
              </p:cNvPr>
              <p:cNvSpPr txBox="1">
                <a:spLocks noRot="1" noChangeAspect="1" noMove="1" noResize="1" noEditPoints="1" noAdjustHandles="1" noChangeArrowheads="1" noChangeShapeType="1" noTextEdit="1"/>
              </p:cNvSpPr>
              <p:nvPr/>
            </p:nvSpPr>
            <p:spPr bwMode="auto">
              <a:xfrm>
                <a:off x="4294179" y="2241070"/>
                <a:ext cx="862012" cy="646113"/>
              </a:xfrm>
              <a:prstGeom prst="rect">
                <a:avLst/>
              </a:prstGeom>
              <a:blipFill>
                <a:blip r:embed="rId5"/>
                <a:stretch>
                  <a:fillRect/>
                </a:stretch>
              </a:blipFill>
            </p:spPr>
            <p:txBody>
              <a:bodyPr/>
              <a:lstStyle/>
              <a:p>
                <a:r>
                  <a:rPr lang="en-US">
                    <a:noFill/>
                  </a:rPr>
                  <a:t> </a:t>
                </a:r>
              </a:p>
            </p:txBody>
          </p:sp>
        </mc:Fallback>
      </mc:AlternateContent>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0FBB1297-B621-A834-370D-9A878788C3CD}"/>
                  </a:ext>
                </a:extLst>
              </p:cNvPr>
              <p:cNvSpPr txBox="1"/>
              <p:nvPr/>
            </p:nvSpPr>
            <p:spPr bwMode="auto">
              <a:xfrm>
                <a:off x="4294179" y="3031645"/>
                <a:ext cx="862012" cy="646113"/>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ℓ</m:t>
                          </m:r>
                        </m:num>
                        <m:den>
                          <m:r>
                            <a:rPr lang="en-US" i="1">
                              <a:solidFill>
                                <a:srgbClr val="000000"/>
                              </a:solidFill>
                              <a:latin typeface="Cambria Math" panose="02040503050406030204" pitchFamily="18" charset="0"/>
                            </a:rPr>
                            <m:t>𝑟</m:t>
                          </m:r>
                        </m:den>
                      </m:f>
                      <m:r>
                        <a:rPr lang="en-US" i="1">
                          <a:solidFill>
                            <a:srgbClr val="000000"/>
                          </a:solidFill>
                          <a:latin typeface="Cambria Math" panose="02040503050406030204" pitchFamily="18" charset="0"/>
                        </a:rPr>
                        <m:t>≤240</m:t>
                      </m:r>
                    </m:oMath>
                  </m:oMathPara>
                </a14:m>
                <a:endParaRPr lang="en-US" dirty="0"/>
              </a:p>
            </p:txBody>
          </p:sp>
        </mc:Choice>
        <mc:Fallback xmlns="">
          <p:sp>
            <p:nvSpPr>
              <p:cNvPr id="8" name="Object 7">
                <a:extLst>
                  <a:ext uri="{FF2B5EF4-FFF2-40B4-BE49-F238E27FC236}">
                    <a16:creationId xmlns:a16="http://schemas.microsoft.com/office/drawing/2014/main" id="{0FBB1297-B621-A834-370D-9A878788C3CD}"/>
                  </a:ext>
                </a:extLst>
              </p:cNvPr>
              <p:cNvSpPr txBox="1">
                <a:spLocks noRot="1" noChangeAspect="1" noMove="1" noResize="1" noEditPoints="1" noAdjustHandles="1" noChangeArrowheads="1" noChangeShapeType="1" noTextEdit="1"/>
              </p:cNvSpPr>
              <p:nvPr/>
            </p:nvSpPr>
            <p:spPr bwMode="auto">
              <a:xfrm>
                <a:off x="4294179" y="3031645"/>
                <a:ext cx="862012" cy="646113"/>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D9B00FA-C34B-B314-63A8-8B5A00A7E935}"/>
              </a:ext>
            </a:extLst>
          </p:cNvPr>
          <p:cNvSpPr txBox="1"/>
          <p:nvPr/>
        </p:nvSpPr>
        <p:spPr>
          <a:xfrm>
            <a:off x="1253494" y="3753200"/>
            <a:ext cx="7805394" cy="991169"/>
          </a:xfrm>
          <a:prstGeom prst="rect">
            <a:avLst/>
          </a:prstGeom>
          <a:noFill/>
        </p:spPr>
        <p:txBody>
          <a:bodyPr wrap="square">
            <a:spAutoFit/>
          </a:bodyPr>
          <a:lstStyle/>
          <a:p>
            <a:pPr marL="228600" marR="228600" indent="-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857250" marR="228600" indent="-628650" algn="just">
              <a:lnSpc>
                <a:spcPct val="110000"/>
              </a:lnSpc>
              <a:spcBef>
                <a:spcPts val="0"/>
              </a:spcBef>
              <a:spcAft>
                <a:spcPts val="0"/>
              </a:spcAft>
              <a:tabLst>
                <a:tab pos="4572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r>
              <a:rPr lang="en-US" sz="2000" dirty="0">
                <a:effectLst/>
                <a:latin typeface="Calibri" panose="020F0502020204030204" pitchFamily="34" charset="0"/>
                <a:ea typeface="Times New Roman" panose="02020603050405020304" pitchFamily="18" charset="0"/>
                <a:cs typeface="Calibri" panose="020F0502020204030204" pitchFamily="34" charset="0"/>
              </a:rPr>
              <a:t>  =  </a:t>
            </a:r>
            <a:r>
              <a:rPr lang="en-US" sz="1800" dirty="0">
                <a:latin typeface="+mn-lt"/>
              </a:rPr>
              <a:t>unbraced length (in.)</a:t>
            </a:r>
          </a:p>
          <a:p>
            <a:pPr marL="857250" marR="228600" indent="-628650" algn="just">
              <a:lnSpc>
                <a:spcPct val="110000"/>
              </a:lnSpc>
              <a:spcBef>
                <a:spcPts val="0"/>
              </a:spcBef>
              <a:spcAft>
                <a:spcPts val="0"/>
              </a:spcAft>
              <a:tabLst>
                <a:tab pos="457200" algn="l"/>
              </a:tabLst>
            </a:pPr>
            <a:r>
              <a:rPr lang="en-US" dirty="0">
                <a:latin typeface="+mn-lt"/>
              </a:rPr>
              <a:t>    r  =   radius of gyration (in.)</a:t>
            </a:r>
            <a:endParaRPr lang="en-US" sz="1800" dirty="0">
              <a:latin typeface="+mn-lt"/>
            </a:endParaRPr>
          </a:p>
        </p:txBody>
      </p:sp>
    </p:spTree>
    <p:extLst>
      <p:ext uri="{BB962C8B-B14F-4D97-AF65-F5344CB8AC3E}">
        <p14:creationId xmlns:p14="http://schemas.microsoft.com/office/powerpoint/2010/main" val="218851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TENSION MEMBERS</a:t>
            </a:r>
            <a:br>
              <a:rPr lang="en-US" dirty="0"/>
            </a:br>
            <a:r>
              <a:rPr lang="en-US" sz="3200" dirty="0"/>
              <a:t>     INTRODUCTION</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3</a:t>
            </a:fld>
            <a:endParaRPr lang="en-US" dirty="0"/>
          </a:p>
        </p:txBody>
      </p:sp>
    </p:spTree>
    <p:extLst>
      <p:ext uri="{BB962C8B-B14F-4D97-AF65-F5344CB8AC3E}">
        <p14:creationId xmlns:p14="http://schemas.microsoft.com/office/powerpoint/2010/main" val="1432522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TENSION MEMBERS</a:t>
            </a:r>
            <a:br>
              <a:rPr lang="en-US" dirty="0"/>
            </a:br>
            <a:r>
              <a:rPr lang="en-US" sz="3200" dirty="0"/>
              <a:t>     Combined loading</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30</a:t>
            </a:fld>
            <a:endParaRPr lang="en-US" dirty="0"/>
          </a:p>
        </p:txBody>
      </p:sp>
    </p:spTree>
    <p:extLst>
      <p:ext uri="{BB962C8B-B14F-4D97-AF65-F5344CB8AC3E}">
        <p14:creationId xmlns:p14="http://schemas.microsoft.com/office/powerpoint/2010/main" val="562905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1" y="380265"/>
            <a:ext cx="8366289" cy="4555093"/>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700" i="1" dirty="0">
                <a:effectLst/>
                <a:latin typeface="+mn-lt"/>
                <a:ea typeface="Times New Roman" panose="02020603050405020304" pitchFamily="18" charset="0"/>
              </a:rPr>
              <a:t>AASHTO LRFD </a:t>
            </a:r>
            <a:r>
              <a:rPr lang="en-US" sz="1700" dirty="0">
                <a:effectLst/>
                <a:latin typeface="+mn-lt"/>
                <a:ea typeface="Times New Roman" panose="02020603050405020304" pitchFamily="18" charset="0"/>
              </a:rPr>
              <a:t>Article 6.8.2.3 addresses the strength interaction for any combination of axial tension, uniaxial or biaxial flexure, and flexural and/or torsional shear, including combinations where one or more of the individual actions may be zero.</a:t>
            </a: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700" dirty="0">
                <a:effectLst/>
                <a:latin typeface="+mn-lt"/>
                <a:ea typeface="Times New Roman" panose="02020603050405020304" pitchFamily="18" charset="0"/>
              </a:rPr>
              <a:t>The effect of the moment due to the eccentricities in the connection in angle members and light structural tee members loaded eccentrically in axial tension may be ignored in the design of the member and the connections; the effect of the connection eccentricity is instead addressed through the use of the reduction factor for shear lag, U (</a:t>
            </a:r>
            <a:r>
              <a:rPr lang="en-US" sz="1700" i="1" dirty="0">
                <a:effectLst/>
                <a:latin typeface="+mn-lt"/>
                <a:ea typeface="Times New Roman" panose="02020603050405020304" pitchFamily="18" charset="0"/>
              </a:rPr>
              <a:t>AASHTO LRFD </a:t>
            </a:r>
            <a:r>
              <a:rPr lang="en-US" sz="1700" dirty="0">
                <a:effectLst/>
                <a:latin typeface="+mn-lt"/>
                <a:ea typeface="Times New Roman" panose="02020603050405020304" pitchFamily="18" charset="0"/>
              </a:rPr>
              <a:t>Articles C6.8.2.2 and C6.8.2.3.3).</a:t>
            </a: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700" dirty="0">
                <a:latin typeface="+mn-lt"/>
              </a:rPr>
              <a:t>For other members, strength interaction equations address axial tension in combination with uniaxial or biaxial bending and other loading effects.</a:t>
            </a: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700" dirty="0">
                <a:latin typeface="+mn-lt"/>
              </a:rPr>
              <a:t>The interaction equations reduce to the factored tensile resistance in the limit of pure axial loading (with zero flexure), or to the factored flexural resistance about a single principal axis (with zero axial load).</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89810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07731" y="400340"/>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2669319C-C335-8189-8BF2-7E7D05B314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12553" y="947002"/>
            <a:ext cx="3155247" cy="3561368"/>
          </a:xfrm>
          <a:prstGeom prst="rect">
            <a:avLst/>
          </a:prstGeom>
          <a:noFill/>
          <a:ln>
            <a:noFill/>
          </a:ln>
        </p:spPr>
      </p:pic>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C863A714-0378-2ADB-FE8F-4C303D9DEAAC}"/>
                  </a:ext>
                </a:extLst>
              </p:cNvPr>
              <p:cNvSpPr txBox="1"/>
              <p:nvPr/>
            </p:nvSpPr>
            <p:spPr bwMode="auto">
              <a:xfrm>
                <a:off x="819150" y="544513"/>
                <a:ext cx="1746250" cy="550862"/>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𝑟𝑦</m:t>
                                  </m:r>
                                </m:sub>
                              </m:sSub>
                            </m:den>
                          </m:f>
                          <m:r>
                            <a:rPr lang="en-US" i="1">
                              <a:solidFill>
                                <a:srgbClr val="000000"/>
                              </a:solidFill>
                              <a:latin typeface="Cambria Math" panose="02040503050406030204" pitchFamily="18" charset="0"/>
                            </a:rPr>
                            <m:t>  &lt;  0.2, </m:t>
                          </m:r>
                          <m:r>
                            <m:rPr>
                              <m:nor/>
                            </m:rPr>
                            <a:rPr lang="en-US" i="0">
                              <a:solidFill>
                                <a:srgbClr val="000000"/>
                              </a:solidFill>
                              <a:latin typeface="Cambria Math" panose="02040503050406030204" pitchFamily="18" charset="0"/>
                            </a:rPr>
                            <m:t>then</m:t>
                          </m:r>
                        </m:e>
                      </m:eqArr>
                      <m:r>
                        <a:rPr lang="en-US" i="1">
                          <a:solidFill>
                            <a:srgbClr val="000000"/>
                          </a:solidFill>
                          <a:latin typeface="Cambria Math" panose="02040503050406030204" pitchFamily="18" charset="0"/>
                        </a:rPr>
                        <m:t>:</m:t>
                      </m:r>
                    </m:oMath>
                  </m:oMathPara>
                </a14:m>
                <a:endParaRPr lang="en-US" dirty="0"/>
              </a:p>
            </p:txBody>
          </p:sp>
        </mc:Choice>
        <mc:Fallback xmlns="">
          <p:sp>
            <p:nvSpPr>
              <p:cNvPr id="8" name="Object 7">
                <a:extLst>
                  <a:ext uri="{FF2B5EF4-FFF2-40B4-BE49-F238E27FC236}">
                    <a16:creationId xmlns:a16="http://schemas.microsoft.com/office/drawing/2014/main" id="{C863A714-0378-2ADB-FE8F-4C303D9DEAAC}"/>
                  </a:ext>
                </a:extLst>
              </p:cNvPr>
              <p:cNvSpPr txBox="1">
                <a:spLocks noRot="1" noChangeAspect="1" noMove="1" noResize="1" noEditPoints="1" noAdjustHandles="1" noChangeArrowheads="1" noChangeShapeType="1" noTextEdit="1"/>
              </p:cNvSpPr>
              <p:nvPr/>
            </p:nvSpPr>
            <p:spPr bwMode="auto">
              <a:xfrm>
                <a:off x="819150" y="544513"/>
                <a:ext cx="1746250" cy="550862"/>
              </a:xfrm>
              <a:prstGeom prst="rect">
                <a:avLst/>
              </a:prstGeom>
              <a:blipFill>
                <a:blip r:embed="rId6"/>
                <a:stretch>
                  <a:fillRect r="-348"/>
                </a:stretch>
              </a:blipFill>
            </p:spPr>
            <p:txBody>
              <a:bodyPr/>
              <a:lstStyle/>
              <a:p>
                <a:r>
                  <a:rPr lang="en-US">
                    <a:noFill/>
                  </a:rPr>
                  <a:t> </a:t>
                </a:r>
              </a:p>
            </p:txBody>
          </p:sp>
        </mc:Fallback>
      </mc:AlternateContent>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A7BE33B8-F97E-2DA9-34F9-E435A0517713}"/>
                  </a:ext>
                </a:extLst>
              </p:cNvPr>
              <p:cNvSpPr txBox="1"/>
              <p:nvPr/>
            </p:nvSpPr>
            <p:spPr bwMode="auto">
              <a:xfrm>
                <a:off x="1144185" y="1079912"/>
                <a:ext cx="2911910" cy="85612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r>
                            <a:rPr lang="en-US" i="1">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𝑟𝑦</m:t>
                              </m:r>
                            </m:sub>
                          </m:sSub>
                        </m:den>
                      </m:f>
                      <m:r>
                        <a:rPr lang="en-US" i="1">
                          <a:solidFill>
                            <a:srgbClr val="000000"/>
                          </a:solidFill>
                          <a:latin typeface="Cambria Math" panose="02040503050406030204" pitchFamily="18" charset="0"/>
                        </a:rPr>
                        <m:t>  +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𝑢𝑥</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𝑟𝑥</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𝑟𝑦</m:t>
                                  </m:r>
                                </m:sub>
                              </m:sSub>
                            </m:den>
                          </m:f>
                        </m:e>
                      </m:d>
                      <m:r>
                        <a:rPr lang="en-US" i="1">
                          <a:solidFill>
                            <a:srgbClr val="000000"/>
                          </a:solidFill>
                          <a:latin typeface="Cambria Math" panose="02040503050406030204" pitchFamily="18" charset="0"/>
                        </a:rPr>
                        <m:t>  ≤  1.0</m:t>
                      </m:r>
                    </m:oMath>
                  </m:oMathPara>
                </a14:m>
                <a:endParaRPr lang="en-US" dirty="0"/>
              </a:p>
            </p:txBody>
          </p:sp>
        </mc:Choice>
        <mc:Fallback xmlns="">
          <p:sp>
            <p:nvSpPr>
              <p:cNvPr id="11" name="Object 10">
                <a:extLst>
                  <a:ext uri="{FF2B5EF4-FFF2-40B4-BE49-F238E27FC236}">
                    <a16:creationId xmlns:a16="http://schemas.microsoft.com/office/drawing/2014/main" id="{A7BE33B8-F97E-2DA9-34F9-E435A0517713}"/>
                  </a:ext>
                </a:extLst>
              </p:cNvPr>
              <p:cNvSpPr txBox="1">
                <a:spLocks noRot="1" noChangeAspect="1" noMove="1" noResize="1" noEditPoints="1" noAdjustHandles="1" noChangeArrowheads="1" noChangeShapeType="1" noTextEdit="1"/>
              </p:cNvSpPr>
              <p:nvPr/>
            </p:nvSpPr>
            <p:spPr bwMode="auto">
              <a:xfrm>
                <a:off x="1144185" y="1079912"/>
                <a:ext cx="2911910" cy="856127"/>
              </a:xfrm>
              <a:prstGeom prst="rect">
                <a:avLst/>
              </a:prstGeom>
              <a:blipFill>
                <a:blip r:embed="rId7"/>
                <a:stretch>
                  <a:fillRect/>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DFDA730F-BC0C-9089-FCEA-754220084D04}"/>
                  </a:ext>
                </a:extLst>
              </p:cNvPr>
              <p:cNvSpPr txBox="1"/>
              <p:nvPr/>
            </p:nvSpPr>
            <p:spPr bwMode="auto">
              <a:xfrm>
                <a:off x="814388" y="1757363"/>
                <a:ext cx="1809750" cy="571500"/>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𝑟𝑦</m:t>
                                  </m:r>
                                </m:sub>
                              </m:sSub>
                            </m:den>
                          </m:f>
                          <m:r>
                            <a:rPr lang="en-US" i="1">
                              <a:solidFill>
                                <a:srgbClr val="000000"/>
                              </a:solidFill>
                              <a:latin typeface="Cambria Math" panose="02040503050406030204" pitchFamily="18" charset="0"/>
                            </a:rPr>
                            <m:t>  ≥  0.2, </m:t>
                          </m:r>
                          <m:r>
                            <m:rPr>
                              <m:nor/>
                            </m:rPr>
                            <a:rPr lang="en-US" i="0">
                              <a:solidFill>
                                <a:srgbClr val="000000"/>
                              </a:solidFill>
                              <a:latin typeface="Cambria Math" panose="02040503050406030204" pitchFamily="18" charset="0"/>
                            </a:rPr>
                            <m:t>then</m:t>
                          </m:r>
                        </m:e>
                      </m:eqArr>
                      <m:r>
                        <a:rPr lang="en-US" i="1">
                          <a:solidFill>
                            <a:srgbClr val="000000"/>
                          </a:solidFill>
                          <a:latin typeface="Cambria Math" panose="02040503050406030204" pitchFamily="18" charset="0"/>
                        </a:rPr>
                        <m:t>:</m:t>
                      </m:r>
                    </m:oMath>
                  </m:oMathPara>
                </a14:m>
                <a:endParaRPr lang="en-US" dirty="0"/>
              </a:p>
            </p:txBody>
          </p:sp>
        </mc:Choice>
        <mc:Fallback xmlns="">
          <p:sp>
            <p:nvSpPr>
              <p:cNvPr id="13" name="Object 12">
                <a:extLst>
                  <a:ext uri="{FF2B5EF4-FFF2-40B4-BE49-F238E27FC236}">
                    <a16:creationId xmlns:a16="http://schemas.microsoft.com/office/drawing/2014/main" id="{DFDA730F-BC0C-9089-FCEA-754220084D04}"/>
                  </a:ext>
                </a:extLst>
              </p:cNvPr>
              <p:cNvSpPr txBox="1">
                <a:spLocks noRot="1" noChangeAspect="1" noMove="1" noResize="1" noEditPoints="1" noAdjustHandles="1" noChangeArrowheads="1" noChangeShapeType="1" noTextEdit="1"/>
              </p:cNvSpPr>
              <p:nvPr/>
            </p:nvSpPr>
            <p:spPr bwMode="auto">
              <a:xfrm>
                <a:off x="814388" y="1757363"/>
                <a:ext cx="1809750" cy="571500"/>
              </a:xfrm>
              <a:prstGeom prst="rect">
                <a:avLst/>
              </a:prstGeom>
              <a:blipFill>
                <a:blip r:embed="rId8"/>
                <a:stretch>
                  <a:fillRect r="-2365"/>
                </a:stretch>
              </a:blipFill>
            </p:spPr>
            <p:txBody>
              <a:bodyPr/>
              <a:lstStyle/>
              <a:p>
                <a:r>
                  <a:rPr lang="en-US">
                    <a:noFill/>
                  </a:rPr>
                  <a:t> </a:t>
                </a:r>
              </a:p>
            </p:txBody>
          </p:sp>
        </mc:Fallback>
      </mc:AlternateContent>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96EE44F8-3FC7-D558-ACE2-53C50D3D9267}"/>
                  </a:ext>
                </a:extLst>
              </p:cNvPr>
              <p:cNvSpPr txBox="1"/>
              <p:nvPr/>
            </p:nvSpPr>
            <p:spPr bwMode="auto">
              <a:xfrm>
                <a:off x="1055803" y="2314723"/>
                <a:ext cx="3155246" cy="89273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𝑟𝑦</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8</m:t>
                          </m:r>
                        </m:num>
                        <m:den>
                          <m:r>
                            <a:rPr lang="en-US" i="1">
                              <a:solidFill>
                                <a:srgbClr val="000000"/>
                              </a:solidFill>
                              <a:latin typeface="Cambria Math" panose="02040503050406030204" pitchFamily="18" charset="0"/>
                            </a:rPr>
                            <m:t>9</m:t>
                          </m:r>
                        </m:den>
                      </m:f>
                      <m:r>
                        <a:rPr lang="en-US" i="1">
                          <a:solidFill>
                            <a:srgbClr val="000000"/>
                          </a:solidFill>
                          <a:latin typeface="Cambria Math" panose="02040503050406030204" pitchFamily="18" charset="0"/>
                        </a:rPr>
                        <m:t>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𝑢𝑥</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𝑟𝑥</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𝑟𝑦</m:t>
                                  </m:r>
                                </m:sub>
                              </m:sSub>
                            </m:den>
                          </m:f>
                        </m:e>
                      </m:d>
                      <m:r>
                        <a:rPr lang="en-US" i="1">
                          <a:solidFill>
                            <a:srgbClr val="000000"/>
                          </a:solidFill>
                          <a:latin typeface="Cambria Math" panose="02040503050406030204" pitchFamily="18" charset="0"/>
                        </a:rPr>
                        <m:t>  ≤  1.0</m:t>
                      </m:r>
                    </m:oMath>
                  </m:oMathPara>
                </a14:m>
                <a:endParaRPr lang="en-US" dirty="0"/>
              </a:p>
            </p:txBody>
          </p:sp>
        </mc:Choice>
        <mc:Fallback xmlns="">
          <p:sp>
            <p:nvSpPr>
              <p:cNvPr id="15" name="Object 14">
                <a:extLst>
                  <a:ext uri="{FF2B5EF4-FFF2-40B4-BE49-F238E27FC236}">
                    <a16:creationId xmlns:a16="http://schemas.microsoft.com/office/drawing/2014/main" id="{96EE44F8-3FC7-D558-ACE2-53C50D3D9267}"/>
                  </a:ext>
                </a:extLst>
              </p:cNvPr>
              <p:cNvSpPr txBox="1">
                <a:spLocks noRot="1" noChangeAspect="1" noMove="1" noResize="1" noEditPoints="1" noAdjustHandles="1" noChangeArrowheads="1" noChangeShapeType="1" noTextEdit="1"/>
              </p:cNvSpPr>
              <p:nvPr/>
            </p:nvSpPr>
            <p:spPr bwMode="auto">
              <a:xfrm>
                <a:off x="1055803" y="2314723"/>
                <a:ext cx="3155246" cy="892737"/>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249FDD8-7D46-7659-A62E-9FDA37248743}"/>
              </a:ext>
            </a:extLst>
          </p:cNvPr>
          <p:cNvSpPr txBox="1"/>
          <p:nvPr/>
        </p:nvSpPr>
        <p:spPr>
          <a:xfrm>
            <a:off x="457199" y="2886331"/>
            <a:ext cx="5452975" cy="2687339"/>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Calibri" panose="020F0502020204030204" pitchFamily="34" charset="0"/>
              </a:rPr>
              <a:t>where:</a:t>
            </a:r>
          </a:p>
          <a:p>
            <a:pPr marL="1084263" marR="228600" indent="-855663">
              <a:lnSpc>
                <a:spcPct val="110000"/>
              </a:lnSpc>
              <a:spcBef>
                <a:spcPts val="0"/>
              </a:spcBef>
              <a:spcAft>
                <a:spcPts val="0"/>
              </a:spcAft>
              <a:tabLst>
                <a:tab pos="457200" algn="l"/>
                <a:tab pos="800100" algn="l"/>
              </a:tabLst>
            </a:pPr>
            <a:r>
              <a:rPr lang="en-US" sz="1400" dirty="0">
                <a:effectLst/>
                <a:latin typeface="+mn-lt"/>
                <a:ea typeface="Times New Roman" panose="02020603050405020304" pitchFamily="18" charset="0"/>
                <a:cs typeface="Calibri" panose="020F0502020204030204" pitchFamily="34" charset="0"/>
                <a:sym typeface="Symbol" panose="05050102010706020507" pitchFamily="18" charset="2"/>
              </a:rPr>
              <a:t>P</a:t>
            </a:r>
            <a:r>
              <a:rPr lang="en-US" sz="1400" baseline="-25000" dirty="0">
                <a:effectLst/>
                <a:latin typeface="+mn-lt"/>
                <a:ea typeface="Times New Roman" panose="02020603050405020304" pitchFamily="18" charset="0"/>
                <a:cs typeface="Calibri" panose="020F0502020204030204" pitchFamily="34" charset="0"/>
                <a:sym typeface="Symbol" panose="05050102010706020507" pitchFamily="18" charset="2"/>
              </a:rPr>
              <a:t>u</a:t>
            </a:r>
            <a:r>
              <a:rPr lang="en-US" sz="1400" dirty="0">
                <a:effectLst/>
                <a:latin typeface="+mn-lt"/>
                <a:ea typeface="Times New Roman" panose="02020603050405020304" pitchFamily="18" charset="0"/>
                <a:cs typeface="Calibri" panose="020F0502020204030204" pitchFamily="34" charset="0"/>
              </a:rPr>
              <a:t>            = 	maximum </a:t>
            </a:r>
            <a:r>
              <a:rPr lang="en-US" sz="1400" dirty="0">
                <a:latin typeface="+mn-lt"/>
              </a:rPr>
              <a:t>factored tensile axial force along the member (kips)</a:t>
            </a:r>
          </a:p>
          <a:p>
            <a:pPr marL="1084263" marR="228600" indent="-855663">
              <a:lnSpc>
                <a:spcPct val="110000"/>
              </a:lnSpc>
              <a:spcBef>
                <a:spcPts val="0"/>
              </a:spcBef>
              <a:spcAft>
                <a:spcPts val="0"/>
              </a:spcAft>
              <a:tabLst>
                <a:tab pos="457200" algn="l"/>
              </a:tabLst>
            </a:pPr>
            <a:r>
              <a:rPr lang="en-US" sz="1400" dirty="0">
                <a:latin typeface="+mn-lt"/>
              </a:rPr>
              <a:t>P</a:t>
            </a:r>
            <a:r>
              <a:rPr lang="en-US" sz="1400" baseline="-25000" dirty="0">
                <a:latin typeface="+mn-lt"/>
              </a:rPr>
              <a:t>ry                </a:t>
            </a:r>
            <a:r>
              <a:rPr lang="en-US" sz="1400" dirty="0">
                <a:latin typeface="+mn-lt"/>
              </a:rPr>
              <a:t>=    factored tensile resistance for yielding on the gross section (kips) (Slide 7)</a:t>
            </a:r>
          </a:p>
          <a:p>
            <a:pPr marL="1084263" marR="228600" indent="-855663">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ux</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uy </a:t>
            </a:r>
            <a:r>
              <a:rPr lang="en-US" sz="1400" dirty="0">
                <a:effectLst/>
                <a:latin typeface="+mn-lt"/>
                <a:ea typeface="Times New Roman" panose="02020603050405020304" pitchFamily="18" charset="0"/>
              </a:rPr>
              <a:t>=   factored moments about the x- and y-axes,   respectively (kip-in.)</a:t>
            </a:r>
          </a:p>
          <a:p>
            <a:pPr marL="1084263" marR="228600" indent="-855663">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rx</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ry </a:t>
            </a:r>
            <a:r>
              <a:rPr lang="en-US" sz="1400" dirty="0">
                <a:effectLst/>
                <a:latin typeface="+mn-lt"/>
                <a:ea typeface="Times New Roman" panose="02020603050405020304" pitchFamily="18" charset="0"/>
              </a:rPr>
              <a:t>=    factored flexural resistance about the x- and </a:t>
            </a:r>
            <a:r>
              <a:rPr lang="en-US" sz="1400" dirty="0">
                <a:latin typeface="+mn-lt"/>
                <a:ea typeface="Times New Roman" panose="02020603050405020304" pitchFamily="18" charset="0"/>
              </a:rPr>
              <a:t>y-</a:t>
            </a:r>
            <a:r>
              <a:rPr lang="en-US" sz="1400" dirty="0">
                <a:effectLst/>
                <a:latin typeface="+mn-lt"/>
                <a:ea typeface="Times New Roman" panose="02020603050405020304" pitchFamily="18" charset="0"/>
              </a:rPr>
              <a:t>axes,  respectively, excluding tension flange rupture (kip-in.)</a:t>
            </a:r>
          </a:p>
          <a:p>
            <a:pPr marL="1084263" marR="228600" indent="-855663" algn="just">
              <a:lnSpc>
                <a:spcPct val="110000"/>
              </a:lnSpc>
              <a:spcBef>
                <a:spcPts val="0"/>
              </a:spcBef>
              <a:spcAft>
                <a:spcPts val="0"/>
              </a:spcAft>
              <a:tabLst>
                <a:tab pos="457200" algn="l"/>
              </a:tabLst>
            </a:pPr>
            <a:endParaRPr lang="en-US" sz="1400" dirty="0">
              <a:effectLst/>
              <a:latin typeface="+mn-lt"/>
              <a:ea typeface="Times New Roman" panose="02020603050405020304" pitchFamily="18" charset="0"/>
            </a:endParaRPr>
          </a:p>
          <a:p>
            <a:pPr marL="801688" marR="228600" indent="-573088" algn="just">
              <a:lnSpc>
                <a:spcPct val="110000"/>
              </a:lnSpc>
              <a:spcBef>
                <a:spcPts val="0"/>
              </a:spcBef>
              <a:spcAft>
                <a:spcPts val="0"/>
              </a:spcAft>
              <a:tabLst>
                <a:tab pos="457200" algn="l"/>
                <a:tab pos="800100" algn="l"/>
              </a:tabLst>
            </a:pPr>
            <a:r>
              <a:rPr lang="en-US" sz="1400" dirty="0">
                <a:latin typeface="+mn-lt"/>
              </a:rPr>
              <a:t> </a:t>
            </a:r>
          </a:p>
        </p:txBody>
      </p:sp>
      <p:sp>
        <p:nvSpPr>
          <p:cNvPr id="18" name="TextBox 17">
            <a:extLst>
              <a:ext uri="{FF2B5EF4-FFF2-40B4-BE49-F238E27FC236}">
                <a16:creationId xmlns:a16="http://schemas.microsoft.com/office/drawing/2014/main" id="{499C5C81-15D7-BD08-F38E-D1926B777A47}"/>
              </a:ext>
            </a:extLst>
          </p:cNvPr>
          <p:cNvSpPr txBox="1"/>
          <p:nvPr/>
        </p:nvSpPr>
        <p:spPr>
          <a:xfrm>
            <a:off x="4058475" y="1219519"/>
            <a:ext cx="1895648" cy="338554"/>
          </a:xfrm>
          <a:prstGeom prst="rect">
            <a:avLst/>
          </a:prstGeom>
          <a:noFill/>
        </p:spPr>
        <p:txBody>
          <a:bodyPr wrap="square" rtlCol="0">
            <a:spAutoFit/>
          </a:bodyPr>
          <a:lstStyle/>
          <a:p>
            <a:r>
              <a:rPr lang="en-US" sz="1600" dirty="0">
                <a:latin typeface="+mn-lt"/>
              </a:rPr>
              <a:t>Eq. 6.8.2.3.1-1</a:t>
            </a:r>
          </a:p>
        </p:txBody>
      </p:sp>
      <p:sp>
        <p:nvSpPr>
          <p:cNvPr id="19" name="TextBox 18">
            <a:extLst>
              <a:ext uri="{FF2B5EF4-FFF2-40B4-BE49-F238E27FC236}">
                <a16:creationId xmlns:a16="http://schemas.microsoft.com/office/drawing/2014/main" id="{8F07C293-8D2F-DC88-081E-000A498588F8}"/>
              </a:ext>
            </a:extLst>
          </p:cNvPr>
          <p:cNvSpPr txBox="1"/>
          <p:nvPr/>
        </p:nvSpPr>
        <p:spPr>
          <a:xfrm>
            <a:off x="4058475" y="2432539"/>
            <a:ext cx="1894355" cy="338554"/>
          </a:xfrm>
          <a:prstGeom prst="rect">
            <a:avLst/>
          </a:prstGeom>
          <a:noFill/>
        </p:spPr>
        <p:txBody>
          <a:bodyPr wrap="square" rtlCol="0">
            <a:spAutoFit/>
          </a:bodyPr>
          <a:lstStyle/>
          <a:p>
            <a:r>
              <a:rPr lang="en-US" sz="1600" dirty="0">
                <a:latin typeface="+mn-lt"/>
              </a:rPr>
              <a:t>Eq. 6.8.2.3.1-2</a:t>
            </a:r>
          </a:p>
        </p:txBody>
      </p:sp>
    </p:spTree>
    <p:extLst>
      <p:ext uri="{BB962C8B-B14F-4D97-AF65-F5344CB8AC3E}">
        <p14:creationId xmlns:p14="http://schemas.microsoft.com/office/powerpoint/2010/main" val="3005670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07731" y="400340"/>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a:extLst>
              <a:ext uri="{FF2B5EF4-FFF2-40B4-BE49-F238E27FC236}">
                <a16:creationId xmlns:a16="http://schemas.microsoft.com/office/drawing/2014/main" id="{A249FDD8-7D46-7659-A62E-9FDA37248743}"/>
              </a:ext>
            </a:extLst>
          </p:cNvPr>
          <p:cNvSpPr txBox="1"/>
          <p:nvPr/>
        </p:nvSpPr>
        <p:spPr>
          <a:xfrm>
            <a:off x="457199" y="2886331"/>
            <a:ext cx="5452975" cy="1976375"/>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Calibri" panose="020F0502020204030204" pitchFamily="34" charset="0"/>
              </a:rPr>
              <a:t>where:</a:t>
            </a:r>
          </a:p>
          <a:p>
            <a:pPr marL="1254125" marR="228600" indent="-1025525">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rxpe</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rype </a:t>
            </a:r>
            <a:r>
              <a:rPr lang="en-US" sz="1400" dirty="0">
                <a:effectLst/>
                <a:latin typeface="+mn-lt"/>
                <a:ea typeface="Times New Roman" panose="02020603050405020304" pitchFamily="18" charset="0"/>
              </a:rPr>
              <a:t>=   </a:t>
            </a:r>
            <a:r>
              <a:rPr lang="en-US" sz="14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1400" baseline="-25000" dirty="0">
                <a:effectLst/>
                <a:latin typeface="+mn-lt"/>
                <a:ea typeface="Times New Roman" panose="02020603050405020304" pitchFamily="18" charset="0"/>
              </a:rPr>
              <a:t>f</a:t>
            </a:r>
            <a:r>
              <a:rPr lang="en-US" sz="1400" dirty="0">
                <a:effectLst/>
                <a:latin typeface="+mn-lt"/>
                <a:ea typeface="Times New Roman" panose="02020603050405020304" pitchFamily="18" charset="0"/>
              </a:rPr>
              <a:t>  times the plastic moment about the x- and y-axes, respectively, neglecting any web longitudinal stiffeners (Lesson 6) (kip-in.)</a:t>
            </a:r>
          </a:p>
          <a:p>
            <a:pPr marL="1254125" marR="228600" indent="-1025525" algn="just">
              <a:lnSpc>
                <a:spcPct val="110000"/>
              </a:lnSpc>
              <a:spcBef>
                <a:spcPts val="0"/>
              </a:spcBef>
              <a:spcAft>
                <a:spcPts val="0"/>
              </a:spcAft>
              <a:tabLst>
                <a:tab pos="457200" algn="l"/>
                <a:tab pos="687388" algn="l"/>
              </a:tabLst>
            </a:pPr>
            <a:r>
              <a:rPr lang="en-US" sz="1400" dirty="0">
                <a:latin typeface="+mn-lt"/>
              </a:rPr>
              <a:t> </a:t>
            </a: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rxc</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ryc </a:t>
            </a:r>
            <a:r>
              <a:rPr lang="en-US" sz="1400" dirty="0">
                <a:effectLst/>
                <a:latin typeface="+mn-lt"/>
                <a:ea typeface="Times New Roman" panose="02020603050405020304" pitchFamily="18" charset="0"/>
              </a:rPr>
              <a:t>=   </a:t>
            </a:r>
            <a:r>
              <a:rPr lang="en-US" sz="1400" dirty="0">
                <a:effectLst/>
                <a:latin typeface="+mn-lt"/>
                <a:ea typeface="Times New Roman" panose="02020603050405020304" pitchFamily="18" charset="0"/>
                <a:cs typeface="Times New Roman" panose="02020603050405020304" pitchFamily="18" charset="0"/>
                <a:sym typeface="Symbol" panose="05050102010706020507" pitchFamily="18" charset="2"/>
              </a:rPr>
              <a:t>factored flexural resistance about the x- and y-axes, respectively, considering compression buckling. For I-section members, M</a:t>
            </a:r>
            <a:r>
              <a:rPr lang="en-US" sz="1400" baseline="-25000" dirty="0">
                <a:effectLst/>
                <a:latin typeface="+mn-lt"/>
                <a:ea typeface="Times New Roman" panose="02020603050405020304" pitchFamily="18" charset="0"/>
                <a:cs typeface="Times New Roman" panose="02020603050405020304" pitchFamily="18" charset="0"/>
                <a:sym typeface="Symbol" panose="05050102010706020507" pitchFamily="18" charset="2"/>
              </a:rPr>
              <a:t>ryc</a:t>
            </a:r>
            <a:r>
              <a:rPr lang="en-US" sz="1400" dirty="0">
                <a:effectLst/>
                <a:latin typeface="+mn-lt"/>
                <a:ea typeface="Times New Roman" panose="02020603050405020304" pitchFamily="18" charset="0"/>
                <a:cs typeface="Times New Roman" panose="02020603050405020304" pitchFamily="18" charset="0"/>
                <a:sym typeface="Symbol" panose="05050102010706020507" pitchFamily="18" charset="2"/>
              </a:rPr>
              <a:t> = M</a:t>
            </a:r>
            <a:r>
              <a:rPr lang="en-US" sz="1400" baseline="-25000" dirty="0">
                <a:effectLst/>
                <a:latin typeface="+mn-lt"/>
                <a:ea typeface="Times New Roman" panose="02020603050405020304" pitchFamily="18" charset="0"/>
                <a:cs typeface="Times New Roman" panose="02020603050405020304" pitchFamily="18" charset="0"/>
                <a:sym typeface="Symbol" panose="05050102010706020507" pitchFamily="18" charset="2"/>
              </a:rPr>
              <a:t>ry</a:t>
            </a:r>
            <a:r>
              <a:rPr lang="en-US" sz="1400" dirty="0">
                <a:effectLst/>
                <a:latin typeface="+mn-lt"/>
                <a:ea typeface="Times New Roman" panose="02020603050405020304" pitchFamily="18" charset="0"/>
                <a:cs typeface="Times New Roman" panose="02020603050405020304" pitchFamily="18" charset="0"/>
                <a:sym typeface="Symbol" panose="05050102010706020507" pitchFamily="18" charset="2"/>
              </a:rPr>
              <a:t> </a:t>
            </a:r>
            <a:r>
              <a:rPr lang="en-US" sz="1400" dirty="0">
                <a:effectLst/>
                <a:latin typeface="+mn-lt"/>
                <a:ea typeface="Times New Roman" panose="02020603050405020304" pitchFamily="18" charset="0"/>
              </a:rPr>
              <a:t>(kip-in.)</a:t>
            </a:r>
          </a:p>
          <a:p>
            <a:pPr marL="801688" marR="228600" indent="-573088" algn="just">
              <a:lnSpc>
                <a:spcPct val="110000"/>
              </a:lnSpc>
              <a:spcBef>
                <a:spcPts val="0"/>
              </a:spcBef>
              <a:spcAft>
                <a:spcPts val="0"/>
              </a:spcAft>
              <a:tabLst>
                <a:tab pos="457200" algn="l"/>
                <a:tab pos="800100" algn="l"/>
              </a:tabLst>
            </a:pPr>
            <a:endParaRPr lang="en-US" sz="1400" dirty="0">
              <a:latin typeface="+mn-lt"/>
            </a:endParaRPr>
          </a:p>
        </p:txBody>
      </p:sp>
      <p:pic>
        <p:nvPicPr>
          <p:cNvPr id="9" name="Picture 8">
            <a:extLst>
              <a:ext uri="{FF2B5EF4-FFF2-40B4-BE49-F238E27FC236}">
                <a16:creationId xmlns:a16="http://schemas.microsoft.com/office/drawing/2014/main" id="{D492BDD4-5327-C11E-E0ED-889DE02357FE}"/>
              </a:ext>
            </a:extLst>
          </p:cNvPr>
          <p:cNvPicPr>
            <a:picLocks noChangeAspect="1"/>
          </p:cNvPicPr>
          <p:nvPr/>
        </p:nvPicPr>
        <p:blipFill>
          <a:blip r:embed="rId3" cstate="hqprint">
            <a:extLst>
              <a:ext uri="{28A0092B-C50C-407E-A947-70E740481C1C}">
                <a14:useLocalDpi xmlns:a14="http://schemas.microsoft.com/office/drawing/2010/main"/>
              </a:ext>
            </a:extLst>
          </a:blip>
          <a:srcRect r="19008" b="17435"/>
          <a:stretch>
            <a:fillRect/>
          </a:stretch>
        </p:blipFill>
        <p:spPr bwMode="auto">
          <a:xfrm>
            <a:off x="5798319" y="846575"/>
            <a:ext cx="3269481" cy="3724177"/>
          </a:xfrm>
          <a:prstGeom prst="rect">
            <a:avLst/>
          </a:prstGeom>
          <a:noFill/>
          <a:ln>
            <a:noFill/>
          </a:ln>
        </p:spPr>
      </p:pic>
      <p:sp>
        <p:nvSpPr>
          <p:cNvPr id="16" name="TextBox 15">
            <a:extLst>
              <a:ext uri="{FF2B5EF4-FFF2-40B4-BE49-F238E27FC236}">
                <a16:creationId xmlns:a16="http://schemas.microsoft.com/office/drawing/2014/main" id="{03988FA0-90CE-DDA9-AEFB-EC4CA73D18C5}"/>
              </a:ext>
            </a:extLst>
          </p:cNvPr>
          <p:cNvSpPr txBox="1"/>
          <p:nvPr/>
        </p:nvSpPr>
        <p:spPr>
          <a:xfrm>
            <a:off x="542041" y="508277"/>
            <a:ext cx="516905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Alternatively, for noncomposite I- and box-section members, the following relationships may be employed in combination</a:t>
            </a:r>
          </a:p>
        </p:txBody>
      </p:sp>
      <p:sp>
        <p:nvSpPr>
          <p:cNvPr id="18" name="Rectangle 2">
            <a:extLst>
              <a:ext uri="{FF2B5EF4-FFF2-40B4-BE49-F238E27FC236}">
                <a16:creationId xmlns:a16="http://schemas.microsoft.com/office/drawing/2014/main" id="{B40AB279-8E48-7D29-7AC3-9688B17CB9DE}"/>
              </a:ext>
            </a:extLst>
          </p:cNvPr>
          <p:cNvSpPr>
            <a:spLocks noChangeArrowheads="1"/>
          </p:cNvSpPr>
          <p:nvPr/>
        </p:nvSpPr>
        <p:spPr bwMode="auto">
          <a:xfrm>
            <a:off x="1547275" y="1468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31E1862F-0831-967D-4AC5-52D727056642}"/>
                  </a:ext>
                </a:extLst>
              </p:cNvPr>
              <p:cNvSpPr txBox="1"/>
              <p:nvPr/>
            </p:nvSpPr>
            <p:spPr bwMode="auto">
              <a:xfrm>
                <a:off x="1115630" y="1506538"/>
                <a:ext cx="2921078" cy="799182"/>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𝑟𝑦</m:t>
                              </m:r>
                            </m:sub>
                          </m:sSub>
                        </m:den>
                      </m:f>
                      <m:r>
                        <a:rPr lang="en-US" i="1">
                          <a:solidFill>
                            <a:srgbClr val="000000"/>
                          </a:solidFill>
                          <a:latin typeface="Cambria Math" panose="02040503050406030204" pitchFamily="18" charset="0"/>
                        </a:rPr>
                        <m:t>  +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𝑢𝑥</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𝑟𝑥𝑝𝑒</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𝑟𝑦𝑝𝑒</m:t>
                                  </m:r>
                                </m:sub>
                              </m:sSub>
                            </m:den>
                          </m:f>
                        </m:e>
                      </m:d>
                      <m:r>
                        <a:rPr lang="en-US" i="1">
                          <a:solidFill>
                            <a:srgbClr val="000000"/>
                          </a:solidFill>
                          <a:latin typeface="Cambria Math" panose="02040503050406030204" pitchFamily="18" charset="0"/>
                        </a:rPr>
                        <m:t>  ≤  1.0</m:t>
                      </m:r>
                    </m:oMath>
                  </m:oMathPara>
                </a14:m>
                <a:endParaRPr lang="en-US" dirty="0"/>
              </a:p>
            </p:txBody>
          </p:sp>
        </mc:Choice>
        <mc:Fallback xmlns="">
          <p:sp>
            <p:nvSpPr>
              <p:cNvPr id="19" name="Object 18">
                <a:extLst>
                  <a:ext uri="{FF2B5EF4-FFF2-40B4-BE49-F238E27FC236}">
                    <a16:creationId xmlns:a16="http://schemas.microsoft.com/office/drawing/2014/main" id="{31E1862F-0831-967D-4AC5-52D727056642}"/>
                  </a:ext>
                </a:extLst>
              </p:cNvPr>
              <p:cNvSpPr txBox="1">
                <a:spLocks noRot="1" noChangeAspect="1" noMove="1" noResize="1" noEditPoints="1" noAdjustHandles="1" noChangeArrowheads="1" noChangeShapeType="1" noTextEdit="1"/>
              </p:cNvSpPr>
              <p:nvPr/>
            </p:nvSpPr>
            <p:spPr bwMode="auto">
              <a:xfrm>
                <a:off x="1115630" y="1506538"/>
                <a:ext cx="2921078" cy="799182"/>
              </a:xfrm>
              <a:prstGeom prst="rect">
                <a:avLst/>
              </a:prstGeom>
              <a:blipFill>
                <a:blip r:embed="rId6"/>
                <a:stretch>
                  <a:fillRect/>
                </a:stretch>
              </a:blipFill>
            </p:spPr>
            <p:txBody>
              <a:bodyPr/>
              <a:lstStyle/>
              <a:p>
                <a:r>
                  <a:rPr lang="en-US">
                    <a:noFill/>
                  </a:rPr>
                  <a:t> </a:t>
                </a:r>
              </a:p>
            </p:txBody>
          </p:sp>
        </mc:Fallback>
      </mc:AlternateContent>
      <p:sp>
        <p:nvSpPr>
          <p:cNvPr id="20" name="Rectangle 4">
            <a:extLst>
              <a:ext uri="{FF2B5EF4-FFF2-40B4-BE49-F238E27FC236}">
                <a16:creationId xmlns:a16="http://schemas.microsoft.com/office/drawing/2014/main" id="{09F0F346-1F54-BD00-CA7F-19FC31C0BCF0}"/>
              </a:ext>
            </a:extLst>
          </p:cNvPr>
          <p:cNvSpPr>
            <a:spLocks noChangeArrowheads="1"/>
          </p:cNvSpPr>
          <p:nvPr/>
        </p:nvSpPr>
        <p:spPr bwMode="auto">
          <a:xfrm>
            <a:off x="1547275" y="23099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7E5D66A9-46B5-770C-463D-F9A26BC8992F}"/>
                  </a:ext>
                </a:extLst>
              </p:cNvPr>
              <p:cNvSpPr txBox="1"/>
              <p:nvPr/>
            </p:nvSpPr>
            <p:spPr bwMode="auto">
              <a:xfrm>
                <a:off x="1857482" y="2223067"/>
                <a:ext cx="2158739" cy="799181"/>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𝑢𝑥</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𝑟𝑥𝑐</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𝑟𝑦𝑐</m:t>
                                  </m:r>
                                </m:sub>
                              </m:sSub>
                            </m:den>
                          </m:f>
                        </m:e>
                      </m:d>
                      <m:r>
                        <a:rPr lang="en-US" i="1">
                          <a:solidFill>
                            <a:srgbClr val="000000"/>
                          </a:solidFill>
                          <a:latin typeface="Cambria Math" panose="02040503050406030204" pitchFamily="18" charset="0"/>
                        </a:rPr>
                        <m:t>  ≤  1.0</m:t>
                      </m:r>
                    </m:oMath>
                  </m:oMathPara>
                </a14:m>
                <a:endParaRPr lang="en-US" dirty="0"/>
              </a:p>
            </p:txBody>
          </p:sp>
        </mc:Choice>
        <mc:Fallback xmlns="">
          <p:sp>
            <p:nvSpPr>
              <p:cNvPr id="21" name="Object 20">
                <a:extLst>
                  <a:ext uri="{FF2B5EF4-FFF2-40B4-BE49-F238E27FC236}">
                    <a16:creationId xmlns:a16="http://schemas.microsoft.com/office/drawing/2014/main" id="{7E5D66A9-46B5-770C-463D-F9A26BC8992F}"/>
                  </a:ext>
                </a:extLst>
              </p:cNvPr>
              <p:cNvSpPr txBox="1">
                <a:spLocks noRot="1" noChangeAspect="1" noMove="1" noResize="1" noEditPoints="1" noAdjustHandles="1" noChangeArrowheads="1" noChangeShapeType="1" noTextEdit="1"/>
              </p:cNvSpPr>
              <p:nvPr/>
            </p:nvSpPr>
            <p:spPr bwMode="auto">
              <a:xfrm>
                <a:off x="1857482" y="2223067"/>
                <a:ext cx="2158739" cy="799181"/>
              </a:xfrm>
              <a:prstGeom prst="rect">
                <a:avLst/>
              </a:prstGeom>
              <a:blipFill>
                <a:blip r:embed="rId7"/>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F47B840F-E25B-2C6F-E0E5-78E2100388CF}"/>
              </a:ext>
            </a:extLst>
          </p:cNvPr>
          <p:cNvSpPr txBox="1"/>
          <p:nvPr/>
        </p:nvSpPr>
        <p:spPr>
          <a:xfrm>
            <a:off x="4098281" y="1622841"/>
            <a:ext cx="1610439" cy="338554"/>
          </a:xfrm>
          <a:prstGeom prst="rect">
            <a:avLst/>
          </a:prstGeom>
          <a:noFill/>
        </p:spPr>
        <p:txBody>
          <a:bodyPr wrap="square" rtlCol="0">
            <a:spAutoFit/>
          </a:bodyPr>
          <a:lstStyle/>
          <a:p>
            <a:r>
              <a:rPr lang="en-US" sz="1600" dirty="0">
                <a:latin typeface="+mn-lt"/>
              </a:rPr>
              <a:t>Eq. 6.8.2.3.1-3</a:t>
            </a:r>
          </a:p>
        </p:txBody>
      </p:sp>
      <p:sp>
        <p:nvSpPr>
          <p:cNvPr id="23" name="TextBox 22">
            <a:extLst>
              <a:ext uri="{FF2B5EF4-FFF2-40B4-BE49-F238E27FC236}">
                <a16:creationId xmlns:a16="http://schemas.microsoft.com/office/drawing/2014/main" id="{EF624DCB-60E2-07DC-C03A-DC8290297CDC}"/>
              </a:ext>
            </a:extLst>
          </p:cNvPr>
          <p:cNvSpPr txBox="1"/>
          <p:nvPr/>
        </p:nvSpPr>
        <p:spPr>
          <a:xfrm>
            <a:off x="4085155" y="2334947"/>
            <a:ext cx="1621096" cy="338554"/>
          </a:xfrm>
          <a:prstGeom prst="rect">
            <a:avLst/>
          </a:prstGeom>
          <a:noFill/>
        </p:spPr>
        <p:txBody>
          <a:bodyPr wrap="square" rtlCol="0">
            <a:spAutoFit/>
          </a:bodyPr>
          <a:lstStyle/>
          <a:p>
            <a:r>
              <a:rPr lang="en-US" sz="1600" dirty="0">
                <a:latin typeface="+mn-lt"/>
              </a:rPr>
              <a:t>Eq. 6.8.2.3.1-4</a:t>
            </a:r>
          </a:p>
        </p:txBody>
      </p:sp>
    </p:spTree>
    <p:extLst>
      <p:ext uri="{BB962C8B-B14F-4D97-AF65-F5344CB8AC3E}">
        <p14:creationId xmlns:p14="http://schemas.microsoft.com/office/powerpoint/2010/main" val="2036584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57199" y="761034"/>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a:extLst>
              <a:ext uri="{FF2B5EF4-FFF2-40B4-BE49-F238E27FC236}">
                <a16:creationId xmlns:a16="http://schemas.microsoft.com/office/drawing/2014/main" id="{A249FDD8-7D46-7659-A62E-9FDA37248743}"/>
              </a:ext>
            </a:extLst>
          </p:cNvPr>
          <p:cNvSpPr txBox="1"/>
          <p:nvPr/>
        </p:nvSpPr>
        <p:spPr>
          <a:xfrm>
            <a:off x="666300" y="3146918"/>
            <a:ext cx="5593098" cy="2077941"/>
          </a:xfrm>
          <a:prstGeom prst="rect">
            <a:avLst/>
          </a:prstGeom>
          <a:noFill/>
        </p:spPr>
        <p:txBody>
          <a:bodyPr wrap="square">
            <a:spAutoFit/>
          </a:bodyPr>
          <a:lstStyle/>
          <a:p>
            <a:pPr marL="228600" marR="228600" algn="just">
              <a:lnSpc>
                <a:spcPct val="110000"/>
              </a:lnSpc>
              <a:spcBef>
                <a:spcPts val="0"/>
              </a:spcBef>
              <a:spcAft>
                <a:spcPts val="0"/>
              </a:spcAft>
            </a:pPr>
            <a:r>
              <a:rPr lang="en-US" sz="1300" dirty="0">
                <a:effectLst/>
                <a:latin typeface="+mn-lt"/>
                <a:ea typeface="Times New Roman" panose="02020603050405020304" pitchFamily="18" charset="0"/>
                <a:cs typeface="Calibri" panose="020F0502020204030204" pitchFamily="34" charset="0"/>
              </a:rPr>
              <a:t>where:</a:t>
            </a:r>
          </a:p>
          <a:p>
            <a:pPr marL="687388" marR="228600" indent="-458788">
              <a:lnSpc>
                <a:spcPct val="110000"/>
              </a:lnSpc>
              <a:spcBef>
                <a:spcPts val="0"/>
              </a:spcBef>
              <a:spcAft>
                <a:spcPts val="0"/>
              </a:spcAft>
              <a:tabLst>
                <a:tab pos="457200" algn="l"/>
              </a:tabLst>
            </a:pPr>
            <a:r>
              <a:rPr lang="en-US" sz="1300" dirty="0">
                <a:effectLst/>
                <a:latin typeface="+mn-lt"/>
                <a:ea typeface="Times New Roman" panose="02020603050405020304" pitchFamily="18" charset="0"/>
              </a:rPr>
              <a:t>P</a:t>
            </a:r>
            <a:r>
              <a:rPr lang="en-US" sz="1300" baseline="-25000" dirty="0">
                <a:effectLst/>
                <a:latin typeface="+mn-lt"/>
                <a:ea typeface="Times New Roman" panose="02020603050405020304" pitchFamily="18" charset="0"/>
              </a:rPr>
              <a:t>u </a:t>
            </a:r>
            <a:r>
              <a:rPr lang="en-US" sz="1300" dirty="0">
                <a:effectLst/>
                <a:latin typeface="+mn-lt"/>
                <a:ea typeface="Times New Roman" panose="02020603050405020304" pitchFamily="18" charset="0"/>
              </a:rPr>
              <a:t> =     maximum factored axial force at the cross section under consideration, positive in tension and negative in compression (kips)</a:t>
            </a:r>
          </a:p>
          <a:p>
            <a:pPr marL="687388" marR="228600" indent="-458788">
              <a:lnSpc>
                <a:spcPct val="110000"/>
              </a:lnSpc>
              <a:spcBef>
                <a:spcPts val="0"/>
              </a:spcBef>
              <a:spcAft>
                <a:spcPts val="0"/>
              </a:spcAft>
              <a:tabLst>
                <a:tab pos="457200" algn="l"/>
                <a:tab pos="687388" algn="l"/>
              </a:tabLst>
            </a:pPr>
            <a:r>
              <a:rPr lang="en-US" sz="1300" baseline="-25000" dirty="0">
                <a:effectLst/>
                <a:latin typeface="+mn-lt"/>
                <a:ea typeface="Times New Roman" panose="02020603050405020304" pitchFamily="18" charset="0"/>
              </a:rPr>
              <a:t> </a:t>
            </a:r>
            <a:r>
              <a:rPr lang="en-US" sz="1300" dirty="0">
                <a:effectLst/>
                <a:latin typeface="+mn-lt"/>
                <a:ea typeface="Times New Roman" panose="02020603050405020304" pitchFamily="18" charset="0"/>
              </a:rPr>
              <a:t>P</a:t>
            </a:r>
            <a:r>
              <a:rPr lang="en-US" sz="1300" baseline="-25000" dirty="0">
                <a:effectLst/>
                <a:latin typeface="+mn-lt"/>
                <a:ea typeface="Times New Roman" panose="02020603050405020304" pitchFamily="18" charset="0"/>
              </a:rPr>
              <a:t>r </a:t>
            </a:r>
            <a:r>
              <a:rPr lang="en-US" sz="1300" dirty="0">
                <a:effectLst/>
                <a:latin typeface="+mn-lt"/>
                <a:ea typeface="Times New Roman" panose="02020603050405020304" pitchFamily="18" charset="0"/>
              </a:rPr>
              <a:t>=     for cross sections subjected to axial tension, factored tensile resistance for fracture on the net section (Slide 8); for cross sections subjected to axial compression, factored tensile resistance for yielding on the gross section (Slide 7) (kips) </a:t>
            </a:r>
          </a:p>
          <a:p>
            <a:pPr marL="801688" marR="228600" indent="-573088" algn="just">
              <a:lnSpc>
                <a:spcPct val="110000"/>
              </a:lnSpc>
              <a:spcBef>
                <a:spcPts val="0"/>
              </a:spcBef>
              <a:spcAft>
                <a:spcPts val="0"/>
              </a:spcAft>
              <a:tabLst>
                <a:tab pos="457200" algn="l"/>
                <a:tab pos="800100" algn="l"/>
              </a:tabLst>
            </a:pPr>
            <a:endParaRPr lang="en-US" sz="1400" dirty="0">
              <a:latin typeface="+mn-lt"/>
            </a:endParaRPr>
          </a:p>
        </p:txBody>
      </p:sp>
      <p:sp>
        <p:nvSpPr>
          <p:cNvPr id="16" name="TextBox 15">
            <a:extLst>
              <a:ext uri="{FF2B5EF4-FFF2-40B4-BE49-F238E27FC236}">
                <a16:creationId xmlns:a16="http://schemas.microsoft.com/office/drawing/2014/main" id="{03988FA0-90CE-DDA9-AEFB-EC4CA73D18C5}"/>
              </a:ext>
            </a:extLst>
          </p:cNvPr>
          <p:cNvSpPr txBox="1"/>
          <p:nvPr/>
        </p:nvSpPr>
        <p:spPr>
          <a:xfrm>
            <a:off x="542040" y="576368"/>
            <a:ext cx="7772400" cy="267765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Tension Rupture under Axial Tension or Compression Combined with Flexure (</a:t>
            </a:r>
            <a:r>
              <a:rPr lang="en-US" i="1" dirty="0">
                <a:latin typeface="+mn-lt"/>
              </a:rPr>
              <a:t>AASHTO LRFD </a:t>
            </a:r>
            <a:r>
              <a:rPr lang="en-US" dirty="0">
                <a:latin typeface="+mn-lt"/>
              </a:rPr>
              <a:t>Article 6.8.2.3.3) – to be checked at:</a:t>
            </a:r>
          </a:p>
          <a:p>
            <a:pPr marL="285750" indent="-285750">
              <a:buFont typeface="Arial" panose="020B0604020202020204" pitchFamily="34" charset="0"/>
              <a:buChar char="•"/>
            </a:pPr>
            <a:endParaRPr lang="en-US" dirty="0">
              <a:latin typeface="+mn-lt"/>
            </a:endParaRPr>
          </a:p>
          <a:p>
            <a:pPr marL="742950" lvl="1" indent="-285750">
              <a:buFont typeface="Calibri" panose="020F0502020204030204" pitchFamily="34" charset="0"/>
              <a:buChar char="―"/>
            </a:pPr>
            <a:r>
              <a:rPr lang="en-US" sz="1600" dirty="0">
                <a:latin typeface="+mn-lt"/>
              </a:rPr>
              <a:t>Cross sections containing bolt holes in one or more flanges that are subjected to tension under combined axial tension or compression and flexure;</a:t>
            </a:r>
          </a:p>
          <a:p>
            <a:pPr marL="742950" lvl="1" indent="-285750">
              <a:buFont typeface="Calibri" panose="020F0502020204030204" pitchFamily="34" charset="0"/>
              <a:buChar char="―"/>
            </a:pPr>
            <a:r>
              <a:rPr lang="en-US" sz="1600" dirty="0">
                <a:latin typeface="+mn-lt"/>
              </a:rPr>
              <a:t>Cross sections subjected to axial tension and flexure and containing bolt holes in other cross-section elements, or;</a:t>
            </a:r>
          </a:p>
          <a:p>
            <a:pPr marL="742950" lvl="1" indent="-285750">
              <a:buFont typeface="Calibri" panose="020F0502020204030204" pitchFamily="34" charset="0"/>
              <a:buChar char="―"/>
            </a:pPr>
            <a:r>
              <a:rPr lang="en-US" sz="1600" dirty="0">
                <a:latin typeface="+mn-lt"/>
              </a:rPr>
              <a:t>Cross sections at welded connections subjected to axial tension and flexure.</a:t>
            </a:r>
          </a:p>
          <a:p>
            <a:pPr marL="742950" lvl="1" indent="-285750">
              <a:buFont typeface="Wingdings" panose="05000000000000000000" pitchFamily="2" charset="2"/>
              <a:buChar char="Ø"/>
            </a:pPr>
            <a:endParaRPr lang="en-US" sz="1600" dirty="0">
              <a:latin typeface="+mn-lt"/>
            </a:endParaRPr>
          </a:p>
          <a:p>
            <a:pPr marL="285750" indent="-285750">
              <a:buFont typeface="Arial" panose="020B0604020202020204" pitchFamily="34" charset="0"/>
              <a:buChar char="•"/>
            </a:pPr>
            <a:endParaRPr lang="en-US" dirty="0">
              <a:latin typeface="+mn-lt"/>
            </a:endParaRPr>
          </a:p>
        </p:txBody>
      </p:sp>
      <p:sp>
        <p:nvSpPr>
          <p:cNvPr id="18" name="Rectangle 2">
            <a:extLst>
              <a:ext uri="{FF2B5EF4-FFF2-40B4-BE49-F238E27FC236}">
                <a16:creationId xmlns:a16="http://schemas.microsoft.com/office/drawing/2014/main" id="{B40AB279-8E48-7D29-7AC3-9688B17CB9DE}"/>
              </a:ext>
            </a:extLst>
          </p:cNvPr>
          <p:cNvSpPr>
            <a:spLocks noChangeArrowheads="1"/>
          </p:cNvSpPr>
          <p:nvPr/>
        </p:nvSpPr>
        <p:spPr bwMode="auto">
          <a:xfrm>
            <a:off x="1547275" y="1468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0" name="Rectangle 4">
            <a:extLst>
              <a:ext uri="{FF2B5EF4-FFF2-40B4-BE49-F238E27FC236}">
                <a16:creationId xmlns:a16="http://schemas.microsoft.com/office/drawing/2014/main" id="{09F0F346-1F54-BD00-CA7F-19FC31C0BCF0}"/>
              </a:ext>
            </a:extLst>
          </p:cNvPr>
          <p:cNvSpPr>
            <a:spLocks noChangeArrowheads="1"/>
          </p:cNvSpPr>
          <p:nvPr/>
        </p:nvSpPr>
        <p:spPr bwMode="auto">
          <a:xfrm>
            <a:off x="1547275" y="23099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TextBox 21">
            <a:extLst>
              <a:ext uri="{FF2B5EF4-FFF2-40B4-BE49-F238E27FC236}">
                <a16:creationId xmlns:a16="http://schemas.microsoft.com/office/drawing/2014/main" id="{F47B840F-E25B-2C6F-E0E5-78E2100388CF}"/>
              </a:ext>
            </a:extLst>
          </p:cNvPr>
          <p:cNvSpPr txBox="1"/>
          <p:nvPr/>
        </p:nvSpPr>
        <p:spPr>
          <a:xfrm>
            <a:off x="5893696" y="2808364"/>
            <a:ext cx="1610439" cy="338554"/>
          </a:xfrm>
          <a:prstGeom prst="rect">
            <a:avLst/>
          </a:prstGeom>
          <a:noFill/>
        </p:spPr>
        <p:txBody>
          <a:bodyPr wrap="square" rtlCol="0">
            <a:spAutoFit/>
          </a:bodyPr>
          <a:lstStyle/>
          <a:p>
            <a:r>
              <a:rPr lang="en-US" sz="1600" dirty="0">
                <a:latin typeface="+mn-lt"/>
              </a:rPr>
              <a:t>Eq. 6.8.2.3.3-1</a:t>
            </a:r>
          </a:p>
        </p:txBody>
      </p:sp>
      <p:sp>
        <p:nvSpPr>
          <p:cNvPr id="5" name="Rectangle 2">
            <a:extLst>
              <a:ext uri="{FF2B5EF4-FFF2-40B4-BE49-F238E27FC236}">
                <a16:creationId xmlns:a16="http://schemas.microsoft.com/office/drawing/2014/main" id="{95598050-4EBA-80EE-EC10-7FF1FF195B3C}"/>
              </a:ext>
            </a:extLst>
          </p:cNvPr>
          <p:cNvSpPr>
            <a:spLocks noChangeArrowheads="1"/>
          </p:cNvSpPr>
          <p:nvPr/>
        </p:nvSpPr>
        <p:spPr bwMode="auto">
          <a:xfrm>
            <a:off x="2126916" y="1650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FC1D02A5-488C-FE58-E2B8-02B499539D31}"/>
                  </a:ext>
                </a:extLst>
              </p:cNvPr>
              <p:cNvSpPr txBox="1"/>
              <p:nvPr/>
            </p:nvSpPr>
            <p:spPr bwMode="auto">
              <a:xfrm>
                <a:off x="3756515" y="2747908"/>
                <a:ext cx="1610439" cy="611967"/>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  1.0</m:t>
                      </m:r>
                    </m:oMath>
                  </m:oMathPara>
                </a14:m>
                <a:endParaRPr lang="en-US" dirty="0"/>
              </a:p>
            </p:txBody>
          </p:sp>
        </mc:Choice>
        <mc:Fallback xmlns="">
          <p:sp>
            <p:nvSpPr>
              <p:cNvPr id="8" name="Object 7">
                <a:extLst>
                  <a:ext uri="{FF2B5EF4-FFF2-40B4-BE49-F238E27FC236}">
                    <a16:creationId xmlns:a16="http://schemas.microsoft.com/office/drawing/2014/main" id="{FC1D02A5-488C-FE58-E2B8-02B499539D31}"/>
                  </a:ext>
                </a:extLst>
              </p:cNvPr>
              <p:cNvSpPr txBox="1">
                <a:spLocks noRot="1" noChangeAspect="1" noMove="1" noResize="1" noEditPoints="1" noAdjustHandles="1" noChangeArrowheads="1" noChangeShapeType="1" noTextEdit="1"/>
              </p:cNvSpPr>
              <p:nvPr/>
            </p:nvSpPr>
            <p:spPr bwMode="auto">
              <a:xfrm>
                <a:off x="3756515" y="2747908"/>
                <a:ext cx="1610439" cy="611967"/>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65E7955-2B9A-5ACA-63DB-1AE84F9D72B3}"/>
              </a:ext>
            </a:extLst>
          </p:cNvPr>
          <p:cNvSpPr txBox="1"/>
          <p:nvPr/>
        </p:nvSpPr>
        <p:spPr>
          <a:xfrm>
            <a:off x="5716185" y="3361955"/>
            <a:ext cx="3179715" cy="1908215"/>
          </a:xfrm>
          <a:prstGeom prst="rect">
            <a:avLst/>
          </a:prstGeom>
          <a:noFill/>
        </p:spPr>
        <p:txBody>
          <a:bodyPr wrap="square" rtlCol="0">
            <a:spAutoFit/>
          </a:bodyPr>
          <a:lstStyle/>
          <a:p>
            <a:pPr marL="461963" indent="-461963"/>
            <a:r>
              <a:rPr lang="en-US" sz="1300" dirty="0">
                <a:latin typeface="+mn-lt"/>
              </a:rPr>
              <a:t>M</a:t>
            </a:r>
            <a:r>
              <a:rPr lang="en-US" sz="1300" baseline="-25000" dirty="0">
                <a:latin typeface="+mn-lt"/>
              </a:rPr>
              <a:t>u</a:t>
            </a:r>
            <a:r>
              <a:rPr lang="en-US" sz="1300" dirty="0">
                <a:latin typeface="+mn-lt"/>
              </a:rPr>
              <a:t>  =   </a:t>
            </a:r>
            <a:r>
              <a:rPr lang="en-US" sz="1300" dirty="0">
                <a:effectLst/>
                <a:latin typeface="+mn-lt"/>
                <a:ea typeface="Times New Roman" panose="02020603050405020304" pitchFamily="18" charset="0"/>
              </a:rPr>
              <a:t>factored moment about the principal axis of bending under consideration at the cross section under consideration; positive for tension and negative for compression in the cross-section element under consideration (kip-in.)</a:t>
            </a:r>
          </a:p>
          <a:p>
            <a:pPr marL="461963" indent="-461963"/>
            <a:r>
              <a:rPr lang="en-US" sz="1300" dirty="0">
                <a:latin typeface="+mn-lt"/>
                <a:ea typeface="Times New Roman" panose="02020603050405020304" pitchFamily="18" charset="0"/>
              </a:rPr>
              <a:t>M</a:t>
            </a:r>
            <a:r>
              <a:rPr lang="en-US" sz="1300" baseline="-25000" dirty="0">
                <a:latin typeface="+mn-lt"/>
                <a:ea typeface="Times New Roman" panose="02020603050405020304" pitchFamily="18" charset="0"/>
              </a:rPr>
              <a:t>r</a:t>
            </a:r>
            <a:r>
              <a:rPr lang="en-US" sz="1300" dirty="0">
                <a:latin typeface="+mn-lt"/>
                <a:ea typeface="Times New Roman" panose="02020603050405020304" pitchFamily="18" charset="0"/>
              </a:rPr>
              <a:t>   =   see next slide</a:t>
            </a:r>
            <a:endParaRPr lang="en-US" sz="1300" baseline="-25000" dirty="0">
              <a:effectLst/>
              <a:latin typeface="+mn-lt"/>
              <a:ea typeface="Times New Roman" panose="02020603050405020304" pitchFamily="18" charset="0"/>
            </a:endParaRPr>
          </a:p>
          <a:p>
            <a:r>
              <a:rPr lang="en-US" sz="1400" dirty="0">
                <a:latin typeface="+mn-lt"/>
              </a:rPr>
              <a:t>  </a:t>
            </a:r>
          </a:p>
        </p:txBody>
      </p:sp>
    </p:spTree>
    <p:extLst>
      <p:ext uri="{BB962C8B-B14F-4D97-AF65-F5344CB8AC3E}">
        <p14:creationId xmlns:p14="http://schemas.microsoft.com/office/powerpoint/2010/main" val="1648469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57199" y="761034"/>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a:extLst>
              <a:ext uri="{FF2B5EF4-FFF2-40B4-BE49-F238E27FC236}">
                <a16:creationId xmlns:a16="http://schemas.microsoft.com/office/drawing/2014/main" id="{A249FDD8-7D46-7659-A62E-9FDA37248743}"/>
              </a:ext>
            </a:extLst>
          </p:cNvPr>
          <p:cNvSpPr txBox="1"/>
          <p:nvPr/>
        </p:nvSpPr>
        <p:spPr>
          <a:xfrm>
            <a:off x="976944" y="1910735"/>
            <a:ext cx="7625015" cy="3382208"/>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400" dirty="0">
              <a:effectLst/>
              <a:latin typeface="+mn-lt"/>
              <a:ea typeface="Times New Roman" panose="02020603050405020304" pitchFamily="18" charset="0"/>
              <a:cs typeface="Calibri" panose="020F0502020204030204" pitchFamily="34" charset="0"/>
            </a:endParaRPr>
          </a:p>
          <a:p>
            <a:pPr marL="687388" marR="228600" indent="-458788">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r </a:t>
            </a:r>
            <a:r>
              <a:rPr lang="en-US" sz="1400" dirty="0">
                <a:effectLst/>
                <a:latin typeface="+mn-lt"/>
                <a:ea typeface="Times New Roman" panose="02020603050405020304" pitchFamily="18" charset="0"/>
              </a:rPr>
              <a:t> =   factored tension rupture flexural resistance about the axis of bending under consideration (kip-in.)</a:t>
            </a:r>
          </a:p>
          <a:p>
            <a:pPr marL="687388" marR="228600" indent="-458788">
              <a:lnSpc>
                <a:spcPct val="110000"/>
              </a:lnSpc>
              <a:spcBef>
                <a:spcPts val="0"/>
              </a:spcBef>
              <a:spcAft>
                <a:spcPts val="0"/>
              </a:spcAft>
              <a:tabLst>
                <a:tab pos="457200" algn="l"/>
                <a:tab pos="687388" algn="l"/>
              </a:tabLst>
            </a:pPr>
            <a:r>
              <a:rPr lang="en-US" sz="1400" baseline="-25000" dirty="0">
                <a:effectLst/>
                <a:latin typeface="+mn-lt"/>
                <a:ea typeface="Times New Roman" panose="02020603050405020304" pitchFamily="18" charset="0"/>
              </a:rPr>
              <a:t> </a:t>
            </a:r>
            <a:r>
              <a:rPr lang="en-US" sz="1400" dirty="0">
                <a:effectLst/>
                <a:latin typeface="+mn-lt"/>
                <a:ea typeface="Times New Roman" panose="02020603050405020304" pitchFamily="18" charset="0"/>
              </a:rPr>
              <a:t>A</a:t>
            </a:r>
            <a:r>
              <a:rPr lang="en-US" sz="1400" baseline="-25000" dirty="0">
                <a:effectLst/>
                <a:latin typeface="+mn-lt"/>
                <a:ea typeface="Times New Roman" panose="02020603050405020304" pitchFamily="18" charset="0"/>
              </a:rPr>
              <a:t>nf  </a:t>
            </a:r>
            <a:r>
              <a:rPr lang="en-US" sz="1400" dirty="0">
                <a:effectLst/>
                <a:latin typeface="+mn-lt"/>
                <a:ea typeface="Times New Roman" panose="02020603050405020304" pitchFamily="18" charset="0"/>
              </a:rPr>
              <a:t>=   net area of the tension flange; for sections not containing a flange loaded in flexural tension, and for sections at welded connections, A</a:t>
            </a:r>
            <a:r>
              <a:rPr lang="en-US" sz="1400" baseline="-25000" dirty="0">
                <a:effectLst/>
                <a:latin typeface="+mn-lt"/>
                <a:ea typeface="Times New Roman" panose="02020603050405020304" pitchFamily="18" charset="0"/>
              </a:rPr>
              <a:t>nf </a:t>
            </a:r>
            <a:r>
              <a:rPr lang="en-US" sz="1400" dirty="0">
                <a:effectLst/>
                <a:latin typeface="+mn-lt"/>
                <a:ea typeface="Times New Roman" panose="02020603050405020304" pitchFamily="18" charset="0"/>
              </a:rPr>
              <a:t>/A</a:t>
            </a:r>
            <a:r>
              <a:rPr lang="en-US" sz="1400" baseline="-25000" dirty="0">
                <a:effectLst/>
                <a:latin typeface="+mn-lt"/>
                <a:ea typeface="Times New Roman" panose="02020603050405020304" pitchFamily="18" charset="0"/>
              </a:rPr>
              <a:t>gf</a:t>
            </a:r>
            <a:r>
              <a:rPr lang="en-US" sz="1400" dirty="0">
                <a:effectLst/>
                <a:latin typeface="+mn-lt"/>
                <a:ea typeface="Times New Roman" panose="02020603050405020304" pitchFamily="18" charset="0"/>
              </a:rPr>
              <a:t>  shall be taken equal to 1.0 (in.</a:t>
            </a:r>
            <a:r>
              <a:rPr lang="en-US" sz="1400" baseline="30000" dirty="0">
                <a:effectLst/>
                <a:latin typeface="+mn-lt"/>
                <a:ea typeface="Times New Roman" panose="02020603050405020304" pitchFamily="18" charset="0"/>
              </a:rPr>
              <a:t>2</a:t>
            </a:r>
            <a:r>
              <a:rPr lang="en-US" sz="1400" dirty="0">
                <a:effectLst/>
                <a:latin typeface="+mn-lt"/>
                <a:ea typeface="Times New Roman" panose="02020603050405020304" pitchFamily="18" charset="0"/>
              </a:rPr>
              <a:t>)  </a:t>
            </a:r>
          </a:p>
          <a:p>
            <a:pPr marL="687388" marR="228600" indent="-458788" algn="just">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A</a:t>
            </a:r>
            <a:r>
              <a:rPr lang="en-US" sz="1400" baseline="-25000" dirty="0">
                <a:effectLst/>
                <a:latin typeface="+mn-lt"/>
                <a:ea typeface="Times New Roman" panose="02020603050405020304" pitchFamily="18" charset="0"/>
              </a:rPr>
              <a:t>gf   </a:t>
            </a:r>
            <a:r>
              <a:rPr lang="en-US" sz="1400" dirty="0">
                <a:effectLst/>
                <a:latin typeface="+mn-lt"/>
                <a:ea typeface="Times New Roman" panose="02020603050405020304" pitchFamily="18" charset="0"/>
              </a:rPr>
              <a:t>= gross area of the tension flange; for sections not containing a flange loaded in flexural  tension, and for sections at welded connections, A</a:t>
            </a:r>
            <a:r>
              <a:rPr lang="en-US" sz="1400" baseline="-25000" dirty="0">
                <a:effectLst/>
                <a:latin typeface="+mn-lt"/>
                <a:ea typeface="Times New Roman" panose="02020603050405020304" pitchFamily="18" charset="0"/>
              </a:rPr>
              <a:t>nf </a:t>
            </a:r>
            <a:r>
              <a:rPr lang="en-US" sz="1400" dirty="0">
                <a:effectLst/>
                <a:latin typeface="+mn-lt"/>
                <a:ea typeface="Times New Roman" panose="02020603050405020304" pitchFamily="18" charset="0"/>
              </a:rPr>
              <a:t>/A</a:t>
            </a:r>
            <a:r>
              <a:rPr lang="en-US" sz="1400" baseline="-25000" dirty="0">
                <a:effectLst/>
                <a:latin typeface="+mn-lt"/>
                <a:ea typeface="Times New Roman" panose="02020603050405020304" pitchFamily="18" charset="0"/>
              </a:rPr>
              <a:t>gf</a:t>
            </a:r>
            <a:r>
              <a:rPr lang="en-US" sz="1400" dirty="0">
                <a:effectLst/>
                <a:latin typeface="+mn-lt"/>
                <a:ea typeface="Times New Roman" panose="02020603050405020304" pitchFamily="18" charset="0"/>
              </a:rPr>
              <a:t>  shall be taken equal to 1.0 (in.</a:t>
            </a:r>
            <a:r>
              <a:rPr lang="en-US" sz="1400" baseline="30000" dirty="0">
                <a:effectLst/>
                <a:latin typeface="+mn-lt"/>
                <a:ea typeface="Times New Roman" panose="02020603050405020304" pitchFamily="18" charset="0"/>
              </a:rPr>
              <a:t>2</a:t>
            </a:r>
            <a:r>
              <a:rPr lang="en-US" sz="1400" dirty="0">
                <a:effectLst/>
                <a:latin typeface="+mn-lt"/>
                <a:ea typeface="Times New Roman" panose="02020603050405020304" pitchFamily="18" charset="0"/>
              </a:rPr>
              <a:t>)</a:t>
            </a:r>
          </a:p>
          <a:p>
            <a:pPr marL="687388" marR="228600" indent="-458788" algn="just">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F</a:t>
            </a:r>
            <a:r>
              <a:rPr lang="en-US" sz="1400" baseline="-25000" dirty="0">
                <a:effectLst/>
                <a:latin typeface="+mn-lt"/>
                <a:ea typeface="Times New Roman" panose="02020603050405020304" pitchFamily="18" charset="0"/>
              </a:rPr>
              <a:t>u</a:t>
            </a:r>
            <a:r>
              <a:rPr lang="en-US" sz="1400" dirty="0">
                <a:effectLst/>
                <a:latin typeface="+mn-lt"/>
                <a:ea typeface="Times New Roman" panose="02020603050405020304" pitchFamily="18" charset="0"/>
              </a:rPr>
              <a:t>   =   specified minimum tensile strength determined as specified in AASHTO LRFD Table 6.4.1-1 of the cross-section element under consideration (ksi)</a:t>
            </a:r>
          </a:p>
          <a:p>
            <a:pPr marL="687388" marR="228600" indent="-458788" algn="just">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F</a:t>
            </a:r>
            <a:r>
              <a:rPr lang="en-US" sz="1400" baseline="-25000" dirty="0">
                <a:effectLst/>
                <a:latin typeface="+mn-lt"/>
                <a:ea typeface="Times New Roman" panose="02020603050405020304" pitchFamily="18" charset="0"/>
              </a:rPr>
              <a:t>yt</a:t>
            </a:r>
            <a:r>
              <a:rPr lang="en-US" sz="1400" dirty="0">
                <a:effectLst/>
                <a:latin typeface="+mn-lt"/>
                <a:ea typeface="Times New Roman" panose="02020603050405020304" pitchFamily="18" charset="0"/>
              </a:rPr>
              <a:t>  =   specified minimum yield strength of the cross-section element under consideration (ksi)</a:t>
            </a:r>
          </a:p>
          <a:p>
            <a:pPr marL="687388" marR="228600" indent="-458788">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S</a:t>
            </a:r>
            <a:r>
              <a:rPr lang="en-US" sz="1400" baseline="-25000" dirty="0">
                <a:effectLst/>
                <a:latin typeface="+mn-lt"/>
                <a:ea typeface="Times New Roman" panose="02020603050405020304" pitchFamily="18" charset="0"/>
              </a:rPr>
              <a:t>t</a:t>
            </a:r>
            <a:r>
              <a:rPr lang="en-US" sz="1400" baseline="-25000" dirty="0">
                <a:latin typeface="+mn-lt"/>
                <a:ea typeface="Times New Roman" panose="02020603050405020304" pitchFamily="18" charset="0"/>
              </a:rPr>
              <a:t> </a:t>
            </a:r>
            <a:r>
              <a:rPr lang="en-US" sz="1400" dirty="0">
                <a:effectLst/>
                <a:latin typeface="+mn-lt"/>
                <a:ea typeface="Times New Roman" panose="02020603050405020304" pitchFamily="18" charset="0"/>
              </a:rPr>
              <a:t>   =   minimum elastic section modulus of the gross cross section about the axis of bending under consideration (in.</a:t>
            </a:r>
            <a:r>
              <a:rPr lang="en-US" sz="1400" baseline="30000" dirty="0">
                <a:effectLst/>
                <a:latin typeface="+mn-lt"/>
                <a:ea typeface="Times New Roman" panose="02020603050405020304" pitchFamily="18" charset="0"/>
              </a:rPr>
              <a:t>3</a:t>
            </a:r>
            <a:r>
              <a:rPr lang="en-US" sz="1400" dirty="0">
                <a:effectLst/>
                <a:latin typeface="+mn-lt"/>
                <a:ea typeface="Times New Roman" panose="02020603050405020304" pitchFamily="18" charset="0"/>
              </a:rPr>
              <a:t>)</a:t>
            </a:r>
          </a:p>
          <a:p>
            <a:pPr marL="687388" marR="228600" indent="-458788" algn="just">
              <a:lnSpc>
                <a:spcPct val="110000"/>
              </a:lnSpc>
              <a:spcBef>
                <a:spcPts val="0"/>
              </a:spcBef>
              <a:spcAft>
                <a:spcPts val="0"/>
              </a:spcAft>
              <a:tabLst>
                <a:tab pos="457200" algn="l"/>
              </a:tabLst>
            </a:pPr>
            <a:endParaRPr lang="en-US" sz="1300" dirty="0">
              <a:latin typeface="+mn-lt"/>
            </a:endParaRPr>
          </a:p>
        </p:txBody>
      </p:sp>
      <p:sp>
        <p:nvSpPr>
          <p:cNvPr id="16" name="TextBox 15">
            <a:extLst>
              <a:ext uri="{FF2B5EF4-FFF2-40B4-BE49-F238E27FC236}">
                <a16:creationId xmlns:a16="http://schemas.microsoft.com/office/drawing/2014/main" id="{03988FA0-90CE-DDA9-AEFB-EC4CA73D18C5}"/>
              </a:ext>
            </a:extLst>
          </p:cNvPr>
          <p:cNvSpPr txBox="1"/>
          <p:nvPr/>
        </p:nvSpPr>
        <p:spPr>
          <a:xfrm>
            <a:off x="542040" y="576368"/>
            <a:ext cx="7772400" cy="144655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Tension Rupture under Axial Tension or Compression Combined with Flexure (</a:t>
            </a:r>
            <a:r>
              <a:rPr lang="en-US" i="1" dirty="0">
                <a:latin typeface="+mn-lt"/>
              </a:rPr>
              <a:t>AASHTO LRFD </a:t>
            </a:r>
            <a:r>
              <a:rPr lang="en-US" dirty="0">
                <a:latin typeface="+mn-lt"/>
              </a:rPr>
              <a:t>Article 6.8.2.3.3) – cont.:</a:t>
            </a:r>
          </a:p>
          <a:p>
            <a:pPr marL="285750" indent="-285750">
              <a:buFont typeface="Arial" panose="020B0604020202020204" pitchFamily="34" charset="0"/>
              <a:buChar char="•"/>
            </a:pPr>
            <a:endParaRPr lang="en-US" dirty="0">
              <a:latin typeface="+mn-lt"/>
            </a:endParaRPr>
          </a:p>
          <a:p>
            <a:pPr marL="742950" lvl="1" indent="-285750">
              <a:buFont typeface="Wingdings" panose="05000000000000000000" pitchFamily="2" charset="2"/>
              <a:buChar char="Ø"/>
            </a:pPr>
            <a:endParaRPr lang="en-US" sz="1600" dirty="0">
              <a:latin typeface="+mn-lt"/>
            </a:endParaRPr>
          </a:p>
          <a:p>
            <a:pPr marL="285750" indent="-285750">
              <a:buFont typeface="Arial" panose="020B0604020202020204" pitchFamily="34" charset="0"/>
              <a:buChar char="•"/>
            </a:pPr>
            <a:endParaRPr lang="en-US" dirty="0">
              <a:latin typeface="+mn-lt"/>
            </a:endParaRPr>
          </a:p>
        </p:txBody>
      </p:sp>
      <p:sp>
        <p:nvSpPr>
          <p:cNvPr id="18" name="Rectangle 2">
            <a:extLst>
              <a:ext uri="{FF2B5EF4-FFF2-40B4-BE49-F238E27FC236}">
                <a16:creationId xmlns:a16="http://schemas.microsoft.com/office/drawing/2014/main" id="{B40AB279-8E48-7D29-7AC3-9688B17CB9DE}"/>
              </a:ext>
            </a:extLst>
          </p:cNvPr>
          <p:cNvSpPr>
            <a:spLocks noChangeArrowheads="1"/>
          </p:cNvSpPr>
          <p:nvPr/>
        </p:nvSpPr>
        <p:spPr bwMode="auto">
          <a:xfrm>
            <a:off x="1547275" y="1468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0" name="Rectangle 4">
            <a:extLst>
              <a:ext uri="{FF2B5EF4-FFF2-40B4-BE49-F238E27FC236}">
                <a16:creationId xmlns:a16="http://schemas.microsoft.com/office/drawing/2014/main" id="{09F0F346-1F54-BD00-CA7F-19FC31C0BCF0}"/>
              </a:ext>
            </a:extLst>
          </p:cNvPr>
          <p:cNvSpPr>
            <a:spLocks noChangeArrowheads="1"/>
          </p:cNvSpPr>
          <p:nvPr/>
        </p:nvSpPr>
        <p:spPr bwMode="auto">
          <a:xfrm>
            <a:off x="1547275" y="23099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TextBox 21">
            <a:extLst>
              <a:ext uri="{FF2B5EF4-FFF2-40B4-BE49-F238E27FC236}">
                <a16:creationId xmlns:a16="http://schemas.microsoft.com/office/drawing/2014/main" id="{F47B840F-E25B-2C6F-E0E5-78E2100388CF}"/>
              </a:ext>
            </a:extLst>
          </p:cNvPr>
          <p:cNvSpPr txBox="1"/>
          <p:nvPr/>
        </p:nvSpPr>
        <p:spPr>
          <a:xfrm>
            <a:off x="6083270" y="1468331"/>
            <a:ext cx="1610439" cy="338554"/>
          </a:xfrm>
          <a:prstGeom prst="rect">
            <a:avLst/>
          </a:prstGeom>
          <a:noFill/>
        </p:spPr>
        <p:txBody>
          <a:bodyPr wrap="square" rtlCol="0">
            <a:spAutoFit/>
          </a:bodyPr>
          <a:lstStyle/>
          <a:p>
            <a:r>
              <a:rPr lang="en-US" sz="1600" dirty="0">
                <a:latin typeface="+mn-lt"/>
              </a:rPr>
              <a:t>Eq. 6.8.2.3.3-2</a:t>
            </a:r>
          </a:p>
        </p:txBody>
      </p:sp>
      <p:sp>
        <p:nvSpPr>
          <p:cNvPr id="5" name="Rectangle 2">
            <a:extLst>
              <a:ext uri="{FF2B5EF4-FFF2-40B4-BE49-F238E27FC236}">
                <a16:creationId xmlns:a16="http://schemas.microsoft.com/office/drawing/2014/main" id="{95598050-4EBA-80EE-EC10-7FF1FF195B3C}"/>
              </a:ext>
            </a:extLst>
          </p:cNvPr>
          <p:cNvSpPr>
            <a:spLocks noChangeArrowheads="1"/>
          </p:cNvSpPr>
          <p:nvPr/>
        </p:nvSpPr>
        <p:spPr bwMode="auto">
          <a:xfrm>
            <a:off x="2126916" y="1650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FC1D02A5-488C-FE58-E2B8-02B499539D31}"/>
                  </a:ext>
                </a:extLst>
              </p:cNvPr>
              <p:cNvSpPr txBox="1"/>
              <p:nvPr/>
            </p:nvSpPr>
            <p:spPr bwMode="auto">
              <a:xfrm>
                <a:off x="3060732" y="1291326"/>
                <a:ext cx="2714502" cy="789062"/>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𝑟</m:t>
                          </m:r>
                        </m:sub>
                      </m:sSub>
                      <m:r>
                        <a:rPr lang="en-US" i="1">
                          <a:solidFill>
                            <a:srgbClr val="000000"/>
                          </a:solidFill>
                          <a:latin typeface="Cambria Math" panose="02040503050406030204" pitchFamily="18" charset="0"/>
                        </a:rPr>
                        <m:t>=0.84</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𝑛𝑓</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𝑔𝑓</m:t>
                                  </m:r>
                                </m:sub>
                              </m:sSub>
                            </m:den>
                          </m:f>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𝑦𝑡</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oMath>
                  </m:oMathPara>
                </a14:m>
                <a:endParaRPr lang="en-US" dirty="0"/>
              </a:p>
            </p:txBody>
          </p:sp>
        </mc:Choice>
        <mc:Fallback xmlns="">
          <p:sp>
            <p:nvSpPr>
              <p:cNvPr id="8" name="Object 7">
                <a:extLst>
                  <a:ext uri="{FF2B5EF4-FFF2-40B4-BE49-F238E27FC236}">
                    <a16:creationId xmlns:a16="http://schemas.microsoft.com/office/drawing/2014/main" id="{FC1D02A5-488C-FE58-E2B8-02B499539D31}"/>
                  </a:ext>
                </a:extLst>
              </p:cNvPr>
              <p:cNvSpPr txBox="1">
                <a:spLocks noRot="1" noChangeAspect="1" noMove="1" noResize="1" noEditPoints="1" noAdjustHandles="1" noChangeArrowheads="1" noChangeShapeType="1" noTextEdit="1"/>
              </p:cNvSpPr>
              <p:nvPr/>
            </p:nvSpPr>
            <p:spPr bwMode="auto">
              <a:xfrm>
                <a:off x="3060732" y="1291326"/>
                <a:ext cx="2714502" cy="789062"/>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65E7955-2B9A-5ACA-63DB-1AE84F9D72B3}"/>
              </a:ext>
            </a:extLst>
          </p:cNvPr>
          <p:cNvSpPr txBox="1"/>
          <p:nvPr/>
        </p:nvSpPr>
        <p:spPr>
          <a:xfrm>
            <a:off x="5716185" y="3361955"/>
            <a:ext cx="3179715" cy="307777"/>
          </a:xfrm>
          <a:prstGeom prst="rect">
            <a:avLst/>
          </a:prstGeom>
          <a:noFill/>
        </p:spPr>
        <p:txBody>
          <a:bodyPr wrap="square" rtlCol="0">
            <a:spAutoFit/>
          </a:bodyPr>
          <a:lstStyle/>
          <a:p>
            <a:r>
              <a:rPr lang="en-US" sz="1400" dirty="0">
                <a:latin typeface="+mn-lt"/>
              </a:rPr>
              <a:t>  </a:t>
            </a:r>
          </a:p>
        </p:txBody>
      </p:sp>
    </p:spTree>
    <p:extLst>
      <p:ext uri="{BB962C8B-B14F-4D97-AF65-F5344CB8AC3E}">
        <p14:creationId xmlns:p14="http://schemas.microsoft.com/office/powerpoint/2010/main" val="287561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36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57199" y="761034"/>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a:extLst>
              <a:ext uri="{FF2B5EF4-FFF2-40B4-BE49-F238E27FC236}">
                <a16:creationId xmlns:a16="http://schemas.microsoft.com/office/drawing/2014/main" id="{03988FA0-90CE-DDA9-AEFB-EC4CA73D18C5}"/>
              </a:ext>
            </a:extLst>
          </p:cNvPr>
          <p:cNvSpPr txBox="1"/>
          <p:nvPr/>
        </p:nvSpPr>
        <p:spPr>
          <a:xfrm>
            <a:off x="542040" y="576368"/>
            <a:ext cx="8144760" cy="387798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Interaction with Torsional and/or Flexural Shear (</a:t>
            </a:r>
            <a:r>
              <a:rPr lang="en-US" i="1" dirty="0">
                <a:latin typeface="+mn-lt"/>
              </a:rPr>
              <a:t>AASHTO LRFD </a:t>
            </a:r>
            <a:r>
              <a:rPr lang="en-US" dirty="0">
                <a:latin typeface="+mn-lt"/>
              </a:rPr>
              <a:t>Article 6.8.2.3.2):</a:t>
            </a:r>
          </a:p>
          <a:p>
            <a:pPr marL="285750" indent="-285750">
              <a:buFont typeface="Arial" panose="020B0604020202020204" pitchFamily="34" charset="0"/>
              <a:buChar char="•"/>
            </a:pPr>
            <a:endParaRPr lang="en-US" dirty="0">
              <a:latin typeface="+mn-lt"/>
            </a:endParaRPr>
          </a:p>
          <a:p>
            <a:pPr marL="742950" lvl="1" indent="-285750">
              <a:buFont typeface="Calibri" panose="020F0502020204030204" pitchFamily="34" charset="0"/>
              <a:buChar char="―"/>
            </a:pPr>
            <a:r>
              <a:rPr lang="en-US" sz="1600" dirty="0">
                <a:latin typeface="+mn-lt"/>
              </a:rPr>
              <a:t>For noncomposite rectangular box-section members, including square and rectangular HSS, and for noncomposite circular tubes, including round HSS, subjected to torsion where f</a:t>
            </a:r>
            <a:r>
              <a:rPr lang="en-US" sz="1600" baseline="-25000" dirty="0">
                <a:latin typeface="+mn-lt"/>
              </a:rPr>
              <a:t>cv</a:t>
            </a:r>
            <a:r>
              <a:rPr lang="en-US" sz="1600" dirty="0">
                <a:latin typeface="+mn-lt"/>
              </a:rPr>
              <a:t>/</a:t>
            </a:r>
            <a:r>
              <a:rPr lang="en-US" sz="1600" dirty="0">
                <a:latin typeface="+mn-lt"/>
                <a:sym typeface="Symbol" panose="05050102010706020507" pitchFamily="18" charset="2"/>
              </a:rPr>
              <a:t></a:t>
            </a:r>
            <a:r>
              <a:rPr lang="en-US" sz="1600" baseline="-25000" dirty="0">
                <a:latin typeface="+mn-lt"/>
                <a:sym typeface="Symbol" panose="05050102010706020507" pitchFamily="18" charset="2"/>
              </a:rPr>
              <a:t>T</a:t>
            </a:r>
            <a:r>
              <a:rPr lang="en-US" sz="1600" dirty="0">
                <a:latin typeface="+mn-lt"/>
                <a:sym typeface="Symbol" panose="05050102010706020507" pitchFamily="18" charset="2"/>
              </a:rPr>
              <a:t>F</a:t>
            </a:r>
            <a:r>
              <a:rPr lang="en-US" sz="1600" baseline="-25000" dirty="0">
                <a:latin typeface="+mn-lt"/>
                <a:sym typeface="Symbol" panose="05050102010706020507" pitchFamily="18" charset="2"/>
              </a:rPr>
              <a:t>cv </a:t>
            </a:r>
            <a:r>
              <a:rPr lang="en-US" sz="1600" dirty="0">
                <a:latin typeface="+mn-lt"/>
                <a:sym typeface="Symbol" panose="05050102010706020507" pitchFamily="18" charset="2"/>
              </a:rPr>
              <a:t>&gt; 0.2, the factored torsional shear stress shall be considered in the interaction equations.</a:t>
            </a:r>
          </a:p>
          <a:p>
            <a:pPr marL="742950" lvl="1" indent="-285750">
              <a:buFont typeface="Calibri" panose="020F0502020204030204" pitchFamily="34" charset="0"/>
              <a:buChar char="―"/>
            </a:pPr>
            <a:r>
              <a:rPr lang="en-US" sz="1600" dirty="0">
                <a:latin typeface="+mn-lt"/>
                <a:sym typeface="Symbol" panose="05050102010706020507" pitchFamily="18" charset="2"/>
              </a:rPr>
              <a:t>For general members, including those specified above, where P</a:t>
            </a:r>
            <a:r>
              <a:rPr lang="en-US" sz="1600" baseline="-25000" dirty="0">
                <a:latin typeface="+mn-lt"/>
                <a:sym typeface="Symbol" panose="05050102010706020507" pitchFamily="18" charset="2"/>
              </a:rPr>
              <a:t>u</a:t>
            </a:r>
            <a:r>
              <a:rPr lang="en-US" sz="1600" dirty="0">
                <a:latin typeface="+mn-lt"/>
                <a:sym typeface="Symbol" panose="05050102010706020507" pitchFamily="18" charset="2"/>
              </a:rPr>
              <a:t>/P</a:t>
            </a:r>
            <a:r>
              <a:rPr lang="en-US" sz="1600" baseline="-25000" dirty="0">
                <a:latin typeface="+mn-lt"/>
                <a:sym typeface="Symbol" panose="05050102010706020507" pitchFamily="18" charset="2"/>
              </a:rPr>
              <a:t>r</a:t>
            </a:r>
            <a:r>
              <a:rPr lang="en-US" sz="1600" dirty="0">
                <a:latin typeface="+mn-lt"/>
                <a:sym typeface="Symbol" panose="05050102010706020507" pitchFamily="18" charset="2"/>
              </a:rPr>
              <a:t> &gt; 0.05, the factored flexural shear stresses shall be considered in the interaction equations.</a:t>
            </a:r>
          </a:p>
          <a:p>
            <a:pPr marL="742950" lvl="1" indent="-285750">
              <a:buFont typeface="Wingdings" panose="05000000000000000000" pitchFamily="2" charset="2"/>
              <a:buChar char="Ø"/>
            </a:pPr>
            <a:endParaRPr lang="en-US" sz="1600" dirty="0">
              <a:latin typeface="+mn-lt"/>
              <a:sym typeface="Symbol" panose="05050102010706020507" pitchFamily="18" charset="2"/>
            </a:endParaRPr>
          </a:p>
          <a:p>
            <a:pPr lvl="1"/>
            <a:r>
              <a:rPr lang="en-US" sz="1600" dirty="0">
                <a:latin typeface="+mn-lt"/>
                <a:sym typeface="Symbol" panose="05050102010706020507" pitchFamily="18" charset="2"/>
              </a:rPr>
              <a:t>       P</a:t>
            </a:r>
            <a:r>
              <a:rPr lang="en-US" sz="1600" baseline="-25000" dirty="0">
                <a:latin typeface="+mn-lt"/>
                <a:sym typeface="Symbol" panose="05050102010706020507" pitchFamily="18" charset="2"/>
              </a:rPr>
              <a:t>r</a:t>
            </a:r>
            <a:r>
              <a:rPr lang="en-US" sz="1600" dirty="0">
                <a:latin typeface="+mn-lt"/>
                <a:sym typeface="Symbol" panose="05050102010706020507" pitchFamily="18" charset="2"/>
              </a:rPr>
              <a:t> shall be multiplied by: </a:t>
            </a:r>
          </a:p>
          <a:p>
            <a:pPr lvl="1"/>
            <a:endParaRPr lang="en-US" sz="1600" dirty="0">
              <a:latin typeface="+mn-lt"/>
              <a:sym typeface="Symbol" panose="05050102010706020507" pitchFamily="18" charset="2"/>
            </a:endParaRPr>
          </a:p>
          <a:p>
            <a:pPr lvl="1"/>
            <a:r>
              <a:rPr lang="en-US" sz="1600" dirty="0">
                <a:latin typeface="+mn-lt"/>
                <a:sym typeface="Symbol" panose="05050102010706020507" pitchFamily="18" charset="2"/>
              </a:rPr>
              <a:t>       M</a:t>
            </a:r>
            <a:r>
              <a:rPr lang="en-US" sz="1600" baseline="-25000" dirty="0">
                <a:latin typeface="+mn-lt"/>
                <a:sym typeface="Symbol" panose="05050102010706020507" pitchFamily="18" charset="2"/>
              </a:rPr>
              <a:t>rx</a:t>
            </a:r>
            <a:r>
              <a:rPr lang="en-US" sz="1600" dirty="0">
                <a:latin typeface="+mn-lt"/>
                <a:sym typeface="Symbol" panose="05050102010706020507" pitchFamily="18" charset="2"/>
              </a:rPr>
              <a:t> shall be multiplied by:</a:t>
            </a:r>
          </a:p>
          <a:p>
            <a:pPr lvl="1"/>
            <a:endParaRPr lang="en-US" sz="1600" dirty="0">
              <a:latin typeface="+mn-lt"/>
              <a:sym typeface="Symbol" panose="05050102010706020507" pitchFamily="18" charset="2"/>
            </a:endParaRPr>
          </a:p>
          <a:p>
            <a:pPr lvl="1"/>
            <a:r>
              <a:rPr lang="en-US" sz="1600" dirty="0">
                <a:latin typeface="+mn-lt"/>
                <a:sym typeface="Symbol" panose="05050102010706020507" pitchFamily="18" charset="2"/>
              </a:rPr>
              <a:t>       M</a:t>
            </a:r>
            <a:r>
              <a:rPr lang="en-US" sz="1600" baseline="-25000" dirty="0">
                <a:latin typeface="+mn-lt"/>
                <a:sym typeface="Symbol" panose="05050102010706020507" pitchFamily="18" charset="2"/>
              </a:rPr>
              <a:t>ry</a:t>
            </a:r>
            <a:r>
              <a:rPr lang="en-US" sz="1600" dirty="0">
                <a:latin typeface="+mn-lt"/>
                <a:sym typeface="Symbol" panose="05050102010706020507" pitchFamily="18" charset="2"/>
              </a:rPr>
              <a:t> shall be multiplied by:    </a:t>
            </a:r>
            <a:endParaRPr lang="en-US" sz="1600" dirty="0">
              <a:latin typeface="+mn-lt"/>
            </a:endParaRPr>
          </a:p>
          <a:p>
            <a:pPr marL="285750" indent="-285750">
              <a:buFont typeface="Arial" panose="020B0604020202020204" pitchFamily="34" charset="0"/>
              <a:buChar char="•"/>
            </a:pPr>
            <a:endParaRPr lang="en-US" dirty="0">
              <a:latin typeface="+mn-lt"/>
            </a:endParaRPr>
          </a:p>
        </p:txBody>
      </p:sp>
      <p:sp>
        <p:nvSpPr>
          <p:cNvPr id="18" name="Rectangle 2">
            <a:extLst>
              <a:ext uri="{FF2B5EF4-FFF2-40B4-BE49-F238E27FC236}">
                <a16:creationId xmlns:a16="http://schemas.microsoft.com/office/drawing/2014/main" id="{B40AB279-8E48-7D29-7AC3-9688B17CB9DE}"/>
              </a:ext>
            </a:extLst>
          </p:cNvPr>
          <p:cNvSpPr>
            <a:spLocks noChangeArrowheads="1"/>
          </p:cNvSpPr>
          <p:nvPr/>
        </p:nvSpPr>
        <p:spPr bwMode="auto">
          <a:xfrm>
            <a:off x="1547275" y="1468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0" name="Rectangle 4">
            <a:extLst>
              <a:ext uri="{FF2B5EF4-FFF2-40B4-BE49-F238E27FC236}">
                <a16:creationId xmlns:a16="http://schemas.microsoft.com/office/drawing/2014/main" id="{09F0F346-1F54-BD00-CA7F-19FC31C0BCF0}"/>
              </a:ext>
            </a:extLst>
          </p:cNvPr>
          <p:cNvSpPr>
            <a:spLocks noChangeArrowheads="1"/>
          </p:cNvSpPr>
          <p:nvPr/>
        </p:nvSpPr>
        <p:spPr bwMode="auto">
          <a:xfrm>
            <a:off x="1547275" y="23099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2">
            <a:extLst>
              <a:ext uri="{FF2B5EF4-FFF2-40B4-BE49-F238E27FC236}">
                <a16:creationId xmlns:a16="http://schemas.microsoft.com/office/drawing/2014/main" id="{95598050-4EBA-80EE-EC10-7FF1FF195B3C}"/>
              </a:ext>
            </a:extLst>
          </p:cNvPr>
          <p:cNvSpPr>
            <a:spLocks noChangeArrowheads="1"/>
          </p:cNvSpPr>
          <p:nvPr/>
        </p:nvSpPr>
        <p:spPr bwMode="auto">
          <a:xfrm>
            <a:off x="2126916" y="1650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TextBox 10">
            <a:extLst>
              <a:ext uri="{FF2B5EF4-FFF2-40B4-BE49-F238E27FC236}">
                <a16:creationId xmlns:a16="http://schemas.microsoft.com/office/drawing/2014/main" id="{D65E7955-2B9A-5ACA-63DB-1AE84F9D72B3}"/>
              </a:ext>
            </a:extLst>
          </p:cNvPr>
          <p:cNvSpPr txBox="1"/>
          <p:nvPr/>
        </p:nvSpPr>
        <p:spPr>
          <a:xfrm>
            <a:off x="5716185" y="3361955"/>
            <a:ext cx="3179715" cy="307777"/>
          </a:xfrm>
          <a:prstGeom prst="rect">
            <a:avLst/>
          </a:prstGeom>
          <a:noFill/>
        </p:spPr>
        <p:txBody>
          <a:bodyPr wrap="square" rtlCol="0">
            <a:spAutoFit/>
          </a:bodyPr>
          <a:lstStyle/>
          <a:p>
            <a:r>
              <a:rPr lang="en-US" sz="1400" dirty="0">
                <a:latin typeface="+mn-lt"/>
              </a:rPr>
              <a:t>  </a:t>
            </a:r>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D8517239-2FC2-4DFB-BA41-7BC3DC6F8D5E}"/>
                  </a:ext>
                </a:extLst>
              </p:cNvPr>
              <p:cNvSpPr txBox="1"/>
              <p:nvPr/>
            </p:nvSpPr>
            <p:spPr bwMode="auto">
              <a:xfrm>
                <a:off x="3715099" y="2629414"/>
                <a:ext cx="1987997" cy="77537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𝑣𝑒</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𝑇</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𝑐𝑣</m:t>
                                      </m:r>
                                    </m:sub>
                                  </m:sSub>
                                </m:den>
                              </m:f>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&gt;0</m:t>
                      </m:r>
                    </m:oMath>
                  </m:oMathPara>
                </a14:m>
                <a:endParaRPr lang="en-US" dirty="0"/>
              </a:p>
            </p:txBody>
          </p:sp>
        </mc:Choice>
        <mc:Fallback xmlns="">
          <p:sp>
            <p:nvSpPr>
              <p:cNvPr id="15" name="Object 14">
                <a:extLst>
                  <a:ext uri="{FF2B5EF4-FFF2-40B4-BE49-F238E27FC236}">
                    <a16:creationId xmlns:a16="http://schemas.microsoft.com/office/drawing/2014/main" id="{D8517239-2FC2-4DFB-BA41-7BC3DC6F8D5E}"/>
                  </a:ext>
                </a:extLst>
              </p:cNvPr>
              <p:cNvSpPr txBox="1">
                <a:spLocks noRot="1" noChangeAspect="1" noMove="1" noResize="1" noEditPoints="1" noAdjustHandles="1" noChangeArrowheads="1" noChangeShapeType="1" noTextEdit="1"/>
              </p:cNvSpPr>
              <p:nvPr/>
            </p:nvSpPr>
            <p:spPr bwMode="auto">
              <a:xfrm>
                <a:off x="3715099" y="2629414"/>
                <a:ext cx="1987997" cy="77537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532C247F-3C34-DE97-641F-9DA016F6BCF2}"/>
                  </a:ext>
                </a:extLst>
              </p:cNvPr>
              <p:cNvSpPr txBox="1"/>
              <p:nvPr/>
            </p:nvSpPr>
            <p:spPr bwMode="auto">
              <a:xfrm>
                <a:off x="3669887" y="3193888"/>
                <a:ext cx="1996354" cy="775368"/>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Δ</m:t>
                          </m:r>
                        </m:e>
                        <m:sub>
                          <m:r>
                            <a:rPr lang="en-US" i="1">
                              <a:solidFill>
                                <a:srgbClr val="000000"/>
                              </a:solidFill>
                              <a:latin typeface="Cambria Math" panose="02040503050406030204" pitchFamily="18" charset="0"/>
                            </a:rPr>
                            <m:t>𝑥</m:t>
                          </m:r>
                        </m:sub>
                      </m:sSub>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𝑣𝑒</m:t>
                                          </m:r>
                                        </m:sub>
                                      </m:sSub>
                                    </m:e>
                                    <m:sub>
                                      <m:r>
                                        <a:rPr lang="en-US" i="1">
                                          <a:solidFill>
                                            <a:srgbClr val="000000"/>
                                          </a:solidFill>
                                          <a:latin typeface="Cambria Math" panose="02040503050406030204" pitchFamily="18" charset="0"/>
                                        </a:rPr>
                                        <m:t>𝑥</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𝑇</m:t>
                                      </m:r>
                                    </m:sub>
                                  </m:sSub>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𝑐𝑣</m:t>
                                          </m:r>
                                        </m:sub>
                                      </m:sSub>
                                    </m:e>
                                    <m:sub>
                                      <m:r>
                                        <a:rPr lang="en-US" i="1">
                                          <a:solidFill>
                                            <a:srgbClr val="000000"/>
                                          </a:solidFill>
                                          <a:latin typeface="Cambria Math" panose="02040503050406030204" pitchFamily="18" charset="0"/>
                                        </a:rPr>
                                        <m:t>𝑥</m:t>
                                      </m:r>
                                    </m:sub>
                                  </m:sSub>
                                </m:den>
                              </m:f>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&gt;0</m:t>
                      </m:r>
                    </m:oMath>
                  </m:oMathPara>
                </a14:m>
                <a:endParaRPr lang="en-US" dirty="0"/>
              </a:p>
            </p:txBody>
          </p:sp>
        </mc:Choice>
        <mc:Fallback xmlns="">
          <p:sp>
            <p:nvSpPr>
              <p:cNvPr id="19" name="Object 18">
                <a:extLst>
                  <a:ext uri="{FF2B5EF4-FFF2-40B4-BE49-F238E27FC236}">
                    <a16:creationId xmlns:a16="http://schemas.microsoft.com/office/drawing/2014/main" id="{532C247F-3C34-DE97-641F-9DA016F6BCF2}"/>
                  </a:ext>
                </a:extLst>
              </p:cNvPr>
              <p:cNvSpPr txBox="1">
                <a:spLocks noRot="1" noChangeAspect="1" noMove="1" noResize="1" noEditPoints="1" noAdjustHandles="1" noChangeArrowheads="1" noChangeShapeType="1" noTextEdit="1"/>
              </p:cNvSpPr>
              <p:nvPr/>
            </p:nvSpPr>
            <p:spPr bwMode="auto">
              <a:xfrm>
                <a:off x="3669887" y="3193888"/>
                <a:ext cx="1996354" cy="7753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A97A730A-BC9C-BE60-3272-71BEC79D9422}"/>
                  </a:ext>
                </a:extLst>
              </p:cNvPr>
              <p:cNvSpPr txBox="1"/>
              <p:nvPr/>
            </p:nvSpPr>
            <p:spPr bwMode="auto">
              <a:xfrm>
                <a:off x="3659556" y="3688525"/>
                <a:ext cx="1971788" cy="739603"/>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Δ</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𝑣𝑒</m:t>
                                          </m:r>
                                        </m:sub>
                                      </m:sSub>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𝑇</m:t>
                                      </m:r>
                                    </m:sub>
                                  </m:sSub>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𝑐𝑣</m:t>
                                          </m:r>
                                        </m:sub>
                                      </m:sSub>
                                    </m:e>
                                    <m:sub>
                                      <m:r>
                                        <a:rPr lang="en-US" i="1">
                                          <a:solidFill>
                                            <a:srgbClr val="000000"/>
                                          </a:solidFill>
                                          <a:latin typeface="Cambria Math" panose="02040503050406030204" pitchFamily="18" charset="0"/>
                                        </a:rPr>
                                        <m:t>𝑦</m:t>
                                      </m:r>
                                    </m:sub>
                                  </m:sSub>
                                </m:den>
                              </m:f>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&gt;0</m:t>
                      </m:r>
                    </m:oMath>
                  </m:oMathPara>
                </a14:m>
                <a:endParaRPr lang="en-US" dirty="0"/>
              </a:p>
            </p:txBody>
          </p:sp>
        </mc:Choice>
        <mc:Fallback xmlns="">
          <p:sp>
            <p:nvSpPr>
              <p:cNvPr id="21" name="Object 20">
                <a:extLst>
                  <a:ext uri="{FF2B5EF4-FFF2-40B4-BE49-F238E27FC236}">
                    <a16:creationId xmlns:a16="http://schemas.microsoft.com/office/drawing/2014/main" id="{A97A730A-BC9C-BE60-3272-71BEC79D9422}"/>
                  </a:ext>
                </a:extLst>
              </p:cNvPr>
              <p:cNvSpPr txBox="1">
                <a:spLocks noRot="1" noChangeAspect="1" noMove="1" noResize="1" noEditPoints="1" noAdjustHandles="1" noChangeArrowheads="1" noChangeShapeType="1" noTextEdit="1"/>
              </p:cNvSpPr>
              <p:nvPr/>
            </p:nvSpPr>
            <p:spPr bwMode="auto">
              <a:xfrm>
                <a:off x="3659556" y="3688525"/>
                <a:ext cx="1971788" cy="739603"/>
              </a:xfrm>
              <a:prstGeom prst="rect">
                <a:avLst/>
              </a:prstGeom>
              <a:blipFill>
                <a:blip r:embed="rId7"/>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32BE75CD-C630-10A9-A585-6A5F9CFF1C4F}"/>
              </a:ext>
            </a:extLst>
          </p:cNvPr>
          <p:cNvSpPr txBox="1"/>
          <p:nvPr/>
        </p:nvSpPr>
        <p:spPr>
          <a:xfrm>
            <a:off x="5732615" y="2680361"/>
            <a:ext cx="2924666" cy="2092881"/>
          </a:xfrm>
          <a:prstGeom prst="rect">
            <a:avLst/>
          </a:prstGeom>
          <a:noFill/>
        </p:spPr>
        <p:txBody>
          <a:bodyPr wrap="square">
            <a:spAutoFit/>
          </a:bodyPr>
          <a:lstStyle/>
          <a:p>
            <a:pPr marL="461963" indent="-461963"/>
            <a:r>
              <a:rPr lang="en-US" sz="1300" dirty="0">
                <a:latin typeface="+mn-lt"/>
              </a:rPr>
              <a:t>where:</a:t>
            </a:r>
          </a:p>
          <a:p>
            <a:pPr marL="461963" indent="-461963"/>
            <a:r>
              <a:rPr lang="en-US" sz="1300" dirty="0">
                <a:latin typeface="+mn-lt"/>
                <a:sym typeface="Symbol" panose="05050102010706020507" pitchFamily="18" charset="2"/>
              </a:rPr>
              <a:t></a:t>
            </a:r>
            <a:r>
              <a:rPr lang="en-US" sz="1300" baseline="-25000" dirty="0">
                <a:latin typeface="+mn-lt"/>
                <a:sym typeface="Symbol" panose="05050102010706020507" pitchFamily="18" charset="2"/>
              </a:rPr>
              <a:t>T</a:t>
            </a:r>
            <a:r>
              <a:rPr lang="en-US" sz="1300" dirty="0">
                <a:latin typeface="+mn-lt"/>
              </a:rPr>
              <a:t>  =    </a:t>
            </a:r>
            <a:r>
              <a:rPr lang="en-US" sz="1300" dirty="0">
                <a:effectLst/>
                <a:latin typeface="+mn-lt"/>
                <a:ea typeface="Times New Roman" panose="02020603050405020304" pitchFamily="18" charset="0"/>
              </a:rPr>
              <a:t>resistance factor for torsion specified in </a:t>
            </a:r>
            <a:r>
              <a:rPr lang="en-US" sz="1300" i="1" dirty="0">
                <a:effectLst/>
                <a:latin typeface="+mn-lt"/>
                <a:ea typeface="Times New Roman" panose="02020603050405020304" pitchFamily="18" charset="0"/>
              </a:rPr>
              <a:t>AASHTO LRFD </a:t>
            </a:r>
            <a:r>
              <a:rPr lang="en-US" sz="1300" dirty="0">
                <a:effectLst/>
                <a:latin typeface="+mn-lt"/>
                <a:ea typeface="Times New Roman" panose="02020603050405020304" pitchFamily="18" charset="0"/>
              </a:rPr>
              <a:t>Article 6.5.4.2 (= 1.0)</a:t>
            </a:r>
          </a:p>
          <a:p>
            <a:pPr marL="461963" indent="-461963"/>
            <a:r>
              <a:rPr lang="en-US" sz="1300" dirty="0">
                <a:latin typeface="+mn-lt"/>
                <a:ea typeface="Times New Roman" panose="02020603050405020304" pitchFamily="18" charset="0"/>
              </a:rPr>
              <a:t>f</a:t>
            </a:r>
            <a:r>
              <a:rPr lang="en-US" sz="1300" baseline="-25000" dirty="0">
                <a:latin typeface="+mn-lt"/>
                <a:ea typeface="Times New Roman" panose="02020603050405020304" pitchFamily="18" charset="0"/>
              </a:rPr>
              <a:t>ve</a:t>
            </a:r>
            <a:r>
              <a:rPr lang="en-US" sz="1300" dirty="0">
                <a:latin typeface="+mn-lt"/>
                <a:ea typeface="Times New Roman" panose="02020603050405020304" pitchFamily="18" charset="0"/>
              </a:rPr>
              <a:t>   =   </a:t>
            </a:r>
            <a:r>
              <a:rPr lang="en-US" sz="1300" dirty="0">
                <a:effectLst/>
                <a:latin typeface="+mn-lt"/>
                <a:ea typeface="Times New Roman" panose="02020603050405020304" pitchFamily="18" charset="0"/>
              </a:rPr>
              <a:t>total factored shear stress due to torsion and/or flexure, as applicable, calculated in a cross-section element (ksi)</a:t>
            </a:r>
          </a:p>
          <a:p>
            <a:pPr marL="461963" indent="-461963"/>
            <a:r>
              <a:rPr lang="en-US" sz="1300" dirty="0">
                <a:effectLst/>
                <a:latin typeface="+mn-lt"/>
                <a:ea typeface="Times New Roman" panose="02020603050405020304" pitchFamily="18" charset="0"/>
              </a:rPr>
              <a:t>F</a:t>
            </a:r>
            <a:r>
              <a:rPr lang="en-US" sz="1300" baseline="-25000" dirty="0">
                <a:effectLst/>
                <a:latin typeface="+mn-lt"/>
                <a:ea typeface="Times New Roman" panose="02020603050405020304" pitchFamily="18" charset="0"/>
              </a:rPr>
              <a:t>cv </a:t>
            </a:r>
            <a:r>
              <a:rPr lang="en-US" sz="1300" dirty="0">
                <a:effectLst/>
                <a:latin typeface="+mn-lt"/>
                <a:ea typeface="Times New Roman" panose="02020603050405020304" pitchFamily="18" charset="0"/>
              </a:rPr>
              <a:t> =    nominal shear resistance of a cross-section element (ksi)</a:t>
            </a:r>
          </a:p>
        </p:txBody>
      </p:sp>
    </p:spTree>
    <p:extLst>
      <p:ext uri="{BB962C8B-B14F-4D97-AF65-F5344CB8AC3E}">
        <p14:creationId xmlns:p14="http://schemas.microsoft.com/office/powerpoint/2010/main" val="686555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TENSION MEMBERS</a:t>
            </a:r>
            <a:br>
              <a:rPr lang="en-US" dirty="0"/>
            </a:br>
            <a:r>
              <a:rPr lang="en-US" sz="3200" dirty="0"/>
              <a:t>     Built-up members</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37</a:t>
            </a:fld>
            <a:endParaRPr lang="en-US" dirty="0"/>
          </a:p>
        </p:txBody>
      </p:sp>
    </p:spTree>
    <p:extLst>
      <p:ext uri="{BB962C8B-B14F-4D97-AF65-F5344CB8AC3E}">
        <p14:creationId xmlns:p14="http://schemas.microsoft.com/office/powerpoint/2010/main" val="978725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570322" y="99491"/>
            <a:ext cx="8229600" cy="857250"/>
          </a:xfrm>
        </p:spPr>
        <p:txBody>
          <a:bodyPr lIns="91440" tIns="45720" rIns="91440" bIns="45720" anchor="t">
            <a:normAutofit/>
          </a:bodyPr>
          <a:lstStyle/>
          <a:p>
            <a:r>
              <a:rPr lang="en-US" sz="3600" dirty="0"/>
              <a:t>Built-up Tension Members</a:t>
            </a:r>
          </a:p>
        </p:txBody>
      </p:sp>
      <p:sp>
        <p:nvSpPr>
          <p:cNvPr id="11" name="Content Placeholder 10">
            <a:extLst>
              <a:ext uri="{FF2B5EF4-FFF2-40B4-BE49-F238E27FC236}">
                <a16:creationId xmlns:a16="http://schemas.microsoft.com/office/drawing/2014/main" id="{1A321389-65B0-80A1-04F2-92F696D625E3}"/>
              </a:ext>
            </a:extLst>
          </p:cNvPr>
          <p:cNvSpPr>
            <a:spLocks noGrp="1"/>
          </p:cNvSpPr>
          <p:nvPr>
            <p:ph sz="half" idx="1"/>
          </p:nvPr>
        </p:nvSpPr>
        <p:spPr>
          <a:xfrm>
            <a:off x="457200" y="1010985"/>
            <a:ext cx="4388177" cy="3893596"/>
          </a:xfrm>
        </p:spPr>
        <p:txBody>
          <a:bodyPr>
            <a:normAutofit fontScale="92500" lnSpcReduction="20000"/>
          </a:bodyPr>
          <a:lstStyle/>
          <a:p>
            <a:r>
              <a:rPr lang="en-US" sz="1500" dirty="0"/>
              <a:t>Built-up tension members typically consist of two or more steel shapes, either:</a:t>
            </a:r>
          </a:p>
          <a:p>
            <a:endParaRPr lang="en-US" sz="1400" dirty="0"/>
          </a:p>
          <a:p>
            <a:pPr lvl="1"/>
            <a:r>
              <a:rPr lang="en-US" sz="1300" dirty="0"/>
              <a:t>Closely spaced shapes (e.g., angles or channels) interconnected at intervals using welds or bolts/rivets or by intermittent bolted/riveted or welded filler/stay plates; or</a:t>
            </a:r>
          </a:p>
          <a:p>
            <a:pPr marL="457200" lvl="1" indent="0">
              <a:buNone/>
            </a:pPr>
            <a:endParaRPr lang="en-US" sz="1300" dirty="0"/>
          </a:p>
          <a:p>
            <a:pPr lvl="1"/>
            <a:r>
              <a:rPr lang="en-US" sz="1300" dirty="0"/>
              <a:t>Widely spaced shapes or plates connected by lacing (i.e., flat bars, angles, channels, or other shapes), tie plates (also referred to as batten or stay plates), solid plates, or perforated cover plates (Slide 5). Solid plates and perforated plates are most commonly used in modern steel bridges; lacing and tie plates are now less commonly used</a:t>
            </a:r>
            <a:r>
              <a:rPr lang="en-US" sz="1200" dirty="0"/>
              <a:t>.  </a:t>
            </a:r>
          </a:p>
          <a:p>
            <a:pPr lvl="1"/>
            <a:endParaRPr lang="en-US" sz="1200" dirty="0"/>
          </a:p>
          <a:p>
            <a:r>
              <a:rPr lang="en-US" sz="1500" dirty="0"/>
              <a:t>Welded connections between the plates and shapes of built-up tension members must be continuous, and bolted connections between the shapes and plates must satisfy the provisions of AASHTO LRFD Article 6.13.2, including the applicable bolt spacing requirements (Lesson 11).</a:t>
            </a:r>
          </a:p>
        </p:txBody>
      </p:sp>
      <p:pic>
        <p:nvPicPr>
          <p:cNvPr id="7" name="Content Placeholder 6">
            <a:extLst>
              <a:ext uri="{FF2B5EF4-FFF2-40B4-BE49-F238E27FC236}">
                <a16:creationId xmlns:a16="http://schemas.microsoft.com/office/drawing/2014/main" id="{5FEB296A-409C-54B7-224A-87FE30CC4115}"/>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5072799" y="1482503"/>
            <a:ext cx="3873631" cy="2178494"/>
          </a:xfrm>
          <a:prstGeom prst="rect">
            <a:avLst/>
          </a:prstGeom>
        </p:spPr>
      </p:pic>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pPr/>
              <a:t>38</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373487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533400" y="97119"/>
            <a:ext cx="8229600" cy="857250"/>
          </a:xfrm>
        </p:spPr>
        <p:txBody>
          <a:bodyPr lIns="91440" tIns="45720" rIns="91440" bIns="45720" anchor="t">
            <a:normAutofit/>
          </a:bodyPr>
          <a:lstStyle/>
          <a:p>
            <a:r>
              <a:rPr lang="en-US" sz="3600" dirty="0"/>
              <a:t>Built-up Tension Members</a:t>
            </a:r>
          </a:p>
        </p:txBody>
      </p:sp>
      <p:sp>
        <p:nvSpPr>
          <p:cNvPr id="24" name="Content Placeholder 23">
            <a:extLst>
              <a:ext uri="{FF2B5EF4-FFF2-40B4-BE49-F238E27FC236}">
                <a16:creationId xmlns:a16="http://schemas.microsoft.com/office/drawing/2014/main" id="{ADC77D40-C364-AF74-8410-DB3906D88105}"/>
              </a:ext>
            </a:extLst>
          </p:cNvPr>
          <p:cNvSpPr>
            <a:spLocks noGrp="1"/>
          </p:cNvSpPr>
          <p:nvPr>
            <p:ph sz="half" idx="1"/>
          </p:nvPr>
        </p:nvSpPr>
        <p:spPr>
          <a:xfrm>
            <a:off x="533400" y="823913"/>
            <a:ext cx="4484332" cy="3943350"/>
          </a:xfrm>
        </p:spPr>
        <p:txBody>
          <a:bodyPr>
            <a:normAutofit fontScale="55000" lnSpcReduction="20000"/>
          </a:bodyPr>
          <a:lstStyle/>
          <a:p>
            <a:pPr marL="285750" indent="-285750">
              <a:buFont typeface="Arial" panose="020B0604020202020204" pitchFamily="34" charset="0"/>
              <a:buChar char="•"/>
            </a:pPr>
            <a:r>
              <a:rPr lang="en-US" dirty="0">
                <a:effectLst/>
                <a:latin typeface="+mn-lt"/>
                <a:ea typeface="Times New Roman" panose="02020603050405020304" pitchFamily="18" charset="0"/>
                <a:cs typeface="Times New Roman" panose="02020603050405020304" pitchFamily="18" charset="0"/>
              </a:rPr>
              <a:t>Requirements for perforated plates (</a:t>
            </a:r>
            <a:r>
              <a:rPr lang="en-US" i="1" dirty="0">
                <a:effectLst/>
                <a:latin typeface="+mn-lt"/>
                <a:ea typeface="Times New Roman" panose="02020603050405020304" pitchFamily="18" charset="0"/>
                <a:cs typeface="Times New Roman" panose="02020603050405020304" pitchFamily="18" charset="0"/>
              </a:rPr>
              <a:t>AASHTO LRFD </a:t>
            </a:r>
            <a:r>
              <a:rPr lang="en-US" dirty="0">
                <a:effectLst/>
                <a:latin typeface="+mn-lt"/>
                <a:ea typeface="Times New Roman" panose="02020603050405020304" pitchFamily="18" charset="0"/>
                <a:cs typeface="Times New Roman" panose="02020603050405020304" pitchFamily="18" charset="0"/>
              </a:rPr>
              <a:t>Article 6.8.5.2):</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marL="400050" marR="228600" algn="just">
              <a:lnSpc>
                <a:spcPct val="110000"/>
              </a:lnSpc>
              <a:spcBef>
                <a:spcPts val="0"/>
              </a:spcBef>
              <a:buFont typeface="Calibri" panose="020F0502020204030204" pitchFamily="34" charset="0"/>
              <a:buChar char="―"/>
            </a:pPr>
            <a:endParaRPr lang="en-US" sz="2200" dirty="0">
              <a:effectLst/>
              <a:latin typeface="+mn-lt"/>
              <a:ea typeface="Times New Roman" panose="02020603050405020304" pitchFamily="18" charset="0"/>
              <a:cs typeface="Arial" panose="020B0604020202020204" pitchFamily="34"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The ratio of the length of the holes in the direction of stress to the width of the holes is not to exceed 2.0;</a:t>
            </a:r>
            <a:endParaRPr lang="en-US" sz="2200" dirty="0">
              <a:effectLst/>
              <a:latin typeface="+mn-lt"/>
              <a:ea typeface="Times New Roman" panose="02020603050405020304" pitchFamily="18" charset="0"/>
              <a:cs typeface="Times New Roman" panose="02020603050405020304" pitchFamily="18"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The clear distance between the holes in the direction of stress is not to be less than the transverse distance between the nearest line of connection bolts or welds;</a:t>
            </a:r>
            <a:endParaRPr lang="en-US" sz="2200" dirty="0">
              <a:effectLst/>
              <a:latin typeface="+mn-lt"/>
              <a:ea typeface="Times New Roman" panose="02020603050405020304" pitchFamily="18" charset="0"/>
              <a:cs typeface="Times New Roman" panose="02020603050405020304" pitchFamily="18"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The clear distance between the end of the plate and the first hole is not to be less than 1.25 times the transverse distance between the bolts or welds;</a:t>
            </a:r>
            <a:endParaRPr lang="en-US" sz="2200" dirty="0">
              <a:effectLst/>
              <a:latin typeface="+mn-lt"/>
              <a:ea typeface="Times New Roman" panose="02020603050405020304" pitchFamily="18" charset="0"/>
              <a:cs typeface="Times New Roman" panose="02020603050405020304" pitchFamily="18"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The periphery of the holes is to have a minimum radius of 1.5 in.;</a:t>
            </a:r>
            <a:endParaRPr lang="en-US" sz="2200" dirty="0">
              <a:effectLst/>
              <a:latin typeface="+mn-lt"/>
              <a:ea typeface="Times New Roman" panose="02020603050405020304" pitchFamily="18" charset="0"/>
              <a:cs typeface="Times New Roman" panose="02020603050405020304" pitchFamily="18"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The unsupported widths at the edges of the holes may be assumed to contribute to the net area of the member, and;</a:t>
            </a:r>
            <a:endParaRPr lang="en-US" sz="2200" dirty="0">
              <a:effectLst/>
              <a:latin typeface="+mn-lt"/>
              <a:ea typeface="Times New Roman" panose="02020603050405020304" pitchFamily="18" charset="0"/>
              <a:cs typeface="Times New Roman" panose="02020603050405020304" pitchFamily="18" charset="0"/>
            </a:endParaRPr>
          </a:p>
          <a:p>
            <a:pPr marL="400050" marR="228600" algn="just">
              <a:lnSpc>
                <a:spcPct val="110000"/>
              </a:lnSpc>
              <a:spcBef>
                <a:spcPts val="0"/>
              </a:spcBef>
              <a:buFont typeface="Calibri" panose="020F0502020204030204" pitchFamily="34" charset="0"/>
              <a:buChar char="―"/>
            </a:pPr>
            <a:r>
              <a:rPr lang="en-US" sz="2200" dirty="0">
                <a:effectLst/>
                <a:latin typeface="+mn-lt"/>
                <a:ea typeface="Times New Roman" panose="02020603050405020304" pitchFamily="18" charset="0"/>
                <a:cs typeface="Arial" panose="020B0604020202020204" pitchFamily="34" charset="0"/>
              </a:rPr>
              <a:t>Where the holes are staggered in opposite perforated plates, the net area of the member is to be considered the same as for a section having holes in the same transverse plane.</a:t>
            </a:r>
            <a:endParaRPr lang="en-US" sz="2200" dirty="0"/>
          </a:p>
          <a:p>
            <a:endParaRPr lang="en-US" dirty="0"/>
          </a:p>
        </p:txBody>
      </p:sp>
      <p:pic>
        <p:nvPicPr>
          <p:cNvPr id="9" name="Content Placeholder 8">
            <a:extLst>
              <a:ext uri="{FF2B5EF4-FFF2-40B4-BE49-F238E27FC236}">
                <a16:creationId xmlns:a16="http://schemas.microsoft.com/office/drawing/2014/main" id="{8C0C4B28-69A4-3CFE-969C-6F6380260B86}"/>
              </a:ext>
            </a:extLst>
          </p:cNvPr>
          <p:cNvPicPr>
            <a:picLocks noGrp="1" noChangeAspect="1"/>
          </p:cNvPicPr>
          <p:nvPr>
            <p:ph sz="half" idx="2"/>
          </p:nvPr>
        </p:nvPicPr>
        <p:blipFill>
          <a:blip r:embed="rId3"/>
          <a:stretch>
            <a:fillRect/>
          </a:stretch>
        </p:blipFill>
        <p:spPr>
          <a:xfrm>
            <a:off x="5017732" y="1200150"/>
            <a:ext cx="3935768" cy="2928790"/>
          </a:xfrm>
        </p:spPr>
      </p:pic>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39</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5" name="Picture 24">
            <a:extLst>
              <a:ext uri="{FF2B5EF4-FFF2-40B4-BE49-F238E27FC236}">
                <a16:creationId xmlns:a16="http://schemas.microsoft.com/office/drawing/2014/main" id="{6D1B53F5-25F5-0DEA-30C6-509B715968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73365" y="1322312"/>
            <a:ext cx="2804403" cy="717701"/>
          </a:xfrm>
          <a:prstGeom prst="rect">
            <a:avLst/>
          </a:prstGeom>
        </p:spPr>
      </p:pic>
    </p:spTree>
    <p:extLst>
      <p:ext uri="{BB962C8B-B14F-4D97-AF65-F5344CB8AC3E}">
        <p14:creationId xmlns:p14="http://schemas.microsoft.com/office/powerpoint/2010/main" val="46565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Rot="1" noChangeArrowheads="1"/>
          </p:cNvSpPr>
          <p:nvPr>
            <p:ph type="title"/>
          </p:nvPr>
        </p:nvSpPr>
        <p:spPr>
          <a:xfrm>
            <a:off x="457200" y="11280"/>
            <a:ext cx="8229600" cy="635833"/>
          </a:xfrm>
        </p:spPr>
        <p:txBody>
          <a:bodyPr/>
          <a:lstStyle/>
          <a:p>
            <a:r>
              <a:rPr lang="en-US" altLang="en-US" dirty="0"/>
              <a:t>Typical Tension Members</a:t>
            </a:r>
          </a:p>
        </p:txBody>
      </p:sp>
      <p:sp>
        <p:nvSpPr>
          <p:cNvPr id="2" name="Slide Number Placeholder 3">
            <a:extLst>
              <a:ext uri="{FF2B5EF4-FFF2-40B4-BE49-F238E27FC236}">
                <a16:creationId xmlns:a16="http://schemas.microsoft.com/office/drawing/2014/main" id="{E205CC42-FFE2-E72E-B4BD-8A98BB960744}"/>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a:t>
            </a:fld>
            <a:endParaRPr lang="en-US" dirty="0"/>
          </a:p>
        </p:txBody>
      </p:sp>
      <p:sp>
        <p:nvSpPr>
          <p:cNvPr id="21507" name="Rectangle 124"/>
          <p:cNvSpPr>
            <a:spLocks noGrp="1" noChangeArrowheads="1"/>
          </p:cNvSpPr>
          <p:nvPr>
            <p:ph type="body" idx="4294967295"/>
          </p:nvPr>
        </p:nvSpPr>
        <p:spPr>
          <a:xfrm>
            <a:off x="0" y="1089025"/>
            <a:ext cx="6172200" cy="2360613"/>
          </a:xfrm>
          <a:prstGeom prst="rect">
            <a:avLst/>
          </a:prstGeom>
        </p:spPr>
        <p:txBody>
          <a:bodyPr/>
          <a:lstStyle/>
          <a:p>
            <a:endParaRPr lang="en-US" altLang="en-US" dirty="0"/>
          </a:p>
          <a:p>
            <a:pPr marL="0" indent="0">
              <a:buNone/>
            </a:pPr>
            <a:endParaRPr lang="en-US" altLang="en-US" dirty="0"/>
          </a:p>
        </p:txBody>
      </p:sp>
      <p:sp>
        <p:nvSpPr>
          <p:cNvPr id="21510" name="TextBox 21509">
            <a:extLst>
              <a:ext uri="{FF2B5EF4-FFF2-40B4-BE49-F238E27FC236}">
                <a16:creationId xmlns:a16="http://schemas.microsoft.com/office/drawing/2014/main" id="{01313CA5-68C7-DF64-0E57-FD28DDB92B6E}"/>
              </a:ext>
            </a:extLst>
          </p:cNvPr>
          <p:cNvSpPr txBox="1"/>
          <p:nvPr/>
        </p:nvSpPr>
        <p:spPr>
          <a:xfrm>
            <a:off x="457200" y="1641410"/>
            <a:ext cx="2061507"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Round &amp; rectangular bars and plates</a:t>
            </a:r>
          </a:p>
        </p:txBody>
      </p:sp>
      <p:sp>
        <p:nvSpPr>
          <p:cNvPr id="21512" name="TextBox 21511">
            <a:extLst>
              <a:ext uri="{FF2B5EF4-FFF2-40B4-BE49-F238E27FC236}">
                <a16:creationId xmlns:a16="http://schemas.microsoft.com/office/drawing/2014/main" id="{A484467A-A03A-DDFB-430B-C8AE686315D6}"/>
              </a:ext>
            </a:extLst>
          </p:cNvPr>
          <p:cNvSpPr txBox="1"/>
          <p:nvPr/>
        </p:nvSpPr>
        <p:spPr>
          <a:xfrm>
            <a:off x="2950904" y="1641410"/>
            <a:ext cx="150828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Cables</a:t>
            </a:r>
          </a:p>
        </p:txBody>
      </p:sp>
      <p:sp>
        <p:nvSpPr>
          <p:cNvPr id="21513" name="TextBox 21512">
            <a:extLst>
              <a:ext uri="{FF2B5EF4-FFF2-40B4-BE49-F238E27FC236}">
                <a16:creationId xmlns:a16="http://schemas.microsoft.com/office/drawing/2014/main" id="{CF0CEF72-9699-0A9F-3584-F509382FC188}"/>
              </a:ext>
            </a:extLst>
          </p:cNvPr>
          <p:cNvSpPr txBox="1"/>
          <p:nvPr/>
        </p:nvSpPr>
        <p:spPr>
          <a:xfrm>
            <a:off x="4382544" y="1628430"/>
            <a:ext cx="2072577"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Single &amp; double angles</a:t>
            </a:r>
          </a:p>
        </p:txBody>
      </p:sp>
      <p:sp>
        <p:nvSpPr>
          <p:cNvPr id="21520" name="TextBox 21519">
            <a:extLst>
              <a:ext uri="{FF2B5EF4-FFF2-40B4-BE49-F238E27FC236}">
                <a16:creationId xmlns:a16="http://schemas.microsoft.com/office/drawing/2014/main" id="{E8FB6044-A57F-1B21-E837-9E9BCFC48B69}"/>
              </a:ext>
            </a:extLst>
          </p:cNvPr>
          <p:cNvSpPr txBox="1"/>
          <p:nvPr/>
        </p:nvSpPr>
        <p:spPr>
          <a:xfrm>
            <a:off x="6452747" y="1672755"/>
            <a:ext cx="234417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Rolled W, M, S, or HP shapes</a:t>
            </a:r>
          </a:p>
        </p:txBody>
      </p:sp>
      <p:sp>
        <p:nvSpPr>
          <p:cNvPr id="21521" name="TextBox 21520">
            <a:extLst>
              <a:ext uri="{FF2B5EF4-FFF2-40B4-BE49-F238E27FC236}">
                <a16:creationId xmlns:a16="http://schemas.microsoft.com/office/drawing/2014/main" id="{EC83C764-B303-50E8-4BAF-C9591C87079F}"/>
              </a:ext>
            </a:extLst>
          </p:cNvPr>
          <p:cNvSpPr txBox="1"/>
          <p:nvPr/>
        </p:nvSpPr>
        <p:spPr>
          <a:xfrm>
            <a:off x="835195" y="3132825"/>
            <a:ext cx="180949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Structural tees</a:t>
            </a:r>
          </a:p>
        </p:txBody>
      </p:sp>
      <p:sp>
        <p:nvSpPr>
          <p:cNvPr id="21522" name="TextBox 21521">
            <a:extLst>
              <a:ext uri="{FF2B5EF4-FFF2-40B4-BE49-F238E27FC236}">
                <a16:creationId xmlns:a16="http://schemas.microsoft.com/office/drawing/2014/main" id="{DDAA6E5B-2D4B-BCDB-A0B4-6498C7C74F97}"/>
              </a:ext>
            </a:extLst>
          </p:cNvPr>
          <p:cNvSpPr txBox="1"/>
          <p:nvPr/>
        </p:nvSpPr>
        <p:spPr>
          <a:xfrm>
            <a:off x="2462569" y="3166364"/>
            <a:ext cx="2572513"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Rectangular &amp; round HSS and noncomposite box sections</a:t>
            </a:r>
          </a:p>
        </p:txBody>
      </p:sp>
      <p:sp>
        <p:nvSpPr>
          <p:cNvPr id="21523" name="TextBox 21522">
            <a:extLst>
              <a:ext uri="{FF2B5EF4-FFF2-40B4-BE49-F238E27FC236}">
                <a16:creationId xmlns:a16="http://schemas.microsoft.com/office/drawing/2014/main" id="{6B39A6FA-90FE-210B-4AE2-52AF839234D1}"/>
              </a:ext>
            </a:extLst>
          </p:cNvPr>
          <p:cNvSpPr txBox="1"/>
          <p:nvPr/>
        </p:nvSpPr>
        <p:spPr>
          <a:xfrm>
            <a:off x="6113051" y="3350547"/>
            <a:ext cx="1686906"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Built-up sections</a:t>
            </a:r>
          </a:p>
        </p:txBody>
      </p:sp>
      <p:sp>
        <p:nvSpPr>
          <p:cNvPr id="21524" name="TextBox 21523">
            <a:extLst>
              <a:ext uri="{FF2B5EF4-FFF2-40B4-BE49-F238E27FC236}">
                <a16:creationId xmlns:a16="http://schemas.microsoft.com/office/drawing/2014/main" id="{CE1E058E-4C58-AB26-0168-E65EBB62F738}"/>
              </a:ext>
            </a:extLst>
          </p:cNvPr>
          <p:cNvSpPr txBox="1"/>
          <p:nvPr/>
        </p:nvSpPr>
        <p:spPr>
          <a:xfrm>
            <a:off x="3169934" y="4812152"/>
            <a:ext cx="151296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Eyebars</a:t>
            </a:r>
          </a:p>
        </p:txBody>
      </p:sp>
      <p:sp>
        <p:nvSpPr>
          <p:cNvPr id="21525" name="TextBox 21524">
            <a:extLst>
              <a:ext uri="{FF2B5EF4-FFF2-40B4-BE49-F238E27FC236}">
                <a16:creationId xmlns:a16="http://schemas.microsoft.com/office/drawing/2014/main" id="{0FC324B9-1FC0-935B-38B8-18997CBFE950}"/>
              </a:ext>
            </a:extLst>
          </p:cNvPr>
          <p:cNvSpPr txBox="1"/>
          <p:nvPr/>
        </p:nvSpPr>
        <p:spPr>
          <a:xfrm>
            <a:off x="4591165" y="4821167"/>
            <a:ext cx="171495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Pin-connected plates</a:t>
            </a:r>
          </a:p>
        </p:txBody>
      </p:sp>
      <p:pic>
        <p:nvPicPr>
          <p:cNvPr id="3" name="Picture 2">
            <a:extLst>
              <a:ext uri="{FF2B5EF4-FFF2-40B4-BE49-F238E27FC236}">
                <a16:creationId xmlns:a16="http://schemas.microsoft.com/office/drawing/2014/main" id="{4700EFA9-447D-D274-CD5B-88B816F9FDE5}"/>
              </a:ext>
            </a:extLst>
          </p:cNvPr>
          <p:cNvPicPr>
            <a:picLocks noChangeAspect="1"/>
          </p:cNvPicPr>
          <p:nvPr/>
        </p:nvPicPr>
        <p:blipFill>
          <a:blip r:embed="rId3">
            <a:clrChange>
              <a:clrFrom>
                <a:srgbClr val="E5E5E5"/>
              </a:clrFrom>
              <a:clrTo>
                <a:srgbClr val="E5E5E5">
                  <a:alpha val="0"/>
                </a:srgbClr>
              </a:clrTo>
            </a:clrChange>
          </a:blip>
          <a:stretch>
            <a:fillRect/>
          </a:stretch>
        </p:blipFill>
        <p:spPr>
          <a:xfrm>
            <a:off x="754290" y="845932"/>
            <a:ext cx="1297291" cy="827649"/>
          </a:xfrm>
          <a:prstGeom prst="rect">
            <a:avLst/>
          </a:prstGeom>
        </p:spPr>
      </p:pic>
      <p:pic>
        <p:nvPicPr>
          <p:cNvPr id="5" name="Picture 4">
            <a:extLst>
              <a:ext uri="{FF2B5EF4-FFF2-40B4-BE49-F238E27FC236}">
                <a16:creationId xmlns:a16="http://schemas.microsoft.com/office/drawing/2014/main" id="{06A52BFE-AF38-FB8C-581B-A1A513EFF777}"/>
              </a:ext>
            </a:extLst>
          </p:cNvPr>
          <p:cNvPicPr>
            <a:picLocks noChangeAspect="1"/>
          </p:cNvPicPr>
          <p:nvPr/>
        </p:nvPicPr>
        <p:blipFill>
          <a:blip r:embed="rId4">
            <a:clrChange>
              <a:clrFrom>
                <a:srgbClr val="E5E5E5"/>
              </a:clrFrom>
              <a:clrTo>
                <a:srgbClr val="E5E5E5">
                  <a:alpha val="0"/>
                </a:srgbClr>
              </a:clrTo>
            </a:clrChange>
          </a:blip>
          <a:stretch>
            <a:fillRect/>
          </a:stretch>
        </p:blipFill>
        <p:spPr>
          <a:xfrm>
            <a:off x="771448" y="2110814"/>
            <a:ext cx="1433009" cy="1018351"/>
          </a:xfrm>
          <a:prstGeom prst="rect">
            <a:avLst/>
          </a:prstGeom>
        </p:spPr>
      </p:pic>
      <p:pic>
        <p:nvPicPr>
          <p:cNvPr id="7" name="Picture 6">
            <a:extLst>
              <a:ext uri="{FF2B5EF4-FFF2-40B4-BE49-F238E27FC236}">
                <a16:creationId xmlns:a16="http://schemas.microsoft.com/office/drawing/2014/main" id="{832C1889-B54D-B0B7-1CF0-544E723C5D88}"/>
              </a:ext>
            </a:extLst>
          </p:cNvPr>
          <p:cNvPicPr>
            <a:picLocks noChangeAspect="1"/>
          </p:cNvPicPr>
          <p:nvPr/>
        </p:nvPicPr>
        <p:blipFill>
          <a:blip r:embed="rId5">
            <a:clrChange>
              <a:clrFrom>
                <a:srgbClr val="E5E5E5"/>
              </a:clrFrom>
              <a:clrTo>
                <a:srgbClr val="E5E5E5">
                  <a:alpha val="0"/>
                </a:srgbClr>
              </a:clrTo>
            </a:clrChange>
          </a:blip>
          <a:stretch>
            <a:fillRect/>
          </a:stretch>
        </p:blipFill>
        <p:spPr>
          <a:xfrm>
            <a:off x="2633264" y="2014688"/>
            <a:ext cx="934112" cy="1114123"/>
          </a:xfrm>
          <a:prstGeom prst="rect">
            <a:avLst/>
          </a:prstGeom>
        </p:spPr>
      </p:pic>
      <p:pic>
        <p:nvPicPr>
          <p:cNvPr id="9" name="Picture 8">
            <a:extLst>
              <a:ext uri="{FF2B5EF4-FFF2-40B4-BE49-F238E27FC236}">
                <a16:creationId xmlns:a16="http://schemas.microsoft.com/office/drawing/2014/main" id="{A82D9EC4-896E-1961-E61D-DE587D5C5498}"/>
              </a:ext>
            </a:extLst>
          </p:cNvPr>
          <p:cNvPicPr>
            <a:picLocks noChangeAspect="1"/>
          </p:cNvPicPr>
          <p:nvPr/>
        </p:nvPicPr>
        <p:blipFill rotWithShape="1">
          <a:blip r:embed="rId6" cstate="hqprint">
            <a:clrChange>
              <a:clrFrom>
                <a:srgbClr val="E5E5E5"/>
              </a:clrFrom>
              <a:clrTo>
                <a:srgbClr val="E5E5E5">
                  <a:alpha val="0"/>
                </a:srgbClr>
              </a:clrTo>
            </a:clrChange>
            <a:extLst>
              <a:ext uri="{28A0092B-C50C-407E-A947-70E740481C1C}">
                <a14:useLocalDpi xmlns:a14="http://schemas.microsoft.com/office/drawing/2010/main"/>
              </a:ext>
            </a:extLst>
          </a:blip>
          <a:srcRect/>
          <a:stretch/>
        </p:blipFill>
        <p:spPr>
          <a:xfrm>
            <a:off x="3659860" y="2000698"/>
            <a:ext cx="1262224" cy="1114123"/>
          </a:xfrm>
          <a:prstGeom prst="rect">
            <a:avLst/>
          </a:prstGeom>
        </p:spPr>
      </p:pic>
      <p:pic>
        <p:nvPicPr>
          <p:cNvPr id="11" name="Picture 10">
            <a:extLst>
              <a:ext uri="{FF2B5EF4-FFF2-40B4-BE49-F238E27FC236}">
                <a16:creationId xmlns:a16="http://schemas.microsoft.com/office/drawing/2014/main" id="{07C861A1-E391-E384-4D1C-6F4983708CD0}"/>
              </a:ext>
            </a:extLst>
          </p:cNvPr>
          <p:cNvPicPr>
            <a:picLocks noChangeAspect="1"/>
          </p:cNvPicPr>
          <p:nvPr/>
        </p:nvPicPr>
        <p:blipFill>
          <a:blip r:embed="rId7">
            <a:clrChange>
              <a:clrFrom>
                <a:srgbClr val="E5E5E5"/>
              </a:clrFrom>
              <a:clrTo>
                <a:srgbClr val="E5E5E5">
                  <a:alpha val="0"/>
                </a:srgbClr>
              </a:clrTo>
            </a:clrChange>
          </a:blip>
          <a:stretch>
            <a:fillRect/>
          </a:stretch>
        </p:blipFill>
        <p:spPr>
          <a:xfrm>
            <a:off x="7209524" y="883345"/>
            <a:ext cx="632227" cy="789410"/>
          </a:xfrm>
          <a:prstGeom prst="rect">
            <a:avLst/>
          </a:prstGeom>
        </p:spPr>
      </p:pic>
      <p:pic>
        <p:nvPicPr>
          <p:cNvPr id="13" name="Picture 12">
            <a:extLst>
              <a:ext uri="{FF2B5EF4-FFF2-40B4-BE49-F238E27FC236}">
                <a16:creationId xmlns:a16="http://schemas.microsoft.com/office/drawing/2014/main" id="{66A529BD-B123-0D6D-BD77-DC6B9C58C342}"/>
              </a:ext>
            </a:extLst>
          </p:cNvPr>
          <p:cNvPicPr>
            <a:picLocks noChangeAspect="1"/>
          </p:cNvPicPr>
          <p:nvPr/>
        </p:nvPicPr>
        <p:blipFill>
          <a:blip r:embed="rId8" cstate="hqprint">
            <a:clrChange>
              <a:clrFrom>
                <a:srgbClr val="E5E5E5"/>
              </a:clrFrom>
              <a:clrTo>
                <a:srgbClr val="E5E5E5">
                  <a:alpha val="0"/>
                </a:srgbClr>
              </a:clrTo>
            </a:clrChange>
            <a:extLst>
              <a:ext uri="{28A0092B-C50C-407E-A947-70E740481C1C}">
                <a14:useLocalDpi xmlns:a14="http://schemas.microsoft.com/office/drawing/2010/main"/>
              </a:ext>
            </a:extLst>
          </a:blip>
          <a:stretch>
            <a:fillRect/>
          </a:stretch>
        </p:blipFill>
        <p:spPr>
          <a:xfrm>
            <a:off x="4785322" y="803499"/>
            <a:ext cx="966660" cy="894611"/>
          </a:xfrm>
          <a:prstGeom prst="rect">
            <a:avLst/>
          </a:prstGeom>
        </p:spPr>
      </p:pic>
      <p:pic>
        <p:nvPicPr>
          <p:cNvPr id="15" name="Picture 14">
            <a:extLst>
              <a:ext uri="{FF2B5EF4-FFF2-40B4-BE49-F238E27FC236}">
                <a16:creationId xmlns:a16="http://schemas.microsoft.com/office/drawing/2014/main" id="{C43CF775-34EA-C624-2343-A58B3EB35742}"/>
              </a:ext>
            </a:extLst>
          </p:cNvPr>
          <p:cNvPicPr>
            <a:picLocks noChangeAspect="1"/>
          </p:cNvPicPr>
          <p:nvPr/>
        </p:nvPicPr>
        <p:blipFill>
          <a:blip r:embed="rId9"/>
          <a:stretch>
            <a:fillRect/>
          </a:stretch>
        </p:blipFill>
        <p:spPr>
          <a:xfrm>
            <a:off x="2644687" y="3882914"/>
            <a:ext cx="3901683" cy="891539"/>
          </a:xfrm>
          <a:prstGeom prst="rect">
            <a:avLst/>
          </a:prstGeom>
        </p:spPr>
      </p:pic>
      <p:pic>
        <p:nvPicPr>
          <p:cNvPr id="17" name="Picture 16">
            <a:extLst>
              <a:ext uri="{FF2B5EF4-FFF2-40B4-BE49-F238E27FC236}">
                <a16:creationId xmlns:a16="http://schemas.microsoft.com/office/drawing/2014/main" id="{0E60D7F8-E82F-0069-639E-C06E479DD5C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08217" y="2164133"/>
            <a:ext cx="1574150" cy="1098720"/>
          </a:xfrm>
          <a:prstGeom prst="rect">
            <a:avLst/>
          </a:prstGeom>
        </p:spPr>
      </p:pic>
      <p:pic>
        <p:nvPicPr>
          <p:cNvPr id="24" name="Picture 23">
            <a:extLst>
              <a:ext uri="{FF2B5EF4-FFF2-40B4-BE49-F238E27FC236}">
                <a16:creationId xmlns:a16="http://schemas.microsoft.com/office/drawing/2014/main" id="{0021EB09-96F7-9D2F-7F69-517636947F1B}"/>
              </a:ext>
            </a:extLst>
          </p:cNvPr>
          <p:cNvPicPr>
            <a:picLocks noChangeAspect="1"/>
          </p:cNvPicPr>
          <p:nvPr/>
        </p:nvPicPr>
        <p:blipFill>
          <a:blip r:embed="rId11"/>
          <a:stretch>
            <a:fillRect/>
          </a:stretch>
        </p:blipFill>
        <p:spPr>
          <a:xfrm>
            <a:off x="5177665" y="2040067"/>
            <a:ext cx="1916631" cy="1310480"/>
          </a:xfrm>
          <a:prstGeom prst="rect">
            <a:avLst/>
          </a:prstGeom>
        </p:spPr>
      </p:pic>
      <p:pic>
        <p:nvPicPr>
          <p:cNvPr id="28" name="Picture 27">
            <a:extLst>
              <a:ext uri="{FF2B5EF4-FFF2-40B4-BE49-F238E27FC236}">
                <a16:creationId xmlns:a16="http://schemas.microsoft.com/office/drawing/2014/main" id="{3F24F487-651B-8393-BEA2-ECE1482AE6D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38923" y="786662"/>
            <a:ext cx="640466" cy="913974"/>
          </a:xfrm>
          <a:prstGeom prst="rect">
            <a:avLst/>
          </a:prstGeom>
        </p:spPr>
      </p:pic>
    </p:spTree>
    <p:extLst>
      <p:ext uri="{BB962C8B-B14F-4D97-AF65-F5344CB8AC3E}">
        <p14:creationId xmlns:p14="http://schemas.microsoft.com/office/powerpoint/2010/main" val="3517783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INTRODUCTION</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40</a:t>
            </a:fld>
            <a:endParaRPr lang="en-US" dirty="0"/>
          </a:p>
        </p:txBody>
      </p:sp>
    </p:spTree>
    <p:extLst>
      <p:ext uri="{BB962C8B-B14F-4D97-AF65-F5344CB8AC3E}">
        <p14:creationId xmlns:p14="http://schemas.microsoft.com/office/powerpoint/2010/main" val="1968322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Rot="1" noChangeArrowheads="1"/>
          </p:cNvSpPr>
          <p:nvPr>
            <p:ph type="title"/>
          </p:nvPr>
        </p:nvSpPr>
        <p:spPr>
          <a:xfrm>
            <a:off x="954087" y="-8922"/>
            <a:ext cx="7227887" cy="857250"/>
          </a:xfrm>
        </p:spPr>
        <p:txBody>
          <a:bodyPr/>
          <a:lstStyle/>
          <a:p>
            <a:r>
              <a:rPr lang="en-US" altLang="en-US" sz="4000" dirty="0"/>
              <a:t>Typical Compression Members</a:t>
            </a:r>
          </a:p>
        </p:txBody>
      </p:sp>
      <p:sp>
        <p:nvSpPr>
          <p:cNvPr id="21507" name="Rectangle 124"/>
          <p:cNvSpPr>
            <a:spLocks noGrp="1" noChangeArrowheads="1"/>
          </p:cNvSpPr>
          <p:nvPr>
            <p:ph type="body" idx="1"/>
          </p:nvPr>
        </p:nvSpPr>
        <p:spPr>
          <a:xfrm>
            <a:off x="747713" y="1089026"/>
            <a:ext cx="6172200" cy="2361014"/>
          </a:xfrm>
        </p:spPr>
        <p:txBody>
          <a:bodyPr/>
          <a:lstStyle/>
          <a:p>
            <a:endParaRPr lang="en-US" altLang="en-US" dirty="0"/>
          </a:p>
          <a:p>
            <a:pPr marL="0" indent="0">
              <a:buNone/>
            </a:pPr>
            <a:endParaRPr lang="en-US" altLang="en-US" dirty="0"/>
          </a:p>
        </p:txBody>
      </p:sp>
      <p:sp>
        <p:nvSpPr>
          <p:cNvPr id="21513" name="TextBox 21512">
            <a:extLst>
              <a:ext uri="{FF2B5EF4-FFF2-40B4-BE49-F238E27FC236}">
                <a16:creationId xmlns:a16="http://schemas.microsoft.com/office/drawing/2014/main" id="{CF0CEF72-9699-0A9F-3584-F509382FC188}"/>
              </a:ext>
            </a:extLst>
          </p:cNvPr>
          <p:cNvSpPr txBox="1"/>
          <p:nvPr/>
        </p:nvSpPr>
        <p:spPr>
          <a:xfrm>
            <a:off x="4636968" y="1457699"/>
            <a:ext cx="2072577"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Single &amp; double angles</a:t>
            </a:r>
          </a:p>
        </p:txBody>
      </p:sp>
      <p:sp>
        <p:nvSpPr>
          <p:cNvPr id="21520" name="TextBox 21519">
            <a:extLst>
              <a:ext uri="{FF2B5EF4-FFF2-40B4-BE49-F238E27FC236}">
                <a16:creationId xmlns:a16="http://schemas.microsoft.com/office/drawing/2014/main" id="{E8FB6044-A57F-1B21-E837-9E9BCFC48B69}"/>
              </a:ext>
            </a:extLst>
          </p:cNvPr>
          <p:cNvSpPr txBox="1"/>
          <p:nvPr/>
        </p:nvSpPr>
        <p:spPr>
          <a:xfrm>
            <a:off x="6632896" y="1538004"/>
            <a:ext cx="234417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Rolled W, M, S, or HP shapes</a:t>
            </a:r>
          </a:p>
        </p:txBody>
      </p:sp>
      <p:sp>
        <p:nvSpPr>
          <p:cNvPr id="21521" name="TextBox 21520">
            <a:extLst>
              <a:ext uri="{FF2B5EF4-FFF2-40B4-BE49-F238E27FC236}">
                <a16:creationId xmlns:a16="http://schemas.microsoft.com/office/drawing/2014/main" id="{EC83C764-B303-50E8-4BAF-C9591C87079F}"/>
              </a:ext>
            </a:extLst>
          </p:cNvPr>
          <p:cNvSpPr txBox="1"/>
          <p:nvPr/>
        </p:nvSpPr>
        <p:spPr>
          <a:xfrm>
            <a:off x="1104191" y="3196758"/>
            <a:ext cx="180949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Structural tees</a:t>
            </a:r>
          </a:p>
        </p:txBody>
      </p:sp>
      <p:sp>
        <p:nvSpPr>
          <p:cNvPr id="21522" name="TextBox 21521">
            <a:extLst>
              <a:ext uri="{FF2B5EF4-FFF2-40B4-BE49-F238E27FC236}">
                <a16:creationId xmlns:a16="http://schemas.microsoft.com/office/drawing/2014/main" id="{DDAA6E5B-2D4B-BCDB-A0B4-6498C7C74F97}"/>
              </a:ext>
            </a:extLst>
          </p:cNvPr>
          <p:cNvSpPr txBox="1"/>
          <p:nvPr/>
        </p:nvSpPr>
        <p:spPr>
          <a:xfrm>
            <a:off x="426982" y="1871139"/>
            <a:ext cx="2572513"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Rectangular &amp; round HSS and noncomposite box sections</a:t>
            </a:r>
          </a:p>
        </p:txBody>
      </p:sp>
      <p:sp>
        <p:nvSpPr>
          <p:cNvPr id="21523" name="TextBox 21522">
            <a:extLst>
              <a:ext uri="{FF2B5EF4-FFF2-40B4-BE49-F238E27FC236}">
                <a16:creationId xmlns:a16="http://schemas.microsoft.com/office/drawing/2014/main" id="{6B39A6FA-90FE-210B-4AE2-52AF839234D1}"/>
              </a:ext>
            </a:extLst>
          </p:cNvPr>
          <p:cNvSpPr txBox="1"/>
          <p:nvPr/>
        </p:nvSpPr>
        <p:spPr>
          <a:xfrm>
            <a:off x="5192406" y="3312441"/>
            <a:ext cx="1686906"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Built-up sections</a:t>
            </a:r>
          </a:p>
        </p:txBody>
      </p:sp>
      <p:sp>
        <p:nvSpPr>
          <p:cNvPr id="5" name="TextBox 4">
            <a:extLst>
              <a:ext uri="{FF2B5EF4-FFF2-40B4-BE49-F238E27FC236}">
                <a16:creationId xmlns:a16="http://schemas.microsoft.com/office/drawing/2014/main" id="{E407FD11-168B-F9C1-5975-3D16604EFA7A}"/>
              </a:ext>
            </a:extLst>
          </p:cNvPr>
          <p:cNvSpPr txBox="1"/>
          <p:nvPr/>
        </p:nvSpPr>
        <p:spPr>
          <a:xfrm>
            <a:off x="3323297" y="1453116"/>
            <a:ext cx="4572000"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Pipe Sections</a:t>
            </a:r>
          </a:p>
        </p:txBody>
      </p:sp>
      <p:pic>
        <p:nvPicPr>
          <p:cNvPr id="9" name="Picture 8" descr="A picture containing text, rug, furniture&#10;&#10;Description automatically generated">
            <a:extLst>
              <a:ext uri="{FF2B5EF4-FFF2-40B4-BE49-F238E27FC236}">
                <a16:creationId xmlns:a16="http://schemas.microsoft.com/office/drawing/2014/main" id="{FC7C3496-00F4-A50D-AE3E-922DF5F6EB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1829" y="3635233"/>
            <a:ext cx="976939" cy="1004852"/>
          </a:xfrm>
          <a:prstGeom prst="rect">
            <a:avLst/>
          </a:prstGeom>
        </p:spPr>
      </p:pic>
      <p:pic>
        <p:nvPicPr>
          <p:cNvPr id="11" name="Picture 10" descr="A picture containing text, strainer, clipart&#10;&#10;Description automatically generated">
            <a:extLst>
              <a:ext uri="{FF2B5EF4-FFF2-40B4-BE49-F238E27FC236}">
                <a16:creationId xmlns:a16="http://schemas.microsoft.com/office/drawing/2014/main" id="{585F5DD0-AB77-36EC-FE0D-F37B67FAF3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9908" y="3521045"/>
            <a:ext cx="1047750" cy="1028700"/>
          </a:xfrm>
          <a:prstGeom prst="rect">
            <a:avLst/>
          </a:prstGeom>
        </p:spPr>
      </p:pic>
      <p:sp>
        <p:nvSpPr>
          <p:cNvPr id="15" name="TextBox 14">
            <a:extLst>
              <a:ext uri="{FF2B5EF4-FFF2-40B4-BE49-F238E27FC236}">
                <a16:creationId xmlns:a16="http://schemas.microsoft.com/office/drawing/2014/main" id="{DB2D1141-4595-A312-A173-3C124BCE1746}"/>
              </a:ext>
            </a:extLst>
          </p:cNvPr>
          <p:cNvSpPr txBox="1"/>
          <p:nvPr/>
        </p:nvSpPr>
        <p:spPr>
          <a:xfrm>
            <a:off x="3208924" y="4673115"/>
            <a:ext cx="4572000"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Concrete-Encased Shapes</a:t>
            </a:r>
          </a:p>
        </p:txBody>
      </p:sp>
      <p:sp>
        <p:nvSpPr>
          <p:cNvPr id="17" name="TextBox 16">
            <a:extLst>
              <a:ext uri="{FF2B5EF4-FFF2-40B4-BE49-F238E27FC236}">
                <a16:creationId xmlns:a16="http://schemas.microsoft.com/office/drawing/2014/main" id="{EAA4E83E-4220-9DFD-1FA5-ED92616CBDE5}"/>
              </a:ext>
            </a:extLst>
          </p:cNvPr>
          <p:cNvSpPr txBox="1"/>
          <p:nvPr/>
        </p:nvSpPr>
        <p:spPr>
          <a:xfrm>
            <a:off x="5373220" y="4656101"/>
            <a:ext cx="4572000"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Composite Concrete-Filled Steel Tubes (CFSTs)</a:t>
            </a:r>
          </a:p>
        </p:txBody>
      </p:sp>
      <p:sp>
        <p:nvSpPr>
          <p:cNvPr id="18" name="TextBox 17">
            <a:extLst>
              <a:ext uri="{FF2B5EF4-FFF2-40B4-BE49-F238E27FC236}">
                <a16:creationId xmlns:a16="http://schemas.microsoft.com/office/drawing/2014/main" id="{0895930D-2C7F-38CC-9A28-2457BC3947B5}"/>
              </a:ext>
            </a:extLst>
          </p:cNvPr>
          <p:cNvSpPr txBox="1"/>
          <p:nvPr/>
        </p:nvSpPr>
        <p:spPr>
          <a:xfrm>
            <a:off x="7095364" y="4456280"/>
            <a:ext cx="1936069"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Internal reinforcement if present</a:t>
            </a:r>
          </a:p>
        </p:txBody>
      </p:sp>
      <p:pic>
        <p:nvPicPr>
          <p:cNvPr id="20" name="Picture 19" descr="Shape, circle&#10;&#10;Description automatically generated">
            <a:extLst>
              <a:ext uri="{FF2B5EF4-FFF2-40B4-BE49-F238E27FC236}">
                <a16:creationId xmlns:a16="http://schemas.microsoft.com/office/drawing/2014/main" id="{DDB8B553-48EB-EE30-0A3D-460866911E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06594" y="3926201"/>
            <a:ext cx="406400" cy="374650"/>
          </a:xfrm>
          <a:prstGeom prst="rect">
            <a:avLst/>
          </a:prstGeom>
          <a:solidFill>
            <a:schemeClr val="bg1">
              <a:lumMod val="65000"/>
            </a:schemeClr>
          </a:solidFill>
          <a:ln>
            <a:solidFill>
              <a:srgbClr val="FFFFFF"/>
            </a:solidFill>
          </a:ln>
        </p:spPr>
      </p:pic>
      <p:sp>
        <p:nvSpPr>
          <p:cNvPr id="24" name="TextBox 23">
            <a:extLst>
              <a:ext uri="{FF2B5EF4-FFF2-40B4-BE49-F238E27FC236}">
                <a16:creationId xmlns:a16="http://schemas.microsoft.com/office/drawing/2014/main" id="{7176776F-6CD5-09FE-4775-6F4123BA2CE4}"/>
              </a:ext>
            </a:extLst>
          </p:cNvPr>
          <p:cNvSpPr txBox="1"/>
          <p:nvPr/>
        </p:nvSpPr>
        <p:spPr>
          <a:xfrm>
            <a:off x="1171618" y="4664608"/>
            <a:ext cx="4972638"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Concrete-Filled Tubes</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1526" name="Ink 21525">
                <a:extLst>
                  <a:ext uri="{FF2B5EF4-FFF2-40B4-BE49-F238E27FC236}">
                    <a16:creationId xmlns:a16="http://schemas.microsoft.com/office/drawing/2014/main" id="{8B45426E-2256-0390-D395-1B8288418EB2}"/>
                  </a:ext>
                </a:extLst>
              </p14:cNvPr>
              <p14:cNvContentPartPr/>
              <p14:nvPr/>
            </p14:nvContentPartPr>
            <p14:xfrm>
              <a:off x="2054813" y="4147371"/>
              <a:ext cx="360" cy="360"/>
            </p14:xfrm>
          </p:contentPart>
        </mc:Choice>
        <mc:Fallback xmlns="">
          <p:pic>
            <p:nvPicPr>
              <p:cNvPr id="21526" name="Ink 21525">
                <a:extLst>
                  <a:ext uri="{FF2B5EF4-FFF2-40B4-BE49-F238E27FC236}">
                    <a16:creationId xmlns:a16="http://schemas.microsoft.com/office/drawing/2014/main" id="{8B45426E-2256-0390-D395-1B8288418EB2}"/>
                  </a:ext>
                </a:extLst>
              </p:cNvPr>
              <p:cNvPicPr/>
              <p:nvPr/>
            </p:nvPicPr>
            <p:blipFill>
              <a:blip r:embed="rId15"/>
              <a:stretch>
                <a:fillRect/>
              </a:stretch>
            </p:blipFill>
            <p:spPr>
              <a:xfrm>
                <a:off x="2037173" y="4039371"/>
                <a:ext cx="36000" cy="216000"/>
              </a:xfrm>
              <a:prstGeom prst="rect">
                <a:avLst/>
              </a:prstGeom>
            </p:spPr>
          </p:pic>
        </mc:Fallback>
      </mc:AlternateContent>
      <p:cxnSp>
        <p:nvCxnSpPr>
          <p:cNvPr id="21559" name="Straight Arrow Connector 21558">
            <a:extLst>
              <a:ext uri="{FF2B5EF4-FFF2-40B4-BE49-F238E27FC236}">
                <a16:creationId xmlns:a16="http://schemas.microsoft.com/office/drawing/2014/main" id="{68F9F38C-6168-A341-03B9-703B15A06339}"/>
              </a:ext>
            </a:extLst>
          </p:cNvPr>
          <p:cNvCxnSpPr>
            <a:cxnSpLocks/>
          </p:cNvCxnSpPr>
          <p:nvPr/>
        </p:nvCxnSpPr>
        <p:spPr>
          <a:xfrm flipH="1">
            <a:off x="2004824" y="3855036"/>
            <a:ext cx="108260" cy="293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60" name="TextBox 21559">
            <a:extLst>
              <a:ext uri="{FF2B5EF4-FFF2-40B4-BE49-F238E27FC236}">
                <a16:creationId xmlns:a16="http://schemas.microsoft.com/office/drawing/2014/main" id="{55D40275-6521-50D9-C2C5-ABC0567E364F}"/>
              </a:ext>
            </a:extLst>
          </p:cNvPr>
          <p:cNvSpPr txBox="1"/>
          <p:nvPr/>
        </p:nvSpPr>
        <p:spPr>
          <a:xfrm>
            <a:off x="2062501" y="3760866"/>
            <a:ext cx="1260796"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Concrete infill</a:t>
            </a:r>
          </a:p>
        </p:txBody>
      </p:sp>
      <p:pic>
        <p:nvPicPr>
          <p:cNvPr id="6" name="Picture 5">
            <a:extLst>
              <a:ext uri="{FF2B5EF4-FFF2-40B4-BE49-F238E27FC236}">
                <a16:creationId xmlns:a16="http://schemas.microsoft.com/office/drawing/2014/main" id="{347E3021-0249-A1B3-C29E-8F0B103FF80F}"/>
              </a:ext>
            </a:extLst>
          </p:cNvPr>
          <p:cNvPicPr>
            <a:picLocks noChangeAspect="1"/>
          </p:cNvPicPr>
          <p:nvPr/>
        </p:nvPicPr>
        <p:blipFill>
          <a:blip r:embed="rId16"/>
          <a:stretch>
            <a:fillRect/>
          </a:stretch>
        </p:blipFill>
        <p:spPr>
          <a:xfrm>
            <a:off x="524467" y="706231"/>
            <a:ext cx="1188771" cy="1143912"/>
          </a:xfrm>
          <a:prstGeom prst="rect">
            <a:avLst/>
          </a:prstGeom>
        </p:spPr>
      </p:pic>
      <p:pic>
        <p:nvPicPr>
          <p:cNvPr id="10" name="Picture 9">
            <a:extLst>
              <a:ext uri="{FF2B5EF4-FFF2-40B4-BE49-F238E27FC236}">
                <a16:creationId xmlns:a16="http://schemas.microsoft.com/office/drawing/2014/main" id="{A6BFC495-B1B5-1F56-85A9-32DCA1BA2CFF}"/>
              </a:ext>
            </a:extLst>
          </p:cNvPr>
          <p:cNvPicPr>
            <a:picLocks noChangeAspect="1"/>
          </p:cNvPicPr>
          <p:nvPr/>
        </p:nvPicPr>
        <p:blipFill>
          <a:blip r:embed="rId17"/>
          <a:stretch>
            <a:fillRect/>
          </a:stretch>
        </p:blipFill>
        <p:spPr>
          <a:xfrm>
            <a:off x="1775899" y="588549"/>
            <a:ext cx="1137784" cy="1124346"/>
          </a:xfrm>
          <a:prstGeom prst="rect">
            <a:avLst/>
          </a:prstGeom>
        </p:spPr>
      </p:pic>
      <p:pic>
        <p:nvPicPr>
          <p:cNvPr id="12" name="Picture 11">
            <a:extLst>
              <a:ext uri="{FF2B5EF4-FFF2-40B4-BE49-F238E27FC236}">
                <a16:creationId xmlns:a16="http://schemas.microsoft.com/office/drawing/2014/main" id="{C6E0453C-6171-FDA2-578C-12386F3B3D2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402105" y="679846"/>
            <a:ext cx="824969" cy="793838"/>
          </a:xfrm>
          <a:prstGeom prst="rect">
            <a:avLst/>
          </a:prstGeom>
        </p:spPr>
      </p:pic>
      <p:pic>
        <p:nvPicPr>
          <p:cNvPr id="16" name="Picture 15">
            <a:extLst>
              <a:ext uri="{FF2B5EF4-FFF2-40B4-BE49-F238E27FC236}">
                <a16:creationId xmlns:a16="http://schemas.microsoft.com/office/drawing/2014/main" id="{85B31E9B-B54E-AE72-947C-7469420897DF}"/>
              </a:ext>
            </a:extLst>
          </p:cNvPr>
          <p:cNvPicPr>
            <a:picLocks noChangeAspect="1"/>
          </p:cNvPicPr>
          <p:nvPr/>
        </p:nvPicPr>
        <p:blipFill>
          <a:blip r:embed="rId19"/>
          <a:stretch>
            <a:fillRect/>
          </a:stretch>
        </p:blipFill>
        <p:spPr>
          <a:xfrm>
            <a:off x="5281016" y="625127"/>
            <a:ext cx="733060" cy="873846"/>
          </a:xfrm>
          <a:prstGeom prst="rect">
            <a:avLst/>
          </a:prstGeom>
        </p:spPr>
      </p:pic>
      <p:pic>
        <p:nvPicPr>
          <p:cNvPr id="21" name="Picture 20">
            <a:extLst>
              <a:ext uri="{FF2B5EF4-FFF2-40B4-BE49-F238E27FC236}">
                <a16:creationId xmlns:a16="http://schemas.microsoft.com/office/drawing/2014/main" id="{A40D2C77-C7D5-F0F0-D891-871B6E359038}"/>
              </a:ext>
            </a:extLst>
          </p:cNvPr>
          <p:cNvPicPr>
            <a:picLocks noChangeAspect="1"/>
          </p:cNvPicPr>
          <p:nvPr/>
        </p:nvPicPr>
        <p:blipFill>
          <a:blip r:embed="rId20"/>
          <a:stretch>
            <a:fillRect/>
          </a:stretch>
        </p:blipFill>
        <p:spPr>
          <a:xfrm>
            <a:off x="7165087" y="617491"/>
            <a:ext cx="1139824" cy="905792"/>
          </a:xfrm>
          <a:prstGeom prst="rect">
            <a:avLst/>
          </a:prstGeom>
        </p:spPr>
      </p:pic>
      <p:pic>
        <p:nvPicPr>
          <p:cNvPr id="26" name="Picture 25">
            <a:extLst>
              <a:ext uri="{FF2B5EF4-FFF2-40B4-BE49-F238E27FC236}">
                <a16:creationId xmlns:a16="http://schemas.microsoft.com/office/drawing/2014/main" id="{760FFE11-A320-95E3-6DF8-F96100B04DE7}"/>
              </a:ext>
            </a:extLst>
          </p:cNvPr>
          <p:cNvPicPr>
            <a:picLocks noChangeAspect="1"/>
          </p:cNvPicPr>
          <p:nvPr/>
        </p:nvPicPr>
        <p:blipFill>
          <a:blip r:embed="rId21"/>
          <a:stretch>
            <a:fillRect/>
          </a:stretch>
        </p:blipFill>
        <p:spPr>
          <a:xfrm>
            <a:off x="961660" y="2422379"/>
            <a:ext cx="1601250" cy="868603"/>
          </a:xfrm>
          <a:prstGeom prst="rect">
            <a:avLst/>
          </a:prstGeom>
        </p:spPr>
      </p:pic>
      <p:pic>
        <p:nvPicPr>
          <p:cNvPr id="28" name="Picture 27">
            <a:extLst>
              <a:ext uri="{FF2B5EF4-FFF2-40B4-BE49-F238E27FC236}">
                <a16:creationId xmlns:a16="http://schemas.microsoft.com/office/drawing/2014/main" id="{ADD77360-461D-4B92-5214-D12B48F4C116}"/>
              </a:ext>
            </a:extLst>
          </p:cNvPr>
          <p:cNvPicPr>
            <a:picLocks noChangeAspect="1"/>
          </p:cNvPicPr>
          <p:nvPr/>
        </p:nvPicPr>
        <p:blipFill>
          <a:blip r:embed="rId22"/>
          <a:stretch>
            <a:fillRect/>
          </a:stretch>
        </p:blipFill>
        <p:spPr>
          <a:xfrm>
            <a:off x="5854754" y="2109692"/>
            <a:ext cx="1572904" cy="1097375"/>
          </a:xfrm>
          <a:prstGeom prst="rect">
            <a:avLst/>
          </a:prstGeom>
        </p:spPr>
      </p:pic>
      <p:pic>
        <p:nvPicPr>
          <p:cNvPr id="29" name="Picture 28">
            <a:extLst>
              <a:ext uri="{FF2B5EF4-FFF2-40B4-BE49-F238E27FC236}">
                <a16:creationId xmlns:a16="http://schemas.microsoft.com/office/drawing/2014/main" id="{739799FB-5EFE-2F79-C5D1-6D5738F1CBA0}"/>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b="18552"/>
          <a:stretch/>
        </p:blipFill>
        <p:spPr>
          <a:xfrm>
            <a:off x="3943885" y="1931071"/>
            <a:ext cx="1655389" cy="1386551"/>
          </a:xfrm>
          <a:prstGeom prst="rect">
            <a:avLst/>
          </a:prstGeom>
        </p:spPr>
      </p:pic>
    </p:spTree>
    <p:extLst>
      <p:ext uri="{BB962C8B-B14F-4D97-AF65-F5344CB8AC3E}">
        <p14:creationId xmlns:p14="http://schemas.microsoft.com/office/powerpoint/2010/main" val="1233889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Factored Compressive resistance</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42</a:t>
            </a:fld>
            <a:endParaRPr lang="en-US" dirty="0"/>
          </a:p>
        </p:txBody>
      </p:sp>
    </p:spTree>
    <p:extLst>
      <p:ext uri="{BB962C8B-B14F-4D97-AF65-F5344CB8AC3E}">
        <p14:creationId xmlns:p14="http://schemas.microsoft.com/office/powerpoint/2010/main" val="1309956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204788"/>
            <a:ext cx="3008313" cy="871537"/>
          </a:xfrm>
        </p:spPr>
        <p:txBody>
          <a:bodyPr lIns="91440" tIns="45720" rIns="91440" bIns="45720" anchor="b">
            <a:normAutofit fontScale="90000"/>
          </a:bodyPr>
          <a:lstStyle/>
          <a:p>
            <a:pPr algn="ctr">
              <a:lnSpc>
                <a:spcPct val="90000"/>
              </a:lnSpc>
            </a:pPr>
            <a:r>
              <a:rPr lang="en-US" sz="2700" b="0" dirty="0"/>
              <a:t>Factored Compressive Resistance</a:t>
            </a:r>
            <a:br>
              <a:rPr lang="en-US" sz="1700" dirty="0"/>
            </a:br>
            <a:endParaRPr lang="en-US" sz="1700" dirty="0"/>
          </a:p>
        </p:txBody>
      </p:sp>
      <p:pic>
        <p:nvPicPr>
          <p:cNvPr id="10" name="Content Placeholder 9">
            <a:extLst>
              <a:ext uri="{FF2B5EF4-FFF2-40B4-BE49-F238E27FC236}">
                <a16:creationId xmlns:a16="http://schemas.microsoft.com/office/drawing/2014/main" id="{CE2FA548-CA76-C306-A8A1-4BADE3CD14A6}"/>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413683" y="708655"/>
            <a:ext cx="4339360" cy="3726189"/>
          </a:xfrm>
          <a:prstGeom prst="rect">
            <a:avLst/>
          </a:prstGeom>
          <a:noFill/>
        </p:spPr>
      </p:pic>
      <p:sp>
        <p:nvSpPr>
          <p:cNvPr id="16" name="Content Placeholder 15">
            <a:extLst>
              <a:ext uri="{FF2B5EF4-FFF2-40B4-BE49-F238E27FC236}">
                <a16:creationId xmlns:a16="http://schemas.microsoft.com/office/drawing/2014/main" id="{6D3A7656-95E5-1196-D298-765C4C8EDB9D}"/>
              </a:ext>
            </a:extLst>
          </p:cNvPr>
          <p:cNvSpPr>
            <a:spLocks noGrp="1"/>
          </p:cNvSpPr>
          <p:nvPr>
            <p:ph type="body" sz="half" idx="2"/>
          </p:nvPr>
        </p:nvSpPr>
        <p:spPr>
          <a:xfrm>
            <a:off x="457200" y="1076325"/>
            <a:ext cx="3841423" cy="3517900"/>
          </a:xfrm>
        </p:spPr>
        <p:txBody>
          <a:bodyPr>
            <a:normAutofit/>
          </a:bodyPr>
          <a:lstStyle/>
          <a:p>
            <a:r>
              <a:rPr lang="en-US" sz="1300" dirty="0"/>
              <a:t>The factored compressive resistance is taken as (AASHTO LRFD Article 6.9.2.1):</a:t>
            </a:r>
          </a:p>
          <a:p>
            <a:endParaRPr lang="en-US" sz="1300" dirty="0"/>
          </a:p>
          <a:p>
            <a:endParaRPr lang="en-US" sz="1300" dirty="0"/>
          </a:p>
          <a:p>
            <a:r>
              <a:rPr lang="en-US" sz="1300" dirty="0"/>
              <a:t>where:</a:t>
            </a:r>
          </a:p>
          <a:p>
            <a:endParaRPr lang="en-US" sz="1300" dirty="0"/>
          </a:p>
          <a:p>
            <a:pPr marL="339725" indent="-339725"/>
            <a:r>
              <a:rPr lang="el-GR" sz="1300" dirty="0">
                <a:latin typeface="Times New Roman" panose="02020603050405020304" pitchFamily="18" charset="0"/>
                <a:cs typeface="Times New Roman" panose="02020603050405020304" pitchFamily="18" charset="0"/>
                <a:sym typeface="Symbol" panose="05050102010706020507" pitchFamily="18" charset="2"/>
              </a:rPr>
              <a:t></a:t>
            </a:r>
            <a:r>
              <a:rPr lang="en-US" sz="1300" baseline="-25000" dirty="0"/>
              <a:t>c</a:t>
            </a:r>
            <a:r>
              <a:rPr lang="en-US" sz="1300" dirty="0"/>
              <a:t> =  resistance factor for axial compression as specified in AASHTO LRFD Article 6.5.4.2 (= 0.95 for noncomposite compression members and 0.90 for composite compression members)</a:t>
            </a:r>
          </a:p>
          <a:p>
            <a:endParaRPr lang="en-US" sz="1300" dirty="0"/>
          </a:p>
          <a:p>
            <a:pPr marL="339725" indent="-339725"/>
            <a:r>
              <a:rPr lang="en-US" sz="1300" dirty="0"/>
              <a:t>P</a:t>
            </a:r>
            <a:r>
              <a:rPr lang="en-US" sz="1300" baseline="-25000" dirty="0"/>
              <a:t>n</a:t>
            </a:r>
            <a:r>
              <a:rPr lang="en-US" sz="1300" dirty="0"/>
              <a:t>  = nominal compressive resistance determined as specified in AASHTO LRFD Article 6.9.4 or 6.9.5, as applicable (kips)</a:t>
            </a:r>
          </a:p>
          <a:p>
            <a:endParaRPr lang="en-US" sz="1300" dirty="0"/>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43</a:t>
            </a:fld>
            <a:endParaRPr lang="en-US" dirty="0"/>
          </a:p>
        </p:txBody>
      </p:sp>
      <mc:AlternateContent xmlns:mc="http://schemas.openxmlformats.org/markup-compatibility/2006" xmlns:a14="http://schemas.microsoft.com/office/drawing/2010/main">
        <mc:Choice Requires="a14">
          <p:sp>
            <p:nvSpPr>
              <p:cNvPr id="18" name="Object 6">
                <a:extLst>
                  <a:ext uri="{FF2B5EF4-FFF2-40B4-BE49-F238E27FC236}">
                    <a16:creationId xmlns:a16="http://schemas.microsoft.com/office/drawing/2014/main" id="{9D72EA6A-A733-BF1B-3C7A-57B5CEA06F4E}"/>
                  </a:ext>
                </a:extLst>
              </p:cNvPr>
              <p:cNvSpPr txBox="1"/>
              <p:nvPr/>
            </p:nvSpPr>
            <p:spPr bwMode="auto">
              <a:xfrm>
                <a:off x="1630330" y="1592262"/>
                <a:ext cx="949325"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𝑐</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oMath>
                  </m:oMathPara>
                </a14:m>
                <a:endParaRPr lang="en-US" dirty="0"/>
              </a:p>
            </p:txBody>
          </p:sp>
        </mc:Choice>
        <mc:Fallback xmlns="">
          <p:sp>
            <p:nvSpPr>
              <p:cNvPr id="18" name="Object 6">
                <a:extLst>
                  <a:ext uri="{FF2B5EF4-FFF2-40B4-BE49-F238E27FC236}">
                    <a16:creationId xmlns:a16="http://schemas.microsoft.com/office/drawing/2014/main" id="{9D72EA6A-A733-BF1B-3C7A-57B5CEA06F4E}"/>
                  </a:ext>
                </a:extLst>
              </p:cNvPr>
              <p:cNvSpPr txBox="1">
                <a:spLocks noRot="1" noChangeAspect="1" noMove="1" noResize="1" noEditPoints="1" noAdjustHandles="1" noChangeArrowheads="1" noChangeShapeType="1" noTextEdit="1"/>
              </p:cNvSpPr>
              <p:nvPr/>
            </p:nvSpPr>
            <p:spPr bwMode="auto">
              <a:xfrm>
                <a:off x="1630330" y="1592262"/>
                <a:ext cx="949325" cy="355600"/>
              </a:xfrm>
              <a:prstGeom prst="rect">
                <a:avLst/>
              </a:prstGeom>
              <a:blipFill>
                <a:blip r:embed="rId6"/>
                <a:stretch>
                  <a:fillRect r="-6410" b="-10169"/>
                </a:stretch>
              </a:blipFill>
            </p:spPr>
            <p:txBody>
              <a:bodyPr/>
              <a:lstStyle/>
              <a:p>
                <a:r>
                  <a:rPr lang="en-US">
                    <a:noFill/>
                  </a:rPr>
                  <a:t> </a:t>
                </a:r>
              </a:p>
            </p:txBody>
          </p:sp>
        </mc:Fallback>
      </mc:AlternateContent>
    </p:spTree>
    <p:extLst>
      <p:ext uri="{BB962C8B-B14F-4D97-AF65-F5344CB8AC3E}">
        <p14:creationId xmlns:p14="http://schemas.microsoft.com/office/powerpoint/2010/main" val="4226610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Nominal Compressive Resistance,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62685" y="4767263"/>
            <a:ext cx="2133600" cy="274637"/>
          </a:xfrm>
        </p:spPr>
        <p:txBody>
          <a:bodyPr/>
          <a:lstStyle/>
          <a:p>
            <a:fld id="{BA98D948-1207-4CB8-9C03-80C63F72A5E7}" type="slidenum">
              <a:rPr lang="en-US" smtClean="0"/>
              <a:t>44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133137"/>
            <a:ext cx="8441703" cy="3693319"/>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rPr>
              <a:t>The nominal compressive resistance, P</a:t>
            </a:r>
            <a:r>
              <a:rPr lang="en-US" sz="1800" baseline="-25000" dirty="0">
                <a:effectLst/>
                <a:latin typeface="+mn-lt"/>
                <a:ea typeface="Times New Roman" panose="02020603050405020304" pitchFamily="18" charset="0"/>
              </a:rPr>
              <a:t>n</a:t>
            </a:r>
            <a:r>
              <a:rPr lang="en-US" sz="1800" dirty="0">
                <a:effectLst/>
                <a:latin typeface="+mn-lt"/>
                <a:ea typeface="Times New Roman" panose="02020603050405020304" pitchFamily="18" charset="0"/>
              </a:rPr>
              <a:t>, is to be taken as the smallest value based on the applicable modes of flexural buckling, torsional buckling, and flexural–torsional buckling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6.9.4.1.1).</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Applicable buckling modes for doubly symmetric open-section compression members:</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pic>
        <p:nvPicPr>
          <p:cNvPr id="11" name="Picture 10" descr="Chart, diagram&#10;&#10;Description automatically generated">
            <a:extLst>
              <a:ext uri="{FF2B5EF4-FFF2-40B4-BE49-F238E27FC236}">
                <a16:creationId xmlns:a16="http://schemas.microsoft.com/office/drawing/2014/main" id="{56540696-4ABE-D786-C73E-F1E5C96C72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0556" y="3142856"/>
            <a:ext cx="813541" cy="950765"/>
          </a:xfrm>
          <a:prstGeom prst="rect">
            <a:avLst/>
          </a:prstGeom>
        </p:spPr>
      </p:pic>
      <p:sp>
        <p:nvSpPr>
          <p:cNvPr id="14" name="TextBox 13">
            <a:extLst>
              <a:ext uri="{FF2B5EF4-FFF2-40B4-BE49-F238E27FC236}">
                <a16:creationId xmlns:a16="http://schemas.microsoft.com/office/drawing/2014/main" id="{893D22AE-B0ED-89C3-CF7D-80B4E70FB22A}"/>
              </a:ext>
            </a:extLst>
          </p:cNvPr>
          <p:cNvSpPr txBox="1"/>
          <p:nvPr/>
        </p:nvSpPr>
        <p:spPr>
          <a:xfrm>
            <a:off x="3563332" y="2762054"/>
            <a:ext cx="5038627" cy="2031325"/>
          </a:xfrm>
          <a:prstGeom prst="rect">
            <a:avLst/>
          </a:prstGeom>
          <a:noFill/>
        </p:spPr>
        <p:txBody>
          <a:bodyPr wrap="square" rtlCol="0">
            <a:spAutoFit/>
          </a:bodyPr>
          <a:lstStyle/>
          <a:p>
            <a:pPr marL="395288" lvl="1" indent="-395288">
              <a:buFont typeface="Calibri" panose="020F0502020204030204" pitchFamily="34" charset="0"/>
              <a:buChar char="―"/>
            </a:pPr>
            <a:r>
              <a:rPr lang="en-US" dirty="0">
                <a:latin typeface="+mn-lt"/>
              </a:rPr>
              <a:t>Flexural Buckling  (FB)</a:t>
            </a:r>
          </a:p>
          <a:p>
            <a:pPr marL="0" lvl="1"/>
            <a:r>
              <a:rPr lang="en-US" dirty="0">
                <a:latin typeface="+mn-lt"/>
              </a:rPr>
              <a:t>          about the x- or y-axis</a:t>
            </a:r>
          </a:p>
          <a:p>
            <a:pPr marL="395288" lvl="1" indent="-395288">
              <a:buFont typeface="Wingdings" panose="05000000000000000000" pitchFamily="2" charset="2"/>
              <a:buChar char="Ø"/>
            </a:pPr>
            <a:endParaRPr lang="en-US" dirty="0"/>
          </a:p>
          <a:p>
            <a:pPr marL="395288" lvl="1" indent="-395288">
              <a:buFont typeface="Wingdings" panose="05000000000000000000" pitchFamily="2" charset="2"/>
              <a:buChar char="Ø"/>
            </a:pPr>
            <a:endParaRPr lang="en-US" dirty="0"/>
          </a:p>
          <a:p>
            <a:pPr marL="395288" lvl="1" indent="-395288">
              <a:buFont typeface="Wingdings" panose="05000000000000000000" pitchFamily="2" charset="2"/>
              <a:buChar char="Ø"/>
            </a:pPr>
            <a:endParaRPr lang="en-US" dirty="0"/>
          </a:p>
          <a:p>
            <a:pPr marL="395288" lvl="1" indent="-395288">
              <a:buFont typeface="Calibri" panose="020F0502020204030204" pitchFamily="34" charset="0"/>
              <a:buChar char="―"/>
            </a:pPr>
            <a:r>
              <a:rPr lang="en-US" dirty="0">
                <a:latin typeface="+mn-lt"/>
              </a:rPr>
              <a:t>Torsional Buckling (TB)</a:t>
            </a:r>
          </a:p>
          <a:p>
            <a:pPr marL="852488" lvl="2" indent="-395288">
              <a:buFont typeface="Courier New" panose="02070309020205020404" pitchFamily="49" charset="0"/>
              <a:buChar char="o"/>
            </a:pPr>
            <a:r>
              <a:rPr lang="en-US" dirty="0">
                <a:latin typeface="+mn-lt"/>
              </a:rPr>
              <a:t>If K</a:t>
            </a:r>
            <a:r>
              <a:rPr lang="en-US" baseline="-25000" dirty="0">
                <a:latin typeface="+mn-lt"/>
              </a:rPr>
              <a:t>z</a:t>
            </a:r>
            <a:r>
              <a:rPr lang="en-US" dirty="0">
                <a:latin typeface="+mn-lt"/>
                <a:sym typeface="MT Extra" panose="05050102010205020202" pitchFamily="18" charset="2"/>
              </a:rPr>
              <a:t></a:t>
            </a:r>
            <a:r>
              <a:rPr lang="en-US" baseline="-25000" dirty="0">
                <a:latin typeface="+mn-lt"/>
                <a:sym typeface="MT Extra" panose="05050102010205020202" pitchFamily="18" charset="2"/>
              </a:rPr>
              <a:t>z</a:t>
            </a:r>
            <a:r>
              <a:rPr lang="en-US" dirty="0">
                <a:latin typeface="+mn-lt"/>
                <a:sym typeface="MT Extra" panose="05050102010205020202" pitchFamily="18" charset="2"/>
              </a:rPr>
              <a:t> &gt; K</a:t>
            </a:r>
            <a:r>
              <a:rPr lang="en-US" baseline="-25000" dirty="0">
                <a:latin typeface="+mn-lt"/>
                <a:sym typeface="MT Extra" panose="05050102010205020202" pitchFamily="18" charset="2"/>
              </a:rPr>
              <a:t>y</a:t>
            </a:r>
            <a:r>
              <a:rPr lang="en-US" dirty="0">
                <a:latin typeface="+mn-lt"/>
                <a:sym typeface="MT Extra" panose="05050102010205020202" pitchFamily="18" charset="2"/>
              </a:rPr>
              <a:t></a:t>
            </a:r>
            <a:r>
              <a:rPr lang="en-US" baseline="-25000" dirty="0">
                <a:latin typeface="+mn-lt"/>
                <a:sym typeface="MT Extra" panose="05050102010205020202" pitchFamily="18" charset="2"/>
              </a:rPr>
              <a:t>y</a:t>
            </a:r>
            <a:endParaRPr lang="en-US" baseline="-25000" dirty="0">
              <a:latin typeface="+mn-lt"/>
            </a:endParaRPr>
          </a:p>
        </p:txBody>
      </p:sp>
      <p:pic>
        <p:nvPicPr>
          <p:cNvPr id="16" name="Picture 15" descr="Diagram&#10;&#10;Description automatically generated">
            <a:extLst>
              <a:ext uri="{FF2B5EF4-FFF2-40B4-BE49-F238E27FC236}">
                <a16:creationId xmlns:a16="http://schemas.microsoft.com/office/drawing/2014/main" id="{9E628ADB-E82E-65F6-8E8E-C07215BFAF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8337" y="2736190"/>
            <a:ext cx="992105" cy="1252705"/>
          </a:xfrm>
          <a:prstGeom prst="rect">
            <a:avLst/>
          </a:prstGeom>
        </p:spPr>
      </p:pic>
      <p:pic>
        <p:nvPicPr>
          <p:cNvPr id="20" name="Picture 19" descr="Diagram, schematic&#10;&#10;Description automatically generated">
            <a:extLst>
              <a:ext uri="{FF2B5EF4-FFF2-40B4-BE49-F238E27FC236}">
                <a16:creationId xmlns:a16="http://schemas.microsoft.com/office/drawing/2014/main" id="{DA4678A8-49B9-7E8B-AF32-28F0CA087A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flipV="1">
            <a:off x="6251879" y="4257286"/>
            <a:ext cx="1319350" cy="390116"/>
          </a:xfrm>
          <a:prstGeom prst="rect">
            <a:avLst/>
          </a:prstGeom>
        </p:spPr>
      </p:pic>
      <p:pic>
        <p:nvPicPr>
          <p:cNvPr id="22" name="Picture 21" descr="A picture containing antenna&#10;&#10;Description automatically generated">
            <a:extLst>
              <a:ext uri="{FF2B5EF4-FFF2-40B4-BE49-F238E27FC236}">
                <a16:creationId xmlns:a16="http://schemas.microsoft.com/office/drawing/2014/main" id="{AC75EE45-2E48-8172-7015-6911C19E96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5746011">
            <a:off x="7070866" y="4354368"/>
            <a:ext cx="807086" cy="292501"/>
          </a:xfrm>
          <a:prstGeom prst="rect">
            <a:avLst/>
          </a:prstGeom>
        </p:spPr>
      </p:pic>
      <p:sp>
        <p:nvSpPr>
          <p:cNvPr id="23" name="TextBox 22">
            <a:extLst>
              <a:ext uri="{FF2B5EF4-FFF2-40B4-BE49-F238E27FC236}">
                <a16:creationId xmlns:a16="http://schemas.microsoft.com/office/drawing/2014/main" id="{2B85172D-613E-AE9F-37BD-6A26D03E139C}"/>
              </a:ext>
            </a:extLst>
          </p:cNvPr>
          <p:cNvSpPr txBox="1"/>
          <p:nvPr/>
        </p:nvSpPr>
        <p:spPr>
          <a:xfrm>
            <a:off x="7131693" y="4861816"/>
            <a:ext cx="1066800" cy="215444"/>
          </a:xfrm>
          <a:prstGeom prst="rect">
            <a:avLst/>
          </a:prstGeom>
          <a:noFill/>
        </p:spPr>
        <p:txBody>
          <a:bodyPr wrap="square" rtlCol="0">
            <a:spAutoFit/>
          </a:bodyPr>
          <a:lstStyle/>
          <a:p>
            <a:r>
              <a:rPr lang="en-US" sz="800" dirty="0">
                <a:latin typeface="+mn-lt"/>
              </a:rPr>
              <a:t>Section A-A</a:t>
            </a:r>
          </a:p>
        </p:txBody>
      </p:sp>
      <p:sp>
        <p:nvSpPr>
          <p:cNvPr id="26" name="Rectangle 25">
            <a:extLst>
              <a:ext uri="{FF2B5EF4-FFF2-40B4-BE49-F238E27FC236}">
                <a16:creationId xmlns:a16="http://schemas.microsoft.com/office/drawing/2014/main" id="{562F4791-DED0-F925-E1B3-9F5097ECB747}"/>
              </a:ext>
            </a:extLst>
          </p:cNvPr>
          <p:cNvSpPr/>
          <p:nvPr/>
        </p:nvSpPr>
        <p:spPr>
          <a:xfrm>
            <a:off x="6766367" y="3731394"/>
            <a:ext cx="103695" cy="12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BA6DBF28-C561-EFBC-F6B3-800F67BF00A0}"/>
              </a:ext>
            </a:extLst>
          </p:cNvPr>
          <p:cNvSpPr txBox="1"/>
          <p:nvPr/>
        </p:nvSpPr>
        <p:spPr>
          <a:xfrm>
            <a:off x="6716496" y="3746221"/>
            <a:ext cx="358218" cy="215444"/>
          </a:xfrm>
          <a:prstGeom prst="rect">
            <a:avLst/>
          </a:prstGeom>
          <a:noFill/>
        </p:spPr>
        <p:txBody>
          <a:bodyPr wrap="square" rtlCol="0">
            <a:spAutoFit/>
          </a:bodyPr>
          <a:lstStyle/>
          <a:p>
            <a:r>
              <a:rPr lang="en-US" sz="800" dirty="0">
                <a:latin typeface="+mn-lt"/>
              </a:rPr>
              <a:t>P</a:t>
            </a:r>
          </a:p>
        </p:txBody>
      </p:sp>
      <p:sp>
        <p:nvSpPr>
          <p:cNvPr id="30" name="TextBox 29">
            <a:extLst>
              <a:ext uri="{FF2B5EF4-FFF2-40B4-BE49-F238E27FC236}">
                <a16:creationId xmlns:a16="http://schemas.microsoft.com/office/drawing/2014/main" id="{289235F0-7386-3100-F3A1-7616510A2DA8}"/>
              </a:ext>
            </a:extLst>
          </p:cNvPr>
          <p:cNvSpPr txBox="1"/>
          <p:nvPr/>
        </p:nvSpPr>
        <p:spPr>
          <a:xfrm>
            <a:off x="6704581" y="4720123"/>
            <a:ext cx="2364004" cy="246221"/>
          </a:xfrm>
          <a:prstGeom prst="rect">
            <a:avLst/>
          </a:prstGeom>
          <a:noFill/>
        </p:spPr>
        <p:txBody>
          <a:bodyPr wrap="square">
            <a:spAutoFit/>
          </a:bodyPr>
          <a:lstStyle/>
          <a:p>
            <a:r>
              <a:rPr lang="en-US" sz="1000" dirty="0">
                <a:latin typeface="+mn-lt"/>
              </a:rPr>
              <a:t>P</a:t>
            </a:r>
          </a:p>
        </p:txBody>
      </p:sp>
      <p:pic>
        <p:nvPicPr>
          <p:cNvPr id="7" name="Picture 6">
            <a:extLst>
              <a:ext uri="{FF2B5EF4-FFF2-40B4-BE49-F238E27FC236}">
                <a16:creationId xmlns:a16="http://schemas.microsoft.com/office/drawing/2014/main" id="{CF3DE928-C88B-EEEA-2D0E-4F167358D3BD}"/>
              </a:ext>
            </a:extLst>
          </p:cNvPr>
          <p:cNvPicPr>
            <a:picLocks noChangeAspect="1"/>
          </p:cNvPicPr>
          <p:nvPr/>
        </p:nvPicPr>
        <p:blipFill>
          <a:blip r:embed="rId7"/>
          <a:stretch>
            <a:fillRect/>
          </a:stretch>
        </p:blipFill>
        <p:spPr>
          <a:xfrm>
            <a:off x="1881013" y="3101723"/>
            <a:ext cx="1301738" cy="1168765"/>
          </a:xfrm>
          <a:prstGeom prst="rect">
            <a:avLst/>
          </a:prstGeom>
        </p:spPr>
      </p:pic>
    </p:spTree>
    <p:extLst>
      <p:ext uri="{BB962C8B-B14F-4D97-AF65-F5344CB8AC3E}">
        <p14:creationId xmlns:p14="http://schemas.microsoft.com/office/powerpoint/2010/main" val="2986905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Nominal Compressive Resistance,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45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154605"/>
            <a:ext cx="8441703"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Applicable buckling modes for singly symmetric open-section compression members (with the y-axis defined as the axis of symmetry):</a:t>
            </a:r>
            <a:endParaRPr lang="en-US" dirty="0"/>
          </a:p>
        </p:txBody>
      </p:sp>
      <p:sp>
        <p:nvSpPr>
          <p:cNvPr id="14" name="TextBox 13">
            <a:extLst>
              <a:ext uri="{FF2B5EF4-FFF2-40B4-BE49-F238E27FC236}">
                <a16:creationId xmlns:a16="http://schemas.microsoft.com/office/drawing/2014/main" id="{893D22AE-B0ED-89C3-CF7D-80B4E70FB22A}"/>
              </a:ext>
            </a:extLst>
          </p:cNvPr>
          <p:cNvSpPr txBox="1"/>
          <p:nvPr/>
        </p:nvSpPr>
        <p:spPr>
          <a:xfrm>
            <a:off x="3363025" y="1985601"/>
            <a:ext cx="5038627" cy="1754326"/>
          </a:xfrm>
          <a:prstGeom prst="rect">
            <a:avLst/>
          </a:prstGeom>
          <a:noFill/>
        </p:spPr>
        <p:txBody>
          <a:bodyPr wrap="square" rtlCol="0">
            <a:spAutoFit/>
          </a:bodyPr>
          <a:lstStyle/>
          <a:p>
            <a:pPr marL="395288" lvl="1" indent="-395288">
              <a:buFont typeface="Calibri" panose="020F0502020204030204" pitchFamily="34" charset="0"/>
              <a:buChar char="―"/>
            </a:pPr>
            <a:r>
              <a:rPr lang="en-US" dirty="0">
                <a:latin typeface="+mn-lt"/>
              </a:rPr>
              <a:t>Flexural Buckling (FB)</a:t>
            </a:r>
          </a:p>
          <a:p>
            <a:pPr marL="0" lvl="1"/>
            <a:r>
              <a:rPr lang="en-US" dirty="0">
                <a:latin typeface="+mn-lt"/>
              </a:rPr>
              <a:t>          about the x-axis</a:t>
            </a:r>
          </a:p>
          <a:p>
            <a:pPr marL="0" lvl="1"/>
            <a:endParaRPr lang="en-US" dirty="0"/>
          </a:p>
          <a:p>
            <a:pPr marL="395288" lvl="1" indent="-395288">
              <a:buFont typeface="Wingdings" panose="05000000000000000000" pitchFamily="2" charset="2"/>
              <a:buChar char="Ø"/>
            </a:pPr>
            <a:endParaRPr lang="en-US" dirty="0"/>
          </a:p>
          <a:p>
            <a:pPr marL="395288" lvl="1" indent="-395288">
              <a:buFont typeface="Wingdings" panose="05000000000000000000" pitchFamily="2" charset="2"/>
              <a:buChar char="Ø"/>
            </a:pPr>
            <a:endParaRPr lang="en-US" dirty="0"/>
          </a:p>
          <a:p>
            <a:pPr marL="395288" lvl="1" indent="-395288">
              <a:buFont typeface="Calibri" panose="020F0502020204030204" pitchFamily="34" charset="0"/>
              <a:buChar char="―"/>
            </a:pPr>
            <a:r>
              <a:rPr lang="en-US" dirty="0">
                <a:latin typeface="+mn-lt"/>
              </a:rPr>
              <a:t>Flexural Torsional Buckling (FTB)</a:t>
            </a:r>
          </a:p>
        </p:txBody>
      </p:sp>
      <p:pic>
        <p:nvPicPr>
          <p:cNvPr id="20" name="Picture 19" descr="A picture containing antenna, gauge&#10;&#10;Description automatically generated">
            <a:extLst>
              <a:ext uri="{FF2B5EF4-FFF2-40B4-BE49-F238E27FC236}">
                <a16:creationId xmlns:a16="http://schemas.microsoft.com/office/drawing/2014/main" id="{FD625872-0F41-CAFE-8F46-838B62A5AF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4838" y="1662436"/>
            <a:ext cx="594143" cy="1477328"/>
          </a:xfrm>
          <a:prstGeom prst="rect">
            <a:avLst/>
          </a:prstGeom>
        </p:spPr>
      </p:pic>
      <p:pic>
        <p:nvPicPr>
          <p:cNvPr id="22" name="Picture 21" descr="A picture containing antenna&#10;&#10;Description automatically generated">
            <a:extLst>
              <a:ext uri="{FF2B5EF4-FFF2-40B4-BE49-F238E27FC236}">
                <a16:creationId xmlns:a16="http://schemas.microsoft.com/office/drawing/2014/main" id="{242A302E-4105-64A0-8EB9-A624FD3EA0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652" y="3252594"/>
            <a:ext cx="776514" cy="1716097"/>
          </a:xfrm>
          <a:prstGeom prst="rect">
            <a:avLst/>
          </a:prstGeom>
        </p:spPr>
      </p:pic>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7860BEE-04CD-429A-9D4D-4D7544091CCC}"/>
              </a:ext>
            </a:extLst>
          </p:cNvPr>
          <p:cNvSpPr txBox="1"/>
          <p:nvPr/>
        </p:nvSpPr>
        <p:spPr>
          <a:xfrm>
            <a:off x="7708954" y="3487388"/>
            <a:ext cx="257763" cy="276999"/>
          </a:xfrm>
          <a:prstGeom prst="rect">
            <a:avLst/>
          </a:prstGeom>
          <a:noFill/>
        </p:spPr>
        <p:txBody>
          <a:bodyPr wrap="square" rtlCol="0">
            <a:spAutoFit/>
          </a:bodyPr>
          <a:lstStyle/>
          <a:p>
            <a:r>
              <a:rPr lang="en-US" sz="1200" dirty="0">
                <a:latin typeface="+mn-lt"/>
              </a:rPr>
              <a:t>y</a:t>
            </a:r>
          </a:p>
        </p:txBody>
      </p:sp>
      <p:sp>
        <p:nvSpPr>
          <p:cNvPr id="27" name="TextBox 26">
            <a:extLst>
              <a:ext uri="{FF2B5EF4-FFF2-40B4-BE49-F238E27FC236}">
                <a16:creationId xmlns:a16="http://schemas.microsoft.com/office/drawing/2014/main" id="{FA1D5D34-41DA-4406-3E97-0FCB8B20D174}"/>
              </a:ext>
            </a:extLst>
          </p:cNvPr>
          <p:cNvSpPr txBox="1"/>
          <p:nvPr/>
        </p:nvSpPr>
        <p:spPr>
          <a:xfrm>
            <a:off x="7061322" y="3601427"/>
            <a:ext cx="281512" cy="276999"/>
          </a:xfrm>
          <a:prstGeom prst="rect">
            <a:avLst/>
          </a:prstGeom>
          <a:noFill/>
        </p:spPr>
        <p:txBody>
          <a:bodyPr wrap="square" rtlCol="0">
            <a:spAutoFit/>
          </a:bodyPr>
          <a:lstStyle/>
          <a:p>
            <a:r>
              <a:rPr lang="en-US" sz="1200" dirty="0">
                <a:latin typeface="+mn-lt"/>
              </a:rPr>
              <a:t>x</a:t>
            </a:r>
          </a:p>
        </p:txBody>
      </p:sp>
      <p:pic>
        <p:nvPicPr>
          <p:cNvPr id="8" name="Picture 7">
            <a:extLst>
              <a:ext uri="{FF2B5EF4-FFF2-40B4-BE49-F238E27FC236}">
                <a16:creationId xmlns:a16="http://schemas.microsoft.com/office/drawing/2014/main" id="{E7B7797F-B402-55C2-B0E9-5CEC64123AA9}"/>
              </a:ext>
            </a:extLst>
          </p:cNvPr>
          <p:cNvPicPr>
            <a:picLocks noChangeAspect="1"/>
          </p:cNvPicPr>
          <p:nvPr/>
        </p:nvPicPr>
        <p:blipFill>
          <a:blip r:embed="rId5">
            <a:clrChange>
              <a:clrFrom>
                <a:srgbClr val="E5E5E5"/>
              </a:clrFrom>
              <a:clrTo>
                <a:srgbClr val="E5E5E5">
                  <a:alpha val="0"/>
                </a:srgbClr>
              </a:clrTo>
            </a:clrChange>
          </a:blip>
          <a:stretch>
            <a:fillRect/>
          </a:stretch>
        </p:blipFill>
        <p:spPr>
          <a:xfrm>
            <a:off x="270873" y="1835515"/>
            <a:ext cx="3036244" cy="1251815"/>
          </a:xfrm>
          <a:prstGeom prst="rect">
            <a:avLst/>
          </a:prstGeom>
        </p:spPr>
      </p:pic>
      <p:pic>
        <p:nvPicPr>
          <p:cNvPr id="11" name="Picture 10">
            <a:extLst>
              <a:ext uri="{FF2B5EF4-FFF2-40B4-BE49-F238E27FC236}">
                <a16:creationId xmlns:a16="http://schemas.microsoft.com/office/drawing/2014/main" id="{DE927879-3FC5-1AFD-9E1F-6D266CA888D0}"/>
              </a:ext>
            </a:extLst>
          </p:cNvPr>
          <p:cNvPicPr>
            <a:picLocks noChangeAspect="1"/>
          </p:cNvPicPr>
          <p:nvPr/>
        </p:nvPicPr>
        <p:blipFill>
          <a:blip r:embed="rId6">
            <a:clrChange>
              <a:clrFrom>
                <a:srgbClr val="E5E5E5"/>
              </a:clrFrom>
              <a:clrTo>
                <a:srgbClr val="E5E5E5">
                  <a:alpha val="0"/>
                </a:srgbClr>
              </a:clrTo>
            </a:clrChange>
          </a:blip>
          <a:stretch>
            <a:fillRect/>
          </a:stretch>
        </p:blipFill>
        <p:spPr>
          <a:xfrm>
            <a:off x="997771" y="3144473"/>
            <a:ext cx="1454796" cy="977022"/>
          </a:xfrm>
          <a:prstGeom prst="rect">
            <a:avLst/>
          </a:prstGeom>
        </p:spPr>
      </p:pic>
      <p:pic>
        <p:nvPicPr>
          <p:cNvPr id="15" name="Picture 14">
            <a:extLst>
              <a:ext uri="{FF2B5EF4-FFF2-40B4-BE49-F238E27FC236}">
                <a16:creationId xmlns:a16="http://schemas.microsoft.com/office/drawing/2014/main" id="{52931ED6-CDFE-231B-C1C1-6C169CDE2378}"/>
              </a:ext>
            </a:extLst>
          </p:cNvPr>
          <p:cNvPicPr>
            <a:picLocks noChangeAspect="1"/>
          </p:cNvPicPr>
          <p:nvPr/>
        </p:nvPicPr>
        <p:blipFill>
          <a:blip r:embed="rId7">
            <a:clrChange>
              <a:clrFrom>
                <a:srgbClr val="E5E5E5"/>
              </a:clrFrom>
              <a:clrTo>
                <a:srgbClr val="E5E5E5">
                  <a:alpha val="0"/>
                </a:srgbClr>
              </a:clrTo>
            </a:clrChange>
          </a:blip>
          <a:stretch>
            <a:fillRect/>
          </a:stretch>
        </p:blipFill>
        <p:spPr>
          <a:xfrm>
            <a:off x="829342" y="4140771"/>
            <a:ext cx="1906626" cy="948424"/>
          </a:xfrm>
          <a:prstGeom prst="rect">
            <a:avLst/>
          </a:prstGeom>
        </p:spPr>
      </p:pic>
    </p:spTree>
    <p:extLst>
      <p:ext uri="{BB962C8B-B14F-4D97-AF65-F5344CB8AC3E}">
        <p14:creationId xmlns:p14="http://schemas.microsoft.com/office/powerpoint/2010/main" val="827640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Nominal Compressive Resistance,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46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201694"/>
            <a:ext cx="8059918"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Applicable buckling mode for unsymmetric open-section compression members (except for single-angle members):</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14" name="TextBox 13">
            <a:extLst>
              <a:ext uri="{FF2B5EF4-FFF2-40B4-BE49-F238E27FC236}">
                <a16:creationId xmlns:a16="http://schemas.microsoft.com/office/drawing/2014/main" id="{893D22AE-B0ED-89C3-CF7D-80B4E70FB22A}"/>
              </a:ext>
            </a:extLst>
          </p:cNvPr>
          <p:cNvSpPr txBox="1"/>
          <p:nvPr/>
        </p:nvSpPr>
        <p:spPr>
          <a:xfrm>
            <a:off x="3306464" y="1026461"/>
            <a:ext cx="5038627" cy="1200329"/>
          </a:xfrm>
          <a:prstGeom prst="rect">
            <a:avLst/>
          </a:prstGeom>
          <a:noFill/>
        </p:spPr>
        <p:txBody>
          <a:bodyPr wrap="square" rtlCol="0">
            <a:spAutoFit/>
          </a:bodyPr>
          <a:lstStyle/>
          <a:p>
            <a:pPr marL="0" lvl="1"/>
            <a:endParaRPr lang="en-US" dirty="0"/>
          </a:p>
          <a:p>
            <a:pPr marL="395288" lvl="1" indent="-395288">
              <a:buFont typeface="Wingdings" panose="05000000000000000000" pitchFamily="2" charset="2"/>
              <a:buChar char="Ø"/>
            </a:pPr>
            <a:endParaRPr lang="en-US" dirty="0"/>
          </a:p>
          <a:p>
            <a:pPr marL="395288" lvl="1" indent="-395288">
              <a:buFont typeface="Wingdings" panose="05000000000000000000" pitchFamily="2" charset="2"/>
              <a:buChar char="Ø"/>
            </a:pPr>
            <a:endParaRPr lang="en-US" dirty="0"/>
          </a:p>
          <a:p>
            <a:pPr marL="395288" lvl="1" indent="-395288">
              <a:buFont typeface="Calibri" panose="020F0502020204030204" pitchFamily="34" charset="0"/>
              <a:buChar char="―"/>
            </a:pPr>
            <a:r>
              <a:rPr lang="en-US" dirty="0">
                <a:latin typeface="+mn-lt"/>
              </a:rPr>
              <a:t>Flexural Torsional Buckling (FTB)</a:t>
            </a:r>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A8D456-C4E2-8CB7-E5E6-8C838BBAE983}"/>
              </a:ext>
            </a:extLst>
          </p:cNvPr>
          <p:cNvSpPr txBox="1"/>
          <p:nvPr/>
        </p:nvSpPr>
        <p:spPr>
          <a:xfrm>
            <a:off x="542041" y="2311089"/>
            <a:ext cx="7080566"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Applicable buckling mode for closed-section compression members:</a:t>
            </a:r>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13" name="Object 12">
            <a:extLst>
              <a:ext uri="{FF2B5EF4-FFF2-40B4-BE49-F238E27FC236}">
                <a16:creationId xmlns:a16="http://schemas.microsoft.com/office/drawing/2014/main" id="{B3239D46-9DB8-7A7A-782B-D97BA742FA6D}"/>
              </a:ext>
            </a:extLst>
          </p:cNvPr>
          <p:cNvGraphicFramePr>
            <a:graphicFrameLocks noChangeAspect="1"/>
          </p:cNvGraphicFramePr>
          <p:nvPr>
            <p:extLst>
              <p:ext uri="{D42A27DB-BD31-4B8C-83A1-F6EECF244321}">
                <p14:modId xmlns:p14="http://schemas.microsoft.com/office/powerpoint/2010/main" val="3104586041"/>
              </p:ext>
            </p:extLst>
          </p:nvPr>
        </p:nvGraphicFramePr>
        <p:xfrm>
          <a:off x="2067769" y="2646523"/>
          <a:ext cx="934553" cy="707010"/>
        </p:xfrm>
        <a:graphic>
          <a:graphicData uri="http://schemas.openxmlformats.org/presentationml/2006/ole">
            <mc:AlternateContent xmlns:mc="http://schemas.openxmlformats.org/markup-compatibility/2006">
              <mc:Choice xmlns:v="urn:schemas-microsoft-com:vml" Requires="v">
                <p:oleObj r:id="rId3" imgW="1418463" imgH="1046607" progId="Visio.Drawing.11">
                  <p:embed/>
                </p:oleObj>
              </mc:Choice>
              <mc:Fallback>
                <p:oleObj r:id="rId3" imgW="1418463" imgH="1046607" progId="Visio.Drawing.11">
                  <p:embed/>
                  <p:pic>
                    <p:nvPicPr>
                      <p:cNvPr id="13" name="Object 12">
                        <a:extLst>
                          <a:ext uri="{FF2B5EF4-FFF2-40B4-BE49-F238E27FC236}">
                            <a16:creationId xmlns:a16="http://schemas.microsoft.com/office/drawing/2014/main" id="{B3239D46-9DB8-7A7A-782B-D97BA742F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769" y="2646523"/>
                        <a:ext cx="934553" cy="707010"/>
                      </a:xfrm>
                      <a:prstGeom prst="rect">
                        <a:avLst/>
                      </a:prstGeom>
                      <a:noFill/>
                    </p:spPr>
                  </p:pic>
                </p:oleObj>
              </mc:Fallback>
            </mc:AlternateContent>
          </a:graphicData>
        </a:graphic>
      </p:graphicFrame>
      <p:pic>
        <p:nvPicPr>
          <p:cNvPr id="16" name="Picture 15" descr="A picture containing shape&#10;&#10;Description automatically generated">
            <a:extLst>
              <a:ext uri="{FF2B5EF4-FFF2-40B4-BE49-F238E27FC236}">
                <a16:creationId xmlns:a16="http://schemas.microsoft.com/office/drawing/2014/main" id="{95FAEDDC-9666-6D4C-CB1D-D7A6116688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241" y="4000504"/>
            <a:ext cx="818170" cy="631160"/>
          </a:xfrm>
          <a:prstGeom prst="rect">
            <a:avLst/>
          </a:prstGeom>
        </p:spPr>
      </p:pic>
      <p:sp>
        <p:nvSpPr>
          <p:cNvPr id="18" name="TextBox 17">
            <a:extLst>
              <a:ext uri="{FF2B5EF4-FFF2-40B4-BE49-F238E27FC236}">
                <a16:creationId xmlns:a16="http://schemas.microsoft.com/office/drawing/2014/main" id="{4B8AFA01-6B58-8FB6-0F8C-2F4D184C2AF7}"/>
              </a:ext>
            </a:extLst>
          </p:cNvPr>
          <p:cNvSpPr txBox="1"/>
          <p:nvPr/>
        </p:nvSpPr>
        <p:spPr>
          <a:xfrm>
            <a:off x="3306464" y="3024109"/>
            <a:ext cx="6400800" cy="369332"/>
          </a:xfrm>
          <a:prstGeom prst="rect">
            <a:avLst/>
          </a:prstGeom>
          <a:noFill/>
        </p:spPr>
        <p:txBody>
          <a:bodyPr wrap="square">
            <a:spAutoFit/>
          </a:bodyPr>
          <a:lstStyle/>
          <a:p>
            <a:pPr marL="285750" indent="-285750">
              <a:buFont typeface="Calibri" panose="020F0502020204030204" pitchFamily="34" charset="0"/>
              <a:buChar char="―"/>
            </a:pPr>
            <a:r>
              <a:rPr lang="en-US" dirty="0">
                <a:latin typeface="+mn-lt"/>
              </a:rPr>
              <a:t>  Flexural Buckling (FB)</a:t>
            </a:r>
            <a:endParaRPr lang="en-US" dirty="0"/>
          </a:p>
        </p:txBody>
      </p:sp>
      <p:pic>
        <p:nvPicPr>
          <p:cNvPr id="9" name="Picture 8">
            <a:extLst>
              <a:ext uri="{FF2B5EF4-FFF2-40B4-BE49-F238E27FC236}">
                <a16:creationId xmlns:a16="http://schemas.microsoft.com/office/drawing/2014/main" id="{4EE6B860-5D22-0A78-BF3F-EC6647F59BE1}"/>
              </a:ext>
            </a:extLst>
          </p:cNvPr>
          <p:cNvPicPr>
            <a:picLocks noChangeAspect="1"/>
          </p:cNvPicPr>
          <p:nvPr/>
        </p:nvPicPr>
        <p:blipFill>
          <a:blip r:embed="rId6">
            <a:clrChange>
              <a:clrFrom>
                <a:srgbClr val="E5E5E5"/>
              </a:clrFrom>
              <a:clrTo>
                <a:srgbClr val="E5E5E5">
                  <a:alpha val="0"/>
                </a:srgbClr>
              </a:clrTo>
            </a:clrChange>
          </a:blip>
          <a:stretch>
            <a:fillRect/>
          </a:stretch>
        </p:blipFill>
        <p:spPr>
          <a:xfrm>
            <a:off x="754685" y="2682241"/>
            <a:ext cx="1001462" cy="1173688"/>
          </a:xfrm>
          <a:prstGeom prst="rect">
            <a:avLst/>
          </a:prstGeom>
        </p:spPr>
      </p:pic>
      <p:pic>
        <p:nvPicPr>
          <p:cNvPr id="12" name="Picture 11">
            <a:extLst>
              <a:ext uri="{FF2B5EF4-FFF2-40B4-BE49-F238E27FC236}">
                <a16:creationId xmlns:a16="http://schemas.microsoft.com/office/drawing/2014/main" id="{0310D5AB-A433-AB08-A797-23B8991B7D2D}"/>
              </a:ext>
            </a:extLst>
          </p:cNvPr>
          <p:cNvPicPr>
            <a:picLocks noChangeAspect="1"/>
          </p:cNvPicPr>
          <p:nvPr/>
        </p:nvPicPr>
        <p:blipFill>
          <a:blip r:embed="rId7"/>
          <a:stretch>
            <a:fillRect/>
          </a:stretch>
        </p:blipFill>
        <p:spPr>
          <a:xfrm>
            <a:off x="1896202" y="3432884"/>
            <a:ext cx="1985835" cy="1764115"/>
          </a:xfrm>
          <a:prstGeom prst="rect">
            <a:avLst/>
          </a:prstGeom>
        </p:spPr>
      </p:pic>
    </p:spTree>
    <p:extLst>
      <p:ext uri="{BB962C8B-B14F-4D97-AF65-F5344CB8AC3E}">
        <p14:creationId xmlns:p14="http://schemas.microsoft.com/office/powerpoint/2010/main" val="286838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Flexural Buckling (FB) Resistance, P</a:t>
            </a:r>
            <a:r>
              <a:rPr lang="en-US" sz="2800" baseline="-25000" dirty="0">
                <a:cs typeface="Calibri"/>
              </a:rPr>
              <a:t>e</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47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5808673" cy="2862322"/>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In lieu of an alternative buckling analysis, the elastic critical buckling resistance, P</a:t>
            </a:r>
            <a:r>
              <a:rPr lang="en-US" sz="1800" baseline="-25000" dirty="0">
                <a:effectLst/>
                <a:latin typeface="+mn-lt"/>
                <a:ea typeface="Times New Roman" panose="02020603050405020304" pitchFamily="18" charset="0"/>
              </a:rPr>
              <a:t>e</a:t>
            </a:r>
            <a:r>
              <a:rPr lang="en-US" sz="1800" dirty="0">
                <a:effectLst/>
                <a:latin typeface="+mn-lt"/>
                <a:ea typeface="Times New Roman" panose="02020603050405020304" pitchFamily="18" charset="0"/>
              </a:rPr>
              <a:t>, based on flexural buckling (FB) is to be taken as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6.9.4.1.2):</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1153BC0A-EBEB-C02F-61CC-C4CAB10123B6}"/>
                  </a:ext>
                </a:extLst>
              </p:cNvPr>
              <p:cNvSpPr txBox="1"/>
              <p:nvPr/>
            </p:nvSpPr>
            <p:spPr bwMode="auto">
              <a:xfrm>
                <a:off x="1787163" y="2261804"/>
                <a:ext cx="1604723" cy="127324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ℓ</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𝑠</m:t>
                                          </m:r>
                                        </m:sub>
                                      </m:sSub>
                                    </m:den>
                                  </m:f>
                                </m:e>
                              </m:d>
                            </m:e>
                            <m:sup>
                              <m:r>
                                <a:rPr lang="en-US" i="1">
                                  <a:solidFill>
                                    <a:srgbClr val="000000"/>
                                  </a:solidFill>
                                  <a:latin typeface="Cambria Math" panose="02040503050406030204" pitchFamily="18" charset="0"/>
                                </a:rPr>
                                <m:t>2</m:t>
                              </m:r>
                            </m:sup>
                          </m:sSup>
                        </m:den>
                      </m:f>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7" name="Object 6">
                <a:extLst>
                  <a:ext uri="{FF2B5EF4-FFF2-40B4-BE49-F238E27FC236}">
                    <a16:creationId xmlns:a16="http://schemas.microsoft.com/office/drawing/2014/main" id="{1153BC0A-EBEB-C02F-61CC-C4CAB10123B6}"/>
                  </a:ext>
                </a:extLst>
              </p:cNvPr>
              <p:cNvSpPr txBox="1">
                <a:spLocks noRot="1" noChangeAspect="1" noMove="1" noResize="1" noEditPoints="1" noAdjustHandles="1" noChangeArrowheads="1" noChangeShapeType="1" noTextEdit="1"/>
              </p:cNvSpPr>
              <p:nvPr/>
            </p:nvSpPr>
            <p:spPr bwMode="auto">
              <a:xfrm>
                <a:off x="1787163" y="2261804"/>
                <a:ext cx="1604723" cy="1273247"/>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44909C8-D4BF-8F8D-F111-CC41A9DEDAC7}"/>
              </a:ext>
            </a:extLst>
          </p:cNvPr>
          <p:cNvSpPr txBox="1"/>
          <p:nvPr/>
        </p:nvSpPr>
        <p:spPr>
          <a:xfrm>
            <a:off x="3771899" y="2407203"/>
            <a:ext cx="2007909" cy="369332"/>
          </a:xfrm>
          <a:prstGeom prst="rect">
            <a:avLst/>
          </a:prstGeom>
          <a:noFill/>
        </p:spPr>
        <p:txBody>
          <a:bodyPr wrap="square" rtlCol="0">
            <a:spAutoFit/>
          </a:bodyPr>
          <a:lstStyle/>
          <a:p>
            <a:r>
              <a:rPr lang="en-US" dirty="0">
                <a:latin typeface="+mn-lt"/>
              </a:rPr>
              <a:t>Eq. 6.9.4.1.2-1</a:t>
            </a:r>
          </a:p>
        </p:txBody>
      </p:sp>
      <p:sp>
        <p:nvSpPr>
          <p:cNvPr id="15" name="TextBox 14">
            <a:extLst>
              <a:ext uri="{FF2B5EF4-FFF2-40B4-BE49-F238E27FC236}">
                <a16:creationId xmlns:a16="http://schemas.microsoft.com/office/drawing/2014/main" id="{872FAD06-C66D-E75A-1C03-AB2BD4975793}"/>
              </a:ext>
            </a:extLst>
          </p:cNvPr>
          <p:cNvSpPr txBox="1"/>
          <p:nvPr/>
        </p:nvSpPr>
        <p:spPr>
          <a:xfrm>
            <a:off x="496944" y="3085120"/>
            <a:ext cx="6859893" cy="1974643"/>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g</a:t>
            </a:r>
            <a:r>
              <a:rPr lang="en-US" sz="1600" dirty="0">
                <a:effectLst/>
                <a:latin typeface="Calibri" panose="020F0502020204030204" pitchFamily="34" charset="0"/>
                <a:ea typeface="Times New Roman" panose="02020603050405020304" pitchFamily="18" charset="0"/>
                <a:cs typeface="Calibri" panose="020F0502020204030204" pitchFamily="34" charset="0"/>
              </a:rPr>
              <a:t>  =  gross cross-sectional area of the member (in.</a:t>
            </a:r>
            <a:r>
              <a:rPr lang="en-US" sz="16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US" sz="1600" dirty="0">
                <a:effectLst/>
                <a:latin typeface="Calibri" panose="020F0502020204030204" pitchFamily="34" charset="0"/>
                <a:ea typeface="Times New Roman" panose="02020603050405020304" pitchFamily="18" charset="0"/>
                <a:cs typeface="Calibri" panose="020F0502020204030204" pitchFamily="34" charset="0"/>
              </a:rPr>
              <a:t>)</a:t>
            </a:r>
          </a:p>
          <a:p>
            <a:pPr marL="744538" marR="228600" indent="-515938">
              <a:lnSpc>
                <a:spcPct val="110000"/>
              </a:lnSpc>
              <a:spcBef>
                <a:spcPts val="0"/>
              </a:spcBef>
              <a:spcAft>
                <a:spcPts val="0"/>
              </a:spcAft>
              <a:tabLst>
                <a:tab pos="4572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K   =  effective length factor in the plane of buckling determined as specified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600" dirty="0">
                <a:effectLst/>
                <a:latin typeface="Calibri" panose="020F0502020204030204" pitchFamily="34" charset="0"/>
                <a:ea typeface="Times New Roman" panose="02020603050405020304" pitchFamily="18" charset="0"/>
                <a:cs typeface="Calibri" panose="020F0502020204030204" pitchFamily="34" charset="0"/>
              </a:rPr>
              <a:t>Article 4.6.2.5</a:t>
            </a:r>
          </a:p>
          <a:p>
            <a:pPr marL="228600" marR="228600">
              <a:lnSpc>
                <a:spcPct val="110000"/>
              </a:lnSpc>
              <a:spcBef>
                <a:spcPts val="0"/>
              </a:spcBef>
              <a:spcAft>
                <a:spcPts val="0"/>
              </a:spcAft>
              <a:tabLst>
                <a:tab pos="457200" algn="l"/>
              </a:tabLst>
            </a:pPr>
            <a:r>
              <a:rPr lang="en-US" sz="16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unbraced length in the plane of buckling (in.)</a:t>
            </a:r>
          </a:p>
          <a:p>
            <a:pPr marL="228600" marR="228600">
              <a:lnSpc>
                <a:spcPct val="110000"/>
              </a:lnSpc>
              <a:spcBef>
                <a:spcPts val="0"/>
              </a:spcBef>
              <a:spcAft>
                <a:spcPts val="0"/>
              </a:spcAft>
              <a:tabLst>
                <a:tab pos="4572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r</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s</a:t>
            </a:r>
            <a:r>
              <a:rPr lang="en-US" sz="16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radius of gyration about the axis normal to the plane of buckling (in.)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6DE6AF3F-EC5F-2FD6-73D9-2BF178817CB3}"/>
              </a:ext>
            </a:extLst>
          </p:cNvPr>
          <p:cNvGrpSpPr/>
          <p:nvPr/>
        </p:nvGrpSpPr>
        <p:grpSpPr>
          <a:xfrm>
            <a:off x="7229977" y="747656"/>
            <a:ext cx="1456823" cy="4342055"/>
            <a:chOff x="7229977" y="688910"/>
            <a:chExt cx="1505101" cy="4400801"/>
          </a:xfrm>
        </p:grpSpPr>
        <p:pic>
          <p:nvPicPr>
            <p:cNvPr id="10" name="Picture 9">
              <a:extLst>
                <a:ext uri="{FF2B5EF4-FFF2-40B4-BE49-F238E27FC236}">
                  <a16:creationId xmlns:a16="http://schemas.microsoft.com/office/drawing/2014/main" id="{25B8AD09-FA64-1FF9-AADC-9CCCEF279637}"/>
                </a:ext>
              </a:extLst>
            </p:cNvPr>
            <p:cNvPicPr>
              <a:picLocks noChangeAspect="1"/>
            </p:cNvPicPr>
            <p:nvPr/>
          </p:nvPicPr>
          <p:blipFill>
            <a:blip r:embed="rId6"/>
            <a:stretch>
              <a:fillRect/>
            </a:stretch>
          </p:blipFill>
          <p:spPr>
            <a:xfrm>
              <a:off x="7229977" y="691176"/>
              <a:ext cx="856352" cy="4398535"/>
            </a:xfrm>
            <a:prstGeom prst="rect">
              <a:avLst/>
            </a:prstGeom>
          </p:spPr>
        </p:pic>
        <p:pic>
          <p:nvPicPr>
            <p:cNvPr id="13" name="Picture 12">
              <a:extLst>
                <a:ext uri="{FF2B5EF4-FFF2-40B4-BE49-F238E27FC236}">
                  <a16:creationId xmlns:a16="http://schemas.microsoft.com/office/drawing/2014/main" id="{FCF9FA5E-A3EC-2ED2-32C7-D1A924566070}"/>
                </a:ext>
              </a:extLst>
            </p:cNvPr>
            <p:cNvPicPr>
              <a:picLocks noChangeAspect="1"/>
            </p:cNvPicPr>
            <p:nvPr/>
          </p:nvPicPr>
          <p:blipFill>
            <a:blip r:embed="rId7"/>
            <a:stretch>
              <a:fillRect/>
            </a:stretch>
          </p:blipFill>
          <p:spPr>
            <a:xfrm>
              <a:off x="8091625" y="688910"/>
              <a:ext cx="643453" cy="4398535"/>
            </a:xfrm>
            <a:prstGeom prst="rect">
              <a:avLst/>
            </a:prstGeom>
          </p:spPr>
        </p:pic>
      </p:grpSp>
    </p:spTree>
    <p:extLst>
      <p:ext uri="{BB962C8B-B14F-4D97-AF65-F5344CB8AC3E}">
        <p14:creationId xmlns:p14="http://schemas.microsoft.com/office/powerpoint/2010/main" val="1159780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1B15BED-A831-4BAE-9E0D-0C713B5A2C6C}"/>
              </a:ext>
            </a:extLst>
          </p:cNvPr>
          <p:cNvGrpSpPr/>
          <p:nvPr/>
        </p:nvGrpSpPr>
        <p:grpSpPr>
          <a:xfrm>
            <a:off x="7466651" y="246263"/>
            <a:ext cx="1517092" cy="4650974"/>
            <a:chOff x="4195783" y="0"/>
            <a:chExt cx="1513604" cy="5143500"/>
          </a:xfrm>
        </p:grpSpPr>
        <p:pic>
          <p:nvPicPr>
            <p:cNvPr id="7" name="Picture 6">
              <a:extLst>
                <a:ext uri="{FF2B5EF4-FFF2-40B4-BE49-F238E27FC236}">
                  <a16:creationId xmlns:a16="http://schemas.microsoft.com/office/drawing/2014/main" id="{FC85202A-7ADB-8196-AD52-7F8D8B74B68A}"/>
                </a:ext>
              </a:extLst>
            </p:cNvPr>
            <p:cNvPicPr>
              <a:picLocks noChangeAspect="1"/>
            </p:cNvPicPr>
            <p:nvPr/>
          </p:nvPicPr>
          <p:blipFill>
            <a:blip r:embed="rId3"/>
            <a:stretch>
              <a:fillRect/>
            </a:stretch>
          </p:blipFill>
          <p:spPr>
            <a:xfrm>
              <a:off x="4195783" y="0"/>
              <a:ext cx="752433" cy="5143500"/>
            </a:xfrm>
            <a:prstGeom prst="rect">
              <a:avLst/>
            </a:prstGeom>
          </p:spPr>
        </p:pic>
        <p:pic>
          <p:nvPicPr>
            <p:cNvPr id="10" name="Picture 9">
              <a:extLst>
                <a:ext uri="{FF2B5EF4-FFF2-40B4-BE49-F238E27FC236}">
                  <a16:creationId xmlns:a16="http://schemas.microsoft.com/office/drawing/2014/main" id="{CFD217D3-21BD-E546-143B-DAC5C2B0FCFC}"/>
                </a:ext>
              </a:extLst>
            </p:cNvPr>
            <p:cNvPicPr>
              <a:picLocks noChangeAspect="1"/>
            </p:cNvPicPr>
            <p:nvPr/>
          </p:nvPicPr>
          <p:blipFill>
            <a:blip r:embed="rId4"/>
            <a:stretch>
              <a:fillRect/>
            </a:stretch>
          </p:blipFill>
          <p:spPr>
            <a:xfrm>
              <a:off x="4948216" y="0"/>
              <a:ext cx="761171" cy="5143500"/>
            </a:xfrm>
            <a:prstGeom prst="rect">
              <a:avLst/>
            </a:prstGeom>
          </p:spPr>
        </p:pic>
      </p:grpSp>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Effective Length Factor, K</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48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29939" y="1231576"/>
            <a:ext cx="6872140" cy="3034677"/>
          </a:xfrm>
          <a:prstGeom prst="rect">
            <a:avLst/>
          </a:prstGeom>
          <a:noFill/>
        </p:spPr>
        <p:txBody>
          <a:bodyPr wrap="square" rtlCol="0">
            <a:spAutoFit/>
          </a:bodyPr>
          <a:lstStyle/>
          <a:p>
            <a:pPr marL="285750" marR="228600" indent="-285750" algn="just">
              <a:lnSpc>
                <a:spcPct val="110000"/>
              </a:lnSpc>
              <a:spcBef>
                <a:spcPts val="0"/>
              </a:spcBef>
              <a:spcAft>
                <a:spcPts val="0"/>
              </a:spcAft>
              <a:buFont typeface="Arial" panose="020B0604020202020204" pitchFamily="34" charset="0"/>
              <a:buChar char="•"/>
            </a:pPr>
            <a:r>
              <a:rPr lang="en-US" sz="1400" dirty="0">
                <a:effectLst/>
                <a:latin typeface="+mn-lt"/>
                <a:ea typeface="Times New Roman" panose="02020603050405020304" pitchFamily="18" charset="0"/>
                <a:cs typeface="Times New Roman" panose="02020603050405020304" pitchFamily="18" charset="0"/>
              </a:rPr>
              <a:t>The effective length factor, K, accounts for the influence of end conditions. K represents the ratio of the idealized pinned-end compression member length to the actual length of a member with other than pinned ends (</a:t>
            </a:r>
            <a:r>
              <a:rPr lang="en-US" sz="1400" i="1" dirty="0">
                <a:effectLst/>
                <a:latin typeface="+mn-lt"/>
                <a:ea typeface="Times New Roman" panose="02020603050405020304" pitchFamily="18" charset="0"/>
                <a:cs typeface="Times New Roman" panose="02020603050405020304" pitchFamily="18" charset="0"/>
              </a:rPr>
              <a:t>AASHTO LRFD </a:t>
            </a:r>
            <a:r>
              <a:rPr lang="en-US" sz="1400" dirty="0">
                <a:effectLst/>
                <a:latin typeface="+mn-lt"/>
                <a:ea typeface="Times New Roman" panose="02020603050405020304" pitchFamily="18" charset="0"/>
                <a:cs typeface="Times New Roman" panose="02020603050405020304" pitchFamily="18" charset="0"/>
              </a:rPr>
              <a:t>Article 4.6.2.5).</a:t>
            </a:r>
          </a:p>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600" u="none" strike="noStrike" dirty="0">
                <a:effectLst/>
                <a:latin typeface="+mn-lt"/>
                <a:ea typeface="Times New Roman" panose="02020603050405020304" pitchFamily="18" charset="0"/>
              </a:rPr>
              <a:t> </a:t>
            </a:r>
            <a:endParaRPr lang="en-US" sz="1600" dirty="0">
              <a:effectLst/>
              <a:latin typeface="+mn-lt"/>
              <a:ea typeface="Times New Roman" panose="02020603050405020304" pitchFamily="18" charset="0"/>
            </a:endParaRPr>
          </a:p>
          <a:p>
            <a:endParaRPr lang="en-US" sz="1600" dirty="0">
              <a:latin typeface="+mn-lt"/>
              <a:ea typeface="Times New Roman" panose="02020603050405020304" pitchFamily="18" charset="0"/>
              <a:cs typeface="Calibri" panose="020F0502020204030204" pitchFamily="34" charset="0"/>
            </a:endParaRPr>
          </a:p>
          <a:p>
            <a:pPr lvl="1"/>
            <a:endParaRPr lang="en-US" sz="1600" dirty="0">
              <a:effectLst/>
              <a:latin typeface="+mn-lt"/>
              <a:ea typeface="Times New Roman" panose="02020603050405020304" pitchFamily="18" charset="0"/>
              <a:cs typeface="Calibri" panose="020F0502020204030204" pitchFamily="34" charset="0"/>
            </a:endParaRPr>
          </a:p>
          <a:p>
            <a:pPr lvl="1"/>
            <a:endParaRPr lang="en-US" sz="1600"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sz="1600" dirty="0">
              <a:effectLst/>
              <a:latin typeface="+mn-lt"/>
              <a:ea typeface="Times New Roman" panose="02020603050405020304" pitchFamily="18" charset="0"/>
              <a:cs typeface="Calibri" panose="020F0502020204030204" pitchFamily="34" charset="0"/>
            </a:endParaRPr>
          </a:p>
          <a:p>
            <a:pPr lvl="1"/>
            <a:endParaRPr lang="en-US" sz="1600" dirty="0">
              <a:effectLst/>
              <a:latin typeface="+mn-lt"/>
              <a:ea typeface="Times New Roman" panose="02020603050405020304" pitchFamily="18" charset="0"/>
              <a:cs typeface="Calibri" panose="020F0502020204030204" pitchFamily="34" charset="0"/>
            </a:endParaRPr>
          </a:p>
          <a:p>
            <a:endParaRPr lang="en-US" sz="1600" dirty="0">
              <a:latin typeface="+mn-lt"/>
            </a:endParaRPr>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3" name="Picture 12" descr="Table&#10;&#10;Description automatically generated">
            <a:extLst>
              <a:ext uri="{FF2B5EF4-FFF2-40B4-BE49-F238E27FC236}">
                <a16:creationId xmlns:a16="http://schemas.microsoft.com/office/drawing/2014/main" id="{416B0432-F431-484D-012E-D2E521E64F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0415" y="2330289"/>
            <a:ext cx="2766428" cy="2690395"/>
          </a:xfrm>
          <a:prstGeom prst="rect">
            <a:avLst/>
          </a:prstGeom>
        </p:spPr>
      </p:pic>
      <p:sp>
        <p:nvSpPr>
          <p:cNvPr id="14" name="TextBox 13">
            <a:extLst>
              <a:ext uri="{FF2B5EF4-FFF2-40B4-BE49-F238E27FC236}">
                <a16:creationId xmlns:a16="http://schemas.microsoft.com/office/drawing/2014/main" id="{DB3EA07B-4C71-509F-A155-05C4FE1E5A04}"/>
              </a:ext>
            </a:extLst>
          </p:cNvPr>
          <p:cNvSpPr txBox="1"/>
          <p:nvPr/>
        </p:nvSpPr>
        <p:spPr>
          <a:xfrm>
            <a:off x="3631214" y="2330290"/>
            <a:ext cx="3616583" cy="738664"/>
          </a:xfrm>
          <a:prstGeom prst="rect">
            <a:avLst/>
          </a:prstGeom>
          <a:noFill/>
        </p:spPr>
        <p:txBody>
          <a:bodyPr wrap="square" rtlCol="0">
            <a:spAutoFit/>
          </a:bodyPr>
          <a:lstStyle/>
          <a:p>
            <a:pPr marL="285750" indent="-285750">
              <a:buFont typeface="Calibri" panose="020F0502020204030204" pitchFamily="34" charset="0"/>
              <a:buChar char="―"/>
            </a:pPr>
            <a:r>
              <a:rPr lang="en-US" sz="1400" dirty="0">
                <a:latin typeface="+mn-lt"/>
              </a:rPr>
              <a:t>Recommended values in the braced plane of trusses and frames where lateral stability is provided:</a:t>
            </a:r>
          </a:p>
        </p:txBody>
      </p:sp>
      <p:sp>
        <p:nvSpPr>
          <p:cNvPr id="17" name="TextBox 16">
            <a:extLst>
              <a:ext uri="{FF2B5EF4-FFF2-40B4-BE49-F238E27FC236}">
                <a16:creationId xmlns:a16="http://schemas.microsoft.com/office/drawing/2014/main" id="{259E183B-4B54-C9EA-73D9-66CE4B7BC412}"/>
              </a:ext>
            </a:extLst>
          </p:cNvPr>
          <p:cNvSpPr txBox="1"/>
          <p:nvPr/>
        </p:nvSpPr>
        <p:spPr>
          <a:xfrm>
            <a:off x="3783950" y="3184313"/>
            <a:ext cx="3558218" cy="1739387"/>
          </a:xfrm>
          <a:prstGeom prst="rect">
            <a:avLst/>
          </a:prstGeom>
          <a:noFill/>
        </p:spPr>
        <p:txBody>
          <a:bodyPr wrap="square">
            <a:spAutoFit/>
          </a:bodyPr>
          <a:lstStyle/>
          <a:p>
            <a:pPr marL="342900" marR="228600" lvl="0" indent="-342900" algn="just">
              <a:lnSpc>
                <a:spcPct val="110000"/>
              </a:lnSpc>
              <a:spcBef>
                <a:spcPts val="0"/>
              </a:spcBef>
              <a:spcAft>
                <a:spcPts val="0"/>
              </a:spcAft>
              <a:buFont typeface="Courier New" panose="02070309020205020404" pitchFamily="49" charset="0"/>
              <a:buChar char="o"/>
            </a:pPr>
            <a:r>
              <a:rPr lang="en-US" sz="1400" dirty="0">
                <a:effectLst/>
                <a:latin typeface="+mn-lt"/>
                <a:ea typeface="Times New Roman" panose="02020603050405020304" pitchFamily="18" charset="0"/>
                <a:cs typeface="Times New Roman" panose="02020603050405020304" pitchFamily="18" charset="0"/>
              </a:rPr>
              <a:t>For bolted or welded end connections at both ends: K = 0.750</a:t>
            </a:r>
          </a:p>
          <a:p>
            <a:pPr marL="342900" marR="228600" lvl="0" indent="-342900" algn="just">
              <a:lnSpc>
                <a:spcPct val="110000"/>
              </a:lnSpc>
              <a:spcBef>
                <a:spcPts val="0"/>
              </a:spcBef>
              <a:spcAft>
                <a:spcPts val="0"/>
              </a:spcAft>
              <a:buFont typeface="Courier New" panose="02070309020205020404" pitchFamily="49" charset="0"/>
              <a:buChar char="o"/>
            </a:pPr>
            <a:r>
              <a:rPr lang="en-US" sz="1400" dirty="0">
                <a:effectLst/>
                <a:latin typeface="+mn-lt"/>
                <a:ea typeface="Times New Roman" panose="02020603050405020304" pitchFamily="18" charset="0"/>
                <a:cs typeface="Times New Roman" panose="02020603050405020304" pitchFamily="18" charset="0"/>
              </a:rPr>
              <a:t>For pinned connections at both ends: K = 0.875</a:t>
            </a:r>
          </a:p>
          <a:p>
            <a:pPr marL="342900" marR="228600" lvl="0" indent="-342900" algn="just">
              <a:lnSpc>
                <a:spcPct val="110000"/>
              </a:lnSpc>
              <a:spcBef>
                <a:spcPts val="0"/>
              </a:spcBef>
              <a:spcAft>
                <a:spcPts val="0"/>
              </a:spcAft>
              <a:buFont typeface="Courier New" panose="02070309020205020404" pitchFamily="49" charset="0"/>
              <a:buChar char="o"/>
            </a:pPr>
            <a:r>
              <a:rPr lang="en-US" sz="1400" dirty="0">
                <a:effectLst/>
                <a:latin typeface="+mn-lt"/>
                <a:ea typeface="Times New Roman" panose="02020603050405020304" pitchFamily="18" charset="0"/>
                <a:cs typeface="Times New Roman" panose="02020603050405020304" pitchFamily="18" charset="0"/>
              </a:rPr>
              <a:t>For single angles, regardless of end connection: </a:t>
            </a:r>
          </a:p>
          <a:p>
            <a:pPr marR="228600" lvl="0" algn="just">
              <a:lnSpc>
                <a:spcPct val="110000"/>
              </a:lnSpc>
              <a:spcBef>
                <a:spcPts val="0"/>
              </a:spcBef>
              <a:spcAft>
                <a:spcPts val="0"/>
              </a:spcAft>
            </a:pPr>
            <a:r>
              <a:rPr lang="en-US" sz="1400" i="1" dirty="0">
                <a:latin typeface="+mn-lt"/>
                <a:ea typeface="Times New Roman" panose="02020603050405020304" pitchFamily="18" charset="0"/>
                <a:cs typeface="Times New Roman" panose="02020603050405020304" pitchFamily="18" charset="0"/>
              </a:rPr>
              <a:t>        </a:t>
            </a:r>
            <a:r>
              <a:rPr lang="en-US" sz="1400" dirty="0">
                <a:effectLst/>
                <a:latin typeface="+mn-lt"/>
                <a:ea typeface="Times New Roman" panose="02020603050405020304" pitchFamily="18" charset="0"/>
                <a:cs typeface="Times New Roman" panose="02020603050405020304" pitchFamily="18" charset="0"/>
              </a:rPr>
              <a:t>K = 1.0</a:t>
            </a:r>
          </a:p>
        </p:txBody>
      </p:sp>
    </p:spTree>
    <p:extLst>
      <p:ext uri="{BB962C8B-B14F-4D97-AF65-F5344CB8AC3E}">
        <p14:creationId xmlns:p14="http://schemas.microsoft.com/office/powerpoint/2010/main" val="1903544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Torsional Buckling (TB) Resistance, P</a:t>
            </a:r>
            <a:r>
              <a:rPr lang="en-US" sz="2800" baseline="-25000" dirty="0">
                <a:cs typeface="Calibri"/>
              </a:rPr>
              <a:t>e</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49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585323"/>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In lieu of an alternative buckling analysis, the elastic critical buckling resistance, P</a:t>
            </a:r>
            <a:r>
              <a:rPr lang="en-US" sz="1800" baseline="-25000" dirty="0">
                <a:effectLst/>
                <a:latin typeface="+mn-lt"/>
                <a:ea typeface="Times New Roman" panose="02020603050405020304" pitchFamily="18" charset="0"/>
              </a:rPr>
              <a:t>e</a:t>
            </a:r>
            <a:r>
              <a:rPr lang="en-US" sz="1800" dirty="0">
                <a:effectLst/>
                <a:latin typeface="+mn-lt"/>
                <a:ea typeface="Times New Roman" panose="02020603050405020304" pitchFamily="18" charset="0"/>
              </a:rPr>
              <a:t>, based on torsional buckling (TB) is to be taken as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6.9.4.1.3):</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1153BC0A-EBEB-C02F-61CC-C4CAB10123B6}"/>
                  </a:ext>
                </a:extLst>
              </p:cNvPr>
              <p:cNvSpPr txBox="1"/>
              <p:nvPr/>
            </p:nvSpPr>
            <p:spPr bwMode="auto">
              <a:xfrm>
                <a:off x="2696066" y="1934430"/>
                <a:ext cx="2818175" cy="939329"/>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𝑤</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𝑧</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ℓ</m:t>
                                          </m:r>
                                        </m:e>
                                        <m:sub>
                                          <m:r>
                                            <a:rPr lang="en-US" i="1">
                                              <a:solidFill>
                                                <a:srgbClr val="000000"/>
                                              </a:solidFill>
                                              <a:latin typeface="Cambria Math" panose="02040503050406030204" pitchFamily="18" charset="0"/>
                                            </a:rPr>
                                            <m:t>𝑧</m:t>
                                          </m:r>
                                        </m:sub>
                                      </m:sSub>
                                    </m:e>
                                  </m:d>
                                </m:e>
                                <m:sup>
                                  <m:r>
                                    <a:rPr lang="en-US" i="1">
                                      <a:solidFill>
                                        <a:srgbClr val="000000"/>
                                      </a:solidFill>
                                      <a:latin typeface="Cambria Math" panose="02040503050406030204" pitchFamily="18" charset="0"/>
                                    </a:rPr>
                                    <m:t>2</m:t>
                                  </m:r>
                                </m:sup>
                              </m:sSup>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𝐺𝐽</m:t>
                          </m:r>
                        </m:e>
                      </m:d>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den>
                      </m:f>
                    </m:oMath>
                  </m:oMathPara>
                </a14:m>
                <a:endParaRPr lang="en-US" dirty="0"/>
              </a:p>
            </p:txBody>
          </p:sp>
        </mc:Choice>
        <mc:Fallback xmlns="">
          <p:sp>
            <p:nvSpPr>
              <p:cNvPr id="7" name="Object 6">
                <a:extLst>
                  <a:ext uri="{FF2B5EF4-FFF2-40B4-BE49-F238E27FC236}">
                    <a16:creationId xmlns:a16="http://schemas.microsoft.com/office/drawing/2014/main" id="{1153BC0A-EBEB-C02F-61CC-C4CAB10123B6}"/>
                  </a:ext>
                </a:extLst>
              </p:cNvPr>
              <p:cNvSpPr txBox="1">
                <a:spLocks noRot="1" noChangeAspect="1" noMove="1" noResize="1" noEditPoints="1" noAdjustHandles="1" noChangeArrowheads="1" noChangeShapeType="1" noTextEdit="1"/>
              </p:cNvSpPr>
              <p:nvPr/>
            </p:nvSpPr>
            <p:spPr bwMode="auto">
              <a:xfrm>
                <a:off x="2696066" y="1934430"/>
                <a:ext cx="2818175" cy="939329"/>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44909C8-D4BF-8F8D-F111-CC41A9DEDAC7}"/>
              </a:ext>
            </a:extLst>
          </p:cNvPr>
          <p:cNvSpPr txBox="1"/>
          <p:nvPr/>
        </p:nvSpPr>
        <p:spPr>
          <a:xfrm>
            <a:off x="5614186" y="2145051"/>
            <a:ext cx="2007909" cy="369332"/>
          </a:xfrm>
          <a:prstGeom prst="rect">
            <a:avLst/>
          </a:prstGeom>
          <a:noFill/>
        </p:spPr>
        <p:txBody>
          <a:bodyPr wrap="square" rtlCol="0">
            <a:spAutoFit/>
          </a:bodyPr>
          <a:lstStyle/>
          <a:p>
            <a:r>
              <a:rPr lang="en-US" dirty="0">
                <a:latin typeface="+mn-lt"/>
              </a:rPr>
              <a:t>Eq. 6.9.4.1.3-1</a:t>
            </a:r>
          </a:p>
        </p:txBody>
      </p:sp>
      <p:sp>
        <p:nvSpPr>
          <p:cNvPr id="15" name="TextBox 14">
            <a:extLst>
              <a:ext uri="{FF2B5EF4-FFF2-40B4-BE49-F238E27FC236}">
                <a16:creationId xmlns:a16="http://schemas.microsoft.com/office/drawing/2014/main" id="{872FAD06-C66D-E75A-1C03-AB2BD4975793}"/>
              </a:ext>
            </a:extLst>
          </p:cNvPr>
          <p:cNvSpPr txBox="1"/>
          <p:nvPr/>
        </p:nvSpPr>
        <p:spPr>
          <a:xfrm>
            <a:off x="727127" y="2394387"/>
            <a:ext cx="8326653" cy="2529923"/>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g</a:t>
            </a:r>
            <a:r>
              <a:rPr lang="en-US" sz="1800" dirty="0">
                <a:effectLst/>
                <a:latin typeface="Calibri" panose="020F0502020204030204" pitchFamily="34" charset="0"/>
                <a:ea typeface="Times New Roman" panose="02020603050405020304" pitchFamily="18" charset="0"/>
                <a:cs typeface="Calibri" panose="020F0502020204030204" pitchFamily="34" charset="0"/>
              </a:rPr>
              <a:t>      = gross cross-sectional area of the member (in.</a:t>
            </a:r>
            <a:r>
              <a:rPr lang="en-US" sz="18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dirty="0">
                <a:latin typeface="Calibri" panose="020F0502020204030204" pitchFamily="34" charset="0"/>
                <a:ea typeface="Times New Roman" panose="02020603050405020304" pitchFamily="18" charset="0"/>
                <a:cs typeface="Calibri" panose="020F0502020204030204" pitchFamily="34" charset="0"/>
              </a:rPr>
              <a:t>C</a:t>
            </a:r>
            <a:r>
              <a:rPr lang="en-US" baseline="-25000" dirty="0">
                <a:latin typeface="Calibri" panose="020F0502020204030204" pitchFamily="34" charset="0"/>
                <a:ea typeface="Times New Roman" panose="02020603050405020304" pitchFamily="18" charset="0"/>
                <a:cs typeface="Calibri" panose="020F0502020204030204" pitchFamily="34" charset="0"/>
              </a:rPr>
              <a:t>w</a:t>
            </a:r>
            <a:r>
              <a:rPr lang="en-US" dirty="0">
                <a:latin typeface="Calibri" panose="020F0502020204030204" pitchFamily="34" charset="0"/>
                <a:ea typeface="Times New Roman" panose="02020603050405020304" pitchFamily="18" charset="0"/>
                <a:cs typeface="Calibri" panose="020F0502020204030204" pitchFamily="34" charset="0"/>
              </a:rPr>
              <a:t>     = warping torsional constant (in.</a:t>
            </a:r>
            <a:r>
              <a:rPr lang="en-US" baseline="30000" dirty="0">
                <a:latin typeface="Calibri" panose="020F0502020204030204" pitchFamily="34" charset="0"/>
                <a:ea typeface="Times New Roman" panose="02020603050405020304" pitchFamily="18" charset="0"/>
                <a:cs typeface="Calibri" panose="020F0502020204030204" pitchFamily="34" charset="0"/>
              </a:rPr>
              <a:t>6</a:t>
            </a:r>
            <a:r>
              <a:rPr lang="en-US" dirty="0">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G       = elastic shear modulus of steel = 0.385E (ksi)</a:t>
            </a:r>
          </a:p>
          <a:p>
            <a:pPr marL="914400" marR="228600" indent="-6858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I</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x</a:t>
            </a:r>
            <a:r>
              <a:rPr lang="en-US" dirty="0">
                <a:latin typeface="Calibri" panose="020F0502020204030204" pitchFamily="34" charset="0"/>
                <a:ea typeface="Times New Roman" panose="02020603050405020304" pitchFamily="18" charset="0"/>
                <a:cs typeface="Calibri" panose="020F0502020204030204" pitchFamily="34" charset="0"/>
              </a:rPr>
              <a:t>, I</a:t>
            </a:r>
            <a:r>
              <a:rPr lang="en-US" baseline="-25000" dirty="0">
                <a:latin typeface="Calibri" panose="020F0502020204030204" pitchFamily="34" charset="0"/>
                <a:ea typeface="Times New Roman" panose="02020603050405020304" pitchFamily="18" charset="0"/>
                <a:cs typeface="Calibri" panose="020F0502020204030204" pitchFamily="34" charset="0"/>
              </a:rPr>
              <a:t>y</a:t>
            </a:r>
            <a:r>
              <a:rPr lang="en-US" sz="1800" dirty="0">
                <a:effectLst/>
                <a:latin typeface="Calibri" panose="020F0502020204030204" pitchFamily="34" charset="0"/>
                <a:ea typeface="Times New Roman" panose="02020603050405020304" pitchFamily="18" charset="0"/>
                <a:cs typeface="Calibri" panose="020F0502020204030204" pitchFamily="34" charset="0"/>
              </a:rPr>
              <a:t>   = moments of inertia about the major &amp; minor principal axes of the cross-section (in.</a:t>
            </a:r>
            <a:r>
              <a:rPr lang="en-US" sz="1800" baseline="30000" dirty="0">
                <a:effectLst/>
                <a:latin typeface="Calibri" panose="020F0502020204030204" pitchFamily="34" charset="0"/>
                <a:ea typeface="Times New Roman" panose="02020603050405020304" pitchFamily="18" charset="0"/>
                <a:cs typeface="Calibri" panose="020F0502020204030204" pitchFamily="34" charset="0"/>
              </a:rPr>
              <a:t>4</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p>
          <a:p>
            <a:pPr marL="228600" marR="228600">
              <a:lnSpc>
                <a:spcPct val="110000"/>
              </a:lnSpc>
              <a:spcBef>
                <a:spcPts val="0"/>
              </a:spcBef>
              <a:spcAft>
                <a:spcPts val="0"/>
              </a:spcAft>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J        =  St. Venant torsional constant (in.</a:t>
            </a:r>
            <a:r>
              <a:rPr lang="en-US" baseline="30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4</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p>
          <a:p>
            <a:pPr marL="228600" marR="2286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K</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z</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z</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effective length for torsional buckling (in.)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8333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p:txBody>
          <a:bodyPr lIns="91440" tIns="45720" rIns="91440" bIns="45720" anchor="t"/>
          <a:lstStyle/>
          <a:p>
            <a:r>
              <a:rPr lang="en-US" sz="4000" dirty="0">
                <a:cs typeface="Calibri"/>
              </a:rPr>
              <a:t>Built-up Tension Members</a:t>
            </a:r>
            <a:endParaRPr lang="en-US" sz="40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457200" y="963316"/>
            <a:ext cx="8229600" cy="3394075"/>
          </a:xfrm>
        </p:spPr>
        <p:txBody>
          <a:bodyPr lIns="91440" tIns="45720" rIns="91440" bIns="45720" anchor="t"/>
          <a:lstStyle/>
          <a:p>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5</a:t>
            </a:fld>
            <a:endParaRPr lang="en-US" dirty="0"/>
          </a:p>
        </p:txBody>
      </p:sp>
      <p:pic>
        <p:nvPicPr>
          <p:cNvPr id="6" name="Picture 5">
            <a:extLst>
              <a:ext uri="{FF2B5EF4-FFF2-40B4-BE49-F238E27FC236}">
                <a16:creationId xmlns:a16="http://schemas.microsoft.com/office/drawing/2014/main" id="{401651B8-3FDD-D152-8213-448E74D144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66856" y="3053694"/>
            <a:ext cx="1936831" cy="1988206"/>
          </a:xfrm>
          <a:prstGeom prst="rect">
            <a:avLst/>
          </a:prstGeom>
        </p:spPr>
      </p:pic>
      <p:pic>
        <p:nvPicPr>
          <p:cNvPr id="10" name="Picture 9">
            <a:extLst>
              <a:ext uri="{FF2B5EF4-FFF2-40B4-BE49-F238E27FC236}">
                <a16:creationId xmlns:a16="http://schemas.microsoft.com/office/drawing/2014/main" id="{7C4AFA64-3CA8-4AC3-BFA1-01C1868F5E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76026" y="928188"/>
            <a:ext cx="2510346" cy="2227692"/>
          </a:xfrm>
          <a:prstGeom prst="rect">
            <a:avLst/>
          </a:prstGeom>
        </p:spPr>
      </p:pic>
      <p:pic>
        <p:nvPicPr>
          <p:cNvPr id="31" name="Picture 30">
            <a:extLst>
              <a:ext uri="{FF2B5EF4-FFF2-40B4-BE49-F238E27FC236}">
                <a16:creationId xmlns:a16="http://schemas.microsoft.com/office/drawing/2014/main" id="{07F32B7D-53C4-409D-5BAD-79F4A305C8E5}"/>
              </a:ext>
            </a:extLst>
          </p:cNvPr>
          <p:cNvPicPr>
            <a:picLocks noChangeAspect="1"/>
          </p:cNvPicPr>
          <p:nvPr/>
        </p:nvPicPr>
        <p:blipFill>
          <a:blip r:embed="rId5"/>
          <a:stretch>
            <a:fillRect/>
          </a:stretch>
        </p:blipFill>
        <p:spPr>
          <a:xfrm>
            <a:off x="565979" y="963316"/>
            <a:ext cx="2803567" cy="2791721"/>
          </a:xfrm>
          <a:prstGeom prst="rect">
            <a:avLst/>
          </a:prstGeom>
        </p:spPr>
      </p:pic>
      <p:pic>
        <p:nvPicPr>
          <p:cNvPr id="33" name="Picture 32">
            <a:extLst>
              <a:ext uri="{FF2B5EF4-FFF2-40B4-BE49-F238E27FC236}">
                <a16:creationId xmlns:a16="http://schemas.microsoft.com/office/drawing/2014/main" id="{EF2972DB-CDD4-73DC-412E-B044A0337ECF}"/>
              </a:ext>
            </a:extLst>
          </p:cNvPr>
          <p:cNvPicPr>
            <a:picLocks noChangeAspect="1"/>
          </p:cNvPicPr>
          <p:nvPr/>
        </p:nvPicPr>
        <p:blipFill>
          <a:blip r:embed="rId6"/>
          <a:stretch>
            <a:fillRect/>
          </a:stretch>
        </p:blipFill>
        <p:spPr>
          <a:xfrm>
            <a:off x="5967607" y="777679"/>
            <a:ext cx="2728363" cy="4126902"/>
          </a:xfrm>
          <a:prstGeom prst="rect">
            <a:avLst/>
          </a:prstGeom>
        </p:spPr>
      </p:pic>
    </p:spTree>
    <p:extLst>
      <p:ext uri="{BB962C8B-B14F-4D97-AF65-F5344CB8AC3E}">
        <p14:creationId xmlns:p14="http://schemas.microsoft.com/office/powerpoint/2010/main" val="2392477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199" y="-64902"/>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Flexural-Torsional Buckling (FTB) Resistance, P</a:t>
            </a:r>
            <a:r>
              <a:rPr lang="en-US" sz="2800" baseline="-25000" dirty="0">
                <a:cs typeface="Calibri"/>
              </a:rPr>
              <a:t>e</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19237" y="939957"/>
            <a:ext cx="6761939" cy="2862322"/>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rPr>
              <a:t>In lieu of an alternative buckling analysis, the elastic critical buckling resistance, P</a:t>
            </a:r>
            <a:r>
              <a:rPr lang="en-US" sz="1600" baseline="-25000" dirty="0">
                <a:effectLst/>
                <a:latin typeface="+mn-lt"/>
                <a:ea typeface="Times New Roman" panose="02020603050405020304" pitchFamily="18" charset="0"/>
              </a:rPr>
              <a:t>e</a:t>
            </a:r>
            <a:r>
              <a:rPr lang="en-US" sz="1600" dirty="0">
                <a:effectLst/>
                <a:latin typeface="+mn-lt"/>
                <a:ea typeface="Times New Roman" panose="02020603050405020304" pitchFamily="18" charset="0"/>
              </a:rPr>
              <a:t>, based on flexural-torsional buckling (FTB) for open-section singly symmetric members where y is the axis of symmetry of the cross-section is to be taken as (</a:t>
            </a:r>
            <a:r>
              <a:rPr lang="en-US" sz="1600" i="1" dirty="0">
                <a:effectLst/>
                <a:latin typeface="+mn-lt"/>
                <a:ea typeface="Times New Roman" panose="02020603050405020304" pitchFamily="18" charset="0"/>
              </a:rPr>
              <a:t>AASHTO LRFD </a:t>
            </a:r>
            <a:r>
              <a:rPr lang="en-US" sz="1600" dirty="0">
                <a:effectLst/>
                <a:latin typeface="+mn-lt"/>
                <a:ea typeface="Times New Roman" panose="02020603050405020304" pitchFamily="18" charset="0"/>
              </a:rPr>
              <a:t>Article 6.9.4.1.3):</a:t>
            </a:r>
          </a:p>
          <a:p>
            <a:pPr marL="0" marR="0">
              <a:spcBef>
                <a:spcPts val="0"/>
              </a:spcBef>
              <a:spcAft>
                <a:spcPts val="0"/>
              </a:spcAft>
            </a:pPr>
            <a:r>
              <a:rPr lang="en-US" sz="1600" u="none" strike="noStrike" dirty="0">
                <a:effectLst/>
                <a:latin typeface="+mn-lt"/>
                <a:ea typeface="Times New Roman" panose="02020603050405020304" pitchFamily="18" charset="0"/>
              </a:rPr>
              <a:t> </a:t>
            </a:r>
            <a:endParaRPr lang="en-US" sz="1600" dirty="0">
              <a:effectLst/>
              <a:latin typeface="+mn-lt"/>
              <a:ea typeface="Times New Roman" panose="02020603050405020304" pitchFamily="18" charset="0"/>
            </a:endParaRPr>
          </a:p>
          <a:p>
            <a:endParaRPr lang="en-US" sz="1600" dirty="0">
              <a:latin typeface="+mn-lt"/>
              <a:ea typeface="Times New Roman" panose="02020603050405020304" pitchFamily="18" charset="0"/>
              <a:cs typeface="Calibri" panose="020F0502020204030204" pitchFamily="34" charset="0"/>
            </a:endParaRPr>
          </a:p>
          <a:p>
            <a:pPr lvl="1"/>
            <a:endParaRPr lang="en-US" sz="1600" dirty="0">
              <a:effectLst/>
              <a:latin typeface="+mn-lt"/>
              <a:ea typeface="Times New Roman" panose="02020603050405020304" pitchFamily="18" charset="0"/>
              <a:cs typeface="Calibri" panose="020F0502020204030204" pitchFamily="34" charset="0"/>
            </a:endParaRPr>
          </a:p>
          <a:p>
            <a:pPr lvl="1"/>
            <a:endParaRPr lang="en-US" sz="1600"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sz="1600" dirty="0">
              <a:effectLst/>
              <a:latin typeface="+mn-lt"/>
              <a:ea typeface="Times New Roman" panose="02020603050405020304" pitchFamily="18" charset="0"/>
              <a:cs typeface="Calibri" panose="020F0502020204030204" pitchFamily="34" charset="0"/>
            </a:endParaRPr>
          </a:p>
          <a:p>
            <a:pPr lvl="1"/>
            <a:endParaRPr lang="en-US" sz="1600" dirty="0">
              <a:effectLst/>
              <a:latin typeface="+mn-lt"/>
              <a:ea typeface="Times New Roman" panose="02020603050405020304" pitchFamily="18" charset="0"/>
              <a:cs typeface="Calibri" panose="020F0502020204030204" pitchFamily="34" charset="0"/>
            </a:endParaRPr>
          </a:p>
          <a:p>
            <a:endParaRPr lang="en-US" sz="1600"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1153BC0A-EBEB-C02F-61CC-C4CAB10123B6}"/>
                  </a:ext>
                </a:extLst>
              </p:cNvPr>
              <p:cNvSpPr txBox="1"/>
              <p:nvPr/>
            </p:nvSpPr>
            <p:spPr bwMode="auto">
              <a:xfrm>
                <a:off x="1102895" y="2014321"/>
                <a:ext cx="3429242" cy="95438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𝑒𝑧</m:t>
                                  </m:r>
                                </m:sub>
                              </m:sSub>
                            </m:num>
                            <m:den>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𝐻</m:t>
                              </m:r>
                            </m:den>
                          </m:f>
                        </m:e>
                      </m:d>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𝑒𝑧</m:t>
                                      </m:r>
                                    </m:sub>
                                  </m:sSub>
                                  <m:r>
                                    <a:rPr lang="en-US" i="1">
                                      <a:solidFill>
                                        <a:srgbClr val="000000"/>
                                      </a:solidFill>
                                      <a:latin typeface="Cambria Math" panose="02040503050406030204" pitchFamily="18" charset="0"/>
                                    </a:rPr>
                                    <m:t>𝐻</m:t>
                                  </m:r>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𝑒𝑧</m:t>
                                              </m:r>
                                            </m:sub>
                                          </m:sSub>
                                        </m:e>
                                      </m:d>
                                    </m:e>
                                    <m:sup>
                                      <m:r>
                                        <a:rPr lang="en-US" i="1">
                                          <a:solidFill>
                                            <a:srgbClr val="000000"/>
                                          </a:solidFill>
                                          <a:latin typeface="Cambria Math" panose="02040503050406030204" pitchFamily="18" charset="0"/>
                                        </a:rPr>
                                        <m:t>2</m:t>
                                      </m:r>
                                    </m:sup>
                                  </m:sSup>
                                </m:den>
                              </m:f>
                            </m:e>
                          </m:rad>
                        </m:e>
                      </m:d>
                    </m:oMath>
                  </m:oMathPara>
                </a14:m>
                <a:endParaRPr lang="en-US" dirty="0"/>
              </a:p>
            </p:txBody>
          </p:sp>
        </mc:Choice>
        <mc:Fallback xmlns="">
          <p:sp>
            <p:nvSpPr>
              <p:cNvPr id="7" name="Object 6">
                <a:extLst>
                  <a:ext uri="{FF2B5EF4-FFF2-40B4-BE49-F238E27FC236}">
                    <a16:creationId xmlns:a16="http://schemas.microsoft.com/office/drawing/2014/main" id="{1153BC0A-EBEB-C02F-61CC-C4CAB10123B6}"/>
                  </a:ext>
                </a:extLst>
              </p:cNvPr>
              <p:cNvSpPr txBox="1">
                <a:spLocks noRot="1" noChangeAspect="1" noMove="1" noResize="1" noEditPoints="1" noAdjustHandles="1" noChangeArrowheads="1" noChangeShapeType="1" noTextEdit="1"/>
              </p:cNvSpPr>
              <p:nvPr/>
            </p:nvSpPr>
            <p:spPr bwMode="auto">
              <a:xfrm>
                <a:off x="1102895" y="2014321"/>
                <a:ext cx="3429242" cy="95438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44909C8-D4BF-8F8D-F111-CC41A9DEDAC7}"/>
              </a:ext>
            </a:extLst>
          </p:cNvPr>
          <p:cNvSpPr txBox="1"/>
          <p:nvPr/>
        </p:nvSpPr>
        <p:spPr>
          <a:xfrm>
            <a:off x="4571999" y="2264244"/>
            <a:ext cx="2007909" cy="369332"/>
          </a:xfrm>
          <a:prstGeom prst="rect">
            <a:avLst/>
          </a:prstGeom>
          <a:noFill/>
        </p:spPr>
        <p:txBody>
          <a:bodyPr wrap="square" rtlCol="0">
            <a:spAutoFit/>
          </a:bodyPr>
          <a:lstStyle/>
          <a:p>
            <a:r>
              <a:rPr lang="en-US" dirty="0">
                <a:latin typeface="+mn-lt"/>
              </a:rPr>
              <a:t>Eq. 6.9.4.1.3-2</a:t>
            </a:r>
          </a:p>
        </p:txBody>
      </p:sp>
      <p:sp>
        <p:nvSpPr>
          <p:cNvPr id="15" name="TextBox 14">
            <a:extLst>
              <a:ext uri="{FF2B5EF4-FFF2-40B4-BE49-F238E27FC236}">
                <a16:creationId xmlns:a16="http://schemas.microsoft.com/office/drawing/2014/main" id="{872FAD06-C66D-E75A-1C03-AB2BD4975793}"/>
              </a:ext>
            </a:extLst>
          </p:cNvPr>
          <p:cNvSpPr txBox="1"/>
          <p:nvPr/>
        </p:nvSpPr>
        <p:spPr>
          <a:xfrm>
            <a:off x="713097" y="2619157"/>
            <a:ext cx="5829527" cy="251633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H</a:t>
            </a:r>
            <a:r>
              <a:rPr lang="en-US" sz="1600" dirty="0">
                <a:effectLst/>
                <a:latin typeface="Calibri" panose="020F0502020204030204" pitchFamily="34" charset="0"/>
                <a:ea typeface="Times New Roman" panose="02020603050405020304" pitchFamily="18" charset="0"/>
                <a:cs typeface="Calibri" panose="020F0502020204030204" pitchFamily="34" charset="0"/>
              </a:rPr>
              <a:t>      =  </a:t>
            </a:r>
          </a:p>
          <a:p>
            <a:pPr marL="801688" marR="228600" indent="-573088" algn="just">
              <a:lnSpc>
                <a:spcPct val="110000"/>
              </a:lnSpc>
              <a:spcBef>
                <a:spcPts val="0"/>
              </a:spcBef>
              <a:spcAft>
                <a:spcPts val="0"/>
              </a:spcAft>
              <a:tabLst>
                <a:tab pos="457200" algn="l"/>
                <a:tab pos="800100" algn="l"/>
              </a:tabLst>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P</a:t>
            </a:r>
            <a:r>
              <a:rPr lang="en-US" sz="1600" baseline="-25000" dirty="0">
                <a:latin typeface="Calibri" panose="020F0502020204030204" pitchFamily="34" charset="0"/>
                <a:ea typeface="Times New Roman" panose="02020603050405020304" pitchFamily="18" charset="0"/>
                <a:cs typeface="Calibri" panose="020F0502020204030204" pitchFamily="34" charset="0"/>
              </a:rPr>
              <a:t>ez</a:t>
            </a:r>
            <a:r>
              <a:rPr lang="en-US" sz="1600" dirty="0">
                <a:latin typeface="Calibri" panose="020F0502020204030204" pitchFamily="34" charset="0"/>
                <a:ea typeface="Times New Roman" panose="02020603050405020304" pitchFamily="18" charset="0"/>
                <a:cs typeface="Calibri" panose="020F0502020204030204" pitchFamily="34" charset="0"/>
              </a:rPr>
              <a:t>    =   </a:t>
            </a:r>
          </a:p>
          <a:p>
            <a:pPr marL="857250" marR="228600" indent="-628650">
              <a:lnSpc>
                <a:spcPct val="110000"/>
              </a:lnSpc>
              <a:spcBef>
                <a:spcPts val="0"/>
              </a:spcBef>
              <a:spcAft>
                <a:spcPts val="0"/>
              </a:spcAft>
              <a:tabLst>
                <a:tab pos="457200" algn="l"/>
              </a:tabLst>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nSpc>
                <a:spcPct val="110000"/>
              </a:lnSpc>
              <a:spcBef>
                <a:spcPts val="0"/>
              </a:spcBef>
              <a:spcAft>
                <a:spcPts val="0"/>
              </a:spcAft>
              <a:tabLst>
                <a:tab pos="4572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P</a:t>
            </a:r>
            <a:r>
              <a:rPr lang="en-US" sz="1600" baseline="-25000" dirty="0">
                <a:latin typeface="Calibri" panose="020F0502020204030204" pitchFamily="34" charset="0"/>
                <a:ea typeface="Times New Roman" panose="02020603050405020304" pitchFamily="18" charset="0"/>
                <a:cs typeface="Calibri" panose="020F0502020204030204" pitchFamily="34" charset="0"/>
              </a:rPr>
              <a:t>ey</a:t>
            </a:r>
            <a:r>
              <a:rPr lang="en-US" sz="1600" dirty="0">
                <a:latin typeface="Calibri" panose="020F0502020204030204" pitchFamily="34" charset="0"/>
                <a:ea typeface="Times New Roman" panose="02020603050405020304" pitchFamily="18" charset="0"/>
                <a:cs typeface="Calibri" panose="020F0502020204030204" pitchFamily="34" charset="0"/>
              </a:rPr>
              <a:t>   =  elastic flexural buckling resistance about the y-axis (Slide 47) (kips)</a:t>
            </a:r>
          </a:p>
          <a:p>
            <a:pPr marL="801688" marR="228600" indent="-573088">
              <a:lnSpc>
                <a:spcPct val="110000"/>
              </a:lnSpc>
              <a:spcBef>
                <a:spcPts val="0"/>
              </a:spcBef>
              <a:spcAft>
                <a:spcPts val="0"/>
              </a:spcAft>
              <a:tabLst>
                <a:tab pos="4572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y</a:t>
            </a:r>
            <a:r>
              <a:rPr lang="en-US" sz="1600" baseline="-25000" dirty="0">
                <a:latin typeface="Calibri" panose="020F0502020204030204" pitchFamily="34" charset="0"/>
                <a:ea typeface="Times New Roman" panose="02020603050405020304" pitchFamily="18" charset="0"/>
                <a:cs typeface="Calibri" panose="020F0502020204030204" pitchFamily="34" charset="0"/>
              </a:rPr>
              <a:t>o</a:t>
            </a:r>
            <a:r>
              <a:rPr lang="en-US" sz="1600" dirty="0">
                <a:latin typeface="Calibri" panose="020F0502020204030204" pitchFamily="34" charset="0"/>
                <a:ea typeface="Times New Roman" panose="02020603050405020304" pitchFamily="18" charset="0"/>
                <a:cs typeface="Calibri" panose="020F0502020204030204" pitchFamily="34" charset="0"/>
              </a:rPr>
              <a:t>     = distance along the y-axis between the shear center and centroid of the cross-section (in.)</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8CDD8B53-7066-7EF9-519D-7A81A5A4C438}"/>
                  </a:ext>
                </a:extLst>
              </p:cNvPr>
              <p:cNvSpPr txBox="1"/>
              <p:nvPr/>
            </p:nvSpPr>
            <p:spPr bwMode="auto">
              <a:xfrm>
                <a:off x="1807190" y="2729620"/>
                <a:ext cx="830939" cy="687068"/>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num>
                        <m:den>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den>
                      </m:f>
                    </m:oMath>
                  </m:oMathPara>
                </a14:m>
                <a:endParaRPr lang="en-US" dirty="0"/>
              </a:p>
            </p:txBody>
          </p:sp>
        </mc:Choice>
        <mc:Fallback xmlns="">
          <p:sp>
            <p:nvSpPr>
              <p:cNvPr id="5" name="Object 4">
                <a:extLst>
                  <a:ext uri="{FF2B5EF4-FFF2-40B4-BE49-F238E27FC236}">
                    <a16:creationId xmlns:a16="http://schemas.microsoft.com/office/drawing/2014/main" id="{8CDD8B53-7066-7EF9-519D-7A81A5A4C438}"/>
                  </a:ext>
                </a:extLst>
              </p:cNvPr>
              <p:cNvSpPr txBox="1">
                <a:spLocks noRot="1" noChangeAspect="1" noMove="1" noResize="1" noEditPoints="1" noAdjustHandles="1" noChangeArrowheads="1" noChangeShapeType="1" noTextEdit="1"/>
              </p:cNvSpPr>
              <p:nvPr/>
            </p:nvSpPr>
            <p:spPr bwMode="auto">
              <a:xfrm>
                <a:off x="1807190" y="2729620"/>
                <a:ext cx="830939" cy="6870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52CCE677-D7CF-1526-66BA-6FB036AF1C00}"/>
                  </a:ext>
                </a:extLst>
              </p:cNvPr>
              <p:cNvSpPr txBox="1"/>
              <p:nvPr/>
            </p:nvSpPr>
            <p:spPr bwMode="auto">
              <a:xfrm>
                <a:off x="1828092" y="3374873"/>
                <a:ext cx="1683337" cy="833572"/>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𝑤</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𝑧</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ℓ</m:t>
                                          </m:r>
                                        </m:e>
                                        <m:sub>
                                          <m:r>
                                            <a:rPr lang="en-US" i="1">
                                              <a:solidFill>
                                                <a:srgbClr val="000000"/>
                                              </a:solidFill>
                                              <a:latin typeface="Cambria Math" panose="02040503050406030204" pitchFamily="18" charset="0"/>
                                            </a:rPr>
                                            <m:t>𝑧</m:t>
                                          </m:r>
                                        </m:sub>
                                      </m:sSub>
                                    </m:e>
                                  </m:d>
                                </m:e>
                                <m:sup>
                                  <m:r>
                                    <a:rPr lang="en-US" i="1">
                                      <a:solidFill>
                                        <a:srgbClr val="000000"/>
                                      </a:solidFill>
                                      <a:latin typeface="Cambria Math" panose="02040503050406030204" pitchFamily="18" charset="0"/>
                                    </a:rPr>
                                    <m:t>2</m:t>
                                  </m:r>
                                </m:sup>
                              </m:sSup>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𝐺𝐽</m:t>
                          </m:r>
                        </m:e>
                      </m:d>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den>
                      </m:f>
                    </m:oMath>
                  </m:oMathPara>
                </a14:m>
                <a:endParaRPr lang="en-US" dirty="0"/>
              </a:p>
            </p:txBody>
          </p:sp>
        </mc:Choice>
        <mc:Fallback xmlns="">
          <p:sp>
            <p:nvSpPr>
              <p:cNvPr id="10" name="Object 9">
                <a:extLst>
                  <a:ext uri="{FF2B5EF4-FFF2-40B4-BE49-F238E27FC236}">
                    <a16:creationId xmlns:a16="http://schemas.microsoft.com/office/drawing/2014/main" id="{52CCE677-D7CF-1526-66BA-6FB036AF1C00}"/>
                  </a:ext>
                </a:extLst>
              </p:cNvPr>
              <p:cNvSpPr txBox="1">
                <a:spLocks noRot="1" noChangeAspect="1" noMove="1" noResize="1" noEditPoints="1" noAdjustHandles="1" noChangeArrowheads="1" noChangeShapeType="1" noTextEdit="1"/>
              </p:cNvSpPr>
              <p:nvPr/>
            </p:nvSpPr>
            <p:spPr bwMode="auto">
              <a:xfrm>
                <a:off x="1828092" y="3374873"/>
                <a:ext cx="1683337" cy="83357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829E92D9-68FC-7326-8272-09C2400D1089}"/>
                  </a:ext>
                </a:extLst>
              </p:cNvPr>
              <p:cNvSpPr txBox="1"/>
              <p:nvPr/>
            </p:nvSpPr>
            <p:spPr bwMode="auto">
              <a:xfrm>
                <a:off x="3818950" y="2997205"/>
                <a:ext cx="1563755" cy="805074"/>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den>
                      </m:f>
                    </m:oMath>
                  </m:oMathPara>
                </a14:m>
                <a:endParaRPr lang="en-US" dirty="0"/>
              </a:p>
            </p:txBody>
          </p:sp>
        </mc:Choice>
        <mc:Fallback xmlns="">
          <p:sp>
            <p:nvSpPr>
              <p:cNvPr id="12" name="Object 11">
                <a:extLst>
                  <a:ext uri="{FF2B5EF4-FFF2-40B4-BE49-F238E27FC236}">
                    <a16:creationId xmlns:a16="http://schemas.microsoft.com/office/drawing/2014/main" id="{829E92D9-68FC-7326-8272-09C2400D1089}"/>
                  </a:ext>
                </a:extLst>
              </p:cNvPr>
              <p:cNvSpPr txBox="1">
                <a:spLocks noRot="1" noChangeAspect="1" noMove="1" noResize="1" noEditPoints="1" noAdjustHandles="1" noChangeArrowheads="1" noChangeShapeType="1" noTextEdit="1"/>
              </p:cNvSpPr>
              <p:nvPr/>
            </p:nvSpPr>
            <p:spPr bwMode="auto">
              <a:xfrm>
                <a:off x="3818950" y="2997205"/>
                <a:ext cx="1563755" cy="805074"/>
              </a:xfrm>
              <a:prstGeom prst="rect">
                <a:avLst/>
              </a:prstGeom>
              <a:blipFill>
                <a:blip r:embed="rId8"/>
                <a:stretch>
                  <a:fillRect/>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B2F2A09A-E54D-1756-1394-E933330866AD}"/>
              </a:ext>
            </a:extLst>
          </p:cNvPr>
          <p:cNvGrpSpPr/>
          <p:nvPr/>
        </p:nvGrpSpPr>
        <p:grpSpPr>
          <a:xfrm>
            <a:off x="7221038" y="939957"/>
            <a:ext cx="1762706" cy="3997455"/>
            <a:chOff x="7247798" y="701073"/>
            <a:chExt cx="1762706" cy="3997455"/>
          </a:xfrm>
        </p:grpSpPr>
        <p:pic>
          <p:nvPicPr>
            <p:cNvPr id="29" name="Picture 28">
              <a:extLst>
                <a:ext uri="{FF2B5EF4-FFF2-40B4-BE49-F238E27FC236}">
                  <a16:creationId xmlns:a16="http://schemas.microsoft.com/office/drawing/2014/main" id="{CDC1F994-31EF-EC27-6F7D-0B9AA70A8E72}"/>
                </a:ext>
              </a:extLst>
            </p:cNvPr>
            <p:cNvPicPr>
              <a:picLocks noChangeAspect="1"/>
            </p:cNvPicPr>
            <p:nvPr/>
          </p:nvPicPr>
          <p:blipFill>
            <a:blip r:embed="rId9"/>
            <a:stretch>
              <a:fillRect/>
            </a:stretch>
          </p:blipFill>
          <p:spPr>
            <a:xfrm>
              <a:off x="7247798" y="701074"/>
              <a:ext cx="723799" cy="3997454"/>
            </a:xfrm>
            <a:prstGeom prst="rect">
              <a:avLst/>
            </a:prstGeom>
          </p:spPr>
        </p:pic>
        <p:pic>
          <p:nvPicPr>
            <p:cNvPr id="31" name="Picture 30">
              <a:extLst>
                <a:ext uri="{FF2B5EF4-FFF2-40B4-BE49-F238E27FC236}">
                  <a16:creationId xmlns:a16="http://schemas.microsoft.com/office/drawing/2014/main" id="{C2CB4165-99B5-4A9D-6264-DD4F98B43B28}"/>
                </a:ext>
              </a:extLst>
            </p:cNvPr>
            <p:cNvPicPr>
              <a:picLocks noChangeAspect="1"/>
            </p:cNvPicPr>
            <p:nvPr/>
          </p:nvPicPr>
          <p:blipFill>
            <a:blip r:embed="rId10"/>
            <a:stretch>
              <a:fillRect/>
            </a:stretch>
          </p:blipFill>
          <p:spPr>
            <a:xfrm>
              <a:off x="8085654" y="701073"/>
              <a:ext cx="924850" cy="3997454"/>
            </a:xfrm>
            <a:prstGeom prst="rect">
              <a:avLst/>
            </a:prstGeom>
          </p:spPr>
        </p:pic>
      </p:grpSp>
    </p:spTree>
    <p:extLst>
      <p:ext uri="{BB962C8B-B14F-4D97-AF65-F5344CB8AC3E}">
        <p14:creationId xmlns:p14="http://schemas.microsoft.com/office/powerpoint/2010/main" val="899352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199" y="-64902"/>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Flexural-Torsional Buckling (FTB) Resistance, P</a:t>
            </a:r>
            <a:r>
              <a:rPr lang="en-US" sz="2800" baseline="-25000" dirty="0">
                <a:cs typeface="Calibri"/>
              </a:rPr>
              <a:t>e</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19236" y="939957"/>
            <a:ext cx="8441703" cy="3139321"/>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In lieu of an alternative buckling analysis, the elastic critical buckling resistance, P</a:t>
            </a:r>
            <a:r>
              <a:rPr lang="en-US" sz="1800" baseline="-25000" dirty="0">
                <a:effectLst/>
                <a:latin typeface="+mn-lt"/>
                <a:ea typeface="Times New Roman" panose="02020603050405020304" pitchFamily="18" charset="0"/>
              </a:rPr>
              <a:t>e</a:t>
            </a:r>
            <a:r>
              <a:rPr lang="en-US" sz="1800" dirty="0">
                <a:effectLst/>
                <a:latin typeface="+mn-lt"/>
                <a:ea typeface="Times New Roman" panose="02020603050405020304" pitchFamily="18" charset="0"/>
              </a:rPr>
              <a:t>, based on flexural-torsional buckling (FTB) for open-section unsymmetric members (except for single angles) is to be taken as the lowest root of the following cubic equation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6.9.4.1.3):</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1153BC0A-EBEB-C02F-61CC-C4CAB10123B6}"/>
                  </a:ext>
                </a:extLst>
              </p:cNvPr>
              <p:cNvSpPr txBox="1"/>
              <p:nvPr/>
            </p:nvSpPr>
            <p:spPr bwMode="auto">
              <a:xfrm>
                <a:off x="1134434" y="2013481"/>
                <a:ext cx="6263475" cy="856154"/>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𝑒𝑥</m:t>
                              </m:r>
                            </m:sub>
                          </m:sSub>
                        </m:e>
                      </m:d>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𝑒𝑦</m:t>
                              </m:r>
                            </m:sub>
                          </m:sSub>
                        </m:e>
                      </m:d>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𝑒𝑧</m:t>
                              </m:r>
                            </m:sub>
                          </m:sSub>
                        </m:e>
                      </m:d>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up>
                          <m:r>
                            <a:rPr lang="en-US" i="1">
                              <a:solidFill>
                                <a:srgbClr val="000000"/>
                              </a:solidFill>
                              <a:latin typeface="Cambria Math" panose="02040503050406030204" pitchFamily="18" charset="0"/>
                            </a:rPr>
                            <m:t>2</m:t>
                          </m:r>
                        </m:sup>
                      </m:sSubSup>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𝑒𝑦</m:t>
                              </m:r>
                            </m:sub>
                          </m:sSub>
                        </m:e>
                      </m:d>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𝑜</m:t>
                                      </m:r>
                                    </m:sub>
                                  </m:sSub>
                                </m:num>
                                <m:den>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Sub>
                                </m:den>
                              </m:f>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up>
                          <m:r>
                            <a:rPr lang="en-US" i="1">
                              <a:solidFill>
                                <a:srgbClr val="000000"/>
                              </a:solidFill>
                              <a:latin typeface="Cambria Math" panose="02040503050406030204" pitchFamily="18" charset="0"/>
                            </a:rPr>
                            <m:t>2</m:t>
                          </m:r>
                        </m:sup>
                      </m:sSubSup>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𝑒𝑥</m:t>
                              </m:r>
                            </m:sub>
                          </m:sSub>
                        </m:e>
                      </m:d>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𝑜</m:t>
                                      </m:r>
                                    </m:sub>
                                  </m:sSub>
                                </m:num>
                                <m:den>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Sub>
                                </m:den>
                              </m:f>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=0</m:t>
                      </m:r>
                    </m:oMath>
                  </m:oMathPara>
                </a14:m>
                <a:endParaRPr lang="en-US" dirty="0"/>
              </a:p>
            </p:txBody>
          </p:sp>
        </mc:Choice>
        <mc:Fallback xmlns="">
          <p:sp>
            <p:nvSpPr>
              <p:cNvPr id="7" name="Object 6">
                <a:extLst>
                  <a:ext uri="{FF2B5EF4-FFF2-40B4-BE49-F238E27FC236}">
                    <a16:creationId xmlns:a16="http://schemas.microsoft.com/office/drawing/2014/main" id="{1153BC0A-EBEB-C02F-61CC-C4CAB10123B6}"/>
                  </a:ext>
                </a:extLst>
              </p:cNvPr>
              <p:cNvSpPr txBox="1">
                <a:spLocks noRot="1" noChangeAspect="1" noMove="1" noResize="1" noEditPoints="1" noAdjustHandles="1" noChangeArrowheads="1" noChangeShapeType="1" noTextEdit="1"/>
              </p:cNvSpPr>
              <p:nvPr/>
            </p:nvSpPr>
            <p:spPr bwMode="auto">
              <a:xfrm>
                <a:off x="1134434" y="2013481"/>
                <a:ext cx="6263475" cy="856154"/>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44909C8-D4BF-8F8D-F111-CC41A9DEDAC7}"/>
              </a:ext>
            </a:extLst>
          </p:cNvPr>
          <p:cNvSpPr txBox="1"/>
          <p:nvPr/>
        </p:nvSpPr>
        <p:spPr>
          <a:xfrm>
            <a:off x="7136091" y="2148057"/>
            <a:ext cx="2007909" cy="369332"/>
          </a:xfrm>
          <a:prstGeom prst="rect">
            <a:avLst/>
          </a:prstGeom>
          <a:noFill/>
        </p:spPr>
        <p:txBody>
          <a:bodyPr wrap="square" rtlCol="0">
            <a:spAutoFit/>
          </a:bodyPr>
          <a:lstStyle/>
          <a:p>
            <a:r>
              <a:rPr lang="en-US" dirty="0">
                <a:latin typeface="+mn-lt"/>
              </a:rPr>
              <a:t>Eq. 6.9.4.1.3-3</a:t>
            </a:r>
          </a:p>
        </p:txBody>
      </p:sp>
      <p:sp>
        <p:nvSpPr>
          <p:cNvPr id="15" name="TextBox 14">
            <a:extLst>
              <a:ext uri="{FF2B5EF4-FFF2-40B4-BE49-F238E27FC236}">
                <a16:creationId xmlns:a16="http://schemas.microsoft.com/office/drawing/2014/main" id="{872FAD06-C66D-E75A-1C03-AB2BD4975793}"/>
              </a:ext>
            </a:extLst>
          </p:cNvPr>
          <p:cNvSpPr txBox="1"/>
          <p:nvPr/>
        </p:nvSpPr>
        <p:spPr>
          <a:xfrm>
            <a:off x="766484" y="2517389"/>
            <a:ext cx="8698027" cy="2514663"/>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a:p>
            <a:pPr marL="801688" marR="228600" indent="-573088" algn="just">
              <a:lnSpc>
                <a:spcPct val="110000"/>
              </a:lnSpc>
              <a:spcBef>
                <a:spcPts val="0"/>
              </a:spcBef>
              <a:spcAft>
                <a:spcPts val="0"/>
              </a:spcAft>
              <a:tabLst>
                <a:tab pos="457200" algn="l"/>
                <a:tab pos="800100"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dirty="0">
                <a:latin typeface="Calibri" panose="020F0502020204030204" pitchFamily="34" charset="0"/>
                <a:ea typeface="Times New Roman" panose="02020603050405020304" pitchFamily="18" charset="0"/>
                <a:cs typeface="Calibri" panose="020F0502020204030204" pitchFamily="34" charset="0"/>
              </a:rPr>
              <a:t>P</a:t>
            </a:r>
            <a:r>
              <a:rPr lang="en-US" baseline="-25000" dirty="0">
                <a:latin typeface="Calibri" panose="020F0502020204030204" pitchFamily="34" charset="0"/>
                <a:ea typeface="Times New Roman" panose="02020603050405020304" pitchFamily="18" charset="0"/>
                <a:cs typeface="Calibri" panose="020F0502020204030204" pitchFamily="34" charset="0"/>
              </a:rPr>
              <a:t>ez</a:t>
            </a:r>
            <a:r>
              <a:rPr lang="en-US" dirty="0">
                <a:latin typeface="Calibri" panose="020F0502020204030204" pitchFamily="34" charset="0"/>
                <a:ea typeface="Times New Roman" panose="02020603050405020304" pitchFamily="18" charset="0"/>
                <a:cs typeface="Calibri" panose="020F0502020204030204" pitchFamily="34" charset="0"/>
              </a:rPr>
              <a:t>    =   </a:t>
            </a:r>
          </a:p>
          <a:p>
            <a:pPr marL="857250" marR="228600" indent="-628650">
              <a:lnSpc>
                <a:spcPct val="110000"/>
              </a:lnSpc>
              <a:spcBef>
                <a:spcPts val="0"/>
              </a:spcBef>
              <a:spcAft>
                <a:spcPts val="0"/>
              </a:spcAft>
              <a:tabLst>
                <a:tab pos="457200"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857250" marR="228600" indent="-628650">
              <a:lnSpc>
                <a:spcPct val="110000"/>
              </a:lnSpc>
              <a:spcBef>
                <a:spcPts val="0"/>
              </a:spcBef>
              <a:spcAft>
                <a:spcPts val="0"/>
              </a:spcAft>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rPr>
              <a:t>P</a:t>
            </a:r>
            <a:r>
              <a:rPr lang="en-US" baseline="-25000" dirty="0">
                <a:latin typeface="Calibri" panose="020F0502020204030204" pitchFamily="34" charset="0"/>
                <a:ea typeface="Times New Roman" panose="02020603050405020304" pitchFamily="18" charset="0"/>
                <a:cs typeface="Calibri" panose="020F0502020204030204" pitchFamily="34" charset="0"/>
              </a:rPr>
              <a:t>ex</a:t>
            </a:r>
            <a:r>
              <a:rPr lang="en-US" dirty="0">
                <a:latin typeface="Calibri" panose="020F0502020204030204" pitchFamily="34" charset="0"/>
                <a:ea typeface="Times New Roman" panose="02020603050405020304" pitchFamily="18" charset="0"/>
                <a:cs typeface="Calibri" panose="020F0502020204030204" pitchFamily="34" charset="0"/>
              </a:rPr>
              <a:t>, P</a:t>
            </a:r>
            <a:r>
              <a:rPr lang="en-US" baseline="-25000" dirty="0">
                <a:latin typeface="Calibri" panose="020F0502020204030204" pitchFamily="34" charset="0"/>
                <a:ea typeface="Times New Roman" panose="02020603050405020304" pitchFamily="18" charset="0"/>
                <a:cs typeface="Calibri" panose="020F0502020204030204" pitchFamily="34" charset="0"/>
              </a:rPr>
              <a:t>ey</a:t>
            </a:r>
            <a:r>
              <a:rPr lang="en-US" dirty="0">
                <a:latin typeface="Calibri" panose="020F0502020204030204" pitchFamily="34" charset="0"/>
                <a:ea typeface="Times New Roman" panose="02020603050405020304" pitchFamily="18" charset="0"/>
                <a:cs typeface="Calibri" panose="020F0502020204030204" pitchFamily="34" charset="0"/>
              </a:rPr>
              <a:t>   =  elastic flexural buckling resistances about the x- and y-axes (Slide 47) (kips)</a:t>
            </a:r>
          </a:p>
          <a:p>
            <a:pPr marL="1254125" marR="228600" indent="-1025525">
              <a:lnSpc>
                <a:spcPct val="110000"/>
              </a:lnSpc>
              <a:spcBef>
                <a:spcPts val="0"/>
              </a:spcBef>
              <a:spcAft>
                <a:spcPts val="0"/>
              </a:spcAft>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rPr>
              <a:t>x</a:t>
            </a:r>
            <a:r>
              <a:rPr lang="en-US" baseline="-25000" dirty="0">
                <a:latin typeface="Calibri" panose="020F0502020204030204" pitchFamily="34" charset="0"/>
                <a:ea typeface="Times New Roman" panose="02020603050405020304" pitchFamily="18" charset="0"/>
                <a:cs typeface="Calibri" panose="020F0502020204030204" pitchFamily="34" charset="0"/>
              </a:rPr>
              <a:t>o</a:t>
            </a:r>
            <a:r>
              <a:rPr lang="en-US" dirty="0">
                <a:latin typeface="Calibri" panose="020F0502020204030204" pitchFamily="34" charset="0"/>
                <a:ea typeface="Times New Roman" panose="02020603050405020304" pitchFamily="18" charset="0"/>
                <a:cs typeface="Calibri" panose="020F0502020204030204" pitchFamily="34" charset="0"/>
              </a:rPr>
              <a:t>, y</a:t>
            </a:r>
            <a:r>
              <a:rPr lang="en-US" baseline="-25000" dirty="0">
                <a:latin typeface="Calibri" panose="020F0502020204030204" pitchFamily="34" charset="0"/>
                <a:ea typeface="Times New Roman" panose="02020603050405020304" pitchFamily="18" charset="0"/>
                <a:cs typeface="Calibri" panose="020F0502020204030204" pitchFamily="34" charset="0"/>
              </a:rPr>
              <a:t>o</a:t>
            </a:r>
            <a:r>
              <a:rPr lang="en-US" dirty="0">
                <a:latin typeface="Calibri" panose="020F0502020204030204" pitchFamily="34" charset="0"/>
                <a:ea typeface="Times New Roman" panose="02020603050405020304" pitchFamily="18" charset="0"/>
                <a:cs typeface="Calibri" panose="020F0502020204030204" pitchFamily="34" charset="0"/>
              </a:rPr>
              <a:t>      =  distances along the x- and y-axes between the shear center and centroid of the cross-section (in.)</a:t>
            </a: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52CCE677-D7CF-1526-66BA-6FB036AF1C00}"/>
                  </a:ext>
                </a:extLst>
              </p:cNvPr>
              <p:cNvSpPr txBox="1"/>
              <p:nvPr/>
            </p:nvSpPr>
            <p:spPr bwMode="auto">
              <a:xfrm>
                <a:off x="1828093" y="3374874"/>
                <a:ext cx="1899416" cy="704404"/>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𝑤</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𝑧</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ℓ</m:t>
                                          </m:r>
                                        </m:e>
                                        <m:sub>
                                          <m:r>
                                            <a:rPr lang="en-US" i="1">
                                              <a:solidFill>
                                                <a:srgbClr val="000000"/>
                                              </a:solidFill>
                                              <a:latin typeface="Cambria Math" panose="02040503050406030204" pitchFamily="18" charset="0"/>
                                            </a:rPr>
                                            <m:t>𝑧</m:t>
                                          </m:r>
                                        </m:sub>
                                      </m:sSub>
                                    </m:e>
                                  </m:d>
                                </m:e>
                                <m:sup>
                                  <m:r>
                                    <a:rPr lang="en-US" i="1">
                                      <a:solidFill>
                                        <a:srgbClr val="000000"/>
                                      </a:solidFill>
                                      <a:latin typeface="Cambria Math" panose="02040503050406030204" pitchFamily="18" charset="0"/>
                                    </a:rPr>
                                    <m:t>2</m:t>
                                  </m:r>
                                </m:sup>
                              </m:sSup>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𝐺𝐽</m:t>
                          </m:r>
                        </m:e>
                      </m:d>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den>
                      </m:f>
                    </m:oMath>
                  </m:oMathPara>
                </a14:m>
                <a:endParaRPr lang="en-US" dirty="0"/>
              </a:p>
            </p:txBody>
          </p:sp>
        </mc:Choice>
        <mc:Fallback xmlns="">
          <p:sp>
            <p:nvSpPr>
              <p:cNvPr id="10" name="Object 9">
                <a:extLst>
                  <a:ext uri="{FF2B5EF4-FFF2-40B4-BE49-F238E27FC236}">
                    <a16:creationId xmlns:a16="http://schemas.microsoft.com/office/drawing/2014/main" id="{52CCE677-D7CF-1526-66BA-6FB036AF1C00}"/>
                  </a:ext>
                </a:extLst>
              </p:cNvPr>
              <p:cNvSpPr txBox="1">
                <a:spLocks noRot="1" noChangeAspect="1" noMove="1" noResize="1" noEditPoints="1" noAdjustHandles="1" noChangeArrowheads="1" noChangeShapeType="1" noTextEdit="1"/>
              </p:cNvSpPr>
              <p:nvPr/>
            </p:nvSpPr>
            <p:spPr bwMode="auto">
              <a:xfrm>
                <a:off x="1828093" y="3374874"/>
                <a:ext cx="1899416" cy="7044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829E92D9-68FC-7326-8272-09C2400D1089}"/>
                  </a:ext>
                </a:extLst>
              </p:cNvPr>
              <p:cNvSpPr txBox="1"/>
              <p:nvPr/>
            </p:nvSpPr>
            <p:spPr bwMode="auto">
              <a:xfrm>
                <a:off x="1055311" y="2771846"/>
                <a:ext cx="2328912" cy="861137"/>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𝑜</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den>
                      </m:f>
                    </m:oMath>
                  </m:oMathPara>
                </a14:m>
                <a:endParaRPr lang="en-US" dirty="0"/>
              </a:p>
            </p:txBody>
          </p:sp>
        </mc:Choice>
        <mc:Fallback xmlns="">
          <p:sp>
            <p:nvSpPr>
              <p:cNvPr id="12" name="Object 11">
                <a:extLst>
                  <a:ext uri="{FF2B5EF4-FFF2-40B4-BE49-F238E27FC236}">
                    <a16:creationId xmlns:a16="http://schemas.microsoft.com/office/drawing/2014/main" id="{829E92D9-68FC-7326-8272-09C2400D1089}"/>
                  </a:ext>
                </a:extLst>
              </p:cNvPr>
              <p:cNvSpPr txBox="1">
                <a:spLocks noRot="1" noChangeAspect="1" noMove="1" noResize="1" noEditPoints="1" noAdjustHandles="1" noChangeArrowheads="1" noChangeShapeType="1" noTextEdit="1"/>
              </p:cNvSpPr>
              <p:nvPr/>
            </p:nvSpPr>
            <p:spPr bwMode="auto">
              <a:xfrm>
                <a:off x="1055311" y="2771846"/>
                <a:ext cx="2328912" cy="86113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1291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Nominal Compressive Resistance,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52</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F6E6CB3-8D7A-C77D-AB18-4B2F4642E0A2}"/>
                  </a:ext>
                </a:extLst>
              </p:cNvPr>
              <p:cNvSpPr txBox="1"/>
              <p:nvPr/>
            </p:nvSpPr>
            <p:spPr>
              <a:xfrm>
                <a:off x="416239" y="1043871"/>
                <a:ext cx="8441703" cy="3843873"/>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For compression members with cross sections composed only of nonslender longitudinally unstiffened elements satisfying the width-to-thickness or slenderness ratio limits specified in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6.9.4.2.1, P</a:t>
                </a:r>
                <a:r>
                  <a:rPr lang="en-US" sz="1800" baseline="-25000" dirty="0">
                    <a:effectLst/>
                    <a:latin typeface="+mn-lt"/>
                    <a:ea typeface="Times New Roman" panose="02020603050405020304" pitchFamily="18" charset="0"/>
                  </a:rPr>
                  <a:t>n</a:t>
                </a:r>
                <a:r>
                  <a:rPr lang="en-US" sz="1800" dirty="0">
                    <a:effectLst/>
                    <a:latin typeface="+mn-lt"/>
                    <a:ea typeface="Times New Roman" panose="02020603050405020304" pitchFamily="18" charset="0"/>
                  </a:rPr>
                  <a:t> is to be determined as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6.9.4.1.1):</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If </a:t>
                </a:r>
                <a14:m>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𝑜</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den>
                    </m:f>
                    <m:r>
                      <a:rPr lang="en-US" i="1">
                        <a:solidFill>
                          <a:srgbClr val="000000"/>
                        </a:solidFill>
                        <a:latin typeface="Cambria Math" panose="02040503050406030204" pitchFamily="18" charset="0"/>
                      </a:rPr>
                      <m:t>≤2.25</m:t>
                    </m:r>
                  </m:oMath>
                </a14:m>
                <a:r>
                  <a:rPr lang="en-US" dirty="0"/>
                  <a:t>, </a:t>
                </a:r>
                <a:r>
                  <a:rPr lang="en-US" dirty="0">
                    <a:latin typeface="+mn-lt"/>
                    <a:ea typeface="Times New Roman" panose="02020603050405020304" pitchFamily="18" charset="0"/>
                    <a:cs typeface="Calibri" panose="020F0502020204030204" pitchFamily="34" charset="0"/>
                  </a:rPr>
                  <a:t>then:</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Otherwise:</a:t>
                </a: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mc:Choice>
        <mc:Fallback xmlns="">
          <p:sp>
            <p:nvSpPr>
              <p:cNvPr id="6" name="TextBox 5">
                <a:extLst>
                  <a:ext uri="{FF2B5EF4-FFF2-40B4-BE49-F238E27FC236}">
                    <a16:creationId xmlns:a16="http://schemas.microsoft.com/office/drawing/2014/main" id="{5F6E6CB3-8D7A-C77D-AB18-4B2F4642E0A2}"/>
                  </a:ext>
                </a:extLst>
              </p:cNvPr>
              <p:cNvSpPr txBox="1">
                <a:spLocks noRot="1" noChangeAspect="1" noMove="1" noResize="1" noEditPoints="1" noAdjustHandles="1" noChangeArrowheads="1" noChangeShapeType="1" noTextEdit="1"/>
              </p:cNvSpPr>
              <p:nvPr/>
            </p:nvSpPr>
            <p:spPr>
              <a:xfrm>
                <a:off x="416239" y="1043871"/>
                <a:ext cx="8441703" cy="3843873"/>
              </a:xfrm>
              <a:prstGeom prst="rect">
                <a:avLst/>
              </a:prstGeom>
              <a:blipFill>
                <a:blip r:embed="rId5"/>
                <a:stretch>
                  <a:fillRect l="-433" t="-792" r="-650"/>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844909C8-D4BF-8F8D-F111-CC41A9DEDAC7}"/>
              </a:ext>
            </a:extLst>
          </p:cNvPr>
          <p:cNvSpPr txBox="1"/>
          <p:nvPr/>
        </p:nvSpPr>
        <p:spPr>
          <a:xfrm>
            <a:off x="4891428" y="2463843"/>
            <a:ext cx="2007909" cy="369332"/>
          </a:xfrm>
          <a:prstGeom prst="rect">
            <a:avLst/>
          </a:prstGeom>
          <a:noFill/>
        </p:spPr>
        <p:txBody>
          <a:bodyPr wrap="square" rtlCol="0">
            <a:spAutoFit/>
          </a:bodyPr>
          <a:lstStyle/>
          <a:p>
            <a:r>
              <a:rPr lang="en-US" dirty="0">
                <a:latin typeface="+mn-lt"/>
              </a:rPr>
              <a:t>Eq. 6.9.4.1.1-1</a:t>
            </a:r>
          </a:p>
        </p:txBody>
      </p:sp>
      <p:sp>
        <p:nvSpPr>
          <p:cNvPr id="15" name="TextBox 14">
            <a:extLst>
              <a:ext uri="{FF2B5EF4-FFF2-40B4-BE49-F238E27FC236}">
                <a16:creationId xmlns:a16="http://schemas.microsoft.com/office/drawing/2014/main" id="{872FAD06-C66D-E75A-1C03-AB2BD4975793}"/>
              </a:ext>
            </a:extLst>
          </p:cNvPr>
          <p:cNvSpPr txBox="1"/>
          <p:nvPr/>
        </p:nvSpPr>
        <p:spPr>
          <a:xfrm>
            <a:off x="755176" y="3383374"/>
            <a:ext cx="8718763" cy="1600566"/>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F</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y</a:t>
            </a:r>
            <a:r>
              <a:rPr lang="en-US" sz="1800" dirty="0">
                <a:effectLst/>
                <a:latin typeface="Calibri" panose="020F0502020204030204" pitchFamily="34" charset="0"/>
                <a:ea typeface="Times New Roman" panose="02020603050405020304" pitchFamily="18" charset="0"/>
                <a:cs typeface="Calibri" panose="020F0502020204030204" pitchFamily="34" charset="0"/>
              </a:rPr>
              <a:t>  =  specified minimum yield strength (ksi)</a:t>
            </a:r>
          </a:p>
          <a:p>
            <a:pPr marL="744538" marR="228600" indent="-515938">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e</a:t>
            </a:r>
            <a:r>
              <a:rPr lang="en-US" sz="1800" dirty="0">
                <a:effectLst/>
                <a:latin typeface="Calibri" panose="020F0502020204030204" pitchFamily="34" charset="0"/>
                <a:ea typeface="Times New Roman" panose="02020603050405020304" pitchFamily="18" charset="0"/>
                <a:cs typeface="Calibri" panose="020F0502020204030204" pitchFamily="34" charset="0"/>
              </a:rPr>
              <a:t>  =  elastic critical buckling resistance for FB, TB, or FTB (Slides 47-51), as applicable (kips)</a:t>
            </a:r>
          </a:p>
          <a:p>
            <a:pPr marL="228600" marR="2286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o</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nominal yield resistance = F</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y</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g</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(kips)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885E1CE-9E5C-66C0-9B97-0F83F3B368DB}"/>
                  </a:ext>
                </a:extLst>
              </p:cNvPr>
              <p:cNvSpPr txBox="1"/>
              <p:nvPr/>
            </p:nvSpPr>
            <p:spPr bwMode="auto">
              <a:xfrm>
                <a:off x="2672406" y="2276250"/>
                <a:ext cx="2785713" cy="64620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0.65</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8</m:t>
                              </m:r>
                            </m:e>
                            <m:sup>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𝑜</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den>
                                  </m:f>
                                </m:e>
                              </m:d>
                            </m:sup>
                          </m:sSup>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𝑜</m:t>
                          </m:r>
                        </m:sub>
                      </m:sSub>
                    </m:oMath>
                  </m:oMathPara>
                </a14:m>
                <a:endParaRPr lang="en-US" dirty="0"/>
              </a:p>
            </p:txBody>
          </p:sp>
        </mc:Choice>
        <mc:Fallback xmlns="">
          <p:sp>
            <p:nvSpPr>
              <p:cNvPr id="5" name="Object 4">
                <a:extLst>
                  <a:ext uri="{FF2B5EF4-FFF2-40B4-BE49-F238E27FC236}">
                    <a16:creationId xmlns:a16="http://schemas.microsoft.com/office/drawing/2014/main" id="{E885E1CE-9E5C-66C0-9B97-0F83F3B368DB}"/>
                  </a:ext>
                </a:extLst>
              </p:cNvPr>
              <p:cNvSpPr txBox="1">
                <a:spLocks noRot="1" noChangeAspect="1" noMove="1" noResize="1" noEditPoints="1" noAdjustHandles="1" noChangeArrowheads="1" noChangeShapeType="1" noTextEdit="1"/>
              </p:cNvSpPr>
              <p:nvPr/>
            </p:nvSpPr>
            <p:spPr bwMode="auto">
              <a:xfrm>
                <a:off x="2672406" y="2276250"/>
                <a:ext cx="2785713" cy="6462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A69F177C-6422-1DE2-4F3D-72D671E290EE}"/>
                  </a:ext>
                </a:extLst>
              </p:cNvPr>
              <p:cNvSpPr txBox="1"/>
              <p:nvPr/>
            </p:nvSpPr>
            <p:spPr bwMode="auto">
              <a:xfrm>
                <a:off x="2672407" y="3144397"/>
                <a:ext cx="1603023" cy="304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=0.877</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oMath>
                  </m:oMathPara>
                </a14:m>
                <a:endParaRPr lang="en-US" dirty="0"/>
              </a:p>
            </p:txBody>
          </p:sp>
        </mc:Choice>
        <mc:Fallback xmlns="">
          <p:sp>
            <p:nvSpPr>
              <p:cNvPr id="10" name="Object 9">
                <a:extLst>
                  <a:ext uri="{FF2B5EF4-FFF2-40B4-BE49-F238E27FC236}">
                    <a16:creationId xmlns:a16="http://schemas.microsoft.com/office/drawing/2014/main" id="{A69F177C-6422-1DE2-4F3D-72D671E290EE}"/>
                  </a:ext>
                </a:extLst>
              </p:cNvPr>
              <p:cNvSpPr txBox="1">
                <a:spLocks noRot="1" noChangeAspect="1" noMove="1" noResize="1" noEditPoints="1" noAdjustHandles="1" noChangeArrowheads="1" noChangeShapeType="1" noTextEdit="1"/>
              </p:cNvSpPr>
              <p:nvPr/>
            </p:nvSpPr>
            <p:spPr bwMode="auto">
              <a:xfrm>
                <a:off x="2672407" y="3144397"/>
                <a:ext cx="1603023" cy="304800"/>
              </a:xfrm>
              <a:prstGeom prst="rect">
                <a:avLst/>
              </a:prstGeom>
              <a:blipFill>
                <a:blip r:embed="rId7"/>
                <a:stretch>
                  <a:fillRect b="-18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5CEF92F-4520-C58D-7E66-983A9168D762}"/>
              </a:ext>
            </a:extLst>
          </p:cNvPr>
          <p:cNvSpPr txBox="1"/>
          <p:nvPr/>
        </p:nvSpPr>
        <p:spPr>
          <a:xfrm>
            <a:off x="4891428" y="3126999"/>
            <a:ext cx="1563278" cy="369332"/>
          </a:xfrm>
          <a:prstGeom prst="rect">
            <a:avLst/>
          </a:prstGeom>
          <a:noFill/>
        </p:spPr>
        <p:txBody>
          <a:bodyPr wrap="square" rtlCol="0">
            <a:spAutoFit/>
          </a:bodyPr>
          <a:lstStyle/>
          <a:p>
            <a:r>
              <a:rPr lang="en-US" dirty="0">
                <a:latin typeface="+mn-lt"/>
              </a:rPr>
              <a:t>Eq. 6.9.4.1.1-2</a:t>
            </a:r>
          </a:p>
        </p:txBody>
      </p:sp>
    </p:spTree>
    <p:extLst>
      <p:ext uri="{BB962C8B-B14F-4D97-AF65-F5344CB8AC3E}">
        <p14:creationId xmlns:p14="http://schemas.microsoft.com/office/powerpoint/2010/main" val="2246460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Nominal Compressive Resistance,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 name="Picture 9" descr="A picture containing chart&#10;&#10;Description automatically generated">
            <a:extLst>
              <a:ext uri="{FF2B5EF4-FFF2-40B4-BE49-F238E27FC236}">
                <a16:creationId xmlns:a16="http://schemas.microsoft.com/office/drawing/2014/main" id="{C63CB99D-187C-BE6A-5FF0-4057F18C4C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9120" y="1140413"/>
            <a:ext cx="5809002" cy="3997325"/>
          </a:xfrm>
          <a:prstGeom prst="rect">
            <a:avLst/>
          </a:prstGeom>
        </p:spPr>
      </p:pic>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ECAFA53-7D5B-A9E8-0F1C-9F64362BBB37}"/>
              </a:ext>
            </a:extLst>
          </p:cNvPr>
          <p:cNvSpPr txBox="1"/>
          <p:nvPr/>
        </p:nvSpPr>
        <p:spPr>
          <a:xfrm>
            <a:off x="5121182" y="2447004"/>
            <a:ext cx="1896203" cy="292388"/>
          </a:xfrm>
          <a:prstGeom prst="rect">
            <a:avLst/>
          </a:prstGeom>
          <a:noFill/>
        </p:spPr>
        <p:txBody>
          <a:bodyPr wrap="square" rtlCol="0">
            <a:spAutoFit/>
          </a:bodyPr>
          <a:lstStyle/>
          <a:p>
            <a:r>
              <a:rPr lang="en-US" sz="1300" dirty="0"/>
              <a:t>6.9.4.1.1-1</a:t>
            </a:r>
          </a:p>
        </p:txBody>
      </p:sp>
      <p:sp>
        <p:nvSpPr>
          <p:cNvPr id="20" name="TextBox 19">
            <a:extLst>
              <a:ext uri="{FF2B5EF4-FFF2-40B4-BE49-F238E27FC236}">
                <a16:creationId xmlns:a16="http://schemas.microsoft.com/office/drawing/2014/main" id="{8130ED2E-2201-586B-B07D-5232BCC804E1}"/>
              </a:ext>
            </a:extLst>
          </p:cNvPr>
          <p:cNvSpPr txBox="1"/>
          <p:nvPr/>
        </p:nvSpPr>
        <p:spPr>
          <a:xfrm>
            <a:off x="4233621" y="3626241"/>
            <a:ext cx="1654729" cy="292388"/>
          </a:xfrm>
          <a:prstGeom prst="rect">
            <a:avLst/>
          </a:prstGeom>
          <a:noFill/>
        </p:spPr>
        <p:txBody>
          <a:bodyPr wrap="square" rtlCol="0">
            <a:spAutoFit/>
          </a:bodyPr>
          <a:lstStyle/>
          <a:p>
            <a:r>
              <a:rPr lang="en-US" sz="1300" dirty="0"/>
              <a:t>6.9.4.1.1-2</a:t>
            </a:r>
          </a:p>
        </p:txBody>
      </p:sp>
    </p:spTree>
    <p:extLst>
      <p:ext uri="{BB962C8B-B14F-4D97-AF65-F5344CB8AC3E}">
        <p14:creationId xmlns:p14="http://schemas.microsoft.com/office/powerpoint/2010/main" val="1388963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3139321"/>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i="1" dirty="0">
                <a:effectLst/>
                <a:latin typeface="+mn-lt"/>
                <a:ea typeface="Times New Roman" panose="02020603050405020304" pitchFamily="18" charset="0"/>
              </a:rPr>
              <a:t>Nonslender Cross-Section Element</a:t>
            </a:r>
            <a:r>
              <a:rPr lang="en-US" sz="1800" dirty="0">
                <a:effectLst/>
                <a:latin typeface="+mn-lt"/>
                <a:ea typeface="Times New Roman" panose="02020603050405020304" pitchFamily="18" charset="0"/>
              </a:rPr>
              <a:t>―a longitudinally unstiffened plate element within the cross-section of a member having a slenderness small enough such that the element is able to develop its full nominal yield strength in uniform axial compression without any reduction due to local buckling.</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785971CB-21D3-E1F5-EDA2-3DCEB23B7A20}"/>
                  </a:ext>
                </a:extLst>
              </p:cNvPr>
              <p:cNvSpPr txBox="1"/>
              <p:nvPr/>
            </p:nvSpPr>
            <p:spPr bwMode="auto">
              <a:xfrm>
                <a:off x="3601244" y="2488676"/>
                <a:ext cx="1012262" cy="64950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𝑏</m:t>
                          </m:r>
                        </m:num>
                        <m:den>
                          <m:r>
                            <a:rPr lang="en-US" i="1">
                              <a:solidFill>
                                <a:schemeClr val="tx1"/>
                              </a:solidFill>
                              <a:latin typeface="Cambria Math" panose="02040503050406030204" pitchFamily="18" charset="0"/>
                            </a:rPr>
                            <m:t>𝑡</m:t>
                          </m:r>
                        </m:den>
                      </m:f>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𝑟</m:t>
                          </m:r>
                        </m:sub>
                      </m:sSub>
                    </m:oMath>
                  </m:oMathPara>
                </a14:m>
                <a:endParaRPr lang="en-US" dirty="0">
                  <a:solidFill>
                    <a:schemeClr val="tx1"/>
                  </a:solidFill>
                </a:endParaRPr>
              </a:p>
            </p:txBody>
          </p:sp>
        </mc:Choice>
        <mc:Fallback xmlns="">
          <p:sp>
            <p:nvSpPr>
              <p:cNvPr id="5" name="Object 4">
                <a:extLst>
                  <a:ext uri="{FF2B5EF4-FFF2-40B4-BE49-F238E27FC236}">
                    <a16:creationId xmlns:a16="http://schemas.microsoft.com/office/drawing/2014/main" id="{785971CB-21D3-E1F5-EDA2-3DCEB23B7A20}"/>
                  </a:ext>
                </a:extLst>
              </p:cNvPr>
              <p:cNvSpPr txBox="1">
                <a:spLocks noRot="1" noChangeAspect="1" noMove="1" noResize="1" noEditPoints="1" noAdjustHandles="1" noChangeArrowheads="1" noChangeShapeType="1" noTextEdit="1"/>
              </p:cNvSpPr>
              <p:nvPr/>
            </p:nvSpPr>
            <p:spPr bwMode="auto">
              <a:xfrm>
                <a:off x="3601244" y="2488676"/>
                <a:ext cx="1012262" cy="649505"/>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7D92C04-67BD-3C33-D434-8D0CDC87F5C7}"/>
              </a:ext>
            </a:extLst>
          </p:cNvPr>
          <p:cNvSpPr txBox="1"/>
          <p:nvPr/>
        </p:nvSpPr>
        <p:spPr>
          <a:xfrm>
            <a:off x="1027522" y="2947436"/>
            <a:ext cx="7852527" cy="1905265"/>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744538" marR="228600" indent="-515938">
              <a:lnSpc>
                <a:spcPct val="110000"/>
              </a:lnSpc>
              <a:spcBef>
                <a:spcPts val="0"/>
              </a:spcBef>
              <a:spcAft>
                <a:spcPts val="0"/>
              </a:spcAft>
              <a:tabLst>
                <a:tab pos="457200" algn="l"/>
              </a:tabLst>
            </a:pPr>
            <a:r>
              <a:rPr lang="el-GR" sz="18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λ</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r</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 =   corresponding width-to-thickness or slenderness ratio limit as specified in </a:t>
            </a:r>
            <a:r>
              <a:rPr lang="en-US" sz="18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800" dirty="0">
                <a:effectLst/>
                <a:latin typeface="Calibri" panose="020F0502020204030204" pitchFamily="34" charset="0"/>
                <a:ea typeface="Times New Roman" panose="02020603050405020304" pitchFamily="18" charset="0"/>
                <a:cs typeface="Calibri" panose="020F0502020204030204" pitchFamily="34" charset="0"/>
              </a:rPr>
              <a:t>Table 6.9.4.2.1-1</a:t>
            </a:r>
          </a:p>
          <a:p>
            <a:pPr marL="744538" marR="228600" indent="-515938">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b   =  element width as specified in </a:t>
            </a:r>
            <a:r>
              <a:rPr lang="en-US" sz="18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800" dirty="0">
                <a:effectLst/>
                <a:latin typeface="Calibri" panose="020F0502020204030204" pitchFamily="34" charset="0"/>
                <a:ea typeface="Times New Roman" panose="02020603050405020304" pitchFamily="18" charset="0"/>
                <a:cs typeface="Calibri" panose="020F0502020204030204" pitchFamily="34" charset="0"/>
              </a:rPr>
              <a:t>Table 6.9.4.2.1-1 (in.)</a:t>
            </a:r>
          </a:p>
          <a:p>
            <a:pPr marL="744538" marR="228600" indent="-515938">
              <a:lnSpc>
                <a:spcPct val="110000"/>
              </a:lnSpc>
              <a:spcBef>
                <a:spcPts val="0"/>
              </a:spcBef>
              <a:spcAft>
                <a:spcPts val="0"/>
              </a:spcAft>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t   =   element  thickness (in.); for flanges of rolled channels, use the average thickness.  For HSS, refer to </a:t>
            </a:r>
            <a:r>
              <a:rPr lang="en-US" i="1"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AASHTO LRFD </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Article 6.12.1.2.4</a:t>
            </a:r>
          </a:p>
        </p:txBody>
      </p:sp>
      <p:sp>
        <p:nvSpPr>
          <p:cNvPr id="12" name="TextBox 11">
            <a:extLst>
              <a:ext uri="{FF2B5EF4-FFF2-40B4-BE49-F238E27FC236}">
                <a16:creationId xmlns:a16="http://schemas.microsoft.com/office/drawing/2014/main" id="{392C453C-AC77-2C2D-BEEB-D6AC98C996CE}"/>
              </a:ext>
            </a:extLst>
          </p:cNvPr>
          <p:cNvSpPr txBox="1"/>
          <p:nvPr/>
        </p:nvSpPr>
        <p:spPr>
          <a:xfrm>
            <a:off x="4791460" y="2583419"/>
            <a:ext cx="1529393" cy="369332"/>
          </a:xfrm>
          <a:prstGeom prst="rect">
            <a:avLst/>
          </a:prstGeom>
          <a:noFill/>
        </p:spPr>
        <p:txBody>
          <a:bodyPr wrap="none" rtlCol="0">
            <a:spAutoFit/>
          </a:bodyPr>
          <a:lstStyle/>
          <a:p>
            <a:r>
              <a:rPr lang="en-US" dirty="0">
                <a:latin typeface="+mn-lt"/>
              </a:rPr>
              <a:t>Eq. 6.9.4.2.1-1</a:t>
            </a:r>
          </a:p>
        </p:txBody>
      </p:sp>
      <p:pic>
        <p:nvPicPr>
          <p:cNvPr id="13" name="Picture 12" descr="A close up of a person's skin&#10;&#10;Description automatically generated with low confidence">
            <a:extLst>
              <a:ext uri="{FF2B5EF4-FFF2-40B4-BE49-F238E27FC236}">
                <a16:creationId xmlns:a16="http://schemas.microsoft.com/office/drawing/2014/main" id="{A8BB496D-5EA0-6D02-55CA-ABE9D03752B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9794" y="2192910"/>
            <a:ext cx="544177" cy="1134667"/>
          </a:xfrm>
          <a:prstGeom prst="rect">
            <a:avLst/>
          </a:prstGeom>
        </p:spPr>
      </p:pic>
      <p:sp>
        <p:nvSpPr>
          <p:cNvPr id="7" name="TextBox 6">
            <a:extLst>
              <a:ext uri="{FF2B5EF4-FFF2-40B4-BE49-F238E27FC236}">
                <a16:creationId xmlns:a16="http://schemas.microsoft.com/office/drawing/2014/main" id="{8F8957D3-6AA6-9CCF-1224-63A3413356A4}"/>
              </a:ext>
            </a:extLst>
          </p:cNvPr>
          <p:cNvSpPr txBox="1"/>
          <p:nvPr/>
        </p:nvSpPr>
        <p:spPr>
          <a:xfrm>
            <a:off x="7431107" y="2583419"/>
            <a:ext cx="1610502" cy="369332"/>
          </a:xfrm>
          <a:prstGeom prst="rect">
            <a:avLst/>
          </a:prstGeom>
          <a:noFill/>
        </p:spPr>
        <p:txBody>
          <a:bodyPr wrap="square" rtlCol="0">
            <a:spAutoFit/>
          </a:bodyPr>
          <a:lstStyle/>
          <a:p>
            <a:r>
              <a:rPr lang="en-US" dirty="0">
                <a:latin typeface="+mn-lt"/>
              </a:rPr>
              <a:t>Local buckling</a:t>
            </a:r>
          </a:p>
        </p:txBody>
      </p:sp>
      <p:cxnSp>
        <p:nvCxnSpPr>
          <p:cNvPr id="15" name="Straight Arrow Connector 14">
            <a:extLst>
              <a:ext uri="{FF2B5EF4-FFF2-40B4-BE49-F238E27FC236}">
                <a16:creationId xmlns:a16="http://schemas.microsoft.com/office/drawing/2014/main" id="{37520624-71F8-4961-5213-25BF496C221B}"/>
              </a:ext>
            </a:extLst>
          </p:cNvPr>
          <p:cNvCxnSpPr>
            <a:stCxn id="7" idx="1"/>
            <a:endCxn id="13" idx="3"/>
          </p:cNvCxnSpPr>
          <p:nvPr/>
        </p:nvCxnSpPr>
        <p:spPr>
          <a:xfrm flipH="1" flipV="1">
            <a:off x="7143971" y="2760244"/>
            <a:ext cx="287136" cy="78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084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603344" y="1032548"/>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able&#10;&#10;Description automatically generated">
            <a:extLst>
              <a:ext uri="{FF2B5EF4-FFF2-40B4-BE49-F238E27FC236}">
                <a16:creationId xmlns:a16="http://schemas.microsoft.com/office/drawing/2014/main" id="{3C192B60-080A-1298-0312-85FAE63A39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555" y="1182634"/>
            <a:ext cx="5055775" cy="3003328"/>
          </a:xfrm>
          <a:prstGeom prst="rect">
            <a:avLst/>
          </a:prstGeom>
        </p:spPr>
      </p:pic>
      <p:pic>
        <p:nvPicPr>
          <p:cNvPr id="15" name="Picture 14" descr="Text&#10;&#10;Description automatically generated">
            <a:extLst>
              <a:ext uri="{FF2B5EF4-FFF2-40B4-BE49-F238E27FC236}">
                <a16:creationId xmlns:a16="http://schemas.microsoft.com/office/drawing/2014/main" id="{E1BAF182-2F13-972D-4162-F4D88EF5CF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338" y="2609212"/>
            <a:ext cx="3890106" cy="1766757"/>
          </a:xfrm>
          <a:prstGeom prst="rect">
            <a:avLst/>
          </a:prstGeom>
        </p:spPr>
      </p:pic>
      <p:pic>
        <p:nvPicPr>
          <p:cNvPr id="17" name="Picture 16" descr="Figure 6.6.3.4.2.4.3-1 Unstiffened Elements for a Single-Angle Member. sketch of angle connected to plate with b and t dimensions called out. legs of angle indicated to be unstiffened elements. ">
            <a:extLst>
              <a:ext uri="{FF2B5EF4-FFF2-40B4-BE49-F238E27FC236}">
                <a16:creationId xmlns:a16="http://schemas.microsoft.com/office/drawing/2014/main" id="{D05B92E0-5858-9B29-A34D-658D58E6341F}"/>
              </a:ext>
            </a:extLst>
          </p:cNvPr>
          <p:cNvPicPr>
            <a:picLocks noChangeAspect="1"/>
          </p:cNvPicPr>
          <p:nvPr/>
        </p:nvPicPr>
        <p:blipFill>
          <a:blip r:embed="rId5" cstate="print"/>
          <a:srcRect/>
          <a:stretch>
            <a:fillRect/>
          </a:stretch>
        </p:blipFill>
        <p:spPr bwMode="auto">
          <a:xfrm>
            <a:off x="5268330" y="1206567"/>
            <a:ext cx="1979467" cy="1152611"/>
          </a:xfrm>
          <a:prstGeom prst="rect">
            <a:avLst/>
          </a:prstGeom>
          <a:noFill/>
          <a:ln w="9525">
            <a:noFill/>
            <a:miter lim="800000"/>
            <a:headEnd/>
            <a:tailEnd/>
          </a:ln>
        </p:spPr>
      </p:pic>
      <p:pic>
        <p:nvPicPr>
          <p:cNvPr id="21" name="Picture 20" descr="Figure 6.6.3.4.2.4.3-2  Unstiffened Elements for a Tee Member. sketch of t member connected to plate with b and t dimensions shown. flange and web of t indicated to be an unstiffened element. ">
            <a:extLst>
              <a:ext uri="{FF2B5EF4-FFF2-40B4-BE49-F238E27FC236}">
                <a16:creationId xmlns:a16="http://schemas.microsoft.com/office/drawing/2014/main" id="{44A65C3D-E92D-A751-9794-E06D927D5C5C}"/>
              </a:ext>
            </a:extLst>
          </p:cNvPr>
          <p:cNvPicPr>
            <a:picLocks noChangeAspect="1"/>
          </p:cNvPicPr>
          <p:nvPr/>
        </p:nvPicPr>
        <p:blipFill>
          <a:blip r:embed="rId6" cstate="print"/>
          <a:srcRect/>
          <a:stretch>
            <a:fillRect/>
          </a:stretch>
        </p:blipFill>
        <p:spPr bwMode="auto">
          <a:xfrm>
            <a:off x="7379251" y="1287676"/>
            <a:ext cx="1639193" cy="1212965"/>
          </a:xfrm>
          <a:prstGeom prst="rect">
            <a:avLst/>
          </a:prstGeom>
          <a:noFill/>
          <a:ln w="9525">
            <a:noFill/>
            <a:miter lim="800000"/>
            <a:headEnd/>
            <a:tailEnd/>
          </a:ln>
        </p:spPr>
      </p:pic>
      <p:sp>
        <p:nvSpPr>
          <p:cNvPr id="31" name="Rectangle 30">
            <a:extLst>
              <a:ext uri="{FF2B5EF4-FFF2-40B4-BE49-F238E27FC236}">
                <a16:creationId xmlns:a16="http://schemas.microsoft.com/office/drawing/2014/main" id="{EC67EDFD-379D-DCD0-5B35-A7177E21A784}"/>
              </a:ext>
            </a:extLst>
          </p:cNvPr>
          <p:cNvSpPr/>
          <p:nvPr/>
        </p:nvSpPr>
        <p:spPr>
          <a:xfrm>
            <a:off x="6322142" y="2025445"/>
            <a:ext cx="717755" cy="27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FA8F3AA-681E-77FC-18AF-653434BA1B3D}"/>
              </a:ext>
            </a:extLst>
          </p:cNvPr>
          <p:cNvSpPr/>
          <p:nvPr/>
        </p:nvSpPr>
        <p:spPr>
          <a:xfrm>
            <a:off x="8504903" y="2133600"/>
            <a:ext cx="457631" cy="22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F4CC115-3EE8-E319-BE48-DC1CE97F928A}"/>
              </a:ext>
            </a:extLst>
          </p:cNvPr>
          <p:cNvSpPr/>
          <p:nvPr/>
        </p:nvSpPr>
        <p:spPr>
          <a:xfrm>
            <a:off x="6037006" y="2087881"/>
            <a:ext cx="3932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7D05C732-5251-EA3A-0D6C-6D1DC4F17C2D}"/>
              </a:ext>
            </a:extLst>
          </p:cNvPr>
          <p:cNvCxnSpPr>
            <a:cxnSpLocks/>
          </p:cNvCxnSpPr>
          <p:nvPr/>
        </p:nvCxnSpPr>
        <p:spPr>
          <a:xfrm flipH="1">
            <a:off x="5957739" y="2114182"/>
            <a:ext cx="27591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9156E64-AD0D-0CF5-99DA-00C1F0486791}"/>
              </a:ext>
            </a:extLst>
          </p:cNvPr>
          <p:cNvSpPr/>
          <p:nvPr/>
        </p:nvSpPr>
        <p:spPr>
          <a:xfrm>
            <a:off x="6430297" y="1782872"/>
            <a:ext cx="172544" cy="214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33B22F54-C369-1749-31E8-FFC79DA929CF}"/>
              </a:ext>
            </a:extLst>
          </p:cNvPr>
          <p:cNvCxnSpPr/>
          <p:nvPr/>
        </p:nvCxnSpPr>
        <p:spPr>
          <a:xfrm flipV="1">
            <a:off x="6528620" y="1764122"/>
            <a:ext cx="0" cy="214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474EE4D-FB08-67C2-0B66-07184FDD949C}"/>
              </a:ext>
            </a:extLst>
          </p:cNvPr>
          <p:cNvSpPr/>
          <p:nvPr/>
        </p:nvSpPr>
        <p:spPr>
          <a:xfrm>
            <a:off x="8249265" y="2133600"/>
            <a:ext cx="255638" cy="16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B64C512E-25FC-1D23-3401-FBAFCF0B0AF8}"/>
              </a:ext>
            </a:extLst>
          </p:cNvPr>
          <p:cNvCxnSpPr>
            <a:cxnSpLocks/>
          </p:cNvCxnSpPr>
          <p:nvPr/>
        </p:nvCxnSpPr>
        <p:spPr>
          <a:xfrm flipH="1">
            <a:off x="8216192" y="2168690"/>
            <a:ext cx="324464" cy="45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0767250-926D-1B8B-87DA-9664AA73A7BF}"/>
              </a:ext>
            </a:extLst>
          </p:cNvPr>
          <p:cNvSpPr/>
          <p:nvPr/>
        </p:nvSpPr>
        <p:spPr>
          <a:xfrm>
            <a:off x="8504903" y="1764122"/>
            <a:ext cx="61303" cy="369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Arrow Connector 61">
            <a:extLst>
              <a:ext uri="{FF2B5EF4-FFF2-40B4-BE49-F238E27FC236}">
                <a16:creationId xmlns:a16="http://schemas.microsoft.com/office/drawing/2014/main" id="{F669DE38-BDB7-AF7E-F9DD-A90BA844D8D2}"/>
              </a:ext>
            </a:extLst>
          </p:cNvPr>
          <p:cNvCxnSpPr>
            <a:cxnSpLocks/>
          </p:cNvCxnSpPr>
          <p:nvPr/>
        </p:nvCxnSpPr>
        <p:spPr>
          <a:xfrm flipV="1">
            <a:off x="8540656" y="1686811"/>
            <a:ext cx="0" cy="3108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88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60D97AB-6FFF-E801-88D8-0D82D65766D1}"/>
              </a:ext>
            </a:extLst>
          </p:cNvPr>
          <p:cNvPicPr>
            <a:picLocks noChangeAspect="1"/>
          </p:cNvPicPr>
          <p:nvPr/>
        </p:nvPicPr>
        <p:blipFill>
          <a:blip r:embed="rId3"/>
          <a:stretch>
            <a:fillRect/>
          </a:stretch>
        </p:blipFill>
        <p:spPr>
          <a:xfrm>
            <a:off x="74548" y="1136421"/>
            <a:ext cx="4582293" cy="3115155"/>
          </a:xfrm>
          <a:prstGeom prst="rect">
            <a:avLst/>
          </a:prstGeom>
        </p:spPr>
      </p:pic>
      <p:pic>
        <p:nvPicPr>
          <p:cNvPr id="13" name="Picture 12">
            <a:extLst>
              <a:ext uri="{FF2B5EF4-FFF2-40B4-BE49-F238E27FC236}">
                <a16:creationId xmlns:a16="http://schemas.microsoft.com/office/drawing/2014/main" id="{24B4065B-3BBD-EF1A-6E0D-E6264462DCA0}"/>
              </a:ext>
            </a:extLst>
          </p:cNvPr>
          <p:cNvPicPr>
            <a:picLocks noChangeAspect="1"/>
          </p:cNvPicPr>
          <p:nvPr/>
        </p:nvPicPr>
        <p:blipFill>
          <a:blip r:embed="rId4"/>
          <a:stretch>
            <a:fillRect/>
          </a:stretch>
        </p:blipFill>
        <p:spPr>
          <a:xfrm>
            <a:off x="4651850" y="1129025"/>
            <a:ext cx="4387338" cy="2834366"/>
          </a:xfrm>
          <a:prstGeom prst="rect">
            <a:avLst/>
          </a:prstGeom>
        </p:spPr>
      </p:pic>
    </p:spTree>
    <p:extLst>
      <p:ext uri="{BB962C8B-B14F-4D97-AF65-F5344CB8AC3E}">
        <p14:creationId xmlns:p14="http://schemas.microsoft.com/office/powerpoint/2010/main" val="3870706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21876" y="1103606"/>
            <a:ext cx="8441703" cy="4247317"/>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i="1" dirty="0">
                <a:effectLst/>
                <a:latin typeface="+mn-lt"/>
                <a:ea typeface="Times New Roman" panose="02020603050405020304" pitchFamily="18" charset="0"/>
              </a:rPr>
              <a:t>Slender Cross-Section Element</a:t>
            </a:r>
            <a:r>
              <a:rPr lang="en-US" sz="1800" dirty="0">
                <a:effectLst/>
                <a:latin typeface="+mn-lt"/>
                <a:ea typeface="Times New Roman" panose="02020603050405020304" pitchFamily="18" charset="0"/>
              </a:rPr>
              <a:t>―a longitudinally unstiffened plate element within the cross-section of a member having a slenderness large enough such that nominal local buckling of the element may occur and may have an impact on its resistance in uniform axial compression prior to developing its full nominal yield strength.</a:t>
            </a: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marL="285750" lvl="1" indent="-285750">
              <a:buFont typeface="Arial" panose="020B0604020202020204" pitchFamily="34" charset="0"/>
              <a:buChar char="•"/>
            </a:pPr>
            <a:endParaRPr lang="en-US" dirty="0">
              <a:effectLst/>
              <a:latin typeface="+mn-lt"/>
              <a:ea typeface="Times New Roman" panose="02020603050405020304" pitchFamily="18" charset="0"/>
            </a:endParaRPr>
          </a:p>
          <a:p>
            <a:pPr marL="285750" lvl="1" indent="-285750">
              <a:buFont typeface="Arial" panose="020B0604020202020204" pitchFamily="34" charset="0"/>
              <a:buChar char="•"/>
            </a:pPr>
            <a:r>
              <a:rPr lang="en-US" dirty="0">
                <a:effectLst/>
                <a:latin typeface="+mn-lt"/>
                <a:ea typeface="Times New Roman" panose="02020603050405020304" pitchFamily="18" charset="0"/>
              </a:rPr>
              <a:t>For compression members with cross sections containing any slender cross-section elements, the nominal compressive resistance, P</a:t>
            </a:r>
            <a:r>
              <a:rPr lang="en-US" baseline="-25000" dirty="0">
                <a:effectLst/>
                <a:latin typeface="+mn-lt"/>
                <a:ea typeface="Times New Roman" panose="02020603050405020304" pitchFamily="18" charset="0"/>
              </a:rPr>
              <a:t>n</a:t>
            </a:r>
            <a:r>
              <a:rPr lang="en-US" dirty="0">
                <a:effectLst/>
                <a:latin typeface="+mn-lt"/>
                <a:ea typeface="Times New Roman" panose="02020603050405020304" pitchFamily="18" charset="0"/>
              </a:rPr>
              <a:t>, is to be determined according to the provisions of </a:t>
            </a:r>
            <a:r>
              <a:rPr lang="en-US" i="1" dirty="0">
                <a:effectLst/>
                <a:latin typeface="+mn-lt"/>
                <a:ea typeface="Times New Roman" panose="02020603050405020304" pitchFamily="18" charset="0"/>
              </a:rPr>
              <a:t>AASHTO LRFD </a:t>
            </a:r>
            <a:r>
              <a:rPr lang="en-US" dirty="0">
                <a:effectLst/>
                <a:latin typeface="+mn-lt"/>
                <a:ea typeface="Times New Roman" panose="02020603050405020304" pitchFamily="18" charset="0"/>
              </a:rPr>
              <a:t>Article 6.9.4.2.2.</a:t>
            </a:r>
          </a:p>
          <a:p>
            <a:pPr marL="0" lvl="1"/>
            <a:endParaRPr lang="en-US" dirty="0">
              <a:latin typeface="+mn-lt"/>
              <a:ea typeface="Times New Roman" panose="02020603050405020304" pitchFamily="18" charset="0"/>
            </a:endParaRPr>
          </a:p>
          <a:p>
            <a:pPr marL="285750" lvl="1" indent="-285750">
              <a:buFont typeface="Arial" panose="020B0604020202020204" pitchFamily="34" charset="0"/>
              <a:buChar char="•"/>
            </a:pPr>
            <a:r>
              <a:rPr lang="en-US" dirty="0">
                <a:effectLst/>
                <a:latin typeface="+mn-lt"/>
                <a:ea typeface="Times New Roman" panose="02020603050405020304" pitchFamily="18" charset="0"/>
                <a:cs typeface="Arial" panose="020B0604020202020204" pitchFamily="34" charset="0"/>
              </a:rPr>
              <a:t>For compression members with cross sections containing any longitudinally stiffened plates, P</a:t>
            </a:r>
            <a:r>
              <a:rPr lang="en-US" baseline="-25000" dirty="0">
                <a:effectLst/>
                <a:latin typeface="+mn-lt"/>
                <a:ea typeface="Times New Roman" panose="02020603050405020304" pitchFamily="18" charset="0"/>
                <a:cs typeface="Arial" panose="020B0604020202020204" pitchFamily="34" charset="0"/>
              </a:rPr>
              <a:t>n</a:t>
            </a:r>
            <a:r>
              <a:rPr lang="en-US" dirty="0">
                <a:effectLst/>
                <a:latin typeface="+mn-lt"/>
                <a:ea typeface="Times New Roman" panose="02020603050405020304" pitchFamily="18" charset="0"/>
                <a:cs typeface="Arial" panose="020B0604020202020204" pitchFamily="34" charset="0"/>
              </a:rPr>
              <a:t> is to be determined according to the provisions of </a:t>
            </a:r>
            <a:r>
              <a:rPr lang="en-US" i="1" dirty="0">
                <a:effectLst/>
                <a:latin typeface="+mn-lt"/>
                <a:ea typeface="Times New Roman" panose="02020603050405020304" pitchFamily="18" charset="0"/>
                <a:cs typeface="Arial" panose="020B0604020202020204" pitchFamily="34" charset="0"/>
              </a:rPr>
              <a:t>AASHTO LRFD </a:t>
            </a:r>
            <a:r>
              <a:rPr lang="en-US" dirty="0">
                <a:effectLst/>
                <a:latin typeface="+mn-lt"/>
                <a:ea typeface="Times New Roman" panose="02020603050405020304" pitchFamily="18" charset="0"/>
                <a:cs typeface="Arial" panose="020B0604020202020204" pitchFamily="34" charset="0"/>
              </a:rPr>
              <a:t>Article E6.1.1 (Appendix E6).</a:t>
            </a:r>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785971CB-21D3-E1F5-EDA2-3DCEB23B7A20}"/>
                  </a:ext>
                </a:extLst>
              </p:cNvPr>
              <p:cNvSpPr txBox="1"/>
              <p:nvPr/>
            </p:nvSpPr>
            <p:spPr bwMode="auto">
              <a:xfrm>
                <a:off x="3619948" y="2346035"/>
                <a:ext cx="970919" cy="5683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smtClean="0">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𝑏</m:t>
                          </m:r>
                        </m:num>
                        <m:den>
                          <m:r>
                            <a:rPr lang="en-US" sz="1600" i="1">
                              <a:solidFill>
                                <a:schemeClr val="tx1"/>
                              </a:solidFill>
                              <a:latin typeface="Cambria Math" panose="02040503050406030204" pitchFamily="18" charset="0"/>
                            </a:rPr>
                            <m:t>𝑡</m:t>
                          </m:r>
                        </m:den>
                      </m:f>
                      <m:r>
                        <a:rPr lang="en-US" sz="1600" i="1">
                          <a:solidFill>
                            <a:schemeClr val="tx1"/>
                          </a:solidFill>
                          <a:latin typeface="Cambria Math" panose="02040503050406030204" pitchFamily="18" charset="0"/>
                        </a:rPr>
                        <m:t>&gt;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𝜆</m:t>
                          </m:r>
                        </m:e>
                        <m:sub>
                          <m:r>
                            <a:rPr lang="en-US" sz="1600" i="1">
                              <a:solidFill>
                                <a:schemeClr val="tx1"/>
                              </a:solidFill>
                              <a:latin typeface="Cambria Math" panose="02040503050406030204" pitchFamily="18" charset="0"/>
                            </a:rPr>
                            <m:t>𝑟</m:t>
                          </m:r>
                        </m:sub>
                      </m:sSub>
                    </m:oMath>
                  </m:oMathPara>
                </a14:m>
                <a:endParaRPr lang="en-US" sz="1600" dirty="0">
                  <a:solidFill>
                    <a:schemeClr val="tx1"/>
                  </a:solidFill>
                </a:endParaRPr>
              </a:p>
            </p:txBody>
          </p:sp>
        </mc:Choice>
        <mc:Fallback xmlns="">
          <p:sp>
            <p:nvSpPr>
              <p:cNvPr id="5" name="Object 4">
                <a:extLst>
                  <a:ext uri="{FF2B5EF4-FFF2-40B4-BE49-F238E27FC236}">
                    <a16:creationId xmlns:a16="http://schemas.microsoft.com/office/drawing/2014/main" id="{785971CB-21D3-E1F5-EDA2-3DCEB23B7A20}"/>
                  </a:ext>
                </a:extLst>
              </p:cNvPr>
              <p:cNvSpPr txBox="1">
                <a:spLocks noRot="1" noChangeAspect="1" noMove="1" noResize="1" noEditPoints="1" noAdjustHandles="1" noChangeArrowheads="1" noChangeShapeType="1" noTextEdit="1"/>
              </p:cNvSpPr>
              <p:nvPr/>
            </p:nvSpPr>
            <p:spPr bwMode="auto">
              <a:xfrm>
                <a:off x="3619948" y="2346035"/>
                <a:ext cx="970919" cy="568325"/>
              </a:xfrm>
              <a:prstGeom prst="rect">
                <a:avLst/>
              </a:prstGeom>
              <a:blipFill>
                <a:blip r:embed="rId5"/>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68C62DE-5164-A88C-CB61-FBE9FD483920}"/>
              </a:ext>
            </a:extLst>
          </p:cNvPr>
          <p:cNvSpPr txBox="1"/>
          <p:nvPr/>
        </p:nvSpPr>
        <p:spPr>
          <a:xfrm>
            <a:off x="5012710" y="2445531"/>
            <a:ext cx="1668544" cy="369332"/>
          </a:xfrm>
          <a:prstGeom prst="rect">
            <a:avLst/>
          </a:prstGeom>
          <a:noFill/>
        </p:spPr>
        <p:txBody>
          <a:bodyPr wrap="square" rtlCol="0">
            <a:spAutoFit/>
          </a:bodyPr>
          <a:lstStyle/>
          <a:p>
            <a:r>
              <a:rPr lang="en-US" dirty="0">
                <a:latin typeface="+mn-lt"/>
              </a:rPr>
              <a:t>Eq. 6.9.4.2.1-1</a:t>
            </a:r>
          </a:p>
        </p:txBody>
      </p:sp>
    </p:spTree>
    <p:extLst>
      <p:ext uri="{BB962C8B-B14F-4D97-AF65-F5344CB8AC3E}">
        <p14:creationId xmlns:p14="http://schemas.microsoft.com/office/powerpoint/2010/main" val="1442663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10187" y="1067275"/>
            <a:ext cx="8441703" cy="3139321"/>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For compression members with cross sections composed of one or more slender longitudinally unstiffened elements not satisfying the width-to-thickness or slenderness ratio limits specified in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6.9.4.2.1, P</a:t>
            </a:r>
            <a:r>
              <a:rPr lang="en-US" sz="1800" baseline="-25000" dirty="0">
                <a:effectLst/>
                <a:latin typeface="+mn-lt"/>
                <a:ea typeface="Times New Roman" panose="02020603050405020304" pitchFamily="18" charset="0"/>
              </a:rPr>
              <a:t>n</a:t>
            </a:r>
            <a:r>
              <a:rPr lang="en-US" sz="1800" dirty="0">
                <a:effectLst/>
                <a:latin typeface="+mn-lt"/>
                <a:ea typeface="Times New Roman" panose="02020603050405020304" pitchFamily="18" charset="0"/>
              </a:rPr>
              <a:t> is to be determined as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6.9.4.2.2a):</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TextBox 14">
            <a:extLst>
              <a:ext uri="{FF2B5EF4-FFF2-40B4-BE49-F238E27FC236}">
                <a16:creationId xmlns:a16="http://schemas.microsoft.com/office/drawing/2014/main" id="{872FAD06-C66D-E75A-1C03-AB2BD4975793}"/>
              </a:ext>
            </a:extLst>
          </p:cNvPr>
          <p:cNvSpPr txBox="1"/>
          <p:nvPr/>
        </p:nvSpPr>
        <p:spPr>
          <a:xfrm>
            <a:off x="436323" y="2571750"/>
            <a:ext cx="8718763" cy="2514663"/>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F</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cr</a:t>
            </a:r>
            <a:r>
              <a:rPr lang="en-US" sz="1800" dirty="0">
                <a:effectLst/>
                <a:latin typeface="Calibri" panose="020F0502020204030204" pitchFamily="34" charset="0"/>
                <a:ea typeface="Times New Roman" panose="02020603050405020304" pitchFamily="18" charset="0"/>
                <a:cs typeface="Calibri" panose="020F0502020204030204" pitchFamily="34" charset="0"/>
              </a:rPr>
              <a:t>  =                    Eq. 6.9.4.2.2a-2</a:t>
            </a:r>
          </a:p>
          <a:p>
            <a:pPr marL="801688" marR="228600" indent="-573088" algn="just">
              <a:lnSpc>
                <a:spcPct val="110000"/>
              </a:lnSpc>
              <a:spcBef>
                <a:spcPts val="0"/>
              </a:spcBef>
              <a:spcAft>
                <a:spcPts val="0"/>
              </a:spcAft>
              <a:tabLst>
                <a:tab pos="457200" algn="l"/>
                <a:tab pos="800100"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857250" marR="228600" indent="-628650" algn="just">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cr</a:t>
            </a:r>
            <a:r>
              <a:rPr lang="en-US" sz="1800" dirty="0">
                <a:effectLst/>
                <a:latin typeface="Calibri" panose="020F0502020204030204" pitchFamily="34" charset="0"/>
                <a:ea typeface="Times New Roman" panose="02020603050405020304" pitchFamily="18" charset="0"/>
                <a:cs typeface="Calibri" panose="020F0502020204030204" pitchFamily="34" charset="0"/>
              </a:rPr>
              <a:t>  =  nominal compressive resistance of the member calculated from Eq. 6.9.4.1.1-1 or 6.9.4.1.1-2, as applicable, using 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g</a:t>
            </a:r>
            <a:r>
              <a:rPr lang="en-US" sz="1800" dirty="0">
                <a:effectLst/>
                <a:latin typeface="Calibri" panose="020F0502020204030204" pitchFamily="34" charset="0"/>
                <a:ea typeface="Times New Roman" panose="02020603050405020304" pitchFamily="18" charset="0"/>
                <a:cs typeface="Calibri" panose="020F0502020204030204" pitchFamily="34" charset="0"/>
              </a:rPr>
              <a:t> (Slide 52) (kips)</a:t>
            </a:r>
          </a:p>
          <a:p>
            <a:pPr marL="228600" marR="2286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g</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tota</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l gross cross-sectional area of the member (in.</a:t>
            </a:r>
            <a:r>
              <a:rPr lang="en-US" baseline="30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2</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p>
          <a:p>
            <a:pPr marL="228600" marR="2286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eff</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effective area of the cross-section (Next Slide) (in.</a:t>
            </a:r>
            <a:r>
              <a:rPr lang="en-US" sz="1800" baseline="30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2</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endParaRPr lang="en-US" sz="1800" baseline="-25000" dirty="0">
              <a:effectLst/>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856717FF-A7A6-B901-7109-532D464BE4E7}"/>
                  </a:ext>
                </a:extLst>
              </p:cNvPr>
              <p:cNvSpPr txBox="1"/>
              <p:nvPr/>
            </p:nvSpPr>
            <p:spPr bwMode="auto">
              <a:xfrm>
                <a:off x="3351008" y="2364382"/>
                <a:ext cx="1716428" cy="50937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𝑒𝑓𝑓</m:t>
                          </m:r>
                        </m:sub>
                      </m:sSub>
                    </m:oMath>
                  </m:oMathPara>
                </a14:m>
                <a:endParaRPr lang="en-US" dirty="0"/>
              </a:p>
            </p:txBody>
          </p:sp>
        </mc:Choice>
        <mc:Fallback xmlns="">
          <p:sp>
            <p:nvSpPr>
              <p:cNvPr id="13" name="Object 12">
                <a:extLst>
                  <a:ext uri="{FF2B5EF4-FFF2-40B4-BE49-F238E27FC236}">
                    <a16:creationId xmlns:a16="http://schemas.microsoft.com/office/drawing/2014/main" id="{856717FF-A7A6-B901-7109-532D464BE4E7}"/>
                  </a:ext>
                </a:extLst>
              </p:cNvPr>
              <p:cNvSpPr txBox="1">
                <a:spLocks noRot="1" noChangeAspect="1" noMove="1" noResize="1" noEditPoints="1" noAdjustHandles="1" noChangeArrowheads="1" noChangeShapeType="1" noTextEdit="1"/>
              </p:cNvSpPr>
              <p:nvPr/>
            </p:nvSpPr>
            <p:spPr bwMode="auto">
              <a:xfrm>
                <a:off x="3351008" y="2364382"/>
                <a:ext cx="1716428" cy="5093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C239BE75-E830-ED1C-62E5-39A818C3EA1D}"/>
                  </a:ext>
                </a:extLst>
              </p:cNvPr>
              <p:cNvSpPr txBox="1"/>
              <p:nvPr/>
            </p:nvSpPr>
            <p:spPr bwMode="auto">
              <a:xfrm>
                <a:off x="1333834" y="3105826"/>
                <a:ext cx="428978" cy="70121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𝑐𝑟</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den>
                      </m:f>
                    </m:oMath>
                  </m:oMathPara>
                </a14:m>
                <a:endParaRPr lang="en-US" dirty="0"/>
              </a:p>
            </p:txBody>
          </p:sp>
        </mc:Choice>
        <mc:Fallback xmlns="">
          <p:sp>
            <p:nvSpPr>
              <p:cNvPr id="14" name="Object 13">
                <a:extLst>
                  <a:ext uri="{FF2B5EF4-FFF2-40B4-BE49-F238E27FC236}">
                    <a16:creationId xmlns:a16="http://schemas.microsoft.com/office/drawing/2014/main" id="{C239BE75-E830-ED1C-62E5-39A818C3EA1D}"/>
                  </a:ext>
                </a:extLst>
              </p:cNvPr>
              <p:cNvSpPr txBox="1">
                <a:spLocks noRot="1" noChangeAspect="1" noMove="1" noResize="1" noEditPoints="1" noAdjustHandles="1" noChangeArrowheads="1" noChangeShapeType="1" noTextEdit="1"/>
              </p:cNvSpPr>
              <p:nvPr/>
            </p:nvSpPr>
            <p:spPr bwMode="auto">
              <a:xfrm>
                <a:off x="1333834" y="3105826"/>
                <a:ext cx="428978" cy="701211"/>
              </a:xfrm>
              <a:prstGeom prst="rect">
                <a:avLst/>
              </a:prstGeom>
              <a:blipFill>
                <a:blip r:embed="rId6"/>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4515399-C96A-A814-43E0-87084B49A686}"/>
              </a:ext>
            </a:extLst>
          </p:cNvPr>
          <p:cNvSpPr txBox="1"/>
          <p:nvPr/>
        </p:nvSpPr>
        <p:spPr>
          <a:xfrm>
            <a:off x="5279539" y="2364081"/>
            <a:ext cx="2205872" cy="369332"/>
          </a:xfrm>
          <a:prstGeom prst="rect">
            <a:avLst/>
          </a:prstGeom>
          <a:noFill/>
        </p:spPr>
        <p:txBody>
          <a:bodyPr wrap="square" rtlCol="0">
            <a:spAutoFit/>
          </a:bodyPr>
          <a:lstStyle/>
          <a:p>
            <a:r>
              <a:rPr lang="en-US" dirty="0">
                <a:latin typeface="+mn-lt"/>
              </a:rPr>
              <a:t>Eq. 6.9.4.2.2a-1</a:t>
            </a:r>
          </a:p>
        </p:txBody>
      </p:sp>
    </p:spTree>
    <p:extLst>
      <p:ext uri="{BB962C8B-B14F-4D97-AF65-F5344CB8AC3E}">
        <p14:creationId xmlns:p14="http://schemas.microsoft.com/office/powerpoint/2010/main" val="1033197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59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10187" y="1067275"/>
            <a:ext cx="8441703" cy="3693319"/>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The effective area of the cross-section, A</a:t>
            </a:r>
            <a:r>
              <a:rPr lang="en-US" sz="1800" baseline="-25000" dirty="0">
                <a:effectLst/>
                <a:latin typeface="+mn-lt"/>
                <a:ea typeface="Times New Roman" panose="02020603050405020304" pitchFamily="18" charset="0"/>
              </a:rPr>
              <a:t>eff</a:t>
            </a:r>
            <a:r>
              <a:rPr lang="en-US" sz="1800" dirty="0">
                <a:effectLst/>
                <a:latin typeface="+mn-lt"/>
                <a:ea typeface="Times New Roman" panose="02020603050405020304" pitchFamily="18" charset="0"/>
              </a:rPr>
              <a:t>, is to be taken as the summation of the effective areas of the cross-section elements determined as follows:</a:t>
            </a:r>
          </a:p>
          <a:p>
            <a:pPr marL="285750" marR="0" indent="-285750" algn="just">
              <a:spcBef>
                <a:spcPts val="0"/>
              </a:spcBef>
              <a:spcAft>
                <a:spcPts val="0"/>
              </a:spcAft>
              <a:buFont typeface="Arial" panose="020B0604020202020204" pitchFamily="34" charset="0"/>
              <a:buChar char="•"/>
            </a:pPr>
            <a:endParaRPr lang="en-US" dirty="0">
              <a:latin typeface="+mn-lt"/>
              <a:ea typeface="Times New Roman" panose="02020603050405020304" pitchFamily="18" charset="0"/>
            </a:endParaRPr>
          </a:p>
          <a:p>
            <a:pPr marL="742950" lvl="1" indent="-285750" algn="just">
              <a:spcBef>
                <a:spcPts val="0"/>
              </a:spcBef>
              <a:spcAft>
                <a:spcPts val="0"/>
              </a:spcAft>
              <a:buFont typeface="Wingdings" panose="05000000000000000000" pitchFamily="2" charset="2"/>
              <a:buChar char="Ø"/>
            </a:pPr>
            <a:endParaRPr lang="en-US" dirty="0">
              <a:effectLst/>
              <a:latin typeface="+mn-lt"/>
              <a:ea typeface="Times New Roman" panose="02020603050405020304" pitchFamily="18" charset="0"/>
            </a:endParaRPr>
          </a:p>
          <a:p>
            <a:pPr marL="742950" lvl="1" indent="-285750" algn="just">
              <a:spcBef>
                <a:spcPts val="0"/>
              </a:spcBef>
              <a:spcAft>
                <a:spcPts val="0"/>
              </a:spcAft>
              <a:buFont typeface="Wingdings" panose="05000000000000000000" pitchFamily="2" charset="2"/>
              <a:buChar char="Ø"/>
            </a:pPr>
            <a:endParaRPr lang="en-US" dirty="0">
              <a:latin typeface="+mn-lt"/>
              <a:ea typeface="Times New Roman" panose="02020603050405020304" pitchFamily="18" charset="0"/>
            </a:endParaRPr>
          </a:p>
          <a:p>
            <a:pPr marL="742950" lvl="1" indent="-285750" algn="just">
              <a:spcBef>
                <a:spcPts val="0"/>
              </a:spcBef>
              <a:spcAft>
                <a:spcPts val="0"/>
              </a:spcAft>
              <a:buFont typeface="Calibri" panose="020F0502020204030204" pitchFamily="34" charset="0"/>
              <a:buChar char="―"/>
            </a:pPr>
            <a:r>
              <a:rPr lang="en-US" dirty="0">
                <a:effectLst/>
                <a:latin typeface="+mn-lt"/>
                <a:ea typeface="Times New Roman" panose="02020603050405020304" pitchFamily="18" charset="0"/>
              </a:rPr>
              <a:t> Otherwise:</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TextBox 14">
            <a:extLst>
              <a:ext uri="{FF2B5EF4-FFF2-40B4-BE49-F238E27FC236}">
                <a16:creationId xmlns:a16="http://schemas.microsoft.com/office/drawing/2014/main" id="{872FAD06-C66D-E75A-1C03-AB2BD4975793}"/>
              </a:ext>
            </a:extLst>
          </p:cNvPr>
          <p:cNvSpPr txBox="1"/>
          <p:nvPr/>
        </p:nvSpPr>
        <p:spPr>
          <a:xfrm>
            <a:off x="547619" y="2856806"/>
            <a:ext cx="8365291" cy="2281074"/>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228600" marR="228600" algn="just">
              <a:lnSpc>
                <a:spcPct val="110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dirty="0">
                <a:effectLst/>
                <a:latin typeface="Calibri" panose="020F0502020204030204" pitchFamily="34" charset="0"/>
                <a:ea typeface="Times New Roman" panose="02020603050405020304" pitchFamily="18" charset="0"/>
                <a:cs typeface="Calibri" panose="020F0502020204030204" pitchFamily="34" charset="0"/>
              </a:rPr>
              <a:t>summation over all longitudinally unstiffened cross-section plate elements</a:t>
            </a:r>
            <a:endParaRPr lang="en-US" sz="1400" dirty="0">
              <a:latin typeface="Calibri" panose="020F0502020204030204" pitchFamily="34" charset="0"/>
              <a:ea typeface="Times New Roman" panose="02020603050405020304" pitchFamily="18" charset="0"/>
              <a:cs typeface="Calibri" panose="020F0502020204030204" pitchFamily="34" charset="0"/>
            </a:endParaRPr>
          </a:p>
          <a:p>
            <a:pPr marL="228600" marR="228600" algn="just">
              <a:lnSpc>
                <a:spcPct val="110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    summation over all the corner areas of a noncomposite box-section member</a:t>
            </a:r>
            <a:endParaRPr lang="en-US" sz="1400" dirty="0">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400" dirty="0">
                <a:effectLst/>
                <a:latin typeface="Calibri" panose="020F0502020204030204" pitchFamily="34" charset="0"/>
                <a:ea typeface="Times New Roman" panose="02020603050405020304" pitchFamily="18" charset="0"/>
                <a:cs typeface="Calibri" panose="020F0502020204030204" pitchFamily="34" charset="0"/>
              </a:rPr>
              <a:t> A</a:t>
            </a:r>
            <a:r>
              <a:rPr lang="en-US" sz="1400" baseline="-25000" dirty="0">
                <a:effectLst/>
                <a:latin typeface="Calibri" panose="020F0502020204030204" pitchFamily="34" charset="0"/>
                <a:ea typeface="Times New Roman" panose="02020603050405020304" pitchFamily="18" charset="0"/>
                <a:cs typeface="Calibri" panose="020F0502020204030204" pitchFamily="34" charset="0"/>
              </a:rPr>
              <a:t>c</a:t>
            </a:r>
            <a:r>
              <a:rPr lang="en-US" sz="1400" dirty="0">
                <a:effectLst/>
                <a:latin typeface="Calibri" panose="020F0502020204030204" pitchFamily="34" charset="0"/>
                <a:ea typeface="Times New Roman" panose="02020603050405020304" pitchFamily="18" charset="0"/>
                <a:cs typeface="Calibri" panose="020F0502020204030204" pitchFamily="34" charset="0"/>
              </a:rPr>
              <a:t>    =    gross cross-sectional area of the corner pieces of a noncomposite box-section member (in.</a:t>
            </a:r>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US" sz="1400" dirty="0">
                <a:effectLst/>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sz="1400" dirty="0">
                <a:latin typeface="+mn-lt"/>
                <a:ea typeface="Times New Roman" panose="02020603050405020304" pitchFamily="18" charset="0"/>
                <a:cs typeface="Calibri" panose="020F0502020204030204" pitchFamily="34" charset="0"/>
              </a:rPr>
              <a:t> b      =    width of the element under consideration (</a:t>
            </a:r>
            <a:r>
              <a:rPr lang="en-US" sz="1400" i="1" dirty="0">
                <a:latin typeface="+mn-lt"/>
                <a:ea typeface="Times New Roman" panose="02020603050405020304" pitchFamily="18" charset="0"/>
                <a:cs typeface="Calibri" panose="020F0502020204030204" pitchFamily="34" charset="0"/>
              </a:rPr>
              <a:t>AASHTO LRFD </a:t>
            </a:r>
            <a:r>
              <a:rPr lang="en-US" sz="1400" dirty="0">
                <a:latin typeface="+mn-lt"/>
                <a:ea typeface="Times New Roman" panose="02020603050405020304" pitchFamily="18" charset="0"/>
                <a:cs typeface="Calibri" panose="020F0502020204030204" pitchFamily="34" charset="0"/>
              </a:rPr>
              <a:t>Table 6.9.4.2.1-1) (in.)</a:t>
            </a:r>
            <a:endParaRPr lang="en-US" sz="1400" dirty="0">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nSpc>
                <a:spcPct val="110000"/>
              </a:lnSpc>
              <a:spcBef>
                <a:spcPts val="0"/>
              </a:spcBef>
              <a:spcAft>
                <a:spcPts val="0"/>
              </a:spcAft>
              <a:tabLst>
                <a:tab pos="457200" algn="l"/>
              </a:tabLst>
            </a:pPr>
            <a:r>
              <a:rPr lang="en-US" sz="1400" dirty="0">
                <a:effectLst/>
                <a:latin typeface="Calibri" panose="020F0502020204030204" pitchFamily="34" charset="0"/>
                <a:ea typeface="Times New Roman" panose="02020603050405020304" pitchFamily="18" charset="0"/>
                <a:cs typeface="Calibri" panose="020F0502020204030204" pitchFamily="34" charset="0"/>
              </a:rPr>
              <a:t> b</a:t>
            </a:r>
            <a:r>
              <a:rPr lang="en-US" sz="1400" baseline="-25000" dirty="0">
                <a:effectLst/>
                <a:latin typeface="Calibri" panose="020F0502020204030204" pitchFamily="34" charset="0"/>
                <a:ea typeface="Times New Roman" panose="02020603050405020304" pitchFamily="18" charset="0"/>
                <a:cs typeface="Calibri" panose="020F0502020204030204" pitchFamily="34" charset="0"/>
              </a:rPr>
              <a:t>e</a:t>
            </a:r>
            <a:r>
              <a:rPr lang="en-US" sz="1400" dirty="0">
                <a:effectLst/>
                <a:latin typeface="Calibri" panose="020F0502020204030204" pitchFamily="34" charset="0"/>
                <a:ea typeface="Times New Roman" panose="02020603050405020304" pitchFamily="18" charset="0"/>
                <a:cs typeface="Calibri" panose="020F0502020204030204" pitchFamily="34" charset="0"/>
              </a:rPr>
              <a:t>    =   </a:t>
            </a:r>
            <a:r>
              <a:rPr lang="en-US" sz="1400" dirty="0">
                <a:effectLst/>
                <a:latin typeface="+mn-lt"/>
                <a:ea typeface="Times New Roman" panose="02020603050405020304" pitchFamily="18" charset="0"/>
              </a:rPr>
              <a:t>effective width of the element under consideration determined as specified in </a:t>
            </a:r>
            <a:r>
              <a:rPr lang="en-US" sz="1400" i="1" dirty="0">
                <a:effectLst/>
                <a:latin typeface="+mn-lt"/>
                <a:ea typeface="Times New Roman" panose="02020603050405020304" pitchFamily="18" charset="0"/>
              </a:rPr>
              <a:t>AASHTO LRFD </a:t>
            </a:r>
            <a:r>
              <a:rPr lang="en-US" sz="1400" dirty="0">
                <a:effectLst/>
                <a:latin typeface="+mn-lt"/>
                <a:ea typeface="Times New Roman" panose="02020603050405020304" pitchFamily="18" charset="0"/>
              </a:rPr>
              <a:t>Article 6.9.4.2.2b for slender elements (refer to subsequent slides), and taken equal to b for nonslender elements (in.)</a:t>
            </a:r>
          </a:p>
          <a:p>
            <a:pPr marL="857250" marR="228600" indent="-628650">
              <a:lnSpc>
                <a:spcPct val="110000"/>
              </a:lnSpc>
              <a:spcBef>
                <a:spcPts val="0"/>
              </a:spcBef>
              <a:spcAft>
                <a:spcPts val="0"/>
              </a:spcAft>
              <a:tabLst>
                <a:tab pos="457200" algn="l"/>
              </a:tabLst>
            </a:pPr>
            <a:endParaRPr lang="en-US" sz="1400" dirty="0">
              <a:effectLst/>
              <a:latin typeface="+mn-lt"/>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856717FF-A7A6-B901-7109-532D464BE4E7}"/>
                  </a:ext>
                </a:extLst>
              </p:cNvPr>
              <p:cNvSpPr txBox="1"/>
              <p:nvPr/>
            </p:nvSpPr>
            <p:spPr bwMode="auto">
              <a:xfrm>
                <a:off x="4751108" y="1819004"/>
                <a:ext cx="2496689" cy="83650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r>
                        <a:rPr lang="en-US" sz="1400" i="1">
                          <a:solidFill>
                            <a:srgbClr val="000000"/>
                          </a:solidFill>
                          <a:latin typeface="Cambria Math" panose="02040503050406030204" pitchFamily="18" charset="0"/>
                        </a:rPr>
                        <m:t>−</m:t>
                      </m:r>
                      <m:nary>
                        <m:naryPr>
                          <m:chr m:val="∑"/>
                          <m:subHide m:val="on"/>
                          <m:supHide m:val="on"/>
                          <m:ctrlPr>
                            <a:rPr lang="en-US" sz="1400" i="1">
                              <a:solidFill>
                                <a:srgbClr val="000000"/>
                              </a:solidFill>
                              <a:latin typeface="Cambria Math" panose="02040503050406030204" pitchFamily="18" charset="0"/>
                            </a:rPr>
                          </m:ctrlPr>
                        </m:naryPr>
                        <m:sub/>
                        <m:sup/>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𝑏</m:t>
                              </m:r>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e>
                          </m:d>
                        </m:e>
                      </m:nary>
                      <m:r>
                        <a:rPr lang="en-US" sz="1400" i="1">
                          <a:solidFill>
                            <a:srgbClr val="000000"/>
                          </a:solidFill>
                          <a:latin typeface="Cambria Math" panose="02040503050406030204" pitchFamily="18" charset="0"/>
                        </a:rPr>
                        <m:t>𝑡</m:t>
                      </m:r>
                    </m:oMath>
                  </m:oMathPara>
                </a14:m>
                <a:endParaRPr lang="en-US" sz="1400" dirty="0"/>
              </a:p>
            </p:txBody>
          </p:sp>
        </mc:Choice>
        <mc:Fallback xmlns="">
          <p:sp>
            <p:nvSpPr>
              <p:cNvPr id="13" name="Object 12">
                <a:extLst>
                  <a:ext uri="{FF2B5EF4-FFF2-40B4-BE49-F238E27FC236}">
                    <a16:creationId xmlns:a16="http://schemas.microsoft.com/office/drawing/2014/main" id="{856717FF-A7A6-B901-7109-532D464BE4E7}"/>
                  </a:ext>
                </a:extLst>
              </p:cNvPr>
              <p:cNvSpPr txBox="1">
                <a:spLocks noRot="1" noChangeAspect="1" noMove="1" noResize="1" noEditPoints="1" noAdjustHandles="1" noChangeArrowheads="1" noChangeShapeType="1" noTextEdit="1"/>
              </p:cNvSpPr>
              <p:nvPr/>
            </p:nvSpPr>
            <p:spPr bwMode="auto">
              <a:xfrm>
                <a:off x="4751108" y="1819004"/>
                <a:ext cx="2496689" cy="836501"/>
              </a:xfrm>
              <a:prstGeom prst="rect">
                <a:avLst/>
              </a:prstGeom>
              <a:blipFill>
                <a:blip r:embed="rId5"/>
                <a:stretch>
                  <a:fillRect t="-84783" r="-5610" b="-949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C239BE75-E830-ED1C-62E5-39A818C3EA1D}"/>
                  </a:ext>
                </a:extLst>
              </p:cNvPr>
              <p:cNvSpPr txBox="1"/>
              <p:nvPr/>
            </p:nvSpPr>
            <p:spPr bwMode="auto">
              <a:xfrm>
                <a:off x="802672" y="3122813"/>
                <a:ext cx="306630" cy="366519"/>
              </a:xfrm>
              <a:prstGeom prst="rect">
                <a:avLst/>
              </a:prstGeom>
              <a:noFill/>
            </p:spPr>
            <p:txBody>
              <a:bodyPr>
                <a:normAutofit fontScale="40000" lnSpcReduction="20000"/>
              </a:bodyPr>
              <a:lstStyle/>
              <a:p>
                <a:pPr/>
                <a14:m>
                  <m:oMathPara xmlns:m="http://schemas.openxmlformats.org/officeDocument/2006/math">
                    <m:oMathParaPr>
                      <m:jc m:val="left"/>
                    </m:oMathParaPr>
                    <m:oMath xmlns:m="http://schemas.openxmlformats.org/officeDocument/2006/math">
                      <m:nary>
                        <m:naryPr>
                          <m:chr m:val="∑"/>
                          <m:supHide m:val="on"/>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𝑙𝑢𝑠𝑝</m:t>
                          </m:r>
                        </m:sub>
                        <m:sup/>
                        <m:e>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𝑏</m:t>
                              </m:r>
                            </m:e>
                            <m:sub>
                              <m:r>
                                <a:rPr lang="en-US" b="0" i="1" smtClean="0">
                                  <a:solidFill>
                                    <a:srgbClr val="000000"/>
                                  </a:solidFill>
                                  <a:latin typeface="Cambria Math" panose="02040503050406030204" pitchFamily="18" charset="0"/>
                                </a:rPr>
                                <m:t>𝑒</m:t>
                              </m:r>
                            </m:sub>
                          </m:sSub>
                          <m:r>
                            <a:rPr lang="en-US" b="0" i="1" smtClean="0">
                              <a:solidFill>
                                <a:srgbClr val="000000"/>
                              </a:solidFill>
                              <a:latin typeface="Cambria Math" panose="02040503050406030204" pitchFamily="18" charset="0"/>
                            </a:rPr>
                            <m:t>𝑡</m:t>
                          </m:r>
                        </m:e>
                      </m:nary>
                    </m:oMath>
                  </m:oMathPara>
                </a14:m>
                <a:endParaRPr lang="en-US" dirty="0"/>
              </a:p>
            </p:txBody>
          </p:sp>
        </mc:Choice>
        <mc:Fallback xmlns="">
          <p:sp>
            <p:nvSpPr>
              <p:cNvPr id="14" name="Object 13">
                <a:extLst>
                  <a:ext uri="{FF2B5EF4-FFF2-40B4-BE49-F238E27FC236}">
                    <a16:creationId xmlns:a16="http://schemas.microsoft.com/office/drawing/2014/main" id="{C239BE75-E830-ED1C-62E5-39A818C3EA1D}"/>
                  </a:ext>
                </a:extLst>
              </p:cNvPr>
              <p:cNvSpPr txBox="1">
                <a:spLocks noRot="1" noChangeAspect="1" noMove="1" noResize="1" noEditPoints="1" noAdjustHandles="1" noChangeArrowheads="1" noChangeShapeType="1" noTextEdit="1"/>
              </p:cNvSpPr>
              <p:nvPr/>
            </p:nvSpPr>
            <p:spPr bwMode="auto">
              <a:xfrm>
                <a:off x="802672" y="3122813"/>
                <a:ext cx="306630" cy="366519"/>
              </a:xfrm>
              <a:prstGeom prst="rect">
                <a:avLst/>
              </a:prstGeom>
              <a:blipFill>
                <a:blip r:embed="rId6"/>
                <a:stretch>
                  <a:fillRect l="-86000" t="-100000" r="-88000" b="-140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4515399-C96A-A814-43E0-87084B49A686}"/>
              </a:ext>
            </a:extLst>
          </p:cNvPr>
          <p:cNvSpPr txBox="1"/>
          <p:nvPr/>
        </p:nvSpPr>
        <p:spPr>
          <a:xfrm>
            <a:off x="7006405" y="1926042"/>
            <a:ext cx="1765236" cy="369332"/>
          </a:xfrm>
          <a:prstGeom prst="rect">
            <a:avLst/>
          </a:prstGeom>
          <a:noFill/>
        </p:spPr>
        <p:txBody>
          <a:bodyPr wrap="square" rtlCol="0">
            <a:spAutoFit/>
          </a:bodyPr>
          <a:lstStyle/>
          <a:p>
            <a:r>
              <a:rPr lang="en-US" dirty="0">
                <a:latin typeface="+mn-lt"/>
              </a:rPr>
              <a:t>Eq. 6.9.4.2.2a-3</a:t>
            </a:r>
          </a:p>
        </p:txBody>
      </p:sp>
      <p:sp>
        <p:nvSpPr>
          <p:cNvPr id="5" name="TextBox 4">
            <a:extLst>
              <a:ext uri="{FF2B5EF4-FFF2-40B4-BE49-F238E27FC236}">
                <a16:creationId xmlns:a16="http://schemas.microsoft.com/office/drawing/2014/main" id="{00A228D4-ED8C-4B3A-B202-1342D413E935}"/>
              </a:ext>
            </a:extLst>
          </p:cNvPr>
          <p:cNvSpPr txBox="1"/>
          <p:nvPr/>
        </p:nvSpPr>
        <p:spPr>
          <a:xfrm>
            <a:off x="820011" y="1820009"/>
            <a:ext cx="4125615" cy="646331"/>
          </a:xfrm>
          <a:prstGeom prst="rect">
            <a:avLst/>
          </a:prstGeom>
          <a:noFill/>
        </p:spPr>
        <p:txBody>
          <a:bodyPr wrap="square" rtlCol="0">
            <a:spAutoFit/>
          </a:bodyPr>
          <a:lstStyle/>
          <a:p>
            <a:pPr marL="285750" indent="-285750">
              <a:buFont typeface="Calibri" panose="020F0502020204030204" pitchFamily="34" charset="0"/>
              <a:buChar char="―"/>
            </a:pPr>
            <a:r>
              <a:rPr lang="en-US" dirty="0">
                <a:latin typeface="+mn-lt"/>
              </a:rPr>
              <a:t>For rolled sections and HSS members containing slender elements:</a:t>
            </a: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9717A53-2105-D1DD-10C5-8A120858B574}"/>
                  </a:ext>
                </a:extLst>
              </p:cNvPr>
              <p:cNvSpPr txBox="1"/>
              <p:nvPr/>
            </p:nvSpPr>
            <p:spPr bwMode="auto">
              <a:xfrm>
                <a:off x="4784658" y="2408118"/>
                <a:ext cx="2105475" cy="4841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nary>
                        <m:naryPr>
                          <m:chr m:val="∑"/>
                          <m:supHide m:val="on"/>
                          <m:ctrlPr>
                            <a:rPr lang="en-US" sz="1400" i="1">
                              <a:solidFill>
                                <a:srgbClr val="000000"/>
                              </a:solidFill>
                              <a:latin typeface="Cambria Math" panose="02040503050406030204" pitchFamily="18" charset="0"/>
                            </a:rPr>
                          </m:ctrlPr>
                        </m:naryPr>
                        <m:sub>
                          <m:r>
                            <a:rPr lang="en-US" sz="1400" i="1">
                              <a:solidFill>
                                <a:srgbClr val="000000"/>
                              </a:solidFill>
                              <a:latin typeface="Cambria Math" panose="02040503050406030204" pitchFamily="18" charset="0"/>
                            </a:rPr>
                            <m:t>𝑙𝑢𝑠𝑝</m:t>
                          </m:r>
                        </m:sub>
                        <m:sup/>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𝑡</m:t>
                          </m:r>
                        </m:e>
                      </m:nary>
                      <m:r>
                        <a:rPr lang="en-US" sz="1400" i="1">
                          <a:solidFill>
                            <a:srgbClr val="000000"/>
                          </a:solidFill>
                          <a:latin typeface="Cambria Math" panose="02040503050406030204" pitchFamily="18" charset="0"/>
                        </a:rPr>
                        <m:t>+</m:t>
                      </m:r>
                      <m:nary>
                        <m:naryPr>
                          <m:chr m:val="∑"/>
                          <m:supHide m:val="on"/>
                          <m:ctrlPr>
                            <a:rPr lang="en-US" sz="1400" i="1">
                              <a:solidFill>
                                <a:srgbClr val="000000"/>
                              </a:solidFill>
                              <a:latin typeface="Cambria Math" panose="02040503050406030204" pitchFamily="18" charset="0"/>
                            </a:rPr>
                          </m:ctrlPr>
                        </m:naryPr>
                        <m:sub>
                          <m:r>
                            <a:rPr lang="en-US" sz="1400" i="1">
                              <a:solidFill>
                                <a:srgbClr val="000000"/>
                              </a:solidFill>
                              <a:latin typeface="Cambria Math" panose="02040503050406030204" pitchFamily="18" charset="0"/>
                            </a:rPr>
                            <m:t>𝑐</m:t>
                          </m:r>
                        </m:sub>
                        <m:sup/>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𝑐</m:t>
                              </m:r>
                            </m:sub>
                          </m:sSub>
                        </m:e>
                      </m:nary>
                    </m:oMath>
                  </m:oMathPara>
                </a14:m>
                <a:endParaRPr lang="en-US" sz="1400" dirty="0"/>
              </a:p>
            </p:txBody>
          </p:sp>
        </mc:Choice>
        <mc:Fallback xmlns="">
          <p:sp>
            <p:nvSpPr>
              <p:cNvPr id="7" name="Object 6">
                <a:extLst>
                  <a:ext uri="{FF2B5EF4-FFF2-40B4-BE49-F238E27FC236}">
                    <a16:creationId xmlns:a16="http://schemas.microsoft.com/office/drawing/2014/main" id="{F9717A53-2105-D1DD-10C5-8A120858B574}"/>
                  </a:ext>
                </a:extLst>
              </p:cNvPr>
              <p:cNvSpPr txBox="1">
                <a:spLocks noRot="1" noChangeAspect="1" noMove="1" noResize="1" noEditPoints="1" noAdjustHandles="1" noChangeArrowheads="1" noChangeShapeType="1" noTextEdit="1"/>
              </p:cNvSpPr>
              <p:nvPr/>
            </p:nvSpPr>
            <p:spPr bwMode="auto">
              <a:xfrm>
                <a:off x="4784658" y="2408118"/>
                <a:ext cx="2105475" cy="484187"/>
              </a:xfrm>
              <a:prstGeom prst="rect">
                <a:avLst/>
              </a:prstGeom>
              <a:blipFill>
                <a:blip r:embed="rId7"/>
                <a:stretch>
                  <a:fillRect t="-148101" r="-42029" b="-24050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9D6C187-CD8D-B379-063D-87F95E691270}"/>
              </a:ext>
            </a:extLst>
          </p:cNvPr>
          <p:cNvSpPr txBox="1"/>
          <p:nvPr/>
        </p:nvSpPr>
        <p:spPr>
          <a:xfrm>
            <a:off x="6951761" y="2520129"/>
            <a:ext cx="1955571" cy="369332"/>
          </a:xfrm>
          <a:prstGeom prst="rect">
            <a:avLst/>
          </a:prstGeom>
          <a:noFill/>
        </p:spPr>
        <p:txBody>
          <a:bodyPr wrap="square">
            <a:spAutoFit/>
          </a:bodyPr>
          <a:lstStyle/>
          <a:p>
            <a:r>
              <a:rPr lang="en-US" dirty="0">
                <a:latin typeface="+mn-lt"/>
              </a:rPr>
              <a:t>Eq. 6.9.4.2.2a-4</a:t>
            </a:r>
          </a:p>
        </p:txBody>
      </p:sp>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1D56E18B-2510-1ACA-D794-07A5CB1A20E1}"/>
                  </a:ext>
                </a:extLst>
              </p:cNvPr>
              <p:cNvSpPr txBox="1"/>
              <p:nvPr/>
            </p:nvSpPr>
            <p:spPr bwMode="auto">
              <a:xfrm>
                <a:off x="803951" y="3426237"/>
                <a:ext cx="306631" cy="351170"/>
              </a:xfrm>
              <a:prstGeom prst="rect">
                <a:avLst/>
              </a:prstGeom>
              <a:noFill/>
            </p:spPr>
            <p:txBody>
              <a:bodyPr>
                <a:normAutofit fontScale="40000" lnSpcReduction="20000"/>
              </a:bodyPr>
              <a:lstStyle/>
              <a:p>
                <a:pPr/>
                <a14:m>
                  <m:oMathPara xmlns:m="http://schemas.openxmlformats.org/officeDocument/2006/math">
                    <m:oMathParaPr>
                      <m:jc m:val="left"/>
                    </m:oMathParaPr>
                    <m:oMath xmlns:m="http://schemas.openxmlformats.org/officeDocument/2006/math">
                      <m:nary>
                        <m:naryPr>
                          <m:chr m:val="∑"/>
                          <m:supHide m:val="on"/>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𝑐</m:t>
                          </m:r>
                        </m:sub>
                        <m:sup/>
                        <m:e>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𝐴</m:t>
                              </m:r>
                            </m:e>
                            <m:sub>
                              <m:r>
                                <a:rPr lang="en-US" b="0" i="1" smtClean="0">
                                  <a:solidFill>
                                    <a:srgbClr val="000000"/>
                                  </a:solidFill>
                                  <a:latin typeface="Cambria Math" panose="02040503050406030204" pitchFamily="18" charset="0"/>
                                </a:rPr>
                                <m:t>𝑐</m:t>
                              </m:r>
                            </m:sub>
                          </m:sSub>
                        </m:e>
                      </m:nary>
                    </m:oMath>
                  </m:oMathPara>
                </a14:m>
                <a:endParaRPr lang="en-US" dirty="0"/>
              </a:p>
            </p:txBody>
          </p:sp>
        </mc:Choice>
        <mc:Fallback xmlns="">
          <p:sp>
            <p:nvSpPr>
              <p:cNvPr id="12" name="Object 11">
                <a:extLst>
                  <a:ext uri="{FF2B5EF4-FFF2-40B4-BE49-F238E27FC236}">
                    <a16:creationId xmlns:a16="http://schemas.microsoft.com/office/drawing/2014/main" id="{1D56E18B-2510-1ACA-D794-07A5CB1A20E1}"/>
                  </a:ext>
                </a:extLst>
              </p:cNvPr>
              <p:cNvSpPr txBox="1">
                <a:spLocks noRot="1" noChangeAspect="1" noMove="1" noResize="1" noEditPoints="1" noAdjustHandles="1" noChangeArrowheads="1" noChangeShapeType="1" noTextEdit="1"/>
              </p:cNvSpPr>
              <p:nvPr/>
            </p:nvSpPr>
            <p:spPr bwMode="auto">
              <a:xfrm>
                <a:off x="803951" y="3426237"/>
                <a:ext cx="306631" cy="351170"/>
              </a:xfrm>
              <a:prstGeom prst="rect">
                <a:avLst/>
              </a:prstGeom>
              <a:blipFill>
                <a:blip r:embed="rId8"/>
                <a:stretch>
                  <a:fillRect l="-88000" t="-103448" r="-86000" b="-148276"/>
                </a:stretch>
              </a:blipFill>
            </p:spPr>
            <p:txBody>
              <a:bodyPr/>
              <a:lstStyle/>
              <a:p>
                <a:r>
                  <a:rPr lang="en-US">
                    <a:noFill/>
                  </a:rPr>
                  <a:t> </a:t>
                </a:r>
              </a:p>
            </p:txBody>
          </p:sp>
        </mc:Fallback>
      </mc:AlternateContent>
    </p:spTree>
    <p:extLst>
      <p:ext uri="{BB962C8B-B14F-4D97-AF65-F5344CB8AC3E}">
        <p14:creationId xmlns:p14="http://schemas.microsoft.com/office/powerpoint/2010/main" val="401968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TENSION MEMBERS</a:t>
            </a:r>
            <a:br>
              <a:rPr lang="en-US" dirty="0"/>
            </a:br>
            <a:r>
              <a:rPr lang="en-US" sz="3200" dirty="0"/>
              <a:t>     Factored tensile resistance</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6</a:t>
            </a:fld>
            <a:endParaRPr lang="en-US" dirty="0"/>
          </a:p>
        </p:txBody>
      </p:sp>
    </p:spTree>
    <p:extLst>
      <p:ext uri="{BB962C8B-B14F-4D97-AF65-F5344CB8AC3E}">
        <p14:creationId xmlns:p14="http://schemas.microsoft.com/office/powerpoint/2010/main" val="217026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60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5889645"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3891163"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3891163"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2994096"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agram&#10;&#10;Description automatically generated">
            <a:extLst>
              <a:ext uri="{FF2B5EF4-FFF2-40B4-BE49-F238E27FC236}">
                <a16:creationId xmlns:a16="http://schemas.microsoft.com/office/drawing/2014/main" id="{D2DEBA62-B186-C598-17C0-88047B05C3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681" y="1215933"/>
            <a:ext cx="4819454" cy="1889679"/>
          </a:xfrm>
          <a:prstGeom prst="rect">
            <a:avLst/>
          </a:prstGeom>
        </p:spPr>
      </p:pic>
      <p:pic>
        <p:nvPicPr>
          <p:cNvPr id="12" name="Picture 11" descr="Diagram&#10;&#10;Description automatically generated">
            <a:extLst>
              <a:ext uri="{FF2B5EF4-FFF2-40B4-BE49-F238E27FC236}">
                <a16:creationId xmlns:a16="http://schemas.microsoft.com/office/drawing/2014/main" id="{772C61D9-FADF-D3F6-3674-028BEE9263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431" y="3152405"/>
            <a:ext cx="5116927" cy="1889495"/>
          </a:xfrm>
          <a:prstGeom prst="rect">
            <a:avLst/>
          </a:prstGeom>
        </p:spPr>
      </p:pic>
      <p:sp>
        <p:nvSpPr>
          <p:cNvPr id="26" name="Rectangle 25">
            <a:extLst>
              <a:ext uri="{FF2B5EF4-FFF2-40B4-BE49-F238E27FC236}">
                <a16:creationId xmlns:a16="http://schemas.microsoft.com/office/drawing/2014/main" id="{53BA7B5A-D0FA-9D44-A33F-B11664C506CC}"/>
              </a:ext>
            </a:extLst>
          </p:cNvPr>
          <p:cNvSpPr/>
          <p:nvPr/>
        </p:nvSpPr>
        <p:spPr>
          <a:xfrm>
            <a:off x="1355353" y="2950590"/>
            <a:ext cx="1018094" cy="14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303B65-ADC5-5C0E-688A-0E78C3F14DB5}"/>
              </a:ext>
            </a:extLst>
          </p:cNvPr>
          <p:cNvSpPr/>
          <p:nvPr/>
        </p:nvSpPr>
        <p:spPr>
          <a:xfrm>
            <a:off x="3977322" y="2950590"/>
            <a:ext cx="1018094" cy="14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B24688F-F879-E994-8FD0-82C5DC5D5F10}"/>
              </a:ext>
            </a:extLst>
          </p:cNvPr>
          <p:cNvSpPr/>
          <p:nvPr/>
        </p:nvSpPr>
        <p:spPr>
          <a:xfrm>
            <a:off x="1450432" y="4922287"/>
            <a:ext cx="923015" cy="10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F00FCA4-D4BA-C786-F1DA-A7FC52E84DE4}"/>
              </a:ext>
            </a:extLst>
          </p:cNvPr>
          <p:cNvSpPr/>
          <p:nvPr/>
        </p:nvSpPr>
        <p:spPr>
          <a:xfrm>
            <a:off x="4055980" y="4922287"/>
            <a:ext cx="1006541" cy="138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FDCB390-C81F-1F33-B740-0E9D8F6687B4}"/>
              </a:ext>
            </a:extLst>
          </p:cNvPr>
          <p:cNvSpPr txBox="1"/>
          <p:nvPr/>
        </p:nvSpPr>
        <p:spPr>
          <a:xfrm>
            <a:off x="1334143" y="2912305"/>
            <a:ext cx="2319754" cy="200055"/>
          </a:xfrm>
          <a:prstGeom prst="rect">
            <a:avLst/>
          </a:prstGeom>
          <a:noFill/>
        </p:spPr>
        <p:txBody>
          <a:bodyPr wrap="square" rtlCol="0">
            <a:spAutoFit/>
          </a:bodyPr>
          <a:lstStyle/>
          <a:p>
            <a:r>
              <a:rPr lang="en-US" sz="700" dirty="0"/>
              <a:t>both longitudinal edges</a:t>
            </a:r>
          </a:p>
        </p:txBody>
      </p:sp>
      <p:sp>
        <p:nvSpPr>
          <p:cNvPr id="31" name="TextBox 30">
            <a:extLst>
              <a:ext uri="{FF2B5EF4-FFF2-40B4-BE49-F238E27FC236}">
                <a16:creationId xmlns:a16="http://schemas.microsoft.com/office/drawing/2014/main" id="{26CD176F-C580-6480-9646-F2A6A6FA23E8}"/>
              </a:ext>
            </a:extLst>
          </p:cNvPr>
          <p:cNvSpPr txBox="1"/>
          <p:nvPr/>
        </p:nvSpPr>
        <p:spPr>
          <a:xfrm>
            <a:off x="3929415" y="2899877"/>
            <a:ext cx="2015613" cy="200055"/>
          </a:xfrm>
          <a:prstGeom prst="rect">
            <a:avLst/>
          </a:prstGeom>
          <a:noFill/>
        </p:spPr>
        <p:txBody>
          <a:bodyPr wrap="square" rtlCol="0">
            <a:spAutoFit/>
          </a:bodyPr>
          <a:lstStyle/>
          <a:p>
            <a:r>
              <a:rPr lang="en-US" sz="700" dirty="0"/>
              <a:t>one longitudinal edge</a:t>
            </a:r>
          </a:p>
        </p:txBody>
      </p:sp>
      <p:sp>
        <p:nvSpPr>
          <p:cNvPr id="32" name="TextBox 31">
            <a:extLst>
              <a:ext uri="{FF2B5EF4-FFF2-40B4-BE49-F238E27FC236}">
                <a16:creationId xmlns:a16="http://schemas.microsoft.com/office/drawing/2014/main" id="{263065CB-7068-2B78-2940-8EA6F702998B}"/>
              </a:ext>
            </a:extLst>
          </p:cNvPr>
          <p:cNvSpPr txBox="1"/>
          <p:nvPr/>
        </p:nvSpPr>
        <p:spPr>
          <a:xfrm>
            <a:off x="1450432" y="4885863"/>
            <a:ext cx="2725616" cy="200055"/>
          </a:xfrm>
          <a:prstGeom prst="rect">
            <a:avLst/>
          </a:prstGeom>
          <a:noFill/>
        </p:spPr>
        <p:txBody>
          <a:bodyPr wrap="square" rtlCol="0">
            <a:spAutoFit/>
          </a:bodyPr>
          <a:lstStyle/>
          <a:p>
            <a:r>
              <a:rPr lang="en-US" sz="700" dirty="0"/>
              <a:t>both longitudinal edges</a:t>
            </a:r>
          </a:p>
        </p:txBody>
      </p:sp>
      <p:sp>
        <p:nvSpPr>
          <p:cNvPr id="33" name="TextBox 32">
            <a:extLst>
              <a:ext uri="{FF2B5EF4-FFF2-40B4-BE49-F238E27FC236}">
                <a16:creationId xmlns:a16="http://schemas.microsoft.com/office/drawing/2014/main" id="{EBB1D50C-72A3-9DEC-A2EB-69347AF4C29C}"/>
              </a:ext>
            </a:extLst>
          </p:cNvPr>
          <p:cNvSpPr txBox="1"/>
          <p:nvPr/>
        </p:nvSpPr>
        <p:spPr>
          <a:xfrm>
            <a:off x="4002333" y="4877141"/>
            <a:ext cx="2074607" cy="200055"/>
          </a:xfrm>
          <a:prstGeom prst="rect">
            <a:avLst/>
          </a:prstGeom>
          <a:noFill/>
        </p:spPr>
        <p:txBody>
          <a:bodyPr wrap="square" rtlCol="0">
            <a:spAutoFit/>
          </a:bodyPr>
          <a:lstStyle/>
          <a:p>
            <a:r>
              <a:rPr lang="en-US" sz="700" dirty="0"/>
              <a:t>one longitudinal edge</a:t>
            </a:r>
          </a:p>
        </p:txBody>
      </p:sp>
      <p:pic>
        <p:nvPicPr>
          <p:cNvPr id="9" name="Picture 8">
            <a:extLst>
              <a:ext uri="{FF2B5EF4-FFF2-40B4-BE49-F238E27FC236}">
                <a16:creationId xmlns:a16="http://schemas.microsoft.com/office/drawing/2014/main" id="{27D889AD-784B-14ED-F19C-76CB5E2C34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73012" y="1525900"/>
            <a:ext cx="2766750" cy="1791393"/>
          </a:xfrm>
          <a:prstGeom prst="rect">
            <a:avLst/>
          </a:prstGeom>
        </p:spPr>
      </p:pic>
      <p:sp>
        <p:nvSpPr>
          <p:cNvPr id="13" name="Arrow: Right 12">
            <a:extLst>
              <a:ext uri="{FF2B5EF4-FFF2-40B4-BE49-F238E27FC236}">
                <a16:creationId xmlns:a16="http://schemas.microsoft.com/office/drawing/2014/main" id="{0E246EDC-521A-4837-A9E8-2AB14CAF95F2}"/>
              </a:ext>
            </a:extLst>
          </p:cNvPr>
          <p:cNvSpPr/>
          <p:nvPr/>
        </p:nvSpPr>
        <p:spPr>
          <a:xfrm>
            <a:off x="5518201" y="1849804"/>
            <a:ext cx="1227344" cy="6884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985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61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16239" y="1043871"/>
            <a:ext cx="8441703" cy="3139321"/>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The effective width, b</a:t>
            </a:r>
            <a:r>
              <a:rPr lang="en-US" sz="1800" baseline="-25000" dirty="0">
                <a:effectLst/>
                <a:latin typeface="+mn-lt"/>
                <a:ea typeface="Times New Roman" panose="02020603050405020304" pitchFamily="18" charset="0"/>
              </a:rPr>
              <a:t>e</a:t>
            </a:r>
            <a:r>
              <a:rPr lang="en-US" sz="1800" dirty="0">
                <a:effectLst/>
                <a:latin typeface="+mn-lt"/>
                <a:ea typeface="Times New Roman" panose="02020603050405020304" pitchFamily="18" charset="0"/>
              </a:rPr>
              <a:t>, of slender elements is to be determined as follows (</a:t>
            </a:r>
            <a:r>
              <a:rPr lang="en-US" sz="1800" i="1" dirty="0">
                <a:effectLst/>
                <a:latin typeface="+mn-lt"/>
                <a:ea typeface="Times New Roman" panose="02020603050405020304" pitchFamily="18" charset="0"/>
              </a:rPr>
              <a:t>AASHTO LRFD</a:t>
            </a:r>
            <a:r>
              <a:rPr lang="en-US" sz="1800" dirty="0">
                <a:effectLst/>
                <a:latin typeface="+mn-lt"/>
                <a:ea typeface="Times New Roman" panose="02020603050405020304" pitchFamily="18" charset="0"/>
              </a:rPr>
              <a:t> Article 6.9.4.2.2b):</a:t>
            </a: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285750" indent="-285750">
              <a:buFont typeface="Calibri" panose="020F0502020204030204" pitchFamily="34" charset="0"/>
              <a:buChar char="―"/>
            </a:pPr>
            <a:r>
              <a:rPr lang="en-US" dirty="0">
                <a:latin typeface="+mn-lt"/>
                <a:ea typeface="Times New Roman" panose="02020603050405020304" pitchFamily="18" charset="0"/>
                <a:cs typeface="Calibri" panose="020F0502020204030204" pitchFamily="34" charset="0"/>
              </a:rPr>
              <a:t>If                  , then:</a:t>
            </a:r>
          </a:p>
          <a:p>
            <a:pPr marL="285750" indent="-285750">
              <a:buFont typeface="Calibri" panose="020F0502020204030204" pitchFamily="34" charset="0"/>
              <a:buChar char="―"/>
            </a:pPr>
            <a:endParaRPr lang="en-US" dirty="0">
              <a:latin typeface="+mn-lt"/>
              <a:ea typeface="Times New Roman" panose="02020603050405020304" pitchFamily="18" charset="0"/>
              <a:cs typeface="Calibri" panose="020F0502020204030204" pitchFamily="34" charset="0"/>
            </a:endParaRPr>
          </a:p>
          <a:p>
            <a:pPr marL="285750" indent="-285750">
              <a:buFont typeface="Calibri" panose="020F0502020204030204" pitchFamily="34" charset="0"/>
              <a:buChar char="―"/>
            </a:pPr>
            <a:r>
              <a:rPr lang="en-US" dirty="0">
                <a:latin typeface="+mn-lt"/>
                <a:ea typeface="Times New Roman" panose="02020603050405020304" pitchFamily="18" charset="0"/>
                <a:cs typeface="Calibri" panose="020F0502020204030204" pitchFamily="34" charset="0"/>
              </a:rPr>
              <a:t>If                  , then:</a:t>
            </a: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1153BC0A-EBEB-C02F-61CC-C4CAB10123B6}"/>
                  </a:ext>
                </a:extLst>
              </p:cNvPr>
              <p:cNvSpPr txBox="1"/>
              <p:nvPr/>
            </p:nvSpPr>
            <p:spPr bwMode="auto">
              <a:xfrm>
                <a:off x="952500" y="1762125"/>
                <a:ext cx="912813" cy="644525"/>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𝑡</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𝑟</m:t>
                          </m:r>
                        </m:sub>
                      </m:sSub>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den>
                          </m:f>
                        </m:e>
                      </m:rad>
                    </m:oMath>
                  </m:oMathPara>
                </a14:m>
                <a:endParaRPr lang="en-US" dirty="0"/>
              </a:p>
            </p:txBody>
          </p:sp>
        </mc:Choice>
        <mc:Fallback xmlns="">
          <p:sp>
            <p:nvSpPr>
              <p:cNvPr id="7" name="Object 6">
                <a:extLst>
                  <a:ext uri="{FF2B5EF4-FFF2-40B4-BE49-F238E27FC236}">
                    <a16:creationId xmlns:a16="http://schemas.microsoft.com/office/drawing/2014/main" id="{1153BC0A-EBEB-C02F-61CC-C4CAB10123B6}"/>
                  </a:ext>
                </a:extLst>
              </p:cNvPr>
              <p:cNvSpPr txBox="1">
                <a:spLocks noRot="1" noChangeAspect="1" noMove="1" noResize="1" noEditPoints="1" noAdjustHandles="1" noChangeArrowheads="1" noChangeShapeType="1" noTextEdit="1"/>
              </p:cNvSpPr>
              <p:nvPr/>
            </p:nvSpPr>
            <p:spPr bwMode="auto">
              <a:xfrm>
                <a:off x="952500" y="1762125"/>
                <a:ext cx="912813" cy="644525"/>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44909C8-D4BF-8F8D-F111-CC41A9DEDAC7}"/>
              </a:ext>
            </a:extLst>
          </p:cNvPr>
          <p:cNvSpPr txBox="1"/>
          <p:nvPr/>
        </p:nvSpPr>
        <p:spPr>
          <a:xfrm>
            <a:off x="5737342" y="1840838"/>
            <a:ext cx="2007909" cy="369332"/>
          </a:xfrm>
          <a:prstGeom prst="rect">
            <a:avLst/>
          </a:prstGeom>
          <a:noFill/>
        </p:spPr>
        <p:txBody>
          <a:bodyPr wrap="square" rtlCol="0">
            <a:spAutoFit/>
          </a:bodyPr>
          <a:lstStyle/>
          <a:p>
            <a:r>
              <a:rPr lang="en-US" dirty="0">
                <a:latin typeface="+mn-lt"/>
              </a:rPr>
              <a:t>Eq. 6.9.4.2.2b-1</a:t>
            </a:r>
          </a:p>
        </p:txBody>
      </p:sp>
      <p:sp>
        <p:nvSpPr>
          <p:cNvPr id="15" name="TextBox 14">
            <a:extLst>
              <a:ext uri="{FF2B5EF4-FFF2-40B4-BE49-F238E27FC236}">
                <a16:creationId xmlns:a16="http://schemas.microsoft.com/office/drawing/2014/main" id="{872FAD06-C66D-E75A-1C03-AB2BD4975793}"/>
              </a:ext>
            </a:extLst>
          </p:cNvPr>
          <p:cNvSpPr txBox="1"/>
          <p:nvPr/>
        </p:nvSpPr>
        <p:spPr>
          <a:xfrm>
            <a:off x="416239" y="2983057"/>
            <a:ext cx="8859736" cy="1905265"/>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c</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1</a:t>
            </a:r>
            <a:r>
              <a:rPr lang="en-US" sz="1800" dirty="0">
                <a:effectLst/>
                <a:latin typeface="Calibri" panose="020F0502020204030204" pitchFamily="34" charset="0"/>
                <a:ea typeface="Times New Roman" panose="02020603050405020304" pitchFamily="18" charset="0"/>
                <a:cs typeface="Calibri" panose="020F0502020204030204" pitchFamily="34" charset="0"/>
              </a:rPr>
              <a:t>  =   effective width imperfection adjustment factor (</a:t>
            </a:r>
            <a:r>
              <a:rPr lang="en-US" sz="18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800" dirty="0">
                <a:effectLst/>
                <a:latin typeface="Calibri" panose="020F0502020204030204" pitchFamily="34" charset="0"/>
                <a:ea typeface="Times New Roman" panose="02020603050405020304" pitchFamily="18" charset="0"/>
                <a:cs typeface="Calibri" panose="020F0502020204030204" pitchFamily="34" charset="0"/>
              </a:rPr>
              <a:t>Table 6.9.4.2.2b-1) (Next Slide)</a:t>
            </a:r>
          </a:p>
          <a:p>
            <a:pPr marL="801688" marR="228600" indent="-573088" algn="just">
              <a:lnSpc>
                <a:spcPct val="110000"/>
              </a:lnSpc>
              <a:spcBef>
                <a:spcPts val="0"/>
              </a:spcBef>
              <a:spcAft>
                <a:spcPts val="0"/>
              </a:spcAft>
              <a:tabLst>
                <a:tab pos="457200" algn="l"/>
                <a:tab pos="8001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c</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2</a:t>
            </a:r>
            <a:r>
              <a:rPr lang="en-US" sz="1800" dirty="0">
                <a:effectLst/>
                <a:latin typeface="Calibri" panose="020F0502020204030204" pitchFamily="34" charset="0"/>
                <a:ea typeface="Times New Roman" panose="02020603050405020304" pitchFamily="18" charset="0"/>
                <a:cs typeface="Calibri" panose="020F0502020204030204" pitchFamily="34" charset="0"/>
              </a:rPr>
              <a:t>  =  </a:t>
            </a:r>
            <a:r>
              <a:rPr lang="en-US" dirty="0">
                <a:latin typeface="Calibri" panose="020F0502020204030204" pitchFamily="34" charset="0"/>
                <a:ea typeface="Times New Roman" panose="02020603050405020304" pitchFamily="18" charset="0"/>
                <a:cs typeface="Calibri" panose="020F0502020204030204" pitchFamily="34" charset="0"/>
              </a:rPr>
              <a:t>  effective width imperfection adjustment factor =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22860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c</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3 </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effective width imperfection adjustment factor (</a:t>
            </a:r>
            <a:r>
              <a:rPr lang="en-US" sz="1800" i="1"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AASHTO LRFD </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Table 6.9.4.2.2b-1)</a:t>
            </a:r>
          </a:p>
          <a:p>
            <a:pPr marL="228600" marR="228600">
              <a:lnSpc>
                <a:spcPct val="110000"/>
              </a:lnSpc>
              <a:spcBef>
                <a:spcPts val="0"/>
              </a:spcBef>
              <a:spcAft>
                <a:spcPts val="0"/>
              </a:spcAft>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F</a:t>
            </a:r>
            <a:r>
              <a:rPr lang="en-US" baseline="-25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el</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elastic local buckling stress (ksi) = </a:t>
            </a:r>
            <a:endParaRPr lang="en-US" sz="1800" baseline="-25000" dirty="0">
              <a:effectLst/>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885E1CE-9E5C-66C0-9B97-0F83F3B368DB}"/>
                  </a:ext>
                </a:extLst>
              </p:cNvPr>
              <p:cNvSpPr txBox="1"/>
              <p:nvPr/>
            </p:nvSpPr>
            <p:spPr bwMode="auto">
              <a:xfrm>
                <a:off x="2806585" y="1840838"/>
                <a:ext cx="912813" cy="38478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𝑏</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oMath>
                  </m:oMathPara>
                </a14:m>
                <a:endParaRPr lang="en-US" dirty="0"/>
              </a:p>
            </p:txBody>
          </p:sp>
        </mc:Choice>
        <mc:Fallback xmlns="">
          <p:sp>
            <p:nvSpPr>
              <p:cNvPr id="5" name="Object 4">
                <a:extLst>
                  <a:ext uri="{FF2B5EF4-FFF2-40B4-BE49-F238E27FC236}">
                    <a16:creationId xmlns:a16="http://schemas.microsoft.com/office/drawing/2014/main" id="{E885E1CE-9E5C-66C0-9B97-0F83F3B368DB}"/>
                  </a:ext>
                </a:extLst>
              </p:cNvPr>
              <p:cNvSpPr txBox="1">
                <a:spLocks noRot="1" noChangeAspect="1" noMove="1" noResize="1" noEditPoints="1" noAdjustHandles="1" noChangeArrowheads="1" noChangeShapeType="1" noTextEdit="1"/>
              </p:cNvSpPr>
              <p:nvPr/>
            </p:nvSpPr>
            <p:spPr bwMode="auto">
              <a:xfrm>
                <a:off x="2806585" y="1840838"/>
                <a:ext cx="912813" cy="3847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A69F177C-6422-1DE2-4F3D-72D671E290EE}"/>
                  </a:ext>
                </a:extLst>
              </p:cNvPr>
              <p:cNvSpPr txBox="1"/>
              <p:nvPr/>
            </p:nvSpPr>
            <p:spPr bwMode="auto">
              <a:xfrm>
                <a:off x="2780684" y="2188951"/>
                <a:ext cx="2926674" cy="96728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𝑏</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d>
                        <m:dPr>
                          <m:begChr m:val="["/>
                          <m:endChr m:val="]"/>
                          <m:ctrlPr>
                            <a:rPr lang="en-US" i="1">
                              <a:solidFill>
                                <a:srgbClr val="000000"/>
                              </a:solidFill>
                              <a:latin typeface="Cambria Math" panose="02040503050406030204" pitchFamily="18" charset="0"/>
                            </a:rPr>
                          </m:ctrlPr>
                        </m:dPr>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1</m:t>
                                  </m:r>
                                </m:sub>
                              </m:sSub>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𝑒𝑙</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den>
                                  </m:f>
                                </m:e>
                              </m:rad>
                            </m:e>
                          </m:d>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𝑒𝑙</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den>
                              </m:f>
                            </m:e>
                          </m:ra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3</m:t>
                              </m:r>
                            </m:sub>
                          </m:sSub>
                        </m:e>
                      </m:d>
                    </m:oMath>
                  </m:oMathPara>
                </a14:m>
                <a:endParaRPr lang="en-US" dirty="0"/>
              </a:p>
            </p:txBody>
          </p:sp>
        </mc:Choice>
        <mc:Fallback xmlns="">
          <p:sp>
            <p:nvSpPr>
              <p:cNvPr id="10" name="Object 9">
                <a:extLst>
                  <a:ext uri="{FF2B5EF4-FFF2-40B4-BE49-F238E27FC236}">
                    <a16:creationId xmlns:a16="http://schemas.microsoft.com/office/drawing/2014/main" id="{A69F177C-6422-1DE2-4F3D-72D671E290EE}"/>
                  </a:ext>
                </a:extLst>
              </p:cNvPr>
              <p:cNvSpPr txBox="1">
                <a:spLocks noRot="1" noChangeAspect="1" noMove="1" noResize="1" noEditPoints="1" noAdjustHandles="1" noChangeArrowheads="1" noChangeShapeType="1" noTextEdit="1"/>
              </p:cNvSpPr>
              <p:nvPr/>
            </p:nvSpPr>
            <p:spPr bwMode="auto">
              <a:xfrm>
                <a:off x="2780684" y="2188951"/>
                <a:ext cx="2926674" cy="967287"/>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5CEF92F-4520-C58D-7E66-983A9168D762}"/>
              </a:ext>
            </a:extLst>
          </p:cNvPr>
          <p:cNvSpPr txBox="1"/>
          <p:nvPr/>
        </p:nvSpPr>
        <p:spPr>
          <a:xfrm>
            <a:off x="5737342" y="2351031"/>
            <a:ext cx="1738114" cy="369332"/>
          </a:xfrm>
          <a:prstGeom prst="rect">
            <a:avLst/>
          </a:prstGeom>
          <a:noFill/>
        </p:spPr>
        <p:txBody>
          <a:bodyPr wrap="square" rtlCol="0">
            <a:spAutoFit/>
          </a:bodyPr>
          <a:lstStyle/>
          <a:p>
            <a:r>
              <a:rPr lang="en-US" dirty="0">
                <a:latin typeface="+mn-lt"/>
              </a:rPr>
              <a:t>Eq. 6.9.4.2.2b-2</a:t>
            </a: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6D96FA1E-4513-0B6A-1097-6682D0F7B2BB}"/>
                  </a:ext>
                </a:extLst>
              </p:cNvPr>
              <p:cNvSpPr txBox="1"/>
              <p:nvPr/>
            </p:nvSpPr>
            <p:spPr bwMode="auto">
              <a:xfrm>
                <a:off x="995650" y="2338532"/>
                <a:ext cx="912813" cy="644525"/>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𝑡</m:t>
                          </m:r>
                        </m:den>
                      </m:f>
                      <m:r>
                        <a:rPr lang="en-US" i="1">
                          <a:solidFill>
                            <a:srgbClr val="000000"/>
                          </a:solidFill>
                          <a:latin typeface="Cambria Math" panose="02040503050406030204" pitchFamily="18" charset="0"/>
                        </a:rPr>
                        <m:t>&gt;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𝑟</m:t>
                          </m:r>
                        </m:sub>
                      </m:sSub>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den>
                          </m:f>
                        </m:e>
                      </m:rad>
                    </m:oMath>
                  </m:oMathPara>
                </a14:m>
                <a:endParaRPr lang="en-US" dirty="0"/>
              </a:p>
            </p:txBody>
          </p:sp>
        </mc:Choice>
        <mc:Fallback xmlns="">
          <p:sp>
            <p:nvSpPr>
              <p:cNvPr id="13" name="Object 12">
                <a:extLst>
                  <a:ext uri="{FF2B5EF4-FFF2-40B4-BE49-F238E27FC236}">
                    <a16:creationId xmlns:a16="http://schemas.microsoft.com/office/drawing/2014/main" id="{6D96FA1E-4513-0B6A-1097-6682D0F7B2BB}"/>
                  </a:ext>
                </a:extLst>
              </p:cNvPr>
              <p:cNvSpPr txBox="1">
                <a:spLocks noRot="1" noChangeAspect="1" noMove="1" noResize="1" noEditPoints="1" noAdjustHandles="1" noChangeArrowheads="1" noChangeShapeType="1" noTextEdit="1"/>
              </p:cNvSpPr>
              <p:nvPr/>
            </p:nvSpPr>
            <p:spPr bwMode="auto">
              <a:xfrm>
                <a:off x="995650" y="2338532"/>
                <a:ext cx="912813" cy="64452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36FA6732-9F19-3215-5A7B-7801D16BCAE2}"/>
                  </a:ext>
                </a:extLst>
              </p:cNvPr>
              <p:cNvSpPr txBox="1"/>
              <p:nvPr/>
            </p:nvSpPr>
            <p:spPr bwMode="auto">
              <a:xfrm>
                <a:off x="6046523" y="3699875"/>
                <a:ext cx="1870421" cy="39160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1−4</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𝑐</m:t>
                                      </m:r>
                                    </m:e>
                                    <m:sub>
                                      <m:r>
                                        <a:rPr lang="en-US" sz="1400" i="1">
                                          <a:solidFill>
                                            <a:srgbClr val="000000"/>
                                          </a:solidFill>
                                          <a:latin typeface="Cambria Math" panose="02040503050406030204" pitchFamily="18" charset="0"/>
                                        </a:rPr>
                                        <m:t>1</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𝑐</m:t>
                                          </m:r>
                                        </m:e>
                                        <m:sub>
                                          <m:r>
                                            <a:rPr lang="en-US" sz="1400" i="1">
                                              <a:solidFill>
                                                <a:srgbClr val="000000"/>
                                              </a:solidFill>
                                              <a:latin typeface="Cambria Math" panose="02040503050406030204" pitchFamily="18" charset="0"/>
                                            </a:rPr>
                                            <m:t>3</m:t>
                                          </m:r>
                                        </m:sub>
                                      </m:sSub>
                                    </m:e>
                                  </m:d>
                                </m:e>
                              </m:rad>
                            </m:e>
                          </m:d>
                        </m:num>
                        <m:den>
                          <m:r>
                            <a:rPr lang="en-US" sz="1400" i="1">
                              <a:solidFill>
                                <a:srgbClr val="000000"/>
                              </a:solidFill>
                              <a:latin typeface="Cambria Math" panose="02040503050406030204" pitchFamily="18" charset="0"/>
                            </a:rPr>
                            <m:t>2</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𝑐</m:t>
                              </m:r>
                            </m:e>
                            <m:sub>
                              <m:r>
                                <a:rPr lang="en-US" sz="1400" i="1">
                                  <a:solidFill>
                                    <a:srgbClr val="000000"/>
                                  </a:solidFill>
                                  <a:latin typeface="Cambria Math" panose="02040503050406030204" pitchFamily="18" charset="0"/>
                                </a:rPr>
                                <m:t>1</m:t>
                              </m:r>
                            </m:sub>
                          </m:sSub>
                        </m:den>
                      </m:f>
                    </m:oMath>
                  </m:oMathPara>
                </a14:m>
                <a:endParaRPr lang="en-US" sz="1400" dirty="0"/>
              </a:p>
            </p:txBody>
          </p:sp>
        </mc:Choice>
        <mc:Fallback xmlns="">
          <p:sp>
            <p:nvSpPr>
              <p:cNvPr id="14" name="Object 13">
                <a:extLst>
                  <a:ext uri="{FF2B5EF4-FFF2-40B4-BE49-F238E27FC236}">
                    <a16:creationId xmlns:a16="http://schemas.microsoft.com/office/drawing/2014/main" id="{36FA6732-9F19-3215-5A7B-7801D16BCAE2}"/>
                  </a:ext>
                </a:extLst>
              </p:cNvPr>
              <p:cNvSpPr txBox="1">
                <a:spLocks noRot="1" noChangeAspect="1" noMove="1" noResize="1" noEditPoints="1" noAdjustHandles="1" noChangeArrowheads="1" noChangeShapeType="1" noTextEdit="1"/>
              </p:cNvSpPr>
              <p:nvPr/>
            </p:nvSpPr>
            <p:spPr bwMode="auto">
              <a:xfrm>
                <a:off x="6046523" y="3699875"/>
                <a:ext cx="1870421" cy="391606"/>
              </a:xfrm>
              <a:prstGeom prst="rect">
                <a:avLst/>
              </a:prstGeom>
              <a:blipFill>
                <a:blip r:embed="rId9"/>
                <a:stretch>
                  <a:fillRect r="-326" b="-39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65D68419-30CC-081F-B427-789FF2FB726A}"/>
                  </a:ext>
                </a:extLst>
              </p:cNvPr>
              <p:cNvSpPr txBox="1"/>
              <p:nvPr/>
            </p:nvSpPr>
            <p:spPr bwMode="auto">
              <a:xfrm>
                <a:off x="4420927" y="4423975"/>
                <a:ext cx="925676" cy="58974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en-US" sz="1200" i="1">
                              <a:solidFill>
                                <a:srgbClr val="000000"/>
                              </a:solidFill>
                              <a:latin typeface="Cambria Math" panose="02040503050406030204" pitchFamily="18" charset="0"/>
                            </a:rPr>
                          </m:ctrlPr>
                        </m:sSupPr>
                        <m:e>
                          <m:d>
                            <m:dPr>
                              <m:ctrlPr>
                                <a:rPr lang="en-US" sz="1200" i="1">
                                  <a:solidFill>
                                    <a:srgbClr val="000000"/>
                                  </a:solidFill>
                                  <a:latin typeface="Cambria Math" panose="02040503050406030204" pitchFamily="18" charset="0"/>
                                </a:rPr>
                              </m:ctrlPr>
                            </m:dPr>
                            <m:e>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𝑐</m:t>
                                  </m:r>
                                </m:e>
                                <m:sub>
                                  <m:r>
                                    <a:rPr lang="en-US" sz="1200" i="1">
                                      <a:solidFill>
                                        <a:srgbClr val="000000"/>
                                      </a:solidFill>
                                      <a:latin typeface="Cambria Math" panose="02040503050406030204" pitchFamily="18" charset="0"/>
                                    </a:rPr>
                                    <m:t>2</m:t>
                                  </m:r>
                                </m:sub>
                              </m:sSub>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𝜆</m:t>
                                      </m:r>
                                    </m:e>
                                    <m:sub>
                                      <m:r>
                                        <a:rPr lang="en-US" sz="1200" i="1">
                                          <a:solidFill>
                                            <a:srgbClr val="000000"/>
                                          </a:solidFill>
                                          <a:latin typeface="Cambria Math" panose="02040503050406030204" pitchFamily="18" charset="0"/>
                                        </a:rPr>
                                        <m:t>𝑟</m:t>
                                      </m:r>
                                    </m:sub>
                                  </m:sSub>
                                </m:num>
                                <m:den>
                                  <m:d>
                                    <m:dPr>
                                      <m:ctrlPr>
                                        <a:rPr lang="en-US" sz="1200" i="1">
                                          <a:solidFill>
                                            <a:srgbClr val="000000"/>
                                          </a:solidFill>
                                          <a:latin typeface="Cambria Math" panose="02040503050406030204" pitchFamily="18" charset="0"/>
                                        </a:rPr>
                                      </m:ctrlPr>
                                    </m:dPr>
                                    <m:e>
                                      <m:f>
                                        <m:fPr>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𝑏</m:t>
                                          </m:r>
                                        </m:num>
                                        <m:den>
                                          <m:r>
                                            <a:rPr lang="en-US" sz="1200" i="1">
                                              <a:solidFill>
                                                <a:srgbClr val="000000"/>
                                              </a:solidFill>
                                              <a:latin typeface="Cambria Math" panose="02040503050406030204" pitchFamily="18" charset="0"/>
                                            </a:rPr>
                                            <m:t>𝑡</m:t>
                                          </m:r>
                                        </m:den>
                                      </m:f>
                                    </m:e>
                                  </m:d>
                                </m:den>
                              </m:f>
                            </m:e>
                          </m:d>
                        </m:e>
                        <m:sup>
                          <m:r>
                            <a:rPr lang="en-US" sz="1200" i="1">
                              <a:solidFill>
                                <a:srgbClr val="000000"/>
                              </a:solidFill>
                              <a:latin typeface="Cambria Math" panose="02040503050406030204" pitchFamily="18" charset="0"/>
                            </a:rPr>
                            <m:t>2</m:t>
                          </m:r>
                        </m:sup>
                      </m:sSup>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𝐹</m:t>
                          </m:r>
                        </m:e>
                        <m:sub>
                          <m:r>
                            <a:rPr lang="en-US" sz="1200" i="1">
                              <a:solidFill>
                                <a:srgbClr val="000000"/>
                              </a:solidFill>
                              <a:latin typeface="Cambria Math" panose="02040503050406030204" pitchFamily="18" charset="0"/>
                            </a:rPr>
                            <m:t>𝑦</m:t>
                          </m:r>
                        </m:sub>
                      </m:sSub>
                    </m:oMath>
                  </m:oMathPara>
                </a14:m>
                <a:endParaRPr lang="en-US" sz="1200" dirty="0"/>
              </a:p>
            </p:txBody>
          </p:sp>
        </mc:Choice>
        <mc:Fallback xmlns="">
          <p:sp>
            <p:nvSpPr>
              <p:cNvPr id="16" name="Object 15">
                <a:extLst>
                  <a:ext uri="{FF2B5EF4-FFF2-40B4-BE49-F238E27FC236}">
                    <a16:creationId xmlns:a16="http://schemas.microsoft.com/office/drawing/2014/main" id="{65D68419-30CC-081F-B427-789FF2FB726A}"/>
                  </a:ext>
                </a:extLst>
              </p:cNvPr>
              <p:cNvSpPr txBox="1">
                <a:spLocks noRot="1" noChangeAspect="1" noMove="1" noResize="1" noEditPoints="1" noAdjustHandles="1" noChangeArrowheads="1" noChangeShapeType="1" noTextEdit="1"/>
              </p:cNvSpPr>
              <p:nvPr/>
            </p:nvSpPr>
            <p:spPr bwMode="auto">
              <a:xfrm>
                <a:off x="4420927" y="4423975"/>
                <a:ext cx="925676" cy="589745"/>
              </a:xfrm>
              <a:prstGeom prst="rect">
                <a:avLst/>
              </a:prstGeom>
              <a:blipFill>
                <a:blip r:embed="rId10"/>
                <a:stretch>
                  <a:fillRect r="-4605" b="-16667"/>
                </a:stretch>
              </a:blipFill>
            </p:spPr>
            <p:txBody>
              <a:bodyPr/>
              <a:lstStyle/>
              <a:p>
                <a:r>
                  <a:rPr lang="en-US">
                    <a:noFill/>
                  </a:rPr>
                  <a:t> </a:t>
                </a:r>
              </a:p>
            </p:txBody>
          </p:sp>
        </mc:Fallback>
      </mc:AlternateContent>
    </p:spTree>
    <p:extLst>
      <p:ext uri="{BB962C8B-B14F-4D97-AF65-F5344CB8AC3E}">
        <p14:creationId xmlns:p14="http://schemas.microsoft.com/office/powerpoint/2010/main" val="1577112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62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able&#10;&#10;Description automatically generated">
            <a:extLst>
              <a:ext uri="{FF2B5EF4-FFF2-40B4-BE49-F238E27FC236}">
                <a16:creationId xmlns:a16="http://schemas.microsoft.com/office/drawing/2014/main" id="{B9F67045-3335-2838-0E16-D0BA23AF2F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8312" y="1112553"/>
            <a:ext cx="4696851" cy="3931915"/>
          </a:xfrm>
          <a:prstGeom prst="rect">
            <a:avLst/>
          </a:prstGeom>
        </p:spPr>
      </p:pic>
    </p:spTree>
    <p:extLst>
      <p:ext uri="{BB962C8B-B14F-4D97-AF65-F5344CB8AC3E}">
        <p14:creationId xmlns:p14="http://schemas.microsoft.com/office/powerpoint/2010/main" val="1493968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63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29938" y="1046301"/>
            <a:ext cx="8441703" cy="3693319"/>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For all cross-section plate elements supported along two longitudinal edges that are slender, and for slender longitudinally stiffened plate panels as defined in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E6.1.2, the provisions of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6.9.4.5 must also be satisfied.</a:t>
            </a:r>
            <a:r>
              <a:rPr lang="en-US" sz="1800" u="none" strike="noStrike" dirty="0">
                <a:effectLst/>
                <a:latin typeface="+mn-lt"/>
                <a:ea typeface="Times New Roman" panose="02020603050405020304" pitchFamily="18" charset="0"/>
              </a:rPr>
              <a:t> </a:t>
            </a:r>
            <a:r>
              <a:rPr lang="en-US" dirty="0">
                <a:effectLst/>
                <a:latin typeface="+mn-lt"/>
                <a:ea typeface="Times New Roman" panose="02020603050405020304" pitchFamily="18" charset="0"/>
              </a:rPr>
              <a:t>Such </a:t>
            </a:r>
            <a:r>
              <a:rPr lang="en-US" dirty="0">
                <a:latin typeface="+mn-lt"/>
                <a:ea typeface="Times New Roman" panose="02020603050405020304" pitchFamily="18" charset="0"/>
              </a:rPr>
              <a:t>panels </a:t>
            </a:r>
            <a:r>
              <a:rPr lang="en-US" dirty="0">
                <a:effectLst/>
                <a:latin typeface="+mn-lt"/>
                <a:ea typeface="Times New Roman" panose="02020603050405020304" pitchFamily="18" charset="0"/>
              </a:rPr>
              <a:t>subjected to longitudinal compressive stress at one or both of their longitudinal edges must satisfy the following at the service limit state and for constructibility:</a:t>
            </a:r>
          </a:p>
          <a:p>
            <a:pPr marL="285750" marR="0" indent="-285750" algn="just">
              <a:spcBef>
                <a:spcPts val="0"/>
              </a:spcBef>
              <a:spcAft>
                <a:spcPts val="0"/>
              </a:spcAft>
              <a:buFont typeface="Arial" panose="020B0604020202020204" pitchFamily="34" charset="0"/>
              <a:buChar char="•"/>
            </a:pPr>
            <a:endParaRPr lang="en-US" sz="1800"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TextBox 14">
            <a:extLst>
              <a:ext uri="{FF2B5EF4-FFF2-40B4-BE49-F238E27FC236}">
                <a16:creationId xmlns:a16="http://schemas.microsoft.com/office/drawing/2014/main" id="{872FAD06-C66D-E75A-1C03-AB2BD4975793}"/>
              </a:ext>
            </a:extLst>
          </p:cNvPr>
          <p:cNvSpPr txBox="1"/>
          <p:nvPr/>
        </p:nvSpPr>
        <p:spPr>
          <a:xfrm>
            <a:off x="437878" y="3078511"/>
            <a:ext cx="8601959" cy="208275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744538" marR="228600" indent="-515938">
              <a:lnSpc>
                <a:spcPct val="110000"/>
              </a:lnSpc>
              <a:spcBef>
                <a:spcPts val="0"/>
              </a:spcBef>
              <a:spcAft>
                <a:spcPts val="0"/>
              </a:spcAft>
              <a:tabLst>
                <a:tab pos="457200" algn="l"/>
              </a:tabLst>
            </a:pPr>
            <a:r>
              <a:rPr lang="el-GR" sz="16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λ</a:t>
            </a:r>
            <a:r>
              <a:rPr lang="en-US" sz="1600" dirty="0">
                <a:effectLst/>
                <a:latin typeface="Calibri" panose="020F0502020204030204" pitchFamily="34" charset="0"/>
                <a:ea typeface="Times New Roman" panose="02020603050405020304" pitchFamily="18" charset="0"/>
                <a:cs typeface="Calibri" panose="020F0502020204030204" pitchFamily="34" charset="0"/>
              </a:rPr>
              <a:t>     =  </a:t>
            </a:r>
            <a:r>
              <a:rPr lang="en-US" sz="1600" dirty="0">
                <a:effectLst/>
                <a:latin typeface="+mn-lt"/>
                <a:ea typeface="Times New Roman" panose="02020603050405020304" pitchFamily="18" charset="0"/>
                <a:cs typeface="Arial" panose="020B0604020202020204" pitchFamily="34" charset="0"/>
              </a:rPr>
              <a:t>slenderness, b</a:t>
            </a:r>
            <a:r>
              <a:rPr lang="en-US" sz="1600" baseline="-25000" dirty="0">
                <a:effectLst/>
                <a:latin typeface="+mn-lt"/>
                <a:ea typeface="Times New Roman" panose="02020603050405020304" pitchFamily="18" charset="0"/>
                <a:cs typeface="Arial" panose="020B0604020202020204" pitchFamily="34" charset="0"/>
              </a:rPr>
              <a:t>f</a:t>
            </a:r>
            <a:r>
              <a:rPr lang="en-US" sz="1600" dirty="0">
                <a:effectLst/>
                <a:latin typeface="+mn-lt"/>
                <a:ea typeface="Times New Roman" panose="02020603050405020304" pitchFamily="18" charset="0"/>
                <a:cs typeface="Arial" panose="020B0604020202020204" pitchFamily="34" charset="0"/>
              </a:rPr>
              <a:t>/t</a:t>
            </a:r>
            <a:r>
              <a:rPr lang="en-US" sz="1600" baseline="-25000" dirty="0">
                <a:effectLst/>
                <a:latin typeface="+mn-lt"/>
                <a:ea typeface="Times New Roman" panose="02020603050405020304" pitchFamily="18" charset="0"/>
                <a:cs typeface="Arial" panose="020B0604020202020204" pitchFamily="34" charset="0"/>
              </a:rPr>
              <a:t>f</a:t>
            </a:r>
            <a:r>
              <a:rPr lang="en-US" sz="1600" dirty="0">
                <a:effectLst/>
                <a:latin typeface="+mn-lt"/>
                <a:ea typeface="Times New Roman" panose="02020603050405020304" pitchFamily="18" charset="0"/>
                <a:cs typeface="Arial" panose="020B0604020202020204" pitchFamily="34" charset="0"/>
              </a:rPr>
              <a:t>, w/t</a:t>
            </a:r>
            <a:r>
              <a:rPr lang="en-US" sz="1600" baseline="-25000" dirty="0">
                <a:effectLst/>
                <a:latin typeface="+mn-lt"/>
                <a:ea typeface="Times New Roman" panose="02020603050405020304" pitchFamily="18" charset="0"/>
                <a:cs typeface="Arial" panose="020B0604020202020204" pitchFamily="34" charset="0"/>
              </a:rPr>
              <a:t>f</a:t>
            </a:r>
            <a:r>
              <a:rPr lang="en-US" sz="1600" i="1" dirty="0">
                <a:effectLst/>
                <a:latin typeface="+mn-lt"/>
                <a:ea typeface="Times New Roman" panose="02020603050405020304" pitchFamily="18" charset="0"/>
                <a:cs typeface="Arial" panose="020B0604020202020204" pitchFamily="34" charset="0"/>
              </a:rPr>
              <a:t>,</a:t>
            </a:r>
            <a:r>
              <a:rPr lang="en-US" sz="1600" dirty="0">
                <a:effectLst/>
                <a:latin typeface="+mn-lt"/>
                <a:ea typeface="Times New Roman" panose="02020603050405020304" pitchFamily="18" charset="0"/>
                <a:cs typeface="Arial" panose="020B0604020202020204" pitchFamily="34" charset="0"/>
              </a:rPr>
              <a:t> or</a:t>
            </a:r>
            <a:r>
              <a:rPr lang="en-US" sz="1600" i="1" dirty="0">
                <a:effectLst/>
                <a:latin typeface="+mn-lt"/>
                <a:ea typeface="Times New Roman" panose="02020603050405020304" pitchFamily="18" charset="0"/>
                <a:cs typeface="Arial" panose="020B0604020202020204" pitchFamily="34" charset="0"/>
              </a:rPr>
              <a:t> </a:t>
            </a:r>
            <a:r>
              <a:rPr lang="en-US" sz="1600" dirty="0">
                <a:effectLst/>
                <a:latin typeface="+mn-lt"/>
                <a:ea typeface="Times New Roman" panose="02020603050405020304" pitchFamily="18" charset="0"/>
                <a:cs typeface="Arial" panose="020B0604020202020204" pitchFamily="34" charset="0"/>
              </a:rPr>
              <a:t>D/t</a:t>
            </a:r>
            <a:r>
              <a:rPr lang="en-US" sz="1600" baseline="-25000" dirty="0">
                <a:effectLst/>
                <a:latin typeface="+mn-lt"/>
                <a:ea typeface="Times New Roman" panose="02020603050405020304" pitchFamily="18" charset="0"/>
                <a:cs typeface="Arial" panose="020B0604020202020204" pitchFamily="34" charset="0"/>
              </a:rPr>
              <a:t>w</a:t>
            </a:r>
            <a:r>
              <a:rPr lang="en-US" sz="1600" dirty="0">
                <a:effectLst/>
                <a:latin typeface="+mn-lt"/>
                <a:ea typeface="Times New Roman" panose="02020603050405020304" pitchFamily="18" charset="0"/>
                <a:cs typeface="Arial" panose="020B0604020202020204" pitchFamily="34" charset="0"/>
              </a:rPr>
              <a:t>, of the slender flange or web plate element or longitudinally stiffened plate panel under consideration, as applicable</a:t>
            </a: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744538" marR="0" indent="-744538" algn="just">
              <a:spcBef>
                <a:spcPts val="0"/>
              </a:spcBef>
              <a:spcAft>
                <a:spcPts val="0"/>
              </a:spcAft>
              <a:tabLst>
                <a:tab pos="228600" algn="l"/>
                <a:tab pos="4572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     f</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c</a:t>
            </a:r>
            <a:r>
              <a:rPr lang="en-US" sz="1600" dirty="0">
                <a:effectLst/>
                <a:latin typeface="Calibri" panose="020F0502020204030204" pitchFamily="34" charset="0"/>
                <a:ea typeface="Times New Roman" panose="02020603050405020304" pitchFamily="18" charset="0"/>
                <a:cs typeface="Calibri" panose="020F0502020204030204" pitchFamily="34" charset="0"/>
              </a:rPr>
              <a:t>   =  </a:t>
            </a:r>
            <a:r>
              <a:rPr lang="en-US" sz="1600" dirty="0">
                <a:effectLst/>
                <a:latin typeface="+mn-lt"/>
                <a:ea typeface="Times New Roman" panose="02020603050405020304" pitchFamily="18" charset="0"/>
              </a:rPr>
              <a:t>maximum longitudinal compressive stress (ksi) acting on the gross cross section in the plate element or longitudinally stiffened plate panel under consideration due to the Service II loads or the factored load for constructibility (</a:t>
            </a:r>
            <a:r>
              <a:rPr lang="en-US" sz="1600" i="1" dirty="0">
                <a:effectLst/>
                <a:latin typeface="+mn-lt"/>
                <a:ea typeface="Times New Roman" panose="02020603050405020304" pitchFamily="18" charset="0"/>
              </a:rPr>
              <a:t>AASHTO LRFD </a:t>
            </a:r>
            <a:r>
              <a:rPr lang="en-US" sz="1600" dirty="0">
                <a:effectLst/>
                <a:latin typeface="+mn-lt"/>
                <a:ea typeface="Times New Roman" panose="02020603050405020304" pitchFamily="18" charset="0"/>
              </a:rPr>
              <a:t>Article 3.4.2.1)</a:t>
            </a:r>
          </a:p>
          <a:p>
            <a:pPr marL="744538" marR="0" indent="-744538" algn="just">
              <a:spcBef>
                <a:spcPts val="0"/>
              </a:spcBef>
              <a:spcAft>
                <a:spcPts val="0"/>
              </a:spcAft>
              <a:tabLst>
                <a:tab pos="228600" algn="l"/>
                <a:tab pos="457200" algn="l"/>
              </a:tabLst>
            </a:pPr>
            <a:r>
              <a:rPr lang="en-US" sz="1600" dirty="0">
                <a:latin typeface="+mn-lt"/>
                <a:ea typeface="Times New Roman" panose="02020603050405020304" pitchFamily="18" charset="0"/>
              </a:rPr>
              <a:t>     k    =   plate buckling coefficient considering any gradient in the longitudinal stress (Next Slide)</a:t>
            </a:r>
            <a:endParaRPr lang="en-US" sz="1600" dirty="0">
              <a:effectLst/>
              <a:latin typeface="+mn-lt"/>
              <a:ea typeface="Times New Roman" panose="02020603050405020304" pitchFamily="18" charset="0"/>
            </a:endParaRPr>
          </a:p>
          <a:p>
            <a:pPr marL="228600" marR="228600">
              <a:lnSpc>
                <a:spcPct val="110000"/>
              </a:lnSpc>
              <a:spcBef>
                <a:spcPts val="0"/>
              </a:spcBef>
              <a:spcAft>
                <a:spcPts val="0"/>
              </a:spcAft>
              <a:tabLst>
                <a:tab pos="457200" algn="l"/>
              </a:tabLst>
            </a:pPr>
            <a:endParaRPr lang="en-US" sz="1800" baseline="-25000" dirty="0">
              <a:effectLst/>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856717FF-A7A6-B901-7109-532D464BE4E7}"/>
                  </a:ext>
                </a:extLst>
              </p:cNvPr>
              <p:cNvSpPr txBox="1"/>
              <p:nvPr/>
            </p:nvSpPr>
            <p:spPr bwMode="auto">
              <a:xfrm>
                <a:off x="3639058" y="2614809"/>
                <a:ext cx="1782795" cy="5667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𝑓</m:t>
                          </m:r>
                        </m:e>
                        <m:sub>
                          <m:r>
                            <a:rPr lang="en-US" sz="1600" i="1">
                              <a:solidFill>
                                <a:srgbClr val="000000"/>
                              </a:solidFill>
                              <a:latin typeface="Cambria Math" panose="02040503050406030204" pitchFamily="18" charset="0"/>
                            </a:rPr>
                            <m:t>𝑐</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0.9</m:t>
                          </m:r>
                          <m:r>
                            <a:rPr lang="en-US" sz="1600" i="1">
                              <a:solidFill>
                                <a:srgbClr val="000000"/>
                              </a:solidFill>
                              <a:latin typeface="Cambria Math" panose="02040503050406030204" pitchFamily="18" charset="0"/>
                            </a:rPr>
                            <m:t>𝐸𝑘</m:t>
                          </m:r>
                        </m:num>
                        <m:den>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𝜆</m:t>
                              </m:r>
                            </m:e>
                            <m:sup>
                              <m:r>
                                <a:rPr lang="en-US" sz="1600" i="1">
                                  <a:solidFill>
                                    <a:srgbClr val="000000"/>
                                  </a:solidFill>
                                  <a:latin typeface="Cambria Math" panose="02040503050406030204" pitchFamily="18" charset="0"/>
                                </a:rPr>
                                <m:t>2</m:t>
                              </m:r>
                            </m:sup>
                          </m:sSup>
                        </m:den>
                      </m:f>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𝐹</m:t>
                          </m:r>
                        </m:e>
                        <m:sub>
                          <m:r>
                            <a:rPr lang="en-US" sz="1600" i="1">
                              <a:solidFill>
                                <a:srgbClr val="000000"/>
                              </a:solidFill>
                              <a:latin typeface="Cambria Math" panose="02040503050406030204" pitchFamily="18" charset="0"/>
                            </a:rPr>
                            <m:t>𝑦</m:t>
                          </m:r>
                        </m:sub>
                      </m:sSub>
                    </m:oMath>
                  </m:oMathPara>
                </a14:m>
                <a:endParaRPr lang="en-US" sz="1600" dirty="0"/>
              </a:p>
            </p:txBody>
          </p:sp>
        </mc:Choice>
        <mc:Fallback xmlns="">
          <p:sp>
            <p:nvSpPr>
              <p:cNvPr id="13" name="Object 12">
                <a:extLst>
                  <a:ext uri="{FF2B5EF4-FFF2-40B4-BE49-F238E27FC236}">
                    <a16:creationId xmlns:a16="http://schemas.microsoft.com/office/drawing/2014/main" id="{856717FF-A7A6-B901-7109-532D464BE4E7}"/>
                  </a:ext>
                </a:extLst>
              </p:cNvPr>
              <p:cNvSpPr txBox="1">
                <a:spLocks noRot="1" noChangeAspect="1" noMove="1" noResize="1" noEditPoints="1" noAdjustHandles="1" noChangeArrowheads="1" noChangeShapeType="1" noTextEdit="1"/>
              </p:cNvSpPr>
              <p:nvPr/>
            </p:nvSpPr>
            <p:spPr bwMode="auto">
              <a:xfrm>
                <a:off x="3639058" y="2614809"/>
                <a:ext cx="1782795" cy="566737"/>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4515399-C96A-A814-43E0-87084B49A686}"/>
              </a:ext>
            </a:extLst>
          </p:cNvPr>
          <p:cNvSpPr txBox="1"/>
          <p:nvPr/>
        </p:nvSpPr>
        <p:spPr>
          <a:xfrm>
            <a:off x="5558701" y="2709179"/>
            <a:ext cx="2205872" cy="369332"/>
          </a:xfrm>
          <a:prstGeom prst="rect">
            <a:avLst/>
          </a:prstGeom>
          <a:noFill/>
        </p:spPr>
        <p:txBody>
          <a:bodyPr wrap="square" rtlCol="0">
            <a:spAutoFit/>
          </a:bodyPr>
          <a:lstStyle/>
          <a:p>
            <a:r>
              <a:rPr lang="en-US" dirty="0">
                <a:latin typeface="+mn-lt"/>
              </a:rPr>
              <a:t>Eq. 6.9.4.5-1</a:t>
            </a:r>
          </a:p>
        </p:txBody>
      </p:sp>
    </p:spTree>
    <p:extLst>
      <p:ext uri="{BB962C8B-B14F-4D97-AF65-F5344CB8AC3E}">
        <p14:creationId xmlns:p14="http://schemas.microsoft.com/office/powerpoint/2010/main" val="2260979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16239" y="5620"/>
            <a:ext cx="8229600" cy="857250"/>
          </a:xfrm>
        </p:spPr>
        <p:txBody>
          <a:bodyPr lIns="91440" tIns="45720" rIns="91440" bIns="45720" anchor="t">
            <a:normAutofit fontScale="90000"/>
          </a:bodyPr>
          <a:lstStyle/>
          <a:p>
            <a:r>
              <a:rPr lang="en-US" sz="3600" dirty="0">
                <a:cs typeface="Calibri"/>
              </a:rPr>
              <a:t>Factored Compressive Resistance</a:t>
            </a:r>
            <a:br>
              <a:rPr lang="en-US" sz="3600" dirty="0">
                <a:cs typeface="Calibri"/>
              </a:rPr>
            </a:br>
            <a:r>
              <a:rPr lang="en-US" sz="2800" dirty="0">
                <a:cs typeface="Calibri"/>
              </a:rPr>
              <a:t>Effects of Local Buckling on P</a:t>
            </a:r>
            <a:r>
              <a:rPr lang="en-US" sz="2800" baseline="-25000" dirty="0">
                <a:cs typeface="Calibri"/>
              </a:rPr>
              <a:t>n</a:t>
            </a: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64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29938" y="1046301"/>
            <a:ext cx="8441703" cy="3139321"/>
          </a:xfrm>
          <a:prstGeom prst="rect">
            <a:avLst/>
          </a:prstGeom>
          <a:noFill/>
        </p:spPr>
        <p:txBody>
          <a:bodyPr wrap="square" rtlCol="0">
            <a:spAutoFit/>
          </a:bodyPr>
          <a:lstStyle/>
          <a:p>
            <a:pPr marL="285750" marR="0" indent="-285750" algn="just">
              <a:spcBef>
                <a:spcPts val="0"/>
              </a:spcBef>
              <a:spcAft>
                <a:spcPts val="0"/>
              </a:spcAft>
              <a:buFont typeface="Arial" panose="020B0604020202020204" pitchFamily="34" charset="0"/>
              <a:buChar char="•"/>
            </a:pPr>
            <a:r>
              <a:rPr lang="en-US" sz="1800" dirty="0">
                <a:effectLst/>
                <a:latin typeface="+mn-lt"/>
                <a:ea typeface="Times New Roman" panose="02020603050405020304" pitchFamily="18" charset="0"/>
              </a:rPr>
              <a:t>The plate  buckling coefficient, k, considering any gradient in the longitudinal stress is computed as (</a:t>
            </a:r>
            <a:r>
              <a:rPr lang="en-US" sz="1800" i="1" dirty="0">
                <a:effectLst/>
                <a:latin typeface="+mn-lt"/>
                <a:ea typeface="Times New Roman" panose="02020603050405020304" pitchFamily="18" charset="0"/>
              </a:rPr>
              <a:t>AASHTO LRFD </a:t>
            </a:r>
            <a:r>
              <a:rPr lang="en-US" sz="1800" dirty="0">
                <a:effectLst/>
                <a:latin typeface="+mn-lt"/>
                <a:ea typeface="Times New Roman" panose="02020603050405020304" pitchFamily="18" charset="0"/>
              </a:rPr>
              <a:t>Article 6.9.4.5):</a:t>
            </a:r>
          </a:p>
          <a:p>
            <a:pPr marL="285750" indent="-285750">
              <a:buFont typeface="Arial" panose="020B0604020202020204" pitchFamily="34" charset="0"/>
              <a:buChar char="•"/>
            </a:pPr>
            <a:endParaRPr lang="en-US" dirty="0">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endParaRPr lang="en-US" dirty="0">
              <a:latin typeface="+mn-lt"/>
              <a:ea typeface="Times New Roman" panose="02020603050405020304" pitchFamily="18" charset="0"/>
              <a:cs typeface="Calibri" panose="020F0502020204030204" pitchFamily="34" charset="0"/>
            </a:endParaRPr>
          </a:p>
          <a:p>
            <a:pPr marL="1370013" indent="-285750">
              <a:buFont typeface="Calibri" panose="020F0502020204030204" pitchFamily="34" charset="0"/>
              <a:buChar char="―"/>
            </a:pPr>
            <a:r>
              <a:rPr lang="en-US" dirty="0">
                <a:latin typeface="+mn-lt"/>
                <a:ea typeface="Times New Roman" panose="02020603050405020304" pitchFamily="18" charset="0"/>
                <a:cs typeface="Calibri" panose="020F0502020204030204" pitchFamily="34" charset="0"/>
              </a:rPr>
              <a:t>If                           , then:</a:t>
            </a:r>
          </a:p>
          <a:p>
            <a:pPr marL="1309688" indent="-225425"/>
            <a:endParaRPr lang="en-US" dirty="0">
              <a:latin typeface="+mn-lt"/>
              <a:ea typeface="Times New Roman" panose="02020603050405020304" pitchFamily="18" charset="0"/>
              <a:cs typeface="Calibri" panose="020F0502020204030204" pitchFamily="34" charset="0"/>
            </a:endParaRPr>
          </a:p>
          <a:p>
            <a:pPr marL="1370013" indent="-285750">
              <a:buFont typeface="Calibri" panose="020F0502020204030204" pitchFamily="34" charset="0"/>
              <a:buChar char="―"/>
            </a:pPr>
            <a:r>
              <a:rPr lang="en-US" dirty="0">
                <a:latin typeface="+mn-lt"/>
                <a:ea typeface="Times New Roman" panose="02020603050405020304" pitchFamily="18" charset="0"/>
                <a:cs typeface="Calibri" panose="020F0502020204030204" pitchFamily="34" charset="0"/>
              </a:rPr>
              <a:t>If                             , then:   </a:t>
            </a:r>
          </a:p>
          <a:p>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8254051" y="3504831"/>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67CDEF24-2473-B786-ECA2-663CDA699270}"/>
              </a:ext>
            </a:extLst>
          </p:cNvPr>
          <p:cNvSpPr>
            <a:spLocks noChangeArrowheads="1"/>
          </p:cNvSpPr>
          <p:nvPr/>
        </p:nvSpPr>
        <p:spPr bwMode="auto">
          <a:xfrm>
            <a:off x="1150326" y="3032792"/>
            <a:ext cx="11390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FA0B7F30-8BBA-0D3B-2231-2414A70C93B8}"/>
              </a:ext>
            </a:extLst>
          </p:cNvPr>
          <p:cNvSpPr>
            <a:spLocks noChangeArrowheads="1"/>
          </p:cNvSpPr>
          <p:nvPr/>
        </p:nvSpPr>
        <p:spPr bwMode="auto">
          <a:xfrm>
            <a:off x="2060289" y="3181546"/>
            <a:ext cx="107416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TextBox 14">
            <a:extLst>
              <a:ext uri="{FF2B5EF4-FFF2-40B4-BE49-F238E27FC236}">
                <a16:creationId xmlns:a16="http://schemas.microsoft.com/office/drawing/2014/main" id="{872FAD06-C66D-E75A-1C03-AB2BD4975793}"/>
              </a:ext>
            </a:extLst>
          </p:cNvPr>
          <p:cNvSpPr txBox="1"/>
          <p:nvPr/>
        </p:nvSpPr>
        <p:spPr>
          <a:xfrm>
            <a:off x="1195709" y="3389966"/>
            <a:ext cx="7575932" cy="2138214"/>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Calibri" panose="020F0502020204030204" pitchFamily="34" charset="0"/>
              </a:rPr>
              <a:t>where:</a:t>
            </a:r>
          </a:p>
          <a:p>
            <a:pPr marL="744538" marR="228600" indent="-515938">
              <a:lnSpc>
                <a:spcPct val="110000"/>
              </a:lnSpc>
              <a:spcBef>
                <a:spcPts val="0"/>
              </a:spcBef>
              <a:spcAft>
                <a:spcPts val="0"/>
              </a:spcAft>
              <a:tabLst>
                <a:tab pos="457200" algn="l"/>
              </a:tabLst>
            </a:pPr>
            <a:r>
              <a:rPr lang="en-US" sz="1400" dirty="0">
                <a:latin typeface="+mn-lt"/>
                <a:ea typeface="Times New Roman" panose="02020603050405020304" pitchFamily="18" charset="0"/>
                <a:cs typeface="Calibri" panose="020F0502020204030204" pitchFamily="34" charset="0"/>
                <a:sym typeface="Symbol" panose="05050102010706020507" pitchFamily="18" charset="2"/>
              </a:rPr>
              <a:t>f</a:t>
            </a:r>
            <a:r>
              <a:rPr lang="en-US" sz="1400" baseline="-25000" dirty="0">
                <a:latin typeface="+mn-lt"/>
                <a:ea typeface="Times New Roman" panose="02020603050405020304" pitchFamily="18" charset="0"/>
                <a:cs typeface="Calibri" panose="020F0502020204030204" pitchFamily="34" charset="0"/>
                <a:sym typeface="Symbol" panose="05050102010706020507" pitchFamily="18" charset="2"/>
              </a:rPr>
              <a:t>1</a:t>
            </a:r>
            <a:r>
              <a:rPr lang="en-US" sz="1400" dirty="0">
                <a:effectLst/>
                <a:latin typeface="+mn-lt"/>
                <a:ea typeface="Times New Roman" panose="02020603050405020304" pitchFamily="18" charset="0"/>
                <a:cs typeface="Calibri" panose="020F0502020204030204" pitchFamily="34" charset="0"/>
              </a:rPr>
              <a:t>    =    </a:t>
            </a:r>
            <a:r>
              <a:rPr lang="en-US" sz="1400" dirty="0">
                <a:effectLst/>
                <a:latin typeface="+mn-lt"/>
                <a:ea typeface="Times New Roman" panose="02020603050405020304" pitchFamily="18" charset="0"/>
                <a:cs typeface="Arial" panose="020B0604020202020204" pitchFamily="34" charset="0"/>
              </a:rPr>
              <a:t>smaller longitudinal stress at the longitudinal edges of the plate element or longitudinally stiffened plate panel at the cross-section under consideration; taken as positive in compression and negative in tension (ksi)</a:t>
            </a:r>
          </a:p>
          <a:p>
            <a:pPr marL="744538" marR="228600" indent="-515938">
              <a:lnSpc>
                <a:spcPct val="110000"/>
              </a:lnSpc>
              <a:spcBef>
                <a:spcPts val="0"/>
              </a:spcBef>
              <a:spcAft>
                <a:spcPts val="0"/>
              </a:spcAft>
              <a:tabLst>
                <a:tab pos="457200" algn="l"/>
              </a:tabLst>
            </a:pPr>
            <a:r>
              <a:rPr lang="en-US" sz="1400" dirty="0">
                <a:latin typeface="+mn-lt"/>
                <a:ea typeface="Times New Roman" panose="02020603050405020304" pitchFamily="18" charset="0"/>
                <a:cs typeface="Arial" panose="020B0604020202020204" pitchFamily="34" charset="0"/>
              </a:rPr>
              <a:t>f</a:t>
            </a:r>
            <a:r>
              <a:rPr lang="en-US" sz="1400" baseline="-25000" dirty="0">
                <a:latin typeface="+mn-lt"/>
                <a:ea typeface="Times New Roman" panose="02020603050405020304" pitchFamily="18" charset="0"/>
                <a:cs typeface="Arial" panose="020B0604020202020204" pitchFamily="34" charset="0"/>
              </a:rPr>
              <a:t>2</a:t>
            </a:r>
            <a:r>
              <a:rPr lang="en-US" sz="1400" dirty="0">
                <a:latin typeface="+mn-lt"/>
                <a:ea typeface="Times New Roman" panose="02020603050405020304" pitchFamily="18" charset="0"/>
                <a:cs typeface="Arial" panose="020B0604020202020204" pitchFamily="34" charset="0"/>
              </a:rPr>
              <a:t>   =     larger longitudinal compressive stress at the longitudinal edges of the plate element or longitudinally stiffened plate panel at the cross-section under consideration; taken as positive (ksi)</a:t>
            </a:r>
            <a:endParaRPr lang="en-US" sz="1400" baseline="-25000" dirty="0">
              <a:latin typeface="+mn-lt"/>
              <a:ea typeface="Times New Roman" panose="02020603050405020304" pitchFamily="18" charset="0"/>
              <a:cs typeface="Calibri" panose="020F0502020204030204" pitchFamily="34" charset="0"/>
            </a:endParaRPr>
          </a:p>
          <a:p>
            <a:pPr marL="744538" marR="0" indent="-744538" algn="just">
              <a:spcBef>
                <a:spcPts val="0"/>
              </a:spcBef>
              <a:spcAft>
                <a:spcPts val="0"/>
              </a:spcAft>
              <a:tabLst>
                <a:tab pos="228600" algn="l"/>
                <a:tab pos="457200" algn="l"/>
              </a:tabLst>
            </a:pPr>
            <a:r>
              <a:rPr lang="en-US" sz="1400" dirty="0">
                <a:effectLst/>
                <a:latin typeface="+mn-lt"/>
                <a:ea typeface="Times New Roman" panose="02020603050405020304" pitchFamily="18" charset="0"/>
                <a:cs typeface="Calibri" panose="020F0502020204030204" pitchFamily="34" charset="0"/>
              </a:rPr>
              <a:t>     </a:t>
            </a:r>
            <a:endParaRPr lang="en-US" sz="1400" dirty="0">
              <a:effectLst/>
              <a:latin typeface="+mn-lt"/>
              <a:ea typeface="Times New Roman" panose="02020603050405020304" pitchFamily="18" charset="0"/>
            </a:endParaRPr>
          </a:p>
          <a:p>
            <a:pPr marL="228600" marR="228600">
              <a:lnSpc>
                <a:spcPct val="110000"/>
              </a:lnSpc>
              <a:spcBef>
                <a:spcPts val="0"/>
              </a:spcBef>
              <a:spcAft>
                <a:spcPts val="0"/>
              </a:spcAft>
              <a:tabLst>
                <a:tab pos="457200" algn="l"/>
              </a:tabLst>
            </a:pPr>
            <a:endParaRPr lang="en-US" sz="1600" baseline="-25000" dirty="0">
              <a:effectLst/>
              <a:latin typeface="+mn-lt"/>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856717FF-A7A6-B901-7109-532D464BE4E7}"/>
                  </a:ext>
                </a:extLst>
              </p:cNvPr>
              <p:cNvSpPr txBox="1"/>
              <p:nvPr/>
            </p:nvSpPr>
            <p:spPr bwMode="auto">
              <a:xfrm>
                <a:off x="1926574" y="1688349"/>
                <a:ext cx="1152525" cy="4746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200" i="1">
                          <a:solidFill>
                            <a:srgbClr val="000000"/>
                          </a:solidFill>
                          <a:latin typeface="Cambria Math" panose="02040503050406030204" pitchFamily="18" charset="0"/>
                        </a:rPr>
                        <m:t>1.0≥</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𝑓</m:t>
                              </m:r>
                            </m:e>
                            <m:sub>
                              <m:r>
                                <a:rPr lang="en-US" sz="1200" i="1">
                                  <a:solidFill>
                                    <a:srgbClr val="000000"/>
                                  </a:solidFill>
                                  <a:latin typeface="Cambria Math" panose="02040503050406030204" pitchFamily="18" charset="0"/>
                                </a:rPr>
                                <m:t>1</m:t>
                              </m:r>
                            </m:sub>
                          </m:sSub>
                        </m:num>
                        <m:den>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𝑓</m:t>
                              </m:r>
                            </m:e>
                            <m:sub>
                              <m:r>
                                <a:rPr lang="en-US" sz="1200" i="1">
                                  <a:solidFill>
                                    <a:srgbClr val="000000"/>
                                  </a:solidFill>
                                  <a:latin typeface="Cambria Math" panose="02040503050406030204" pitchFamily="18" charset="0"/>
                                </a:rPr>
                                <m:t>2</m:t>
                              </m:r>
                            </m:sub>
                          </m:sSub>
                        </m:den>
                      </m:f>
                      <m:r>
                        <a:rPr lang="en-US" sz="1200" i="1">
                          <a:solidFill>
                            <a:srgbClr val="000000"/>
                          </a:solidFill>
                          <a:latin typeface="Cambria Math" panose="02040503050406030204" pitchFamily="18" charset="0"/>
                        </a:rPr>
                        <m:t>≥0.0</m:t>
                      </m:r>
                    </m:oMath>
                  </m:oMathPara>
                </a14:m>
                <a:endParaRPr lang="en-US" sz="1200" dirty="0"/>
              </a:p>
            </p:txBody>
          </p:sp>
        </mc:Choice>
        <mc:Fallback xmlns="">
          <p:sp>
            <p:nvSpPr>
              <p:cNvPr id="13" name="Object 12">
                <a:extLst>
                  <a:ext uri="{FF2B5EF4-FFF2-40B4-BE49-F238E27FC236}">
                    <a16:creationId xmlns:a16="http://schemas.microsoft.com/office/drawing/2014/main" id="{856717FF-A7A6-B901-7109-532D464BE4E7}"/>
                  </a:ext>
                </a:extLst>
              </p:cNvPr>
              <p:cNvSpPr txBox="1">
                <a:spLocks noRot="1" noChangeAspect="1" noMove="1" noResize="1" noEditPoints="1" noAdjustHandles="1" noChangeArrowheads="1" noChangeShapeType="1" noTextEdit="1"/>
              </p:cNvSpPr>
              <p:nvPr/>
            </p:nvSpPr>
            <p:spPr bwMode="auto">
              <a:xfrm>
                <a:off x="1926574" y="1688349"/>
                <a:ext cx="1152525" cy="474663"/>
              </a:xfrm>
              <a:prstGeom prst="rect">
                <a:avLst/>
              </a:prstGeom>
              <a:blipFill>
                <a:blip r:embed="rId5"/>
                <a:stretch>
                  <a:fillRect b="-384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59EDBD7-A0D2-1F80-FCA5-9CA398FACA93}"/>
              </a:ext>
            </a:extLst>
          </p:cNvPr>
          <p:cNvSpPr txBox="1"/>
          <p:nvPr/>
        </p:nvSpPr>
        <p:spPr>
          <a:xfrm>
            <a:off x="581679" y="1722906"/>
            <a:ext cx="6400800" cy="369332"/>
          </a:xfrm>
          <a:prstGeom prst="rect">
            <a:avLst/>
          </a:prstGeom>
          <a:noFill/>
        </p:spPr>
        <p:txBody>
          <a:bodyPr wrap="square">
            <a:spAutoFit/>
          </a:bodyPr>
          <a:lstStyle/>
          <a:p>
            <a:pPr marL="1087438" indent="-285750">
              <a:buFont typeface="Calibri" panose="020F0502020204030204" pitchFamily="34" charset="0"/>
              <a:buChar char="―"/>
            </a:pPr>
            <a:r>
              <a:rPr lang="en-US" dirty="0">
                <a:latin typeface="+mn-lt"/>
                <a:ea typeface="Times New Roman" panose="02020603050405020304" pitchFamily="18" charset="0"/>
                <a:cs typeface="Calibri" panose="020F0502020204030204" pitchFamily="34" charset="0"/>
              </a:rPr>
              <a:t> If                     , then:</a:t>
            </a: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D2E3A7F3-B919-3ED6-B161-E3D6855C459A}"/>
                  </a:ext>
                </a:extLst>
              </p:cNvPr>
              <p:cNvSpPr txBox="1"/>
              <p:nvPr/>
            </p:nvSpPr>
            <p:spPr bwMode="auto">
              <a:xfrm>
                <a:off x="4270510" y="1690860"/>
                <a:ext cx="1520558" cy="73217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𝑘</m:t>
                      </m:r>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8.2</m:t>
                          </m:r>
                        </m:num>
                        <m:den>
                          <m:r>
                            <a:rPr lang="en-US" sz="1400" i="1">
                              <a:solidFill>
                                <a:srgbClr val="000000"/>
                              </a:solidFill>
                              <a:latin typeface="Cambria Math" panose="02040503050406030204" pitchFamily="18" charset="0"/>
                            </a:rPr>
                            <m:t>1.05+</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den>
                      </m:f>
                    </m:oMath>
                  </m:oMathPara>
                </a14:m>
                <a:endParaRPr lang="en-US" sz="1400" dirty="0"/>
              </a:p>
            </p:txBody>
          </p:sp>
        </mc:Choice>
        <mc:Fallback xmlns="">
          <p:sp>
            <p:nvSpPr>
              <p:cNvPr id="9" name="Object 8">
                <a:extLst>
                  <a:ext uri="{FF2B5EF4-FFF2-40B4-BE49-F238E27FC236}">
                    <a16:creationId xmlns:a16="http://schemas.microsoft.com/office/drawing/2014/main" id="{D2E3A7F3-B919-3ED6-B161-E3D6855C459A}"/>
                  </a:ext>
                </a:extLst>
              </p:cNvPr>
              <p:cNvSpPr txBox="1">
                <a:spLocks noRot="1" noChangeAspect="1" noMove="1" noResize="1" noEditPoints="1" noAdjustHandles="1" noChangeArrowheads="1" noChangeShapeType="1" noTextEdit="1"/>
              </p:cNvSpPr>
              <p:nvPr/>
            </p:nvSpPr>
            <p:spPr bwMode="auto">
              <a:xfrm>
                <a:off x="4270510" y="1690860"/>
                <a:ext cx="1520558" cy="732177"/>
              </a:xfrm>
              <a:prstGeom prst="rect">
                <a:avLst/>
              </a:prstGeom>
              <a:blipFill>
                <a:blip r:embed="rId6"/>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A1934697-60B5-5C42-CC92-F4A3DFC81233}"/>
                  </a:ext>
                </a:extLst>
              </p:cNvPr>
              <p:cNvSpPr txBox="1"/>
              <p:nvPr/>
            </p:nvSpPr>
            <p:spPr bwMode="auto">
              <a:xfrm>
                <a:off x="1964409" y="2334892"/>
                <a:ext cx="1596900" cy="4746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0.0&gt;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10" name="Object 9">
                <a:extLst>
                  <a:ext uri="{FF2B5EF4-FFF2-40B4-BE49-F238E27FC236}">
                    <a16:creationId xmlns:a16="http://schemas.microsoft.com/office/drawing/2014/main" id="{A1934697-60B5-5C42-CC92-F4A3DFC81233}"/>
                  </a:ext>
                </a:extLst>
              </p:cNvPr>
              <p:cNvSpPr txBox="1">
                <a:spLocks noRot="1" noChangeAspect="1" noMove="1" noResize="1" noEditPoints="1" noAdjustHandles="1" noChangeArrowheads="1" noChangeShapeType="1" noTextEdit="1"/>
              </p:cNvSpPr>
              <p:nvPr/>
            </p:nvSpPr>
            <p:spPr bwMode="auto">
              <a:xfrm>
                <a:off x="1964409" y="2334892"/>
                <a:ext cx="1596900" cy="474663"/>
              </a:xfrm>
              <a:prstGeom prst="rect">
                <a:avLst/>
              </a:prstGeom>
              <a:blipFill>
                <a:blip r:embed="rId7"/>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5E80621C-1356-EC89-32B6-3CC8DA91E2E7}"/>
                  </a:ext>
                </a:extLst>
              </p:cNvPr>
              <p:cNvSpPr txBox="1"/>
              <p:nvPr/>
            </p:nvSpPr>
            <p:spPr bwMode="auto">
              <a:xfrm>
                <a:off x="4272988" y="2303248"/>
                <a:ext cx="2822901" cy="5826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𝑘</m:t>
                      </m:r>
                      <m:r>
                        <a:rPr lang="en-US" sz="1400" i="1">
                          <a:solidFill>
                            <a:srgbClr val="000000"/>
                          </a:solidFill>
                          <a:latin typeface="Cambria Math" panose="02040503050406030204" pitchFamily="18" charset="0"/>
                        </a:rPr>
                        <m:t>=7.81−6.29</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r>
                        <a:rPr lang="en-US" sz="1400" i="1">
                          <a:solidFill>
                            <a:srgbClr val="000000"/>
                          </a:solidFill>
                          <a:latin typeface="Cambria Math" panose="02040503050406030204" pitchFamily="18" charset="0"/>
                        </a:rPr>
                        <m:t>+9.78</m:t>
                      </m:r>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e>
                          </m:d>
                        </m:e>
                        <m:sup>
                          <m:r>
                            <a:rPr lang="en-US" sz="1400" i="1">
                              <a:solidFill>
                                <a:srgbClr val="000000"/>
                              </a:solidFill>
                              <a:latin typeface="Cambria Math" panose="02040503050406030204" pitchFamily="18" charset="0"/>
                            </a:rPr>
                            <m:t>2</m:t>
                          </m:r>
                        </m:sup>
                      </m:sSup>
                    </m:oMath>
                  </m:oMathPara>
                </a14:m>
                <a:endParaRPr lang="en-US" sz="1400" dirty="0"/>
              </a:p>
            </p:txBody>
          </p:sp>
        </mc:Choice>
        <mc:Fallback xmlns="">
          <p:sp>
            <p:nvSpPr>
              <p:cNvPr id="12" name="Object 11">
                <a:extLst>
                  <a:ext uri="{FF2B5EF4-FFF2-40B4-BE49-F238E27FC236}">
                    <a16:creationId xmlns:a16="http://schemas.microsoft.com/office/drawing/2014/main" id="{5E80621C-1356-EC89-32B6-3CC8DA91E2E7}"/>
                  </a:ext>
                </a:extLst>
              </p:cNvPr>
              <p:cNvSpPr txBox="1">
                <a:spLocks noRot="1" noChangeAspect="1" noMove="1" noResize="1" noEditPoints="1" noAdjustHandles="1" noChangeArrowheads="1" noChangeShapeType="1" noTextEdit="1"/>
              </p:cNvSpPr>
              <p:nvPr/>
            </p:nvSpPr>
            <p:spPr bwMode="auto">
              <a:xfrm>
                <a:off x="4272988" y="2303248"/>
                <a:ext cx="2822901" cy="58261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06A0438B-E035-D334-C0BE-F31703D79D3A}"/>
                  </a:ext>
                </a:extLst>
              </p:cNvPr>
              <p:cNvSpPr txBox="1"/>
              <p:nvPr/>
            </p:nvSpPr>
            <p:spPr bwMode="auto">
              <a:xfrm>
                <a:off x="1970213" y="2897241"/>
                <a:ext cx="1596900" cy="47466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−1.0&gt;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r>
                        <a:rPr lang="en-US" sz="1400" i="1">
                          <a:solidFill>
                            <a:srgbClr val="000000"/>
                          </a:solidFill>
                          <a:latin typeface="Cambria Math" panose="02040503050406030204" pitchFamily="18" charset="0"/>
                        </a:rPr>
                        <m:t>≥−3.0</m:t>
                      </m:r>
                    </m:oMath>
                  </m:oMathPara>
                </a14:m>
                <a:endParaRPr lang="en-US" sz="1400" dirty="0"/>
              </a:p>
            </p:txBody>
          </p:sp>
        </mc:Choice>
        <mc:Fallback xmlns="">
          <p:sp>
            <p:nvSpPr>
              <p:cNvPr id="14" name="Object 13">
                <a:extLst>
                  <a:ext uri="{FF2B5EF4-FFF2-40B4-BE49-F238E27FC236}">
                    <a16:creationId xmlns:a16="http://schemas.microsoft.com/office/drawing/2014/main" id="{06A0438B-E035-D334-C0BE-F31703D79D3A}"/>
                  </a:ext>
                </a:extLst>
              </p:cNvPr>
              <p:cNvSpPr txBox="1">
                <a:spLocks noRot="1" noChangeAspect="1" noMove="1" noResize="1" noEditPoints="1" noAdjustHandles="1" noChangeArrowheads="1" noChangeShapeType="1" noTextEdit="1"/>
              </p:cNvSpPr>
              <p:nvPr/>
            </p:nvSpPr>
            <p:spPr bwMode="auto">
              <a:xfrm>
                <a:off x="1970213" y="2897241"/>
                <a:ext cx="1596900" cy="474662"/>
              </a:xfrm>
              <a:prstGeom prst="rect">
                <a:avLst/>
              </a:prstGeom>
              <a:blipFill>
                <a:blip r:embed="rId9"/>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02059A6E-D464-6F79-B0F4-89E780057DD9}"/>
                  </a:ext>
                </a:extLst>
              </p:cNvPr>
              <p:cNvSpPr txBox="1"/>
              <p:nvPr/>
            </p:nvSpPr>
            <p:spPr bwMode="auto">
              <a:xfrm>
                <a:off x="4270510" y="2863277"/>
                <a:ext cx="2038657" cy="5826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𝑘</m:t>
                      </m:r>
                      <m:r>
                        <a:rPr lang="en-US" sz="1400" i="1">
                          <a:solidFill>
                            <a:srgbClr val="000000"/>
                          </a:solidFill>
                          <a:latin typeface="Cambria Math" panose="02040503050406030204" pitchFamily="18" charset="0"/>
                        </a:rPr>
                        <m:t>=5.98</m:t>
                      </m:r>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2</m:t>
                                      </m:r>
                                    </m:sub>
                                  </m:sSub>
                                </m:den>
                              </m:f>
                            </m:e>
                          </m:d>
                        </m:e>
                        <m:sup>
                          <m:r>
                            <a:rPr lang="en-US" sz="1400" i="1">
                              <a:solidFill>
                                <a:srgbClr val="000000"/>
                              </a:solidFill>
                              <a:latin typeface="Cambria Math" panose="02040503050406030204" pitchFamily="18" charset="0"/>
                            </a:rPr>
                            <m:t>2</m:t>
                          </m:r>
                        </m:sup>
                      </m:sSup>
                    </m:oMath>
                  </m:oMathPara>
                </a14:m>
                <a:endParaRPr lang="en-US" sz="1400" dirty="0"/>
              </a:p>
            </p:txBody>
          </p:sp>
        </mc:Choice>
        <mc:Fallback xmlns="">
          <p:sp>
            <p:nvSpPr>
              <p:cNvPr id="17" name="Object 16">
                <a:extLst>
                  <a:ext uri="{FF2B5EF4-FFF2-40B4-BE49-F238E27FC236}">
                    <a16:creationId xmlns:a16="http://schemas.microsoft.com/office/drawing/2014/main" id="{02059A6E-D464-6F79-B0F4-89E780057DD9}"/>
                  </a:ext>
                </a:extLst>
              </p:cNvPr>
              <p:cNvSpPr txBox="1">
                <a:spLocks noRot="1" noChangeAspect="1" noMove="1" noResize="1" noEditPoints="1" noAdjustHandles="1" noChangeArrowheads="1" noChangeShapeType="1" noTextEdit="1"/>
              </p:cNvSpPr>
              <p:nvPr/>
            </p:nvSpPr>
            <p:spPr bwMode="auto">
              <a:xfrm>
                <a:off x="4270510" y="2863277"/>
                <a:ext cx="2038657" cy="582612"/>
              </a:xfrm>
              <a:prstGeom prst="rect">
                <a:avLst/>
              </a:prstGeom>
              <a:blipFill>
                <a:blip r:embed="rId10"/>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CE89246-B670-4766-3B01-9E1D3DBF8BE0}"/>
              </a:ext>
            </a:extLst>
          </p:cNvPr>
          <p:cNvSpPr txBox="1"/>
          <p:nvPr/>
        </p:nvSpPr>
        <p:spPr>
          <a:xfrm>
            <a:off x="6726909" y="1724438"/>
            <a:ext cx="1725105" cy="369332"/>
          </a:xfrm>
          <a:prstGeom prst="rect">
            <a:avLst/>
          </a:prstGeom>
          <a:noFill/>
        </p:spPr>
        <p:txBody>
          <a:bodyPr wrap="square" rtlCol="0">
            <a:spAutoFit/>
          </a:bodyPr>
          <a:lstStyle/>
          <a:p>
            <a:r>
              <a:rPr lang="en-US" dirty="0">
                <a:latin typeface="+mn-lt"/>
              </a:rPr>
              <a:t>Eq. 6.9.4.5-2</a:t>
            </a:r>
          </a:p>
        </p:txBody>
      </p:sp>
      <p:sp>
        <p:nvSpPr>
          <p:cNvPr id="19" name="TextBox 18">
            <a:extLst>
              <a:ext uri="{FF2B5EF4-FFF2-40B4-BE49-F238E27FC236}">
                <a16:creationId xmlns:a16="http://schemas.microsoft.com/office/drawing/2014/main" id="{A19A6BB6-B76B-E768-1A14-3D4A663663FD}"/>
              </a:ext>
            </a:extLst>
          </p:cNvPr>
          <p:cNvSpPr txBox="1"/>
          <p:nvPr/>
        </p:nvSpPr>
        <p:spPr>
          <a:xfrm>
            <a:off x="6725533" y="2375926"/>
            <a:ext cx="1790897" cy="369332"/>
          </a:xfrm>
          <a:prstGeom prst="rect">
            <a:avLst/>
          </a:prstGeom>
          <a:noFill/>
        </p:spPr>
        <p:txBody>
          <a:bodyPr wrap="square" rtlCol="0">
            <a:spAutoFit/>
          </a:bodyPr>
          <a:lstStyle/>
          <a:p>
            <a:r>
              <a:rPr lang="en-US" dirty="0">
                <a:latin typeface="+mn-lt"/>
              </a:rPr>
              <a:t>Eq. 6.9.4.5-3</a:t>
            </a:r>
          </a:p>
        </p:txBody>
      </p:sp>
      <p:sp>
        <p:nvSpPr>
          <p:cNvPr id="20" name="TextBox 19">
            <a:extLst>
              <a:ext uri="{FF2B5EF4-FFF2-40B4-BE49-F238E27FC236}">
                <a16:creationId xmlns:a16="http://schemas.microsoft.com/office/drawing/2014/main" id="{2ECE6E58-8B66-9CE9-445B-E17DB5BA33BD}"/>
              </a:ext>
            </a:extLst>
          </p:cNvPr>
          <p:cNvSpPr txBox="1"/>
          <p:nvPr/>
        </p:nvSpPr>
        <p:spPr>
          <a:xfrm>
            <a:off x="6726909" y="3002571"/>
            <a:ext cx="1864723" cy="369332"/>
          </a:xfrm>
          <a:prstGeom prst="rect">
            <a:avLst/>
          </a:prstGeom>
          <a:noFill/>
        </p:spPr>
        <p:txBody>
          <a:bodyPr wrap="square" rtlCol="0">
            <a:spAutoFit/>
          </a:bodyPr>
          <a:lstStyle/>
          <a:p>
            <a:r>
              <a:rPr lang="en-US" dirty="0">
                <a:latin typeface="+mn-lt"/>
              </a:rPr>
              <a:t>Eq. 6.9.4.5-4</a:t>
            </a:r>
          </a:p>
        </p:txBody>
      </p:sp>
    </p:spTree>
    <p:extLst>
      <p:ext uri="{BB962C8B-B14F-4D97-AF65-F5344CB8AC3E}">
        <p14:creationId xmlns:p14="http://schemas.microsoft.com/office/powerpoint/2010/main" val="3000626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Limiting Slenderness Ratios</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65</a:t>
            </a:fld>
            <a:endParaRPr lang="en-US" dirty="0"/>
          </a:p>
        </p:txBody>
      </p:sp>
    </p:spTree>
    <p:extLst>
      <p:ext uri="{BB962C8B-B14F-4D97-AF65-F5344CB8AC3E}">
        <p14:creationId xmlns:p14="http://schemas.microsoft.com/office/powerpoint/2010/main" val="2120850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lstStyle/>
          <a:p>
            <a:r>
              <a:rPr lang="en-US" sz="3600" dirty="0">
                <a:cs typeface="Calibri"/>
              </a:rPr>
              <a:t>Limiting Slenderness Ratios</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66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715848"/>
            <a:ext cx="8366289" cy="3139321"/>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following limiting slenderness ratios, K</a:t>
            </a:r>
            <a:r>
              <a:rPr lang="en-US"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/r,</a:t>
            </a:r>
            <a:r>
              <a:rPr lang="en-US" dirty="0">
                <a:effectLst/>
                <a:latin typeface="Calibri" panose="020F0502020204030204" pitchFamily="34" charset="0"/>
                <a:ea typeface="Times New Roman" panose="02020603050405020304" pitchFamily="18" charset="0"/>
                <a:cs typeface="Calibri" panose="020F0502020204030204" pitchFamily="34" charset="0"/>
              </a:rPr>
              <a:t> apply for members subject to compression only, and for evaluating the compression slenderness of tension members subject to stress reversal (</a:t>
            </a:r>
            <a:r>
              <a:rPr lang="en-US"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dirty="0">
                <a:effectLst/>
                <a:latin typeface="Calibri" panose="020F0502020204030204" pitchFamily="34" charset="0"/>
                <a:ea typeface="Times New Roman" panose="02020603050405020304" pitchFamily="18" charset="0"/>
                <a:cs typeface="Calibri" panose="020F0502020204030204" pitchFamily="34" charset="0"/>
              </a:rPr>
              <a:t>Article 6.9.3):</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For primary members:</a:t>
            </a:r>
          </a:p>
          <a:p>
            <a:pPr marL="742950" lvl="1" indent="-285750">
              <a:buFont typeface="Wingdings" panose="05000000000000000000" pitchFamily="2" charset="2"/>
              <a:buChar char="Ø"/>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For secondary members:</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00B5CDD-98FA-7A44-F6F1-8D8A05FBB724}"/>
                  </a:ext>
                </a:extLst>
              </p:cNvPr>
              <p:cNvSpPr txBox="1"/>
              <p:nvPr/>
            </p:nvSpPr>
            <p:spPr bwMode="auto">
              <a:xfrm>
                <a:off x="4225925" y="2241550"/>
                <a:ext cx="1403350" cy="6461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𝐾</m:t>
                          </m:r>
                          <m:r>
                            <a:rPr lang="en-US" sz="1600" i="1">
                              <a:solidFill>
                                <a:srgbClr val="000000"/>
                              </a:solidFill>
                              <a:latin typeface="Cambria Math" panose="02040503050406030204" pitchFamily="18" charset="0"/>
                            </a:rPr>
                            <m:t>ℓ</m:t>
                          </m:r>
                        </m:num>
                        <m:den>
                          <m:r>
                            <a:rPr lang="en-US" sz="1600" i="1">
                              <a:solidFill>
                                <a:srgbClr val="000000"/>
                              </a:solidFill>
                              <a:latin typeface="Cambria Math" panose="02040503050406030204" pitchFamily="18" charset="0"/>
                            </a:rPr>
                            <m:t>𝑟</m:t>
                          </m:r>
                        </m:den>
                      </m:f>
                      <m:r>
                        <a:rPr lang="en-US" sz="1600" i="1">
                          <a:solidFill>
                            <a:srgbClr val="000000"/>
                          </a:solidFill>
                          <a:latin typeface="Cambria Math" panose="02040503050406030204" pitchFamily="18" charset="0"/>
                        </a:rPr>
                        <m:t>≤120</m:t>
                      </m:r>
                    </m:oMath>
                  </m:oMathPara>
                </a14:m>
                <a:endParaRPr lang="en-US" sz="1600" dirty="0"/>
              </a:p>
            </p:txBody>
          </p:sp>
        </mc:Choice>
        <mc:Fallback xmlns="">
          <p:sp>
            <p:nvSpPr>
              <p:cNvPr id="5" name="Object 4">
                <a:extLst>
                  <a:ext uri="{FF2B5EF4-FFF2-40B4-BE49-F238E27FC236}">
                    <a16:creationId xmlns:a16="http://schemas.microsoft.com/office/drawing/2014/main" id="{500B5CDD-98FA-7A44-F6F1-8D8A05FBB724}"/>
                  </a:ext>
                </a:extLst>
              </p:cNvPr>
              <p:cNvSpPr txBox="1">
                <a:spLocks noRot="1" noChangeAspect="1" noMove="1" noResize="1" noEditPoints="1" noAdjustHandles="1" noChangeArrowheads="1" noChangeShapeType="1" noTextEdit="1"/>
              </p:cNvSpPr>
              <p:nvPr/>
            </p:nvSpPr>
            <p:spPr bwMode="auto">
              <a:xfrm>
                <a:off x="4225925" y="2241550"/>
                <a:ext cx="1403350" cy="646113"/>
              </a:xfrm>
              <a:prstGeom prst="rect">
                <a:avLst/>
              </a:prstGeom>
              <a:blipFill>
                <a:blip r:embed="rId5"/>
                <a:stretch>
                  <a:fillRect/>
                </a:stretch>
              </a:blipFill>
            </p:spPr>
            <p:txBody>
              <a:bodyPr/>
              <a:lstStyle/>
              <a:p>
                <a:r>
                  <a:rPr lang="en-US">
                    <a:noFill/>
                  </a:rPr>
                  <a:t> </a:t>
                </a:r>
              </a:p>
            </p:txBody>
          </p:sp>
        </mc:Fallback>
      </mc:AlternateContent>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0FBB1297-B621-A834-370D-9A878788C3CD}"/>
                  </a:ext>
                </a:extLst>
              </p:cNvPr>
              <p:cNvSpPr txBox="1"/>
              <p:nvPr/>
            </p:nvSpPr>
            <p:spPr bwMode="auto">
              <a:xfrm>
                <a:off x="4225925" y="3032125"/>
                <a:ext cx="1360488" cy="6461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𝐾</m:t>
                          </m:r>
                          <m:r>
                            <a:rPr lang="en-US" sz="1600" i="1">
                              <a:solidFill>
                                <a:srgbClr val="000000"/>
                              </a:solidFill>
                              <a:latin typeface="Cambria Math" panose="02040503050406030204" pitchFamily="18" charset="0"/>
                            </a:rPr>
                            <m:t>ℓ</m:t>
                          </m:r>
                        </m:num>
                        <m:den>
                          <m:r>
                            <a:rPr lang="en-US" sz="1600" i="1">
                              <a:solidFill>
                                <a:srgbClr val="000000"/>
                              </a:solidFill>
                              <a:latin typeface="Cambria Math" panose="02040503050406030204" pitchFamily="18" charset="0"/>
                            </a:rPr>
                            <m:t>𝑟</m:t>
                          </m:r>
                        </m:den>
                      </m:f>
                      <m:r>
                        <a:rPr lang="en-US" sz="1600" i="1">
                          <a:solidFill>
                            <a:srgbClr val="000000"/>
                          </a:solidFill>
                          <a:latin typeface="Cambria Math" panose="02040503050406030204" pitchFamily="18" charset="0"/>
                        </a:rPr>
                        <m:t>≤140</m:t>
                      </m:r>
                    </m:oMath>
                  </m:oMathPara>
                </a14:m>
                <a:endParaRPr lang="en-US" sz="1600" dirty="0"/>
              </a:p>
            </p:txBody>
          </p:sp>
        </mc:Choice>
        <mc:Fallback xmlns="">
          <p:sp>
            <p:nvSpPr>
              <p:cNvPr id="8" name="Object 7">
                <a:extLst>
                  <a:ext uri="{FF2B5EF4-FFF2-40B4-BE49-F238E27FC236}">
                    <a16:creationId xmlns:a16="http://schemas.microsoft.com/office/drawing/2014/main" id="{0FBB1297-B621-A834-370D-9A878788C3CD}"/>
                  </a:ext>
                </a:extLst>
              </p:cNvPr>
              <p:cNvSpPr txBox="1">
                <a:spLocks noRot="1" noChangeAspect="1" noMove="1" noResize="1" noEditPoints="1" noAdjustHandles="1" noChangeArrowheads="1" noChangeShapeType="1" noTextEdit="1"/>
              </p:cNvSpPr>
              <p:nvPr/>
            </p:nvSpPr>
            <p:spPr bwMode="auto">
              <a:xfrm>
                <a:off x="4225925" y="3032125"/>
                <a:ext cx="1360488" cy="646113"/>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D9B00FA-C34B-B314-63A8-8B5A00A7E935}"/>
              </a:ext>
            </a:extLst>
          </p:cNvPr>
          <p:cNvSpPr txBox="1"/>
          <p:nvPr/>
        </p:nvSpPr>
        <p:spPr>
          <a:xfrm>
            <a:off x="1253494" y="3753200"/>
            <a:ext cx="7805394" cy="1262012"/>
          </a:xfrm>
          <a:prstGeom prst="rect">
            <a:avLst/>
          </a:prstGeom>
          <a:noFill/>
        </p:spPr>
        <p:txBody>
          <a:bodyPr wrap="square">
            <a:spAutoFit/>
          </a:bodyPr>
          <a:lstStyle/>
          <a:p>
            <a:pPr marL="228600" marR="228600" indent="-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indent="-228600" algn="just">
              <a:lnSpc>
                <a:spcPct val="110000"/>
              </a:lnSpc>
              <a:spcBef>
                <a:spcPts val="0"/>
              </a:spcBef>
              <a:spcAft>
                <a:spcPts val="0"/>
              </a:spcAft>
            </a:pPr>
            <a:r>
              <a:rPr lang="en-US" sz="1600" dirty="0">
                <a:latin typeface="Calibri" panose="020F0502020204030204" pitchFamily="34" charset="0"/>
                <a:ea typeface="Times New Roman" panose="02020603050405020304" pitchFamily="18" charset="0"/>
                <a:cs typeface="Calibri" panose="020F0502020204030204" pitchFamily="34" charset="0"/>
              </a:rPr>
              <a:t>	    K   =  effective length factor specified in </a:t>
            </a:r>
            <a:r>
              <a:rPr lang="en-US" sz="1600" i="1" dirty="0">
                <a:latin typeface="Calibri" panose="020F0502020204030204" pitchFamily="34" charset="0"/>
                <a:ea typeface="Times New Roman" panose="02020603050405020304" pitchFamily="18" charset="0"/>
                <a:cs typeface="Calibri" panose="020F0502020204030204" pitchFamily="34" charset="0"/>
              </a:rPr>
              <a:t>AASHTO LRFD </a:t>
            </a:r>
            <a:r>
              <a:rPr lang="en-US" sz="1600" dirty="0">
                <a:latin typeface="Calibri" panose="020F0502020204030204" pitchFamily="34" charset="0"/>
                <a:ea typeface="Times New Roman" panose="02020603050405020304" pitchFamily="18" charset="0"/>
                <a:cs typeface="Calibri" panose="020F0502020204030204" pitchFamily="34" charset="0"/>
              </a:rPr>
              <a:t>Article 4.6.2.5 (Slide 48)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57250" marR="228600" indent="-628650" algn="just">
              <a:lnSpc>
                <a:spcPct val="110000"/>
              </a:lnSpc>
              <a:spcBef>
                <a:spcPts val="0"/>
              </a:spcBef>
              <a:spcAft>
                <a:spcPts val="0"/>
              </a:spcAft>
              <a:tabLst>
                <a:tab pos="4572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r>
              <a:rPr lang="en-US" sz="2000" dirty="0">
                <a:effectLst/>
                <a:latin typeface="Calibri" panose="020F0502020204030204" pitchFamily="34" charset="0"/>
                <a:ea typeface="Times New Roman" panose="02020603050405020304" pitchFamily="18" charset="0"/>
                <a:cs typeface="Calibri" panose="020F0502020204030204" pitchFamily="34" charset="0"/>
              </a:rPr>
              <a:t>  =  </a:t>
            </a:r>
            <a:r>
              <a:rPr lang="en-US" sz="1800" dirty="0">
                <a:latin typeface="+mn-lt"/>
              </a:rPr>
              <a:t>unbraced length (in.)</a:t>
            </a:r>
          </a:p>
          <a:p>
            <a:pPr marL="857250" marR="228600" indent="-628650" algn="just">
              <a:lnSpc>
                <a:spcPct val="110000"/>
              </a:lnSpc>
              <a:spcBef>
                <a:spcPts val="0"/>
              </a:spcBef>
              <a:spcAft>
                <a:spcPts val="0"/>
              </a:spcAft>
              <a:tabLst>
                <a:tab pos="457200" algn="l"/>
              </a:tabLst>
            </a:pPr>
            <a:r>
              <a:rPr lang="en-US" dirty="0">
                <a:latin typeface="+mn-lt"/>
              </a:rPr>
              <a:t>    r  =   radius of gyration (in.)</a:t>
            </a:r>
            <a:endParaRPr lang="en-US" sz="1800" dirty="0">
              <a:latin typeface="+mn-lt"/>
            </a:endParaRPr>
          </a:p>
        </p:txBody>
      </p:sp>
    </p:spTree>
    <p:extLst>
      <p:ext uri="{BB962C8B-B14F-4D97-AF65-F5344CB8AC3E}">
        <p14:creationId xmlns:p14="http://schemas.microsoft.com/office/powerpoint/2010/main" val="1053648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Combined loading</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67</a:t>
            </a:fld>
            <a:endParaRPr lang="en-US" dirty="0"/>
          </a:p>
        </p:txBody>
      </p:sp>
    </p:spTree>
    <p:extLst>
      <p:ext uri="{BB962C8B-B14F-4D97-AF65-F5344CB8AC3E}">
        <p14:creationId xmlns:p14="http://schemas.microsoft.com/office/powerpoint/2010/main" val="3435883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68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1" y="380265"/>
            <a:ext cx="8366289" cy="4339650"/>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700" i="1" dirty="0">
                <a:effectLst/>
                <a:latin typeface="+mn-lt"/>
                <a:ea typeface="Times New Roman" panose="02020603050405020304" pitchFamily="18" charset="0"/>
              </a:rPr>
              <a:t>AASHTO LRFD </a:t>
            </a:r>
            <a:r>
              <a:rPr lang="en-US" sz="1700" dirty="0">
                <a:effectLst/>
                <a:latin typeface="+mn-lt"/>
                <a:ea typeface="Times New Roman" panose="02020603050405020304" pitchFamily="18" charset="0"/>
              </a:rPr>
              <a:t>Article 6.9.2.2 addresses the strength interaction for any combination of axial compression, uniaxial or biaxial flexure, and flexural and/or torsional shear, including combinations where one or more of the individual actions may be zero.</a:t>
            </a: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700" dirty="0">
                <a:effectLst/>
                <a:latin typeface="+mn-lt"/>
                <a:ea typeface="Times New Roman" panose="02020603050405020304" pitchFamily="18" charset="0"/>
              </a:rPr>
              <a:t>The effect of the moment due to the eccentricities in single-angle members loaded eccentrically in axial compression may be neglected </a:t>
            </a:r>
            <a:r>
              <a:rPr lang="en-US" sz="1800" dirty="0">
                <a:effectLst/>
                <a:latin typeface="+mn-lt"/>
                <a:ea typeface="Times New Roman" panose="02020603050405020304" pitchFamily="18" charset="0"/>
              </a:rPr>
              <a:t>when these members are evaluated as axially loaded compression members for flexural buckling only using an appropriate specified effective slenderness ratio </a:t>
            </a:r>
            <a:r>
              <a:rPr lang="en-US" sz="1700" dirty="0">
                <a:effectLst/>
                <a:latin typeface="+mn-lt"/>
                <a:ea typeface="Times New Roman" panose="02020603050405020304" pitchFamily="18" charset="0"/>
              </a:rPr>
              <a:t>(</a:t>
            </a:r>
            <a:r>
              <a:rPr lang="en-US" sz="1700" i="1" dirty="0">
                <a:effectLst/>
                <a:latin typeface="+mn-lt"/>
                <a:ea typeface="Times New Roman" panose="02020603050405020304" pitchFamily="18" charset="0"/>
              </a:rPr>
              <a:t>AASHTO LRFD </a:t>
            </a:r>
            <a:r>
              <a:rPr lang="en-US" sz="1700" dirty="0">
                <a:effectLst/>
                <a:latin typeface="+mn-lt"/>
                <a:ea typeface="Times New Roman" panose="02020603050405020304" pitchFamily="18" charset="0"/>
              </a:rPr>
              <a:t>Article 6.9.4.4).</a:t>
            </a: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700" dirty="0">
                <a:latin typeface="+mn-lt"/>
              </a:rPr>
              <a:t>The interaction equations reduce to the factored compressive resistance in the limit of pure axial loading (with zero flexure), or to the factored flexural resistance about a single principal axis (with zero axial load).</a:t>
            </a:r>
          </a:p>
          <a:p>
            <a:pPr marL="285750" marR="0" indent="-285750" algn="just">
              <a:spcBef>
                <a:spcPts val="0"/>
              </a:spcBef>
              <a:spcAft>
                <a:spcPts val="0"/>
              </a:spcAft>
              <a:buFont typeface="Arial" panose="020B0604020202020204" pitchFamily="34" charset="0"/>
              <a:buChar char="•"/>
            </a:pPr>
            <a:endParaRPr lang="en-US" sz="1700" dirty="0">
              <a:latin typeface="+mn-lt"/>
            </a:endParaRPr>
          </a:p>
          <a:p>
            <a:pPr marL="285750" marR="0" indent="-285750" algn="just">
              <a:spcBef>
                <a:spcPts val="0"/>
              </a:spcBef>
              <a:spcAft>
                <a:spcPts val="0"/>
              </a:spcAft>
              <a:buFont typeface="Arial" panose="020B0604020202020204" pitchFamily="34" charset="0"/>
              <a:buChar char="•"/>
            </a:pPr>
            <a:r>
              <a:rPr lang="en-US" sz="1700" dirty="0">
                <a:latin typeface="+mn-lt"/>
              </a:rPr>
              <a:t>Interaction with torsional and/or flexural shear is handled in the exact same fashion as discussed previously on Slide 36 (</a:t>
            </a:r>
            <a:r>
              <a:rPr lang="en-US" sz="1700" i="1" dirty="0">
                <a:latin typeface="+mn-lt"/>
              </a:rPr>
              <a:t>AASHTO LRFD </a:t>
            </a:r>
            <a:r>
              <a:rPr lang="en-US" sz="1700" dirty="0">
                <a:latin typeface="+mn-lt"/>
              </a:rPr>
              <a:t>Article 6.9.2.2.2).</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675819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39718" y="-65711"/>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69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2795" y="415644"/>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2669319C-C335-8189-8BF2-7E7D05B314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01442" y="371475"/>
            <a:ext cx="3007031" cy="3394075"/>
          </a:xfrm>
          <a:prstGeom prst="rect">
            <a:avLst/>
          </a:prstGeom>
          <a:noFill/>
          <a:ln>
            <a:noFill/>
          </a:ln>
        </p:spPr>
      </p:pic>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C863A714-0378-2ADB-FE8F-4C303D9DEAAC}"/>
                  </a:ext>
                </a:extLst>
              </p:cNvPr>
              <p:cNvSpPr txBox="1"/>
              <p:nvPr/>
            </p:nvSpPr>
            <p:spPr bwMode="auto">
              <a:xfrm>
                <a:off x="894419" y="1201112"/>
                <a:ext cx="1728787" cy="5334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&lt;  0.2, </m:t>
                          </m:r>
                          <m:r>
                            <m:rPr>
                              <m:nor/>
                            </m:rPr>
                            <a:rPr lang="en-US" i="0">
                              <a:solidFill>
                                <a:srgbClr val="000000"/>
                              </a:solidFill>
                              <a:latin typeface="Cambria Math" panose="02040503050406030204" pitchFamily="18" charset="0"/>
                            </a:rPr>
                            <m:t>then</m:t>
                          </m:r>
                          <m:r>
                            <m:rPr>
                              <m:nor/>
                            </m:rPr>
                            <a:rPr lang="en-US" i="0">
                              <a:solidFill>
                                <a:srgbClr val="000000"/>
                              </a:solidFill>
                              <a:latin typeface="Cambria Math" panose="02040503050406030204" pitchFamily="18" charset="0"/>
                            </a:rPr>
                            <m:t>:</m:t>
                          </m:r>
                        </m:e>
                      </m:eqArr>
                    </m:oMath>
                  </m:oMathPara>
                </a14:m>
                <a:endParaRPr lang="en-US" dirty="0"/>
              </a:p>
            </p:txBody>
          </p:sp>
        </mc:Choice>
        <mc:Fallback xmlns="">
          <p:sp>
            <p:nvSpPr>
              <p:cNvPr id="8" name="Object 7">
                <a:extLst>
                  <a:ext uri="{FF2B5EF4-FFF2-40B4-BE49-F238E27FC236}">
                    <a16:creationId xmlns:a16="http://schemas.microsoft.com/office/drawing/2014/main" id="{C863A714-0378-2ADB-FE8F-4C303D9DEAAC}"/>
                  </a:ext>
                </a:extLst>
              </p:cNvPr>
              <p:cNvSpPr txBox="1">
                <a:spLocks noRot="1" noChangeAspect="1" noMove="1" noResize="1" noEditPoints="1" noAdjustHandles="1" noChangeArrowheads="1" noChangeShapeType="1" noTextEdit="1"/>
              </p:cNvSpPr>
              <p:nvPr/>
            </p:nvSpPr>
            <p:spPr bwMode="auto">
              <a:xfrm>
                <a:off x="894419" y="1201112"/>
                <a:ext cx="1728787" cy="533400"/>
              </a:xfrm>
              <a:prstGeom prst="rect">
                <a:avLst/>
              </a:prstGeom>
              <a:blipFill>
                <a:blip r:embed="rId6"/>
                <a:stretch>
                  <a:fillRect/>
                </a:stretch>
              </a:blipFill>
            </p:spPr>
            <p:txBody>
              <a:bodyPr/>
              <a:lstStyle/>
              <a:p>
                <a:r>
                  <a:rPr lang="en-US">
                    <a:noFill/>
                  </a:rPr>
                  <a:t> </a:t>
                </a:r>
              </a:p>
            </p:txBody>
          </p:sp>
        </mc:Fallback>
      </mc:AlternateContent>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A7BE33B8-F97E-2DA9-34F9-E435A0517713}"/>
                  </a:ext>
                </a:extLst>
              </p:cNvPr>
              <p:cNvSpPr txBox="1"/>
              <p:nvPr/>
            </p:nvSpPr>
            <p:spPr bwMode="auto">
              <a:xfrm>
                <a:off x="1275630" y="1701773"/>
                <a:ext cx="3007031" cy="76014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r>
                            <a:rPr lang="en-US" sz="1400" i="1">
                              <a:solidFill>
                                <a:srgbClr val="000000"/>
                              </a:solidFill>
                              <a:latin typeface="Cambria Math" panose="02040503050406030204" pitchFamily="18" charset="0"/>
                            </a:rPr>
                            <m:t>2</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den>
                      </m:f>
                      <m:r>
                        <a:rPr lang="en-US" sz="1400" i="1">
                          <a:solidFill>
                            <a:srgbClr val="000000"/>
                          </a:solidFill>
                          <a:latin typeface="Cambria Math" panose="02040503050406030204" pitchFamily="18" charset="0"/>
                        </a:rPr>
                        <m:t>  +  </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𝑟𝑥</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𝑟𝑦</m:t>
                                  </m:r>
                                </m:sub>
                              </m:sSub>
                            </m:den>
                          </m:f>
                        </m:e>
                      </m:d>
                      <m:r>
                        <a:rPr lang="en-US" sz="1400" i="1">
                          <a:solidFill>
                            <a:srgbClr val="000000"/>
                          </a:solidFill>
                          <a:latin typeface="Cambria Math" panose="02040503050406030204" pitchFamily="18" charset="0"/>
                        </a:rPr>
                        <m:t>  ≤  1.0</m:t>
                      </m:r>
                    </m:oMath>
                  </m:oMathPara>
                </a14:m>
                <a:endParaRPr lang="en-US" sz="1400" dirty="0"/>
              </a:p>
            </p:txBody>
          </p:sp>
        </mc:Choice>
        <mc:Fallback xmlns="">
          <p:sp>
            <p:nvSpPr>
              <p:cNvPr id="11" name="Object 10">
                <a:extLst>
                  <a:ext uri="{FF2B5EF4-FFF2-40B4-BE49-F238E27FC236}">
                    <a16:creationId xmlns:a16="http://schemas.microsoft.com/office/drawing/2014/main" id="{A7BE33B8-F97E-2DA9-34F9-E435A0517713}"/>
                  </a:ext>
                </a:extLst>
              </p:cNvPr>
              <p:cNvSpPr txBox="1">
                <a:spLocks noRot="1" noChangeAspect="1" noMove="1" noResize="1" noEditPoints="1" noAdjustHandles="1" noChangeArrowheads="1" noChangeShapeType="1" noTextEdit="1"/>
              </p:cNvSpPr>
              <p:nvPr/>
            </p:nvSpPr>
            <p:spPr bwMode="auto">
              <a:xfrm>
                <a:off x="1275630" y="1701773"/>
                <a:ext cx="3007031" cy="760145"/>
              </a:xfrm>
              <a:prstGeom prst="rect">
                <a:avLst/>
              </a:prstGeom>
              <a:blipFill>
                <a:blip r:embed="rId7"/>
                <a:stretch>
                  <a:fillRect/>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DFDA730F-BC0C-9089-FCEA-754220084D04}"/>
                  </a:ext>
                </a:extLst>
              </p:cNvPr>
              <p:cNvSpPr txBox="1"/>
              <p:nvPr/>
            </p:nvSpPr>
            <p:spPr bwMode="auto">
              <a:xfrm>
                <a:off x="894419" y="2347681"/>
                <a:ext cx="1771650" cy="554038"/>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  0.2, </m:t>
                          </m:r>
                          <m:r>
                            <m:rPr>
                              <m:nor/>
                            </m:rPr>
                            <a:rPr lang="en-US" i="0">
                              <a:solidFill>
                                <a:srgbClr val="000000"/>
                              </a:solidFill>
                              <a:latin typeface="Cambria Math" panose="02040503050406030204" pitchFamily="18" charset="0"/>
                            </a:rPr>
                            <m:t>then</m:t>
                          </m:r>
                        </m:e>
                      </m:eqArr>
                      <m:r>
                        <a:rPr lang="en-US" i="1">
                          <a:solidFill>
                            <a:srgbClr val="000000"/>
                          </a:solidFill>
                          <a:latin typeface="Cambria Math" panose="02040503050406030204" pitchFamily="18" charset="0"/>
                        </a:rPr>
                        <m:t>:</m:t>
                      </m:r>
                    </m:oMath>
                  </m:oMathPara>
                </a14:m>
                <a:endParaRPr lang="en-US" dirty="0"/>
              </a:p>
            </p:txBody>
          </p:sp>
        </mc:Choice>
        <mc:Fallback xmlns="">
          <p:sp>
            <p:nvSpPr>
              <p:cNvPr id="13" name="Object 12">
                <a:extLst>
                  <a:ext uri="{FF2B5EF4-FFF2-40B4-BE49-F238E27FC236}">
                    <a16:creationId xmlns:a16="http://schemas.microsoft.com/office/drawing/2014/main" id="{DFDA730F-BC0C-9089-FCEA-754220084D04}"/>
                  </a:ext>
                </a:extLst>
              </p:cNvPr>
              <p:cNvSpPr txBox="1">
                <a:spLocks noRot="1" noChangeAspect="1" noMove="1" noResize="1" noEditPoints="1" noAdjustHandles="1" noChangeArrowheads="1" noChangeShapeType="1" noTextEdit="1"/>
              </p:cNvSpPr>
              <p:nvPr/>
            </p:nvSpPr>
            <p:spPr bwMode="auto">
              <a:xfrm>
                <a:off x="894419" y="2347681"/>
                <a:ext cx="1771650" cy="554038"/>
              </a:xfrm>
              <a:prstGeom prst="rect">
                <a:avLst/>
              </a:prstGeom>
              <a:blipFill>
                <a:blip r:embed="rId8"/>
                <a:stretch>
                  <a:fillRect/>
                </a:stretch>
              </a:blipFill>
            </p:spPr>
            <p:txBody>
              <a:bodyPr/>
              <a:lstStyle/>
              <a:p>
                <a:r>
                  <a:rPr lang="en-US">
                    <a:noFill/>
                  </a:rPr>
                  <a:t> </a:t>
                </a:r>
              </a:p>
            </p:txBody>
          </p:sp>
        </mc:Fallback>
      </mc:AlternateContent>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96EE44F8-3FC7-D558-ACE2-53C50D3D9267}"/>
                  </a:ext>
                </a:extLst>
              </p:cNvPr>
              <p:cNvSpPr txBox="1"/>
              <p:nvPr/>
            </p:nvSpPr>
            <p:spPr bwMode="auto">
              <a:xfrm>
                <a:off x="1286932" y="2904805"/>
                <a:ext cx="2927140" cy="6270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m:t>
                          </m:r>
                        </m:num>
                        <m:den>
                          <m:r>
                            <a:rPr lang="en-US" sz="1400" i="1">
                              <a:solidFill>
                                <a:srgbClr val="000000"/>
                              </a:solidFill>
                              <a:latin typeface="Cambria Math" panose="02040503050406030204" pitchFamily="18" charset="0"/>
                            </a:rPr>
                            <m:t>9</m:t>
                          </m:r>
                        </m:den>
                      </m:f>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𝑟𝑥</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𝑟𝑦</m:t>
                                  </m:r>
                                </m:sub>
                              </m:sSub>
                            </m:den>
                          </m:f>
                        </m:e>
                      </m:d>
                      <m:r>
                        <a:rPr lang="en-US" sz="1400" i="1">
                          <a:solidFill>
                            <a:srgbClr val="000000"/>
                          </a:solidFill>
                          <a:latin typeface="Cambria Math" panose="02040503050406030204" pitchFamily="18" charset="0"/>
                        </a:rPr>
                        <m:t>  ≤  1.0</m:t>
                      </m:r>
                    </m:oMath>
                  </m:oMathPara>
                </a14:m>
                <a:endParaRPr lang="en-US" sz="1400" dirty="0"/>
              </a:p>
            </p:txBody>
          </p:sp>
        </mc:Choice>
        <mc:Fallback xmlns="">
          <p:sp>
            <p:nvSpPr>
              <p:cNvPr id="15" name="Object 14">
                <a:extLst>
                  <a:ext uri="{FF2B5EF4-FFF2-40B4-BE49-F238E27FC236}">
                    <a16:creationId xmlns:a16="http://schemas.microsoft.com/office/drawing/2014/main" id="{96EE44F8-3FC7-D558-ACE2-53C50D3D9267}"/>
                  </a:ext>
                </a:extLst>
              </p:cNvPr>
              <p:cNvSpPr txBox="1">
                <a:spLocks noRot="1" noChangeAspect="1" noMove="1" noResize="1" noEditPoints="1" noAdjustHandles="1" noChangeArrowheads="1" noChangeShapeType="1" noTextEdit="1"/>
              </p:cNvSpPr>
              <p:nvPr/>
            </p:nvSpPr>
            <p:spPr bwMode="auto">
              <a:xfrm>
                <a:off x="1286932" y="2904805"/>
                <a:ext cx="2927140" cy="627063"/>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249FDD8-7D46-7659-A62E-9FDA37248743}"/>
              </a:ext>
            </a:extLst>
          </p:cNvPr>
          <p:cNvSpPr txBox="1"/>
          <p:nvPr/>
        </p:nvSpPr>
        <p:spPr>
          <a:xfrm>
            <a:off x="666945" y="3507083"/>
            <a:ext cx="7979791" cy="1502399"/>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Calibri" panose="020F0502020204030204" pitchFamily="34" charset="0"/>
              </a:rPr>
              <a:t>where:</a:t>
            </a:r>
          </a:p>
          <a:p>
            <a:pPr marL="1084263" marR="228600" indent="-855663">
              <a:lnSpc>
                <a:spcPct val="110000"/>
              </a:lnSpc>
              <a:spcBef>
                <a:spcPts val="0"/>
              </a:spcBef>
              <a:spcAft>
                <a:spcPts val="0"/>
              </a:spcAft>
              <a:tabLst>
                <a:tab pos="457200" algn="l"/>
                <a:tab pos="800100" algn="l"/>
              </a:tabLst>
            </a:pPr>
            <a:r>
              <a:rPr lang="en-US" sz="1400" dirty="0">
                <a:effectLst/>
                <a:latin typeface="+mn-lt"/>
                <a:ea typeface="Times New Roman" panose="02020603050405020304" pitchFamily="18" charset="0"/>
                <a:cs typeface="Calibri" panose="020F0502020204030204" pitchFamily="34" charset="0"/>
                <a:sym typeface="Symbol" panose="05050102010706020507" pitchFamily="18" charset="2"/>
              </a:rPr>
              <a:t>P</a:t>
            </a:r>
            <a:r>
              <a:rPr lang="en-US" sz="1400" baseline="-25000" dirty="0">
                <a:effectLst/>
                <a:latin typeface="+mn-lt"/>
                <a:ea typeface="Times New Roman" panose="02020603050405020304" pitchFamily="18" charset="0"/>
                <a:cs typeface="Calibri" panose="020F0502020204030204" pitchFamily="34" charset="0"/>
                <a:sym typeface="Symbol" panose="05050102010706020507" pitchFamily="18" charset="2"/>
              </a:rPr>
              <a:t>u</a:t>
            </a:r>
            <a:r>
              <a:rPr lang="en-US" sz="1400" dirty="0">
                <a:effectLst/>
                <a:latin typeface="+mn-lt"/>
                <a:ea typeface="Times New Roman" panose="02020603050405020304" pitchFamily="18" charset="0"/>
                <a:cs typeface="Calibri" panose="020F0502020204030204" pitchFamily="34" charset="0"/>
              </a:rPr>
              <a:t>            = 	factored axial compressive force </a:t>
            </a:r>
            <a:r>
              <a:rPr lang="en-US" sz="1400" dirty="0">
                <a:latin typeface="+mn-lt"/>
              </a:rPr>
              <a:t>(kips)</a:t>
            </a:r>
          </a:p>
          <a:p>
            <a:pPr marL="1084263" marR="228600" indent="-855663">
              <a:lnSpc>
                <a:spcPct val="110000"/>
              </a:lnSpc>
              <a:spcBef>
                <a:spcPts val="0"/>
              </a:spcBef>
              <a:spcAft>
                <a:spcPts val="0"/>
              </a:spcAft>
              <a:tabLst>
                <a:tab pos="457200" algn="l"/>
              </a:tabLst>
            </a:pPr>
            <a:r>
              <a:rPr lang="en-US" sz="1400" dirty="0">
                <a:latin typeface="+mn-lt"/>
              </a:rPr>
              <a:t>P</a:t>
            </a:r>
            <a:r>
              <a:rPr lang="en-US" sz="1400" baseline="-25000" dirty="0">
                <a:latin typeface="+mn-lt"/>
              </a:rPr>
              <a:t>r                   </a:t>
            </a:r>
            <a:r>
              <a:rPr lang="en-US" sz="1400" dirty="0">
                <a:latin typeface="+mn-lt"/>
              </a:rPr>
              <a:t>=   factored compressive resistance (kips) (Slide 43)</a:t>
            </a:r>
          </a:p>
          <a:p>
            <a:pPr marL="1084263" marR="228600" indent="-855663">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ux</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uy </a:t>
            </a:r>
            <a:r>
              <a:rPr lang="en-US" sz="1400" dirty="0">
                <a:effectLst/>
                <a:latin typeface="+mn-lt"/>
                <a:ea typeface="Times New Roman" panose="02020603050405020304" pitchFamily="18" charset="0"/>
              </a:rPr>
              <a:t>=   factored moments about the x- and y-axes, respectively (Slides 71 and 72) (kip-in.)</a:t>
            </a:r>
          </a:p>
          <a:p>
            <a:pPr marL="1084263" marR="228600" indent="-855663">
              <a:lnSpc>
                <a:spcPct val="110000"/>
              </a:lnSpc>
              <a:spcBef>
                <a:spcPts val="0"/>
              </a:spcBef>
              <a:spcAft>
                <a:spcPts val="0"/>
              </a:spcAft>
              <a:tabLst>
                <a:tab pos="457200" algn="l"/>
              </a:tabLst>
            </a:pPr>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rx</a:t>
            </a:r>
            <a:r>
              <a:rPr lang="en-US" sz="1400" dirty="0">
                <a:effectLst/>
                <a:latin typeface="+mn-lt"/>
                <a:ea typeface="Times New Roman" panose="02020603050405020304" pitchFamily="18" charset="0"/>
              </a:rPr>
              <a:t>, M</a:t>
            </a:r>
            <a:r>
              <a:rPr lang="en-US" sz="1400" baseline="-25000" dirty="0">
                <a:effectLst/>
                <a:latin typeface="+mn-lt"/>
                <a:ea typeface="Times New Roman" panose="02020603050405020304" pitchFamily="18" charset="0"/>
              </a:rPr>
              <a:t>ry </a:t>
            </a:r>
            <a:r>
              <a:rPr lang="en-US" sz="1400" dirty="0">
                <a:effectLst/>
                <a:latin typeface="+mn-lt"/>
                <a:ea typeface="Times New Roman" panose="02020603050405020304" pitchFamily="18" charset="0"/>
              </a:rPr>
              <a:t>=    factored flexural resistance about the x- and </a:t>
            </a:r>
            <a:r>
              <a:rPr lang="en-US" sz="1400" dirty="0">
                <a:latin typeface="+mn-lt"/>
                <a:ea typeface="Times New Roman" panose="02020603050405020304" pitchFamily="18" charset="0"/>
              </a:rPr>
              <a:t>y-</a:t>
            </a:r>
            <a:r>
              <a:rPr lang="en-US" sz="1400" dirty="0">
                <a:effectLst/>
                <a:latin typeface="+mn-lt"/>
                <a:ea typeface="Times New Roman" panose="02020603050405020304" pitchFamily="18" charset="0"/>
              </a:rPr>
              <a:t>axes,  respectively, excluding tension flange rupture (kip-in.)</a:t>
            </a:r>
            <a:endParaRPr lang="en-US" sz="1400" dirty="0">
              <a:latin typeface="+mn-lt"/>
            </a:endParaRPr>
          </a:p>
        </p:txBody>
      </p:sp>
      <p:sp>
        <p:nvSpPr>
          <p:cNvPr id="18" name="TextBox 17">
            <a:extLst>
              <a:ext uri="{FF2B5EF4-FFF2-40B4-BE49-F238E27FC236}">
                <a16:creationId xmlns:a16="http://schemas.microsoft.com/office/drawing/2014/main" id="{499C5C81-15D7-BD08-F38E-D1926B777A47}"/>
              </a:ext>
            </a:extLst>
          </p:cNvPr>
          <p:cNvSpPr txBox="1"/>
          <p:nvPr/>
        </p:nvSpPr>
        <p:spPr>
          <a:xfrm>
            <a:off x="4067641" y="1797542"/>
            <a:ext cx="1895648" cy="338554"/>
          </a:xfrm>
          <a:prstGeom prst="rect">
            <a:avLst/>
          </a:prstGeom>
          <a:noFill/>
        </p:spPr>
        <p:txBody>
          <a:bodyPr wrap="square" rtlCol="0">
            <a:spAutoFit/>
          </a:bodyPr>
          <a:lstStyle/>
          <a:p>
            <a:r>
              <a:rPr lang="en-US" sz="1600" dirty="0">
                <a:latin typeface="+mn-lt"/>
              </a:rPr>
              <a:t>Eq. 6.9.2.2.1-1</a:t>
            </a:r>
          </a:p>
        </p:txBody>
      </p:sp>
      <p:sp>
        <p:nvSpPr>
          <p:cNvPr id="19" name="TextBox 18">
            <a:extLst>
              <a:ext uri="{FF2B5EF4-FFF2-40B4-BE49-F238E27FC236}">
                <a16:creationId xmlns:a16="http://schemas.microsoft.com/office/drawing/2014/main" id="{8F07C293-8D2F-DC88-081E-000A498588F8}"/>
              </a:ext>
            </a:extLst>
          </p:cNvPr>
          <p:cNvSpPr txBox="1"/>
          <p:nvPr/>
        </p:nvSpPr>
        <p:spPr>
          <a:xfrm>
            <a:off x="4068287" y="2999884"/>
            <a:ext cx="1894355" cy="338554"/>
          </a:xfrm>
          <a:prstGeom prst="rect">
            <a:avLst/>
          </a:prstGeom>
          <a:noFill/>
        </p:spPr>
        <p:txBody>
          <a:bodyPr wrap="square" rtlCol="0">
            <a:spAutoFit/>
          </a:bodyPr>
          <a:lstStyle/>
          <a:p>
            <a:r>
              <a:rPr lang="en-US" sz="1600" dirty="0">
                <a:latin typeface="+mn-lt"/>
              </a:rPr>
              <a:t>Eq. 6.9.2.2.1-2</a:t>
            </a:r>
          </a:p>
        </p:txBody>
      </p:sp>
      <p:sp>
        <p:nvSpPr>
          <p:cNvPr id="9" name="TextBox 8">
            <a:extLst>
              <a:ext uri="{FF2B5EF4-FFF2-40B4-BE49-F238E27FC236}">
                <a16:creationId xmlns:a16="http://schemas.microsoft.com/office/drawing/2014/main" id="{5006A0F8-5E96-7991-E03B-42F4F862DA11}"/>
              </a:ext>
            </a:extLst>
          </p:cNvPr>
          <p:cNvSpPr txBox="1"/>
          <p:nvPr/>
        </p:nvSpPr>
        <p:spPr>
          <a:xfrm>
            <a:off x="855041" y="539653"/>
            <a:ext cx="5772001" cy="646331"/>
          </a:xfrm>
          <a:prstGeom prst="rect">
            <a:avLst/>
          </a:prstGeom>
          <a:noFill/>
        </p:spPr>
        <p:txBody>
          <a:bodyPr wrap="square" rtlCol="0">
            <a:spAutoFit/>
          </a:bodyPr>
          <a:lstStyle/>
          <a:p>
            <a:r>
              <a:rPr lang="en-US" dirty="0">
                <a:latin typeface="+mn-lt"/>
              </a:rPr>
              <a:t>For members in which all the cross-section elements are defined as compact for flexure:</a:t>
            </a:r>
          </a:p>
        </p:txBody>
      </p:sp>
      <p:sp>
        <p:nvSpPr>
          <p:cNvPr id="16" name="Rectangle 15">
            <a:extLst>
              <a:ext uri="{FF2B5EF4-FFF2-40B4-BE49-F238E27FC236}">
                <a16:creationId xmlns:a16="http://schemas.microsoft.com/office/drawing/2014/main" id="{022B7D88-B8A7-A5AB-B624-417383BC412B}"/>
              </a:ext>
            </a:extLst>
          </p:cNvPr>
          <p:cNvSpPr/>
          <p:nvPr/>
        </p:nvSpPr>
        <p:spPr>
          <a:xfrm>
            <a:off x="6723760" y="66885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7743949-18EB-99FB-968B-80E5865B79F0}"/>
              </a:ext>
            </a:extLst>
          </p:cNvPr>
          <p:cNvSpPr/>
          <p:nvPr/>
        </p:nvSpPr>
        <p:spPr>
          <a:xfrm>
            <a:off x="7479764" y="106582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08A02D-7459-ADD7-AD19-9A613DC005F9}"/>
              </a:ext>
            </a:extLst>
          </p:cNvPr>
          <p:cNvSpPr/>
          <p:nvPr/>
        </p:nvSpPr>
        <p:spPr>
          <a:xfrm>
            <a:off x="7502624" y="3121345"/>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9555ABF-3D51-D413-4CF0-5CB889BD6CBC}"/>
              </a:ext>
            </a:extLst>
          </p:cNvPr>
          <p:cNvSpPr txBox="1"/>
          <p:nvPr/>
        </p:nvSpPr>
        <p:spPr>
          <a:xfrm>
            <a:off x="6634586" y="525406"/>
            <a:ext cx="283553" cy="215444"/>
          </a:xfrm>
          <a:prstGeom prst="rect">
            <a:avLst/>
          </a:prstGeom>
          <a:noFill/>
        </p:spPr>
        <p:txBody>
          <a:bodyPr wrap="square" rtlCol="0">
            <a:spAutoFit/>
          </a:bodyPr>
          <a:lstStyle/>
          <a:p>
            <a:r>
              <a:rPr lang="en-US" sz="1200" i="1" baseline="-25000" dirty="0">
                <a:latin typeface="Times New Roman" panose="02020603050405020304" pitchFamily="18" charset="0"/>
                <a:cs typeface="Times New Roman" panose="02020603050405020304" pitchFamily="18" charset="0"/>
              </a:rPr>
              <a:t>r</a:t>
            </a:r>
          </a:p>
        </p:txBody>
      </p:sp>
      <p:sp>
        <p:nvSpPr>
          <p:cNvPr id="23" name="TextBox 22">
            <a:extLst>
              <a:ext uri="{FF2B5EF4-FFF2-40B4-BE49-F238E27FC236}">
                <a16:creationId xmlns:a16="http://schemas.microsoft.com/office/drawing/2014/main" id="{5A3460C1-97D9-223A-CE18-5FA34C731C7C}"/>
              </a:ext>
            </a:extLst>
          </p:cNvPr>
          <p:cNvSpPr txBox="1"/>
          <p:nvPr/>
        </p:nvSpPr>
        <p:spPr>
          <a:xfrm>
            <a:off x="7391397" y="954487"/>
            <a:ext cx="513565" cy="215444"/>
          </a:xfrm>
          <a:prstGeom prst="rect">
            <a:avLst/>
          </a:prstGeom>
          <a:noFill/>
        </p:spPr>
        <p:txBody>
          <a:bodyPr wrap="square" rtlCol="0">
            <a:spAutoFit/>
          </a:bodyPr>
          <a:lstStyle/>
          <a:p>
            <a:r>
              <a:rPr lang="en-US" sz="1200" i="1" baseline="-25000" dirty="0">
                <a:latin typeface="Times New Roman" panose="02020603050405020304" pitchFamily="18" charset="0"/>
                <a:cs typeface="Times New Roman" panose="02020603050405020304" pitchFamily="18" charset="0"/>
              </a:rPr>
              <a:t>r</a:t>
            </a:r>
          </a:p>
        </p:txBody>
      </p:sp>
      <p:sp>
        <p:nvSpPr>
          <p:cNvPr id="24" name="TextBox 23">
            <a:extLst>
              <a:ext uri="{FF2B5EF4-FFF2-40B4-BE49-F238E27FC236}">
                <a16:creationId xmlns:a16="http://schemas.microsoft.com/office/drawing/2014/main" id="{19635F6C-9C51-056C-4847-2EA0FDD8F119}"/>
              </a:ext>
            </a:extLst>
          </p:cNvPr>
          <p:cNvSpPr txBox="1"/>
          <p:nvPr/>
        </p:nvSpPr>
        <p:spPr>
          <a:xfrm>
            <a:off x="7431191" y="2999884"/>
            <a:ext cx="546100" cy="215444"/>
          </a:xfrm>
          <a:prstGeom prst="rect">
            <a:avLst/>
          </a:prstGeom>
          <a:noFill/>
        </p:spPr>
        <p:txBody>
          <a:bodyPr wrap="square" rtlCol="0">
            <a:spAutoFit/>
          </a:bodyPr>
          <a:lstStyle/>
          <a:p>
            <a:r>
              <a:rPr lang="en-US" sz="1200" i="1" baseline="-25000" dirty="0">
                <a:latin typeface="Times New Roman" panose="02020603050405020304" pitchFamily="18" charset="0"/>
                <a:cs typeface="Times New Roman" panose="02020603050405020304" pitchFamily="18" charset="0"/>
              </a:rPr>
              <a:t>r</a:t>
            </a:r>
          </a:p>
        </p:txBody>
      </p:sp>
      <p:sp>
        <p:nvSpPr>
          <p:cNvPr id="25" name="TextBox 24">
            <a:extLst>
              <a:ext uri="{FF2B5EF4-FFF2-40B4-BE49-F238E27FC236}">
                <a16:creationId xmlns:a16="http://schemas.microsoft.com/office/drawing/2014/main" id="{543DB2A1-3871-F97C-79B1-B97F87419573}"/>
              </a:ext>
            </a:extLst>
          </p:cNvPr>
          <p:cNvSpPr txBox="1"/>
          <p:nvPr/>
        </p:nvSpPr>
        <p:spPr>
          <a:xfrm>
            <a:off x="7167435" y="3225126"/>
            <a:ext cx="1564849"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Eq. 6.9.2.2.1-1</a:t>
            </a:r>
          </a:p>
        </p:txBody>
      </p:sp>
      <p:sp>
        <p:nvSpPr>
          <p:cNvPr id="26" name="Rectangle 25">
            <a:extLst>
              <a:ext uri="{FF2B5EF4-FFF2-40B4-BE49-F238E27FC236}">
                <a16:creationId xmlns:a16="http://schemas.microsoft.com/office/drawing/2014/main" id="{0ED9F4F7-40D9-48F5-96E4-7A3ACCE2F1E2}"/>
              </a:ext>
            </a:extLst>
          </p:cNvPr>
          <p:cNvSpPr/>
          <p:nvPr/>
        </p:nvSpPr>
        <p:spPr>
          <a:xfrm>
            <a:off x="7900566" y="1228725"/>
            <a:ext cx="701393" cy="12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DC5F3B0-249D-1104-0558-39E012AA0F94}"/>
              </a:ext>
            </a:extLst>
          </p:cNvPr>
          <p:cNvSpPr/>
          <p:nvPr/>
        </p:nvSpPr>
        <p:spPr>
          <a:xfrm>
            <a:off x="7913544" y="3313107"/>
            <a:ext cx="755774" cy="12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83A763-CAD2-4555-1862-213BE8813806}"/>
              </a:ext>
            </a:extLst>
          </p:cNvPr>
          <p:cNvSpPr txBox="1"/>
          <p:nvPr/>
        </p:nvSpPr>
        <p:spPr>
          <a:xfrm>
            <a:off x="7588878" y="1118396"/>
            <a:ext cx="174134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Eq. 6.9.2.2.1-2</a:t>
            </a:r>
          </a:p>
        </p:txBody>
      </p:sp>
    </p:spTree>
    <p:extLst>
      <p:ext uri="{BB962C8B-B14F-4D97-AF65-F5344CB8AC3E}">
        <p14:creationId xmlns:p14="http://schemas.microsoft.com/office/powerpoint/2010/main" val="1406353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Yielding on the Gross Section</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154605"/>
            <a:ext cx="8366289"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factored tensile resistance, 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r</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the strength limit state for members subject to axial tension is to be taken as the lesser of the resistance for yielding on the gross section and fracture on the net section.</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yielding on the gross section is taken as (</a:t>
            </a:r>
            <a:r>
              <a:rPr lang="en-US" i="1" dirty="0">
                <a:effectLst/>
                <a:latin typeface="Calibri" panose="020F0502020204030204" pitchFamily="34" charset="0"/>
                <a:ea typeface="Times New Roman" panose="02020603050405020304" pitchFamily="18" charset="0"/>
                <a:cs typeface="Calibri" panose="020F0502020204030204" pitchFamily="34" charset="0"/>
              </a:rPr>
              <a:t>AASHTO LRFD</a:t>
            </a:r>
            <a:r>
              <a:rPr lang="en-US" dirty="0">
                <a:effectLst/>
                <a:latin typeface="Calibri" panose="020F0502020204030204" pitchFamily="34" charset="0"/>
                <a:ea typeface="Times New Roman" panose="02020603050405020304" pitchFamily="18" charset="0"/>
                <a:cs typeface="Calibri" panose="020F0502020204030204" pitchFamily="34" charset="0"/>
              </a:rPr>
              <a:t> Article 6.8.2.1):</a:t>
            </a: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8FB4FD0-0AF7-030F-6BA6-EC53A4A0C250}"/>
                  </a:ext>
                </a:extLst>
              </p:cNvPr>
              <p:cNvSpPr txBox="1"/>
              <p:nvPr/>
            </p:nvSpPr>
            <p:spPr bwMode="auto">
              <a:xfrm>
                <a:off x="3507927" y="2865153"/>
                <a:ext cx="1970088" cy="379412"/>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7" name="Object 6">
                <a:extLst>
                  <a:ext uri="{FF2B5EF4-FFF2-40B4-BE49-F238E27FC236}">
                    <a16:creationId xmlns:a16="http://schemas.microsoft.com/office/drawing/2014/main" id="{F8FB4FD0-0AF7-030F-6BA6-EC53A4A0C250}"/>
                  </a:ext>
                </a:extLst>
              </p:cNvPr>
              <p:cNvSpPr txBox="1">
                <a:spLocks noRot="1" noChangeAspect="1" noMove="1" noResize="1" noEditPoints="1" noAdjustHandles="1" noChangeArrowheads="1" noChangeShapeType="1" noTextEdit="1"/>
              </p:cNvSpPr>
              <p:nvPr/>
            </p:nvSpPr>
            <p:spPr bwMode="auto">
              <a:xfrm>
                <a:off x="3507927" y="2865153"/>
                <a:ext cx="1970088" cy="379412"/>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6BC2C42-D9D0-5389-2056-51F9E7C5B7ED}"/>
              </a:ext>
            </a:extLst>
          </p:cNvPr>
          <p:cNvSpPr txBox="1"/>
          <p:nvPr/>
        </p:nvSpPr>
        <p:spPr>
          <a:xfrm>
            <a:off x="848413" y="2966205"/>
            <a:ext cx="7838387" cy="1974643"/>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y</a:t>
            </a:r>
            <a:r>
              <a:rPr lang="en-US" sz="1600" dirty="0">
                <a:effectLst/>
                <a:latin typeface="Calibri" panose="020F0502020204030204" pitchFamily="34" charset="0"/>
                <a:ea typeface="Times New Roman" panose="02020603050405020304" pitchFamily="18" charset="0"/>
                <a:cs typeface="Calibri" panose="020F0502020204030204" pitchFamily="34" charset="0"/>
              </a:rPr>
              <a:t> 	 = 	resistance factor for yielding of tension members as specified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600" dirty="0">
                <a:effectLst/>
                <a:latin typeface="Calibri" panose="020F0502020204030204" pitchFamily="34" charset="0"/>
                <a:ea typeface="Times New Roman" panose="02020603050405020304" pitchFamily="18" charset="0"/>
                <a:cs typeface="Calibri" panose="020F0502020204030204" pitchFamily="34" charset="0"/>
              </a:rPr>
              <a:t>Article 6.5.4.2 (= 0.95)</a:t>
            </a:r>
          </a:p>
          <a:p>
            <a:pPr marL="801688" marR="228600" indent="-573088" algn="just">
              <a:lnSpc>
                <a:spcPct val="110000"/>
              </a:lnSpc>
              <a:spcBef>
                <a:spcPts val="0"/>
              </a:spcBef>
              <a:spcAft>
                <a:spcPts val="0"/>
              </a:spcAft>
              <a:tabLst>
                <a:tab pos="457200" algn="l"/>
                <a:tab pos="8001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latin typeface="Calibri" panose="020F0502020204030204" pitchFamily="34" charset="0"/>
                <a:ea typeface="Times New Roman" panose="02020603050405020304" pitchFamily="18" charset="0"/>
                <a:cs typeface="Calibri" panose="020F0502020204030204" pitchFamily="34" charset="0"/>
              </a:rPr>
              <a:t>g</a:t>
            </a:r>
            <a:r>
              <a:rPr lang="en-US" sz="1600" dirty="0">
                <a:latin typeface="Calibri" panose="020F0502020204030204" pitchFamily="34" charset="0"/>
                <a:ea typeface="Times New Roman" panose="02020603050405020304" pitchFamily="18" charset="0"/>
                <a:cs typeface="Calibri" panose="020F0502020204030204" pitchFamily="34" charset="0"/>
              </a:rPr>
              <a:t>  =    gross cross-sectional area of the member (in.</a:t>
            </a:r>
            <a:r>
              <a:rPr lang="en-US" sz="1600" baseline="30000" dirty="0">
                <a:latin typeface="Calibri" panose="020F0502020204030204" pitchFamily="34" charset="0"/>
                <a:ea typeface="Times New Roman" panose="02020603050405020304" pitchFamily="18" charset="0"/>
                <a:cs typeface="Calibri" panose="020F0502020204030204" pitchFamily="34" charset="0"/>
              </a:rPr>
              <a:t>2</a:t>
            </a:r>
            <a:r>
              <a:rPr lang="en-US" sz="1600" dirty="0">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F</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y</a:t>
            </a:r>
            <a:r>
              <a:rPr lang="en-US" sz="1600" dirty="0">
                <a:effectLst/>
                <a:latin typeface="Calibri" panose="020F0502020204030204" pitchFamily="34" charset="0"/>
                <a:ea typeface="Times New Roman" panose="02020603050405020304" pitchFamily="18" charset="0"/>
                <a:cs typeface="Calibri" panose="020F0502020204030204" pitchFamily="34" charset="0"/>
              </a:rPr>
              <a:t>  =    specified mini</a:t>
            </a:r>
            <a:r>
              <a:rPr lang="en-US" sz="1600" dirty="0">
                <a:latin typeface="Calibri" panose="020F0502020204030204" pitchFamily="34" charset="0"/>
                <a:ea typeface="Times New Roman" panose="02020603050405020304" pitchFamily="18" charset="0"/>
                <a:cs typeface="Calibri" panose="020F0502020204030204" pitchFamily="34" charset="0"/>
              </a:rPr>
              <a:t>mum yield strength of the member (ksi)</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P</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ny</a:t>
            </a:r>
            <a:r>
              <a:rPr lang="en-US" sz="1600" dirty="0">
                <a:effectLst/>
                <a:latin typeface="Calibri" panose="020F0502020204030204" pitchFamily="34" charset="0"/>
                <a:ea typeface="Times New Roman" panose="02020603050405020304" pitchFamily="18" charset="0"/>
                <a:cs typeface="Calibri" panose="020F0502020204030204" pitchFamily="34" charset="0"/>
              </a:rPr>
              <a:t> =   nominal tensile resistance for yielding on the gross section (kips)</a:t>
            </a:r>
          </a:p>
        </p:txBody>
      </p:sp>
    </p:spTree>
    <p:extLst>
      <p:ext uri="{BB962C8B-B14F-4D97-AF65-F5344CB8AC3E}">
        <p14:creationId xmlns:p14="http://schemas.microsoft.com/office/powerpoint/2010/main" val="1318109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39718" y="-65711"/>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701511" y="117104"/>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A7BE33B8-F97E-2DA9-34F9-E435A0517713}"/>
                  </a:ext>
                </a:extLst>
              </p:cNvPr>
              <p:cNvSpPr txBox="1"/>
              <p:nvPr/>
            </p:nvSpPr>
            <p:spPr bwMode="auto">
              <a:xfrm>
                <a:off x="2700192" y="1165225"/>
                <a:ext cx="3464236" cy="862994"/>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𝑢</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𝑟</m:t>
                              </m:r>
                            </m:sub>
                          </m:sSub>
                        </m:den>
                      </m:f>
                      <m:r>
                        <a:rPr lang="en-US" sz="1600" i="1">
                          <a:solidFill>
                            <a:srgbClr val="000000"/>
                          </a:solidFill>
                          <a:latin typeface="Cambria Math" panose="02040503050406030204" pitchFamily="18" charset="0"/>
                        </a:rPr>
                        <m:t>  + </m:t>
                      </m:r>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𝑢𝑥</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𝑟𝑥</m:t>
                              </m:r>
                            </m:sub>
                          </m:sSub>
                        </m:den>
                      </m:f>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𝑢𝑦</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𝑟𝑦</m:t>
                              </m:r>
                            </m:sub>
                          </m:sSub>
                        </m:den>
                      </m:f>
                      <m:r>
                        <a:rPr lang="en-US" sz="1600" i="1">
                          <a:solidFill>
                            <a:srgbClr val="000000"/>
                          </a:solidFill>
                          <a:latin typeface="Cambria Math" panose="02040503050406030204" pitchFamily="18" charset="0"/>
                        </a:rPr>
                        <m:t> ≤  1.0</m:t>
                      </m:r>
                    </m:oMath>
                  </m:oMathPara>
                </a14:m>
                <a:endParaRPr lang="en-US" sz="1600" dirty="0"/>
              </a:p>
            </p:txBody>
          </p:sp>
        </mc:Choice>
        <mc:Fallback xmlns="">
          <p:sp>
            <p:nvSpPr>
              <p:cNvPr id="11" name="Object 10">
                <a:extLst>
                  <a:ext uri="{FF2B5EF4-FFF2-40B4-BE49-F238E27FC236}">
                    <a16:creationId xmlns:a16="http://schemas.microsoft.com/office/drawing/2014/main" id="{A7BE33B8-F97E-2DA9-34F9-E435A0517713}"/>
                  </a:ext>
                </a:extLst>
              </p:cNvPr>
              <p:cNvSpPr txBox="1">
                <a:spLocks noRot="1" noChangeAspect="1" noMove="1" noResize="1" noEditPoints="1" noAdjustHandles="1" noChangeArrowheads="1" noChangeShapeType="1" noTextEdit="1"/>
              </p:cNvSpPr>
              <p:nvPr/>
            </p:nvSpPr>
            <p:spPr bwMode="auto">
              <a:xfrm>
                <a:off x="2700192" y="1165225"/>
                <a:ext cx="3464236" cy="862994"/>
              </a:xfrm>
              <a:prstGeom prst="rect">
                <a:avLst/>
              </a:prstGeom>
              <a:blipFill>
                <a:blip r:embed="rId5"/>
                <a:stretch>
                  <a:fillRect/>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a:extLst>
              <a:ext uri="{FF2B5EF4-FFF2-40B4-BE49-F238E27FC236}">
                <a16:creationId xmlns:a16="http://schemas.microsoft.com/office/drawing/2014/main" id="{A249FDD8-7D46-7659-A62E-9FDA37248743}"/>
              </a:ext>
            </a:extLst>
          </p:cNvPr>
          <p:cNvSpPr txBox="1"/>
          <p:nvPr/>
        </p:nvSpPr>
        <p:spPr>
          <a:xfrm>
            <a:off x="666945" y="3507083"/>
            <a:ext cx="7979791" cy="554447"/>
          </a:xfrm>
          <a:prstGeom prst="rect">
            <a:avLst/>
          </a:prstGeom>
          <a:noFill/>
        </p:spPr>
        <p:txBody>
          <a:bodyPr wrap="square">
            <a:spAutoFit/>
          </a:bodyPr>
          <a:lstStyle/>
          <a:p>
            <a:pPr marL="1084263" marR="228600" indent="-855663" algn="just">
              <a:lnSpc>
                <a:spcPct val="110000"/>
              </a:lnSpc>
              <a:spcBef>
                <a:spcPts val="0"/>
              </a:spcBef>
              <a:spcAft>
                <a:spcPts val="0"/>
              </a:spcAft>
              <a:tabLst>
                <a:tab pos="457200" algn="l"/>
              </a:tabLst>
            </a:pPr>
            <a:endParaRPr lang="en-US" sz="1400" dirty="0">
              <a:effectLst/>
              <a:latin typeface="+mn-lt"/>
              <a:ea typeface="Times New Roman" panose="02020603050405020304" pitchFamily="18" charset="0"/>
            </a:endParaRPr>
          </a:p>
          <a:p>
            <a:pPr marL="801688" marR="228600" indent="-573088" algn="just">
              <a:lnSpc>
                <a:spcPct val="110000"/>
              </a:lnSpc>
              <a:spcBef>
                <a:spcPts val="0"/>
              </a:spcBef>
              <a:spcAft>
                <a:spcPts val="0"/>
              </a:spcAft>
              <a:tabLst>
                <a:tab pos="457200" algn="l"/>
                <a:tab pos="800100" algn="l"/>
              </a:tabLst>
            </a:pPr>
            <a:r>
              <a:rPr lang="en-US" sz="1400" dirty="0">
                <a:latin typeface="+mn-lt"/>
              </a:rPr>
              <a:t> </a:t>
            </a:r>
          </a:p>
        </p:txBody>
      </p:sp>
      <p:sp>
        <p:nvSpPr>
          <p:cNvPr id="18" name="TextBox 17">
            <a:extLst>
              <a:ext uri="{FF2B5EF4-FFF2-40B4-BE49-F238E27FC236}">
                <a16:creationId xmlns:a16="http://schemas.microsoft.com/office/drawing/2014/main" id="{499C5C81-15D7-BD08-F38E-D1926B777A47}"/>
              </a:ext>
            </a:extLst>
          </p:cNvPr>
          <p:cNvSpPr txBox="1"/>
          <p:nvPr/>
        </p:nvSpPr>
        <p:spPr>
          <a:xfrm>
            <a:off x="5652695" y="1277893"/>
            <a:ext cx="1895648" cy="338554"/>
          </a:xfrm>
          <a:prstGeom prst="rect">
            <a:avLst/>
          </a:prstGeom>
          <a:noFill/>
        </p:spPr>
        <p:txBody>
          <a:bodyPr wrap="square" rtlCol="0">
            <a:spAutoFit/>
          </a:bodyPr>
          <a:lstStyle/>
          <a:p>
            <a:r>
              <a:rPr lang="en-US" sz="1600" dirty="0">
                <a:latin typeface="+mn-lt"/>
              </a:rPr>
              <a:t>Eq. 6.9.2.2.1-3</a:t>
            </a:r>
          </a:p>
        </p:txBody>
      </p:sp>
      <p:sp>
        <p:nvSpPr>
          <p:cNvPr id="9" name="TextBox 8">
            <a:extLst>
              <a:ext uri="{FF2B5EF4-FFF2-40B4-BE49-F238E27FC236}">
                <a16:creationId xmlns:a16="http://schemas.microsoft.com/office/drawing/2014/main" id="{5006A0F8-5E96-7991-E03B-42F4F862DA11}"/>
              </a:ext>
            </a:extLst>
          </p:cNvPr>
          <p:cNvSpPr txBox="1"/>
          <p:nvPr/>
        </p:nvSpPr>
        <p:spPr>
          <a:xfrm>
            <a:off x="873427" y="596408"/>
            <a:ext cx="7849241" cy="369332"/>
          </a:xfrm>
          <a:prstGeom prst="rect">
            <a:avLst/>
          </a:prstGeom>
          <a:noFill/>
        </p:spPr>
        <p:txBody>
          <a:bodyPr wrap="square" rtlCol="0">
            <a:spAutoFit/>
          </a:bodyPr>
          <a:lstStyle/>
          <a:p>
            <a:r>
              <a:rPr lang="en-US" dirty="0">
                <a:latin typeface="+mn-lt"/>
              </a:rPr>
              <a:t>The following interaction equation may be employed for all types of members:</a:t>
            </a:r>
          </a:p>
        </p:txBody>
      </p:sp>
      <p:sp>
        <p:nvSpPr>
          <p:cNvPr id="16" name="Rectangle 15">
            <a:extLst>
              <a:ext uri="{FF2B5EF4-FFF2-40B4-BE49-F238E27FC236}">
                <a16:creationId xmlns:a16="http://schemas.microsoft.com/office/drawing/2014/main" id="{022B7D88-B8A7-A5AB-B624-417383BC412B}"/>
              </a:ext>
            </a:extLst>
          </p:cNvPr>
          <p:cNvSpPr/>
          <p:nvPr/>
        </p:nvSpPr>
        <p:spPr>
          <a:xfrm>
            <a:off x="6723760" y="66885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7743949-18EB-99FB-968B-80E5865B79F0}"/>
              </a:ext>
            </a:extLst>
          </p:cNvPr>
          <p:cNvSpPr/>
          <p:nvPr/>
        </p:nvSpPr>
        <p:spPr>
          <a:xfrm>
            <a:off x="7479764" y="106582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08A02D-7459-ADD7-AD19-9A613DC005F9}"/>
              </a:ext>
            </a:extLst>
          </p:cNvPr>
          <p:cNvSpPr/>
          <p:nvPr/>
        </p:nvSpPr>
        <p:spPr>
          <a:xfrm>
            <a:off x="7502624" y="3121345"/>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ED9F4F7-40D9-48F5-96E4-7A3ACCE2F1E2}"/>
              </a:ext>
            </a:extLst>
          </p:cNvPr>
          <p:cNvSpPr/>
          <p:nvPr/>
        </p:nvSpPr>
        <p:spPr>
          <a:xfrm>
            <a:off x="7900566" y="1228725"/>
            <a:ext cx="701393" cy="12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DC5F3B0-249D-1104-0558-39E012AA0F94}"/>
              </a:ext>
            </a:extLst>
          </p:cNvPr>
          <p:cNvSpPr/>
          <p:nvPr/>
        </p:nvSpPr>
        <p:spPr>
          <a:xfrm>
            <a:off x="7913544" y="3313107"/>
            <a:ext cx="755774" cy="12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05DF3C3-A5F1-5798-8299-2433331175FE}"/>
              </a:ext>
            </a:extLst>
          </p:cNvPr>
          <p:cNvSpPr txBox="1"/>
          <p:nvPr/>
        </p:nvSpPr>
        <p:spPr>
          <a:xfrm>
            <a:off x="996283" y="2084721"/>
            <a:ext cx="7465545"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rPr>
              <a:t>Tee stems and double-angle web legs in which the tip of the stem or leg is in flexural compression are not considered as compact elements; therefore, Eq. 6.9.2.2.1-3 should be applied in cases where the tip of the tee stem or double-angle web legs are subject to flexural compression.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sz="1800" dirty="0">
                <a:effectLst/>
                <a:latin typeface="+mn-lt"/>
                <a:ea typeface="Times New Roman" panose="02020603050405020304" pitchFamily="18" charset="0"/>
              </a:rPr>
              <a:t>Tee stems and double angle web legs in which the tip of the stem or leg is in flexural tension are considered as compact elements; thus, Eqs. 6.9.2.2.1-1 and 6.9.2.2.1-2 (Slide 69) may be applied in this case.</a:t>
            </a:r>
            <a:endParaRPr lang="en-US" dirty="0">
              <a:latin typeface="+mn-lt"/>
            </a:endParaRPr>
          </a:p>
        </p:txBody>
      </p:sp>
    </p:spTree>
    <p:extLst>
      <p:ext uri="{BB962C8B-B14F-4D97-AF65-F5344CB8AC3E}">
        <p14:creationId xmlns:p14="http://schemas.microsoft.com/office/powerpoint/2010/main" val="1286024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2" y="380265"/>
            <a:ext cx="6089416" cy="2369880"/>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700" u="sng" dirty="0">
                <a:latin typeface="+mn-lt"/>
                <a:ea typeface="Times New Roman" panose="02020603050405020304" pitchFamily="18" charset="0"/>
              </a:rPr>
              <a:t>Moment Magnification:</a:t>
            </a:r>
            <a:endParaRPr lang="en-US" sz="1700" u="sng"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742950" lvl="1" indent="-285750" algn="just">
              <a:spcBef>
                <a:spcPts val="0"/>
              </a:spcBef>
              <a:spcAft>
                <a:spcPts val="0"/>
              </a:spcAft>
              <a:buFont typeface="Calibri" panose="020F0502020204030204" pitchFamily="34" charset="0"/>
              <a:buChar char="―"/>
            </a:pPr>
            <a:r>
              <a:rPr lang="en-US" sz="1600" dirty="0">
                <a:latin typeface="+mn-lt"/>
                <a:ea typeface="Times New Roman" panose="02020603050405020304" pitchFamily="18" charset="0"/>
              </a:rPr>
              <a:t>For application in the preceding interaction equations, </a:t>
            </a:r>
            <a:r>
              <a:rPr lang="en-US" sz="1600" dirty="0">
                <a:effectLst/>
                <a:latin typeface="+mn-lt"/>
                <a:ea typeface="Times New Roman" panose="02020603050405020304" pitchFamily="18" charset="0"/>
                <a:cs typeface="Times New Roman" panose="02020603050405020304" pitchFamily="18" charset="0"/>
              </a:rPr>
              <a:t>the moments about the x- and y-axes, M</a:t>
            </a:r>
            <a:r>
              <a:rPr lang="en-US" sz="1600" baseline="-25000" dirty="0">
                <a:effectLst/>
                <a:latin typeface="+mn-lt"/>
                <a:ea typeface="Times New Roman" panose="02020603050405020304" pitchFamily="18" charset="0"/>
                <a:cs typeface="Times New Roman" panose="02020603050405020304" pitchFamily="18" charset="0"/>
              </a:rPr>
              <a:t>ux</a:t>
            </a:r>
            <a:r>
              <a:rPr lang="en-US" sz="1600" dirty="0">
                <a:effectLst/>
                <a:latin typeface="+mn-lt"/>
                <a:ea typeface="Times New Roman" panose="02020603050405020304" pitchFamily="18" charset="0"/>
                <a:cs typeface="Times New Roman" panose="02020603050405020304" pitchFamily="18" charset="0"/>
              </a:rPr>
              <a:t> and M</a:t>
            </a:r>
            <a:r>
              <a:rPr lang="en-US" sz="1600" baseline="-25000" dirty="0">
                <a:effectLst/>
                <a:latin typeface="+mn-lt"/>
                <a:ea typeface="Times New Roman" panose="02020603050405020304" pitchFamily="18" charset="0"/>
                <a:cs typeface="Times New Roman" panose="02020603050405020304" pitchFamily="18" charset="0"/>
              </a:rPr>
              <a:t>uy</a:t>
            </a:r>
            <a:r>
              <a:rPr lang="en-US" sz="1600" dirty="0">
                <a:effectLst/>
                <a:latin typeface="+mn-lt"/>
                <a:ea typeface="Times New Roman" panose="02020603050405020304" pitchFamily="18" charset="0"/>
                <a:cs typeface="Times New Roman" panose="02020603050405020304" pitchFamily="18" charset="0"/>
              </a:rPr>
              <a:t>, due to the eccentricity of the applied factored axial compressive force, P</a:t>
            </a:r>
            <a:r>
              <a:rPr lang="en-US" sz="1600" baseline="-25000" dirty="0">
                <a:effectLst/>
                <a:latin typeface="+mn-lt"/>
                <a:ea typeface="Times New Roman" panose="02020603050405020304" pitchFamily="18" charset="0"/>
                <a:cs typeface="Times New Roman" panose="02020603050405020304" pitchFamily="18" charset="0"/>
              </a:rPr>
              <a:t>u</a:t>
            </a:r>
            <a:r>
              <a:rPr lang="en-US" sz="1600" dirty="0">
                <a:effectLst/>
                <a:latin typeface="+mn-lt"/>
                <a:ea typeface="Times New Roman" panose="02020603050405020304" pitchFamily="18" charset="0"/>
                <a:cs typeface="Times New Roman" panose="02020603050405020304" pitchFamily="18" charset="0"/>
              </a:rPr>
              <a:t>, are to be calculated considering second-order effects arising from the additional secondary moment cause by the axial force acting through the member deflection. </a:t>
            </a:r>
            <a:r>
              <a:rPr lang="en-US" sz="1600" dirty="0">
                <a:latin typeface="+mn-lt"/>
                <a:ea typeface="Times New Roman" panose="02020603050405020304" pitchFamily="18" charset="0"/>
              </a:rPr>
              <a:t> </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 name="Picture 4" descr="Figure 6.6.3.4.3.2-1 Amplification of Mux and End Moments M1 and M2. sketch of member with moments m sub u x and forces P sub u as well as deflection, delta shown. ">
            <a:extLst>
              <a:ext uri="{FF2B5EF4-FFF2-40B4-BE49-F238E27FC236}">
                <a16:creationId xmlns:a16="http://schemas.microsoft.com/office/drawing/2014/main" id="{AE74C3C0-2964-3523-1E22-C52B62EE847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2699" y="2743985"/>
            <a:ext cx="3606297" cy="2297915"/>
          </a:xfrm>
          <a:prstGeom prst="rect">
            <a:avLst/>
          </a:prstGeom>
          <a:noFill/>
          <a:ln>
            <a:noFill/>
          </a:ln>
        </p:spPr>
      </p:pic>
      <p:pic>
        <p:nvPicPr>
          <p:cNvPr id="8" name="Picture 7">
            <a:extLst>
              <a:ext uri="{FF2B5EF4-FFF2-40B4-BE49-F238E27FC236}">
                <a16:creationId xmlns:a16="http://schemas.microsoft.com/office/drawing/2014/main" id="{02361204-31A8-9CCB-7F8F-DA08B0827B71}"/>
              </a:ext>
            </a:extLst>
          </p:cNvPr>
          <p:cNvPicPr>
            <a:picLocks noChangeAspect="1"/>
          </p:cNvPicPr>
          <p:nvPr/>
        </p:nvPicPr>
        <p:blipFill>
          <a:blip r:embed="rId4"/>
          <a:stretch>
            <a:fillRect/>
          </a:stretch>
        </p:blipFill>
        <p:spPr>
          <a:xfrm>
            <a:off x="7149288" y="-1"/>
            <a:ext cx="1441280" cy="5143500"/>
          </a:xfrm>
          <a:prstGeom prst="rect">
            <a:avLst/>
          </a:prstGeom>
        </p:spPr>
      </p:pic>
    </p:spTree>
    <p:extLst>
      <p:ext uri="{BB962C8B-B14F-4D97-AF65-F5344CB8AC3E}">
        <p14:creationId xmlns:p14="http://schemas.microsoft.com/office/powerpoint/2010/main" val="952625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111353"/>
            <a:ext cx="8601959" cy="5032147"/>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700" u="sng" dirty="0">
                <a:latin typeface="+mn-lt"/>
                <a:ea typeface="Times New Roman" panose="02020603050405020304" pitchFamily="18" charset="0"/>
              </a:rPr>
              <a:t>Moment Magnification - cont.:</a:t>
            </a:r>
            <a:endParaRPr lang="en-US" sz="1700" u="sng"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742950" lvl="1" indent="-285750" algn="just">
              <a:spcBef>
                <a:spcPts val="0"/>
              </a:spcBef>
              <a:spcAft>
                <a:spcPts val="0"/>
              </a:spcAft>
              <a:buFont typeface="Calibri" panose="020F0502020204030204" pitchFamily="34" charset="0"/>
              <a:buChar char="―"/>
            </a:pPr>
            <a:r>
              <a:rPr lang="en-US" sz="1600" dirty="0">
                <a:effectLst/>
                <a:latin typeface="+mn-lt"/>
                <a:ea typeface="Times New Roman" panose="02020603050405020304" pitchFamily="18" charset="0"/>
                <a:cs typeface="Times New Roman" panose="02020603050405020304" pitchFamily="18" charset="0"/>
              </a:rPr>
              <a:t>The magnification of the first-order moment, (M</a:t>
            </a:r>
            <a:r>
              <a:rPr lang="en-US" sz="1600" baseline="-25000" dirty="0">
                <a:effectLst/>
                <a:latin typeface="+mn-lt"/>
                <a:ea typeface="Times New Roman" panose="02020603050405020304" pitchFamily="18" charset="0"/>
                <a:cs typeface="Times New Roman" panose="02020603050405020304" pitchFamily="18" charset="0"/>
              </a:rPr>
              <a:t>ux</a:t>
            </a:r>
            <a:r>
              <a:rPr lang="en-US" sz="1600" dirty="0">
                <a:effectLst/>
                <a:latin typeface="+mn-lt"/>
                <a:ea typeface="Times New Roman" panose="02020603050405020304" pitchFamily="18" charset="0"/>
                <a:cs typeface="Times New Roman" panose="02020603050405020304" pitchFamily="18" charset="0"/>
              </a:rPr>
              <a:t>)</a:t>
            </a:r>
            <a:r>
              <a:rPr lang="en-US" sz="1600" baseline="-25000" dirty="0">
                <a:effectLst/>
                <a:latin typeface="+mn-lt"/>
                <a:ea typeface="Times New Roman" panose="02020603050405020304" pitchFamily="18" charset="0"/>
                <a:cs typeface="Times New Roman" panose="02020603050405020304" pitchFamily="18" charset="0"/>
              </a:rPr>
              <a:t>1</a:t>
            </a:r>
            <a:r>
              <a:rPr lang="en-US" sz="1600" dirty="0">
                <a:effectLst/>
                <a:latin typeface="+mn-lt"/>
                <a:ea typeface="Times New Roman" panose="02020603050405020304" pitchFamily="18" charset="0"/>
                <a:cs typeface="Times New Roman" panose="02020603050405020304" pitchFamily="18" charset="0"/>
              </a:rPr>
              <a:t>, can be determined from a second-order elastic analysis, or more simply, from the approximate single-step adjustment specified in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Article 4.5.3.2.2b as follows: </a:t>
            </a:r>
            <a:endParaRPr lang="en-US" sz="1600"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1254125" indent="-1254125"/>
            <a:r>
              <a:rPr lang="en-US" sz="1700" dirty="0">
                <a:latin typeface="+mn-lt"/>
                <a:ea typeface="Times New Roman" panose="02020603050405020304" pitchFamily="18" charset="0"/>
                <a:cs typeface="Calibri" panose="020F0502020204030204" pitchFamily="34" charset="0"/>
              </a:rPr>
              <a:t>               C</a:t>
            </a:r>
            <a:r>
              <a:rPr lang="en-US" sz="1700" baseline="-25000" dirty="0">
                <a:latin typeface="+mn-lt"/>
                <a:ea typeface="Times New Roman" panose="02020603050405020304" pitchFamily="18" charset="0"/>
                <a:cs typeface="Calibri" panose="020F0502020204030204" pitchFamily="34" charset="0"/>
              </a:rPr>
              <a:t>m  </a:t>
            </a:r>
            <a:r>
              <a:rPr lang="en-US" sz="1700" dirty="0">
                <a:latin typeface="+mn-lt"/>
                <a:ea typeface="Times New Roman" panose="02020603050405020304" pitchFamily="18" charset="0"/>
                <a:cs typeface="Calibri" panose="020F0502020204030204" pitchFamily="34" charset="0"/>
              </a:rPr>
              <a:t>=  equivalent uniform moment factor.  For members braced against sidesway and without transverse loading between supports in the plane of bending </a:t>
            </a:r>
          </a:p>
          <a:p>
            <a:pPr marL="1309688" indent="-1309688"/>
            <a:r>
              <a:rPr lang="en-US" sz="1700" dirty="0">
                <a:latin typeface="+mn-lt"/>
                <a:ea typeface="Times New Roman" panose="02020603050405020304" pitchFamily="18" charset="0"/>
                <a:cs typeface="Calibri" panose="020F0502020204030204" pitchFamily="34" charset="0"/>
              </a:rPr>
              <a:t>                     =  </a:t>
            </a:r>
            <a:endParaRPr lang="en-US" sz="1700" baseline="-25000" dirty="0">
              <a:latin typeface="+mn-lt"/>
              <a:ea typeface="Times New Roman" panose="02020603050405020304" pitchFamily="18" charset="0"/>
              <a:cs typeface="Calibri" panose="020F0502020204030204" pitchFamily="34" charset="0"/>
            </a:endParaRPr>
          </a:p>
          <a:p>
            <a:r>
              <a:rPr lang="en-US" sz="1700" dirty="0">
                <a:latin typeface="+mn-lt"/>
                <a:ea typeface="Times New Roman" panose="02020603050405020304" pitchFamily="18" charset="0"/>
                <a:cs typeface="Calibri" panose="020F0502020204030204" pitchFamily="34" charset="0"/>
              </a:rPr>
              <a:t>               </a:t>
            </a:r>
          </a:p>
          <a:p>
            <a:r>
              <a:rPr lang="en-US" sz="1700" dirty="0">
                <a:latin typeface="+mn-lt"/>
                <a:ea typeface="Times New Roman" panose="02020603050405020304" pitchFamily="18" charset="0"/>
                <a:cs typeface="Calibri" panose="020F0502020204030204" pitchFamily="34" charset="0"/>
              </a:rPr>
              <a:t>                P</a:t>
            </a:r>
            <a:r>
              <a:rPr lang="en-US" sz="1700" baseline="-25000" dirty="0">
                <a:latin typeface="+mn-lt"/>
                <a:ea typeface="Times New Roman" panose="02020603050405020304" pitchFamily="18" charset="0"/>
                <a:cs typeface="Calibri" panose="020F0502020204030204" pitchFamily="34" charset="0"/>
              </a:rPr>
              <a:t>e</a:t>
            </a:r>
            <a:r>
              <a:rPr lang="en-US" sz="1700" dirty="0">
                <a:latin typeface="+mn-lt"/>
                <a:ea typeface="Times New Roman" panose="02020603050405020304" pitchFamily="18" charset="0"/>
                <a:cs typeface="Calibri" panose="020F0502020204030204" pitchFamily="34" charset="0"/>
              </a:rPr>
              <a:t>  =   Euler buckling load for buckling about the x-axis (i.e., the axis of bending) (kips)</a:t>
            </a:r>
          </a:p>
          <a:p>
            <a:r>
              <a:rPr lang="en-US" sz="1700" dirty="0">
                <a:latin typeface="+mn-lt"/>
                <a:ea typeface="Times New Roman" panose="02020603050405020304" pitchFamily="18" charset="0"/>
                <a:cs typeface="Calibri" panose="020F0502020204030204" pitchFamily="34" charset="0"/>
              </a:rPr>
              <a:t>                     =   </a:t>
            </a: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r>
              <a:rPr lang="en-US" sz="1700" dirty="0">
                <a:latin typeface="+mn-lt"/>
                <a:ea typeface="Times New Roman" panose="02020603050405020304" pitchFamily="18" charset="0"/>
                <a:cs typeface="Calibri" panose="020F0502020204030204" pitchFamily="34" charset="0"/>
              </a:rPr>
              <a:t>               </a:t>
            </a:r>
            <a:r>
              <a:rPr lang="en-US" sz="1700" dirty="0">
                <a:latin typeface="+mn-lt"/>
                <a:ea typeface="Times New Roman" panose="02020603050405020304" pitchFamily="18" charset="0"/>
                <a:cs typeface="Calibri" panose="020F0502020204030204" pitchFamily="34" charset="0"/>
                <a:sym typeface="Symbol" panose="05050102010706020507" pitchFamily="18" charset="2"/>
              </a:rPr>
              <a:t></a:t>
            </a:r>
            <a:r>
              <a:rPr lang="en-US" sz="1700" baseline="-25000" dirty="0">
                <a:latin typeface="+mn-lt"/>
                <a:ea typeface="Times New Roman" panose="02020603050405020304" pitchFamily="18" charset="0"/>
                <a:cs typeface="Calibri" panose="020F0502020204030204" pitchFamily="34" charset="0"/>
                <a:sym typeface="Symbol" panose="05050102010706020507" pitchFamily="18" charset="2"/>
              </a:rPr>
              <a:t>K</a:t>
            </a:r>
            <a:r>
              <a:rPr lang="en-US" sz="1700" dirty="0">
                <a:latin typeface="+mn-lt"/>
                <a:ea typeface="Times New Roman" panose="02020603050405020304" pitchFamily="18" charset="0"/>
                <a:cs typeface="Calibri" panose="020F0502020204030204" pitchFamily="34" charset="0"/>
                <a:sym typeface="Symbol" panose="05050102010706020507" pitchFamily="18" charset="2"/>
              </a:rPr>
              <a:t>  =  stiffness reduction factor taken equal to 1.0 for steel members</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3AE81EB-7BDA-569B-7D21-FAE5CD6AF2D5}"/>
                  </a:ext>
                </a:extLst>
              </p:cNvPr>
              <p:cNvSpPr txBox="1"/>
              <p:nvPr/>
            </p:nvSpPr>
            <p:spPr bwMode="auto">
              <a:xfrm>
                <a:off x="3092702" y="1797401"/>
                <a:ext cx="2027304" cy="40885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2</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1</m:t>
                          </m:r>
                        </m:sub>
                      </m:sSub>
                    </m:oMath>
                  </m:oMathPara>
                </a14:m>
                <a:endParaRPr lang="en-US" sz="1400" dirty="0"/>
              </a:p>
            </p:txBody>
          </p:sp>
        </mc:Choice>
        <mc:Fallback xmlns="">
          <p:sp>
            <p:nvSpPr>
              <p:cNvPr id="7" name="Object 6">
                <a:extLst>
                  <a:ext uri="{FF2B5EF4-FFF2-40B4-BE49-F238E27FC236}">
                    <a16:creationId xmlns:a16="http://schemas.microsoft.com/office/drawing/2014/main" id="{63AE81EB-7BDA-569B-7D21-FAE5CD6AF2D5}"/>
                  </a:ext>
                </a:extLst>
              </p:cNvPr>
              <p:cNvSpPr txBox="1">
                <a:spLocks noRot="1" noChangeAspect="1" noMove="1" noResize="1" noEditPoints="1" noAdjustHandles="1" noChangeArrowheads="1" noChangeShapeType="1" noTextEdit="1"/>
              </p:cNvSpPr>
              <p:nvPr/>
            </p:nvSpPr>
            <p:spPr bwMode="auto">
              <a:xfrm>
                <a:off x="3092702" y="1797401"/>
                <a:ext cx="2027304" cy="408852"/>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7A34DC3-D026-CB37-B1EE-6CF86EF0FA67}"/>
              </a:ext>
            </a:extLst>
          </p:cNvPr>
          <p:cNvSpPr txBox="1"/>
          <p:nvPr/>
        </p:nvSpPr>
        <p:spPr>
          <a:xfrm>
            <a:off x="5230322" y="1763644"/>
            <a:ext cx="1651221" cy="369332"/>
          </a:xfrm>
          <a:prstGeom prst="rect">
            <a:avLst/>
          </a:prstGeom>
          <a:noFill/>
        </p:spPr>
        <p:txBody>
          <a:bodyPr wrap="none" rtlCol="0">
            <a:spAutoFit/>
          </a:bodyPr>
          <a:lstStyle/>
          <a:p>
            <a:r>
              <a:rPr lang="en-US" dirty="0">
                <a:latin typeface="+mn-lt"/>
              </a:rPr>
              <a:t>Eq. 4.5.3.2.2b-1</a:t>
            </a:r>
          </a:p>
        </p:txBody>
      </p:sp>
      <p:sp>
        <p:nvSpPr>
          <p:cNvPr id="10" name="TextBox 9">
            <a:extLst>
              <a:ext uri="{FF2B5EF4-FFF2-40B4-BE49-F238E27FC236}">
                <a16:creationId xmlns:a16="http://schemas.microsoft.com/office/drawing/2014/main" id="{ED85BBB4-C79B-07BC-A283-C0B306B7867A}"/>
              </a:ext>
            </a:extLst>
          </p:cNvPr>
          <p:cNvSpPr txBox="1"/>
          <p:nvPr/>
        </p:nvSpPr>
        <p:spPr>
          <a:xfrm>
            <a:off x="1012987" y="2033775"/>
            <a:ext cx="4572000" cy="686470"/>
          </a:xfrm>
          <a:prstGeom prst="rect">
            <a:avLst/>
          </a:prstGeom>
          <a:noFill/>
        </p:spPr>
        <p:txBody>
          <a:bodyPr wrap="square">
            <a:spAutoFit/>
          </a:bodyPr>
          <a:lstStyle/>
          <a:p>
            <a:pPr marL="228600" marR="228600" algn="just">
              <a:lnSpc>
                <a:spcPct val="11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where:</a:t>
            </a:r>
          </a:p>
          <a:p>
            <a:pPr marL="801688" marR="228600" indent="-573088" algn="just">
              <a:lnSpc>
                <a:spcPct val="110000"/>
              </a:lnSpc>
              <a:spcBef>
                <a:spcPts val="0"/>
              </a:spcBef>
              <a:spcAft>
                <a:spcPts val="0"/>
              </a:spcAft>
              <a:tabLst>
                <a:tab pos="457200" algn="l"/>
                <a:tab pos="800100" algn="l"/>
              </a:tabLst>
            </a:pPr>
            <a:r>
              <a:rPr lang="el-GR" sz="1800" dirty="0">
                <a:effectLst/>
                <a:latin typeface="Calibri" panose="020F0502020204030204" pitchFamily="34" charset="0"/>
                <a:ea typeface="Times New Roman" panose="02020603050405020304" pitchFamily="18" charset="0"/>
                <a:cs typeface="Calibri" panose="020F0502020204030204" pitchFamily="34" charset="0"/>
              </a:rPr>
              <a:t>δ</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b</a:t>
            </a:r>
            <a:r>
              <a:rPr lang="en-US" sz="1800" dirty="0">
                <a:effectLst/>
                <a:latin typeface="Calibri" panose="020F0502020204030204" pitchFamily="34" charset="0"/>
                <a:ea typeface="Times New Roman" panose="02020603050405020304" pitchFamily="18" charset="0"/>
                <a:cs typeface="Calibri" panose="020F0502020204030204" pitchFamily="34" charset="0"/>
              </a:rPr>
              <a:t>  =                    </a:t>
            </a:r>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550DE429-7C40-5D7A-FC6F-0732D92B864D}"/>
                  </a:ext>
                </a:extLst>
              </p:cNvPr>
              <p:cNvSpPr txBox="1"/>
              <p:nvPr/>
            </p:nvSpPr>
            <p:spPr bwMode="auto">
              <a:xfrm>
                <a:off x="1909763" y="2207716"/>
                <a:ext cx="1585912" cy="78263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𝑚</m:t>
                              </m:r>
                            </m:sub>
                          </m:sSub>
                        </m:num>
                        <m:den>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𝜙</m:t>
                                  </m:r>
                                </m:e>
                                <m:sub>
                                  <m:r>
                                    <a:rPr lang="en-US" sz="1400" i="1">
                                      <a:solidFill>
                                        <a:srgbClr val="000000"/>
                                      </a:solidFill>
                                      <a:latin typeface="Cambria Math" panose="02040503050406030204" pitchFamily="18" charset="0"/>
                                    </a:rPr>
                                    <m:t>𝐾</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den>
                      </m:f>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11" name="Object 10">
                <a:extLst>
                  <a:ext uri="{FF2B5EF4-FFF2-40B4-BE49-F238E27FC236}">
                    <a16:creationId xmlns:a16="http://schemas.microsoft.com/office/drawing/2014/main" id="{550DE429-7C40-5D7A-FC6F-0732D92B864D}"/>
                  </a:ext>
                </a:extLst>
              </p:cNvPr>
              <p:cNvSpPr txBox="1">
                <a:spLocks noRot="1" noChangeAspect="1" noMove="1" noResize="1" noEditPoints="1" noAdjustHandles="1" noChangeArrowheads="1" noChangeShapeType="1" noTextEdit="1"/>
              </p:cNvSpPr>
              <p:nvPr/>
            </p:nvSpPr>
            <p:spPr bwMode="auto">
              <a:xfrm>
                <a:off x="1909763" y="2207716"/>
                <a:ext cx="1585912" cy="782638"/>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FE8BED0-A17E-62A9-37AA-1372A076BB69}"/>
              </a:ext>
            </a:extLst>
          </p:cNvPr>
          <p:cNvSpPr txBox="1"/>
          <p:nvPr/>
        </p:nvSpPr>
        <p:spPr>
          <a:xfrm>
            <a:off x="3298987" y="2316089"/>
            <a:ext cx="2601798" cy="369332"/>
          </a:xfrm>
          <a:prstGeom prst="rect">
            <a:avLst/>
          </a:prstGeom>
          <a:noFill/>
        </p:spPr>
        <p:txBody>
          <a:bodyPr wrap="square" rtlCol="0">
            <a:spAutoFit/>
          </a:bodyPr>
          <a:lstStyle/>
          <a:p>
            <a:r>
              <a:rPr lang="en-US" dirty="0">
                <a:latin typeface="+mn-lt"/>
              </a:rPr>
              <a:t>Eq. 4.5.3.3.2b-3</a:t>
            </a:r>
          </a:p>
        </p:txBody>
      </p:sp>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F55A756E-9D3C-14F2-6CFB-A450645C8117}"/>
                  </a:ext>
                </a:extLst>
              </p:cNvPr>
              <p:cNvSpPr txBox="1"/>
              <p:nvPr/>
            </p:nvSpPr>
            <p:spPr bwMode="auto">
              <a:xfrm>
                <a:off x="1961709" y="3425829"/>
                <a:ext cx="1333500" cy="549555"/>
              </a:xfrm>
              <a:prstGeom prst="rect">
                <a:avLst/>
              </a:prstGeom>
              <a:noFill/>
            </p:spPr>
            <p:txBody>
              <a:bodyPr>
                <a:noAutofit/>
              </a:bodyPr>
              <a:lstStyle/>
              <a:p>
                <a14:m>
                  <m:oMath xmlns:m="http://schemas.openxmlformats.org/officeDocument/2006/math">
                    <m:r>
                      <a:rPr lang="en-US" sz="1600" i="1">
                        <a:solidFill>
                          <a:srgbClr val="000000"/>
                        </a:solidFill>
                        <a:latin typeface="Cambria Math" panose="02040503050406030204" pitchFamily="18" charset="0"/>
                      </a:rPr>
                      <m:t>0.6+0.4(</m:t>
                    </m:r>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1</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𝑀</m:t>
                            </m:r>
                          </m:e>
                          <m:sub>
                            <m:r>
                              <a:rPr lang="en-US" sz="1600" i="1">
                                <a:solidFill>
                                  <a:srgbClr val="000000"/>
                                </a:solidFill>
                                <a:latin typeface="Cambria Math" panose="02040503050406030204" pitchFamily="18" charset="0"/>
                              </a:rPr>
                              <m:t>2</m:t>
                            </m:r>
                          </m:sub>
                        </m:sSub>
                      </m:den>
                    </m:f>
                  </m:oMath>
                </a14:m>
                <a:r>
                  <a:rPr lang="en-US" sz="1600" dirty="0"/>
                  <a:t>)</a:t>
                </a:r>
              </a:p>
            </p:txBody>
          </p:sp>
        </mc:Choice>
        <mc:Fallback xmlns="">
          <p:sp>
            <p:nvSpPr>
              <p:cNvPr id="14" name="Object 13">
                <a:extLst>
                  <a:ext uri="{FF2B5EF4-FFF2-40B4-BE49-F238E27FC236}">
                    <a16:creationId xmlns:a16="http://schemas.microsoft.com/office/drawing/2014/main" id="{F55A756E-9D3C-14F2-6CFB-A450645C8117}"/>
                  </a:ext>
                </a:extLst>
              </p:cNvPr>
              <p:cNvSpPr txBox="1">
                <a:spLocks noRot="1" noChangeAspect="1" noMove="1" noResize="1" noEditPoints="1" noAdjustHandles="1" noChangeArrowheads="1" noChangeShapeType="1" noTextEdit="1"/>
              </p:cNvSpPr>
              <p:nvPr/>
            </p:nvSpPr>
            <p:spPr bwMode="auto">
              <a:xfrm>
                <a:off x="1961709" y="3425829"/>
                <a:ext cx="1333500" cy="549555"/>
              </a:xfrm>
              <a:prstGeom prst="rect">
                <a:avLst/>
              </a:prstGeom>
              <a:blipFill>
                <a:blip r:embed="rId7"/>
                <a:stretch>
                  <a:fillRect r="-4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4A64F8D-9306-D2DC-0AEB-A534F2844DF8}"/>
              </a:ext>
            </a:extLst>
          </p:cNvPr>
          <p:cNvSpPr txBox="1"/>
          <p:nvPr/>
        </p:nvSpPr>
        <p:spPr>
          <a:xfrm>
            <a:off x="3315538" y="3481591"/>
            <a:ext cx="1734532" cy="369332"/>
          </a:xfrm>
          <a:prstGeom prst="rect">
            <a:avLst/>
          </a:prstGeom>
          <a:noFill/>
        </p:spPr>
        <p:txBody>
          <a:bodyPr wrap="square" rtlCol="0">
            <a:spAutoFit/>
          </a:bodyPr>
          <a:lstStyle/>
          <a:p>
            <a:r>
              <a:rPr lang="en-US" dirty="0">
                <a:latin typeface="+mn-lt"/>
              </a:rPr>
              <a:t>Eq. 4.5.3.2.2b-6</a:t>
            </a: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FEC9C680-2D09-216A-CB8E-8B4212027624}"/>
                  </a:ext>
                </a:extLst>
              </p:cNvPr>
              <p:cNvSpPr txBox="1"/>
              <p:nvPr/>
            </p:nvSpPr>
            <p:spPr bwMode="auto">
              <a:xfrm>
                <a:off x="1933576" y="4245494"/>
                <a:ext cx="676275" cy="6223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𝑥</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ℓ</m:t>
                                      </m:r>
                                    </m:e>
                                    <m:sub>
                                      <m:r>
                                        <a:rPr lang="en-US" i="1">
                                          <a:solidFill>
                                            <a:srgbClr val="000000"/>
                                          </a:solidFill>
                                          <a:latin typeface="Cambria Math" panose="02040503050406030204" pitchFamily="18" charset="0"/>
                                        </a:rPr>
                                        <m:t>𝑥</m:t>
                                      </m:r>
                                    </m:sub>
                                  </m:sSub>
                                </m:e>
                              </m:d>
                            </m:e>
                            <m:sup>
                              <m:r>
                                <a:rPr lang="en-US" i="1">
                                  <a:solidFill>
                                    <a:srgbClr val="000000"/>
                                  </a:solidFill>
                                  <a:latin typeface="Cambria Math" panose="02040503050406030204" pitchFamily="18" charset="0"/>
                                </a:rPr>
                                <m:t>2</m:t>
                              </m:r>
                            </m:sup>
                          </m:sSup>
                        </m:den>
                      </m:f>
                    </m:oMath>
                  </m:oMathPara>
                </a14:m>
                <a:endParaRPr lang="en-US" dirty="0"/>
              </a:p>
            </p:txBody>
          </p:sp>
        </mc:Choice>
        <mc:Fallback xmlns="">
          <p:sp>
            <p:nvSpPr>
              <p:cNvPr id="16" name="Object 15">
                <a:extLst>
                  <a:ext uri="{FF2B5EF4-FFF2-40B4-BE49-F238E27FC236}">
                    <a16:creationId xmlns:a16="http://schemas.microsoft.com/office/drawing/2014/main" id="{FEC9C680-2D09-216A-CB8E-8B4212027624}"/>
                  </a:ext>
                </a:extLst>
              </p:cNvPr>
              <p:cNvSpPr txBox="1">
                <a:spLocks noRot="1" noChangeAspect="1" noMove="1" noResize="1" noEditPoints="1" noAdjustHandles="1" noChangeArrowheads="1" noChangeShapeType="1" noTextEdit="1"/>
              </p:cNvSpPr>
              <p:nvPr/>
            </p:nvSpPr>
            <p:spPr bwMode="auto">
              <a:xfrm>
                <a:off x="1933576" y="4245494"/>
                <a:ext cx="676275" cy="622300"/>
              </a:xfrm>
              <a:prstGeom prst="rect">
                <a:avLst/>
              </a:prstGeom>
              <a:blipFill>
                <a:blip r:embed="rId8"/>
                <a:stretch>
                  <a:fillRect r="-3604"/>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CEE97B5-48A7-7FBA-410E-04E5D039A953}"/>
              </a:ext>
            </a:extLst>
          </p:cNvPr>
          <p:cNvSpPr txBox="1"/>
          <p:nvPr/>
        </p:nvSpPr>
        <p:spPr>
          <a:xfrm>
            <a:off x="3338319" y="4342160"/>
            <a:ext cx="1878725" cy="369332"/>
          </a:xfrm>
          <a:prstGeom prst="rect">
            <a:avLst/>
          </a:prstGeom>
          <a:noFill/>
        </p:spPr>
        <p:txBody>
          <a:bodyPr wrap="square" rtlCol="0">
            <a:spAutoFit/>
          </a:bodyPr>
          <a:lstStyle/>
          <a:p>
            <a:r>
              <a:rPr lang="en-US" dirty="0">
                <a:latin typeface="+mn-lt"/>
              </a:rPr>
              <a:t>Eq. 4.5.3.2.2b-5</a:t>
            </a:r>
          </a:p>
        </p:txBody>
      </p:sp>
    </p:spTree>
    <p:extLst>
      <p:ext uri="{BB962C8B-B14F-4D97-AF65-F5344CB8AC3E}">
        <p14:creationId xmlns:p14="http://schemas.microsoft.com/office/powerpoint/2010/main" val="976140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r>
              <a:rPr lang="en-US" altLang="en-US" sz="2400" dirty="0">
                <a:ea typeface="Times New Roman" panose="02020603050405020304" pitchFamily="18" charset="0"/>
                <a:cs typeface="Arial" panose="020B0604020202020204" pitchFamily="34" charset="0"/>
              </a:rPr>
              <a:t> </a:t>
            </a: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449905" y="94077"/>
            <a:ext cx="4292669" cy="4939814"/>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R="0" algn="just">
              <a:spcBef>
                <a:spcPts val="0"/>
              </a:spcBef>
              <a:spcAft>
                <a:spcPts val="0"/>
              </a:spcAft>
            </a:pPr>
            <a:endParaRPr lang="en-US" sz="1700" dirty="0">
              <a:latin typeface="+mn-lt"/>
              <a:ea typeface="Times New Roman" panose="02020603050405020304" pitchFamily="18"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Example</a:t>
            </a:r>
            <a:r>
              <a:rPr lang="en-US" sz="2000" dirty="0">
                <a:latin typeface="Calibri" panose="020F0502020204030204" pitchFamily="34" charset="0"/>
                <a:cs typeface="Calibri" panose="020F0502020204030204" pitchFamily="34" charset="0"/>
              </a:rPr>
              <a:t> – </a:t>
            </a:r>
            <a:r>
              <a:rPr lang="en-US" sz="2000" dirty="0">
                <a:effectLst/>
                <a:latin typeface="Calibri" panose="020F0502020204030204" pitchFamily="34" charset="0"/>
                <a:ea typeface="Times New Roman" panose="02020603050405020304" pitchFamily="18" charset="0"/>
                <a:cs typeface="Calibri" panose="020F0502020204030204" pitchFamily="34" charset="0"/>
              </a:rPr>
              <a:t>Determine the suitability of a WT8 x 28.5 rolled structural tee subject to eccentric axial compression for use as a diagonal top lateral bracing member in a straight tub-girder bridge. </a:t>
            </a:r>
          </a:p>
          <a:p>
            <a:pPr marL="342900" indent="-342900">
              <a:buFont typeface="Arial" panose="020B0604020202020204" pitchFamily="34" charset="0"/>
              <a:buChar char="•"/>
            </a:pPr>
            <a:r>
              <a:rPr lang="en-US" sz="2000" dirty="0">
                <a:latin typeface="Calibri" panose="020F0502020204030204" pitchFamily="34" charset="0"/>
                <a:ea typeface="Times New Roman" panose="02020603050405020304" pitchFamily="18" charset="0"/>
                <a:cs typeface="Calibri" panose="020F0502020204030204" pitchFamily="34" charset="0"/>
              </a:rPr>
              <a:t>Assume the tee flange is bolted to the lateral connection plate, and the length, </a:t>
            </a:r>
            <a:r>
              <a:rPr lang="en-US" sz="2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of the member is 12′-0”</a:t>
            </a:r>
            <a:r>
              <a:rPr lang="en-US" sz="2000" dirty="0">
                <a:latin typeface="Calibri" panose="020F0502020204030204" pitchFamily="34" charset="0"/>
                <a:ea typeface="Times New Roman" panose="02020603050405020304" pitchFamily="18" charset="0"/>
                <a:cs typeface="Calibri" panose="020F0502020204030204" pitchFamily="34" charset="0"/>
              </a:rPr>
              <a:t>.</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2000" dirty="0">
                <a:effectLst/>
                <a:latin typeface="+mn-lt"/>
                <a:ea typeface="Times New Roman" panose="02020603050405020304" pitchFamily="18" charset="0"/>
                <a:cs typeface="Times New Roman" panose="02020603050405020304" pitchFamily="18" charset="0"/>
              </a:rPr>
              <a:t>Assume the structural steel for the tee is ASTM A709 Grade 50W.</a:t>
            </a:r>
          </a:p>
          <a:p>
            <a:pPr marL="342900" indent="-342900">
              <a:buFont typeface="Arial" panose="020B0604020202020204" pitchFamily="34" charset="0"/>
              <a:buChar char="•"/>
            </a:pPr>
            <a:r>
              <a:rPr lang="en-US" sz="2000" dirty="0">
                <a:effectLst/>
                <a:latin typeface="+mn-lt"/>
                <a:ea typeface="Times New Roman" panose="02020603050405020304" pitchFamily="18" charset="0"/>
                <a:cs typeface="Times New Roman" panose="02020603050405020304" pitchFamily="18" charset="0"/>
              </a:rPr>
              <a:t>The factored compressive force, P</a:t>
            </a:r>
            <a:r>
              <a:rPr lang="en-US" sz="2000" baseline="-25000" dirty="0">
                <a:effectLst/>
                <a:latin typeface="+mn-lt"/>
                <a:ea typeface="Times New Roman" panose="02020603050405020304" pitchFamily="18" charset="0"/>
                <a:cs typeface="Times New Roman" panose="02020603050405020304" pitchFamily="18" charset="0"/>
              </a:rPr>
              <a:t>u</a:t>
            </a:r>
            <a:r>
              <a:rPr lang="en-US" sz="2000" dirty="0">
                <a:effectLst/>
                <a:latin typeface="+mn-lt"/>
                <a:ea typeface="Times New Roman" panose="02020603050405020304" pitchFamily="18" charset="0"/>
                <a:cs typeface="Times New Roman" panose="02020603050405020304" pitchFamily="18" charset="0"/>
              </a:rPr>
              <a:t>, due to the Strength I load combination is -117.0 kips.</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Picture 6" descr="Figure 6.6.3.5.3-2  Tee Member Geometry and Eccentricity of Applied Load, Pu. sketch of T member with eccentricity, e, and P sub u indicated. center of gravity shown. ">
            <a:extLst>
              <a:ext uri="{FF2B5EF4-FFF2-40B4-BE49-F238E27FC236}">
                <a16:creationId xmlns:a16="http://schemas.microsoft.com/office/drawing/2014/main" id="{44442379-5BA9-8848-EFD5-DF4C663EC12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913" y="773102"/>
            <a:ext cx="2402823" cy="1798648"/>
          </a:xfrm>
          <a:prstGeom prst="rect">
            <a:avLst/>
          </a:prstGeom>
          <a:noFill/>
          <a:ln>
            <a:noFill/>
          </a:ln>
        </p:spPr>
      </p:pic>
      <p:pic>
        <p:nvPicPr>
          <p:cNvPr id="8" name="Picture 7" descr="Figure 6.6.3.4.2.3.4-1 Calculation of y sub o. sketch of t shape with the shear center, center of gravity and a distance y sub o shown. ">
            <a:extLst>
              <a:ext uri="{FF2B5EF4-FFF2-40B4-BE49-F238E27FC236}">
                <a16:creationId xmlns:a16="http://schemas.microsoft.com/office/drawing/2014/main" id="{28C24AED-06A1-3B3E-470D-B98F01E732A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75887" y="816721"/>
            <a:ext cx="2250225" cy="1682814"/>
          </a:xfrm>
          <a:prstGeom prst="rect">
            <a:avLst/>
          </a:prstGeom>
          <a:noFill/>
          <a:ln>
            <a:noFill/>
          </a:ln>
        </p:spPr>
      </p:pic>
      <p:sp>
        <p:nvSpPr>
          <p:cNvPr id="9" name="Rectangle 2">
            <a:extLst>
              <a:ext uri="{FF2B5EF4-FFF2-40B4-BE49-F238E27FC236}">
                <a16:creationId xmlns:a16="http://schemas.microsoft.com/office/drawing/2014/main" id="{B49A8CB5-A9EB-FE45-0AF9-3D5D4DD65A20}"/>
              </a:ext>
            </a:extLst>
          </p:cNvPr>
          <p:cNvSpPr>
            <a:spLocks noChangeArrowheads="1"/>
          </p:cNvSpPr>
          <p:nvPr/>
        </p:nvSpPr>
        <p:spPr bwMode="auto">
          <a:xfrm>
            <a:off x="5683758" y="2428440"/>
            <a:ext cx="2250225"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457200" algn="l"/>
                <a:tab pos="800100" algn="l"/>
                <a:tab pos="1028700" algn="l"/>
              </a:tabLst>
              <a:defRPr>
                <a:solidFill>
                  <a:schemeClr val="tx1"/>
                </a:solidFill>
                <a:latin typeface="Arial" panose="020B0604020202020204" pitchFamily="34" charset="0"/>
              </a:defRPr>
            </a:lvl1pPr>
            <a:lvl2pPr eaLnBrk="0" hangingPunct="0">
              <a:tabLst>
                <a:tab pos="457200" algn="l"/>
                <a:tab pos="800100" algn="l"/>
                <a:tab pos="1028700" algn="l"/>
              </a:tabLst>
              <a:defRPr>
                <a:solidFill>
                  <a:schemeClr val="tx1"/>
                </a:solidFill>
                <a:latin typeface="Arial" panose="020B0604020202020204" pitchFamily="34" charset="0"/>
              </a:defRPr>
            </a:lvl2pPr>
            <a:lvl3pPr eaLnBrk="0" hangingPunct="0">
              <a:tabLst>
                <a:tab pos="457200" algn="l"/>
                <a:tab pos="800100" algn="l"/>
                <a:tab pos="1028700" algn="l"/>
              </a:tabLst>
              <a:defRPr>
                <a:solidFill>
                  <a:schemeClr val="tx1"/>
                </a:solidFill>
                <a:latin typeface="Arial" panose="020B0604020202020204" pitchFamily="34" charset="0"/>
              </a:defRPr>
            </a:lvl3pPr>
            <a:lvl4pPr eaLnBrk="0" hangingPunct="0">
              <a:tabLst>
                <a:tab pos="457200" algn="l"/>
                <a:tab pos="800100" algn="l"/>
                <a:tab pos="1028700" algn="l"/>
              </a:tabLst>
              <a:defRPr>
                <a:solidFill>
                  <a:schemeClr val="tx1"/>
                </a:solidFill>
                <a:latin typeface="Arial" panose="020B0604020202020204" pitchFamily="34" charset="0"/>
              </a:defRPr>
            </a:lvl4pPr>
            <a:lvl5pPr eaLnBrk="0" hangingPunct="0">
              <a:tabLst>
                <a:tab pos="457200" algn="l"/>
                <a:tab pos="800100" algn="l"/>
                <a:tab pos="10287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8.39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8.22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0.430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7.12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0.715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48.7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7.77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2.41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1.94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21.6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t>
            </a:r>
            <a:r>
              <a:rPr kumimoji="0" lang="en-US" altLang="en-US" sz="11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1.60 in.</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1.10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Z</a:t>
            </a:r>
            <a:r>
              <a:rPr kumimoji="0" lang="en-US" altLang="en-US" sz="1100" b="0" i="0" u="none" strike="noStrike" cap="none" normalizeH="0" baseline="-25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13.8 in.</a:t>
            </a:r>
            <a:r>
              <a:rPr kumimoji="0" lang="en-US" altLang="en-US"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US" altLang="en-US" sz="1800" b="0" i="0" u="none" strike="noStrike" cap="none" normalizeH="0" baseline="3000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0" name="Object 9" descr="lower case r bar sub 0">
                <a:extLst>
                  <a:ext uri="{FF2B5EF4-FFF2-40B4-BE49-F238E27FC236}">
                    <a16:creationId xmlns:a16="http://schemas.microsoft.com/office/drawing/2014/main" id="{704D031B-3917-E38D-E347-9FFCB309EE7D}"/>
                  </a:ext>
                </a:extLst>
              </p:cNvPr>
              <p:cNvSpPr txBox="1"/>
              <p:nvPr/>
            </p:nvSpPr>
            <p:spPr bwMode="auto">
              <a:xfrm>
                <a:off x="6243333" y="4665663"/>
                <a:ext cx="152400" cy="203200"/>
              </a:xfrm>
              <a:prstGeom prst="rect">
                <a:avLst/>
              </a:prstGeom>
              <a:noFill/>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e>
                        <m:sub>
                          <m:r>
                            <a:rPr lang="en-US" i="1">
                              <a:solidFill>
                                <a:srgbClr val="000000"/>
                              </a:solidFill>
                              <a:latin typeface="Cambria Math" panose="02040503050406030204" pitchFamily="18" charset="0"/>
                            </a:rPr>
                            <m:t>𝑜</m:t>
                          </m:r>
                        </m:sub>
                      </m:sSub>
                    </m:oMath>
                  </m:oMathPara>
                </a14:m>
                <a:endParaRPr lang="en-US" dirty="0"/>
              </a:p>
            </p:txBody>
          </p:sp>
        </mc:Choice>
        <mc:Fallback xmlns="">
          <p:sp>
            <p:nvSpPr>
              <p:cNvPr id="10" name="Object 9" descr="lower case r bar sub 0">
                <a:extLst>
                  <a:ext uri="{FF2B5EF4-FFF2-40B4-BE49-F238E27FC236}">
                    <a16:creationId xmlns:a16="http://schemas.microsoft.com/office/drawing/2014/main" id="{704D031B-3917-E38D-E347-9FFCB309EE7D}"/>
                  </a:ext>
                </a:extLst>
              </p:cNvPr>
              <p:cNvSpPr txBox="1">
                <a:spLocks noRot="1" noChangeAspect="1" noMove="1" noResize="1" noEditPoints="1" noAdjustHandles="1" noChangeArrowheads="1" noChangeShapeType="1" noTextEdit="1"/>
              </p:cNvSpPr>
              <p:nvPr/>
            </p:nvSpPr>
            <p:spPr bwMode="auto">
              <a:xfrm>
                <a:off x="6243333" y="4665663"/>
                <a:ext cx="152400" cy="203200"/>
              </a:xfrm>
              <a:prstGeom prst="rect">
                <a:avLst/>
              </a:prstGeom>
              <a:blipFill>
                <a:blip r:embed="rId7"/>
                <a:stretch>
                  <a:fillRect r="-8000"/>
                </a:stretch>
              </a:blipFill>
            </p:spPr>
            <p:txBody>
              <a:bodyPr/>
              <a:lstStyle/>
              <a:p>
                <a:r>
                  <a:rPr lang="en-US">
                    <a:noFill/>
                  </a:rPr>
                  <a:t> </a:t>
                </a:r>
              </a:p>
            </p:txBody>
          </p:sp>
        </mc:Fallback>
      </mc:AlternateContent>
      <p:sp>
        <p:nvSpPr>
          <p:cNvPr id="11" name="Rectangle 3">
            <a:extLst>
              <a:ext uri="{FF2B5EF4-FFF2-40B4-BE49-F238E27FC236}">
                <a16:creationId xmlns:a16="http://schemas.microsoft.com/office/drawing/2014/main" id="{5D566A04-F3B9-680A-A698-8FCBC10542A3}"/>
              </a:ext>
            </a:extLst>
          </p:cNvPr>
          <p:cNvSpPr>
            <a:spLocks noChangeArrowheads="1"/>
          </p:cNvSpPr>
          <p:nvPr/>
        </p:nvSpPr>
        <p:spPr bwMode="auto">
          <a:xfrm>
            <a:off x="6154994" y="4638161"/>
            <a:ext cx="12698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457200" algn="l"/>
                <a:tab pos="800100" algn="l"/>
                <a:tab pos="1028700" algn="l"/>
              </a:tabLst>
              <a:defRPr>
                <a:solidFill>
                  <a:schemeClr val="tx1"/>
                </a:solidFill>
                <a:latin typeface="Arial" panose="020B0604020202020204" pitchFamily="34" charset="0"/>
              </a:defRPr>
            </a:lvl1pPr>
            <a:lvl2pPr eaLnBrk="0" hangingPunct="0">
              <a:tabLst>
                <a:tab pos="457200" algn="l"/>
                <a:tab pos="800100" algn="l"/>
                <a:tab pos="1028700" algn="l"/>
              </a:tabLst>
              <a:defRPr>
                <a:solidFill>
                  <a:schemeClr val="tx1"/>
                </a:solidFill>
                <a:latin typeface="Arial" panose="020B0604020202020204" pitchFamily="34" charset="0"/>
              </a:defRPr>
            </a:lvl2pPr>
            <a:lvl3pPr eaLnBrk="0" hangingPunct="0">
              <a:tabLst>
                <a:tab pos="457200" algn="l"/>
                <a:tab pos="800100" algn="l"/>
                <a:tab pos="1028700" algn="l"/>
              </a:tabLst>
              <a:defRPr>
                <a:solidFill>
                  <a:schemeClr val="tx1"/>
                </a:solidFill>
                <a:latin typeface="Arial" panose="020B0604020202020204" pitchFamily="34" charset="0"/>
              </a:defRPr>
            </a:lvl3pPr>
            <a:lvl4pPr eaLnBrk="0" hangingPunct="0">
              <a:tabLst>
                <a:tab pos="457200" algn="l"/>
                <a:tab pos="800100" algn="l"/>
                <a:tab pos="1028700" algn="l"/>
              </a:tabLst>
              <a:defRPr>
                <a:solidFill>
                  <a:schemeClr val="tx1"/>
                </a:solidFill>
                <a:latin typeface="Arial" panose="020B0604020202020204" pitchFamily="34" charset="0"/>
              </a:defRPr>
            </a:lvl4pPr>
            <a:lvl5pPr eaLnBrk="0" hangingPunct="0">
              <a:tabLst>
                <a:tab pos="457200" algn="l"/>
                <a:tab pos="800100" algn="l"/>
                <a:tab pos="10287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800100" algn="l"/>
                <a:tab pos="10287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lang="en-US" altLang="en-US" sz="1100" dirty="0">
                <a:ea typeface="Times New Roman" panose="02020603050405020304" pitchFamily="18" charset="0"/>
                <a:cs typeface="Arial" panose="020B0604020202020204" pitchFamily="34"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3.30 in.</a:t>
            </a:r>
            <a:endParaRPr lang="en-US" altLang="en-US" sz="600" dirty="0"/>
          </a:p>
          <a:p>
            <a:pPr marL="0" marR="0" lvl="0" indent="0" algn="just" defTabSz="914400" rtl="0" eaLnBrk="0" fontAlgn="base" latinLnBrk="0" hangingPunct="0">
              <a:lnSpc>
                <a:spcPct val="100000"/>
              </a:lnSpc>
              <a:spcBef>
                <a:spcPct val="0"/>
              </a:spcBef>
              <a:spcAft>
                <a:spcPct val="0"/>
              </a:spcAft>
              <a:buClrTx/>
              <a:buSzTx/>
              <a:buFontTx/>
              <a:buNone/>
              <a:tabLst>
                <a:tab pos="457200" algn="l"/>
                <a:tab pos="800100" algn="l"/>
                <a:tab pos="1028700" algn="l"/>
              </a:tabLst>
            </a:pPr>
            <a:r>
              <a:rPr kumimoji="0" lang="en-US" altLang="en-US"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0.770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C14F0848-3064-1003-27F8-85B78003D41F}"/>
              </a:ext>
            </a:extLst>
          </p:cNvPr>
          <p:cNvSpPr txBox="1"/>
          <p:nvPr/>
        </p:nvSpPr>
        <p:spPr>
          <a:xfrm>
            <a:off x="2286000" y="4851261"/>
            <a:ext cx="4572000" cy="261610"/>
          </a:xfrm>
          <a:prstGeom prst="rect">
            <a:avLst/>
          </a:prstGeom>
          <a:noFill/>
        </p:spPr>
        <p:txBody>
          <a:bodyPr wrap="square">
            <a:spAutoFit/>
          </a:bodyPr>
          <a:lstStyle/>
          <a:p>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dirty="0"/>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60662601-5B27-8454-2EEF-2DCF92FCFF1A}"/>
                  </a:ext>
                </a:extLst>
              </p:cNvPr>
              <p:cNvSpPr txBox="1"/>
              <p:nvPr/>
            </p:nvSpPr>
            <p:spPr bwMode="auto">
              <a:xfrm>
                <a:off x="6173304" y="3811727"/>
                <a:ext cx="155575" cy="212725"/>
              </a:xfrm>
              <a:prstGeom prst="rect">
                <a:avLst/>
              </a:prstGeom>
              <a:noFill/>
            </p:spPr>
            <p:txBody>
              <a:bodyPr>
                <a:normAutofit fontScale="40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oMath>
                  </m:oMathPara>
                </a14:m>
                <a:endParaRPr lang="en-US" dirty="0"/>
              </a:p>
            </p:txBody>
          </p:sp>
        </mc:Choice>
        <mc:Fallback xmlns="">
          <p:sp>
            <p:nvSpPr>
              <p:cNvPr id="17" name="Object 16">
                <a:extLst>
                  <a:ext uri="{FF2B5EF4-FFF2-40B4-BE49-F238E27FC236}">
                    <a16:creationId xmlns:a16="http://schemas.microsoft.com/office/drawing/2014/main" id="{60662601-5B27-8454-2EEF-2DCF92FCFF1A}"/>
                  </a:ext>
                </a:extLst>
              </p:cNvPr>
              <p:cNvSpPr txBox="1">
                <a:spLocks noRot="1" noChangeAspect="1" noMove="1" noResize="1" noEditPoints="1" noAdjustHandles="1" noChangeArrowheads="1" noChangeShapeType="1" noTextEdit="1"/>
              </p:cNvSpPr>
              <p:nvPr/>
            </p:nvSpPr>
            <p:spPr bwMode="auto">
              <a:xfrm>
                <a:off x="6173304" y="3811727"/>
                <a:ext cx="155575" cy="212725"/>
              </a:xfrm>
              <a:prstGeom prst="rect">
                <a:avLst/>
              </a:prstGeom>
              <a:blipFill>
                <a:blip r:embed="rId8"/>
                <a:stretch>
                  <a:fillRect r="-4000"/>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0DADEF94-7B24-3783-E370-74A9B2A1FB8A}"/>
              </a:ext>
            </a:extLst>
          </p:cNvPr>
          <p:cNvCxnSpPr/>
          <p:nvPr/>
        </p:nvCxnSpPr>
        <p:spPr>
          <a:xfrm>
            <a:off x="7136091" y="1366887"/>
            <a:ext cx="0" cy="30553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49F0C179-EAEB-5852-E23D-DCDB0E290300}"/>
                  </a:ext>
                </a:extLst>
              </p:cNvPr>
              <p:cNvSpPr txBox="1"/>
              <p:nvPr/>
            </p:nvSpPr>
            <p:spPr bwMode="auto">
              <a:xfrm>
                <a:off x="6936162" y="1458541"/>
                <a:ext cx="138113" cy="212725"/>
              </a:xfrm>
              <a:prstGeom prst="rect">
                <a:avLst/>
              </a:prstGeom>
              <a:noFill/>
            </p:spPr>
            <p:txBody>
              <a:bodyPr>
                <a:normAutofit fontScale="40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oMath>
                  </m:oMathPara>
                </a14:m>
                <a:endParaRPr lang="en-US" dirty="0"/>
              </a:p>
            </p:txBody>
          </p:sp>
        </mc:Choice>
        <mc:Fallback xmlns="">
          <p:sp>
            <p:nvSpPr>
              <p:cNvPr id="20" name="Object 19">
                <a:extLst>
                  <a:ext uri="{FF2B5EF4-FFF2-40B4-BE49-F238E27FC236}">
                    <a16:creationId xmlns:a16="http://schemas.microsoft.com/office/drawing/2014/main" id="{49F0C179-EAEB-5852-E23D-DCDB0E290300}"/>
                  </a:ext>
                </a:extLst>
              </p:cNvPr>
              <p:cNvSpPr txBox="1">
                <a:spLocks noRot="1" noChangeAspect="1" noMove="1" noResize="1" noEditPoints="1" noAdjustHandles="1" noChangeArrowheads="1" noChangeShapeType="1" noTextEdit="1"/>
              </p:cNvSpPr>
              <p:nvPr/>
            </p:nvSpPr>
            <p:spPr bwMode="auto">
              <a:xfrm>
                <a:off x="6936162" y="1458541"/>
                <a:ext cx="138113" cy="212725"/>
              </a:xfrm>
              <a:prstGeom prst="rect">
                <a:avLst/>
              </a:prstGeom>
              <a:blipFill>
                <a:blip r:embed="rId9"/>
                <a:stretch>
                  <a:fillRect r="-13636"/>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8E2DC932-6EF3-DB0A-6319-9F014A9CD5D4}"/>
              </a:ext>
            </a:extLst>
          </p:cNvPr>
          <p:cNvSpPr txBox="1"/>
          <p:nvPr/>
        </p:nvSpPr>
        <p:spPr>
          <a:xfrm>
            <a:off x="7607431" y="3448733"/>
            <a:ext cx="1267736"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WT8 x 28.5</a:t>
            </a:r>
          </a:p>
        </p:txBody>
      </p:sp>
    </p:spTree>
    <p:extLst>
      <p:ext uri="{BB962C8B-B14F-4D97-AF65-F5344CB8AC3E}">
        <p14:creationId xmlns:p14="http://schemas.microsoft.com/office/powerpoint/2010/main" val="1094558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72359" y="295192"/>
            <a:ext cx="8366289" cy="2308324"/>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dirty="0">
                <a:latin typeface="+mn-lt"/>
                <a:ea typeface="Times New Roman" panose="02020603050405020304" pitchFamily="18" charset="0"/>
              </a:rPr>
              <a:t>Calculate the factored compressive resistance, P</a:t>
            </a:r>
            <a:r>
              <a:rPr lang="en-US" baseline="-25000" dirty="0">
                <a:latin typeface="+mn-lt"/>
                <a:ea typeface="Times New Roman" panose="02020603050405020304" pitchFamily="18" charset="0"/>
              </a:rPr>
              <a:t>r</a:t>
            </a:r>
            <a:r>
              <a:rPr lang="en-US" dirty="0">
                <a:latin typeface="+mn-lt"/>
                <a:ea typeface="Times New Roman" panose="02020603050405020304" pitchFamily="18" charset="0"/>
              </a:rPr>
              <a:t>, of the tee-section member:</a:t>
            </a:r>
          </a:p>
          <a:p>
            <a:pPr marL="742950" lvl="1" indent="-285750" algn="just">
              <a:spcBef>
                <a:spcPts val="0"/>
              </a:spcBef>
              <a:spcAft>
                <a:spcPts val="0"/>
              </a:spcAft>
              <a:buFont typeface="Calibri" panose="020F0502020204030204" pitchFamily="34" charset="0"/>
              <a:buChar char="―"/>
            </a:pPr>
            <a:r>
              <a:rPr lang="en-US" dirty="0">
                <a:latin typeface="+mn-lt"/>
                <a:ea typeface="Times New Roman" panose="02020603050405020304" pitchFamily="18" charset="0"/>
              </a:rPr>
              <a:t>First, determine the </a:t>
            </a:r>
            <a:r>
              <a:rPr lang="en-US" dirty="0">
                <a:effectLst/>
                <a:latin typeface="Calibri" panose="020F0502020204030204" pitchFamily="34" charset="0"/>
                <a:ea typeface="Times New Roman" panose="02020603050405020304" pitchFamily="18" charset="0"/>
                <a:cs typeface="Calibri" panose="020F0502020204030204" pitchFamily="34" charset="0"/>
              </a:rPr>
              <a:t>elastic critical buckling resistance, P</a:t>
            </a:r>
            <a:r>
              <a:rPr lang="en-US" baseline="-25000" dirty="0">
                <a:effectLst/>
                <a:latin typeface="Calibri" panose="020F0502020204030204" pitchFamily="34" charset="0"/>
                <a:ea typeface="Times New Roman" panose="02020603050405020304" pitchFamily="18" charset="0"/>
                <a:cs typeface="Calibri" panose="020F0502020204030204" pitchFamily="34" charset="0"/>
              </a:rPr>
              <a:t>e</a:t>
            </a:r>
            <a:r>
              <a:rPr lang="en-US" dirty="0">
                <a:effectLst/>
                <a:latin typeface="Calibri" panose="020F0502020204030204" pitchFamily="34" charset="0"/>
                <a:ea typeface="Times New Roman" panose="02020603050405020304" pitchFamily="18" charset="0"/>
                <a:cs typeface="Calibri" panose="020F0502020204030204" pitchFamily="34" charset="0"/>
              </a:rPr>
              <a:t>, for FB, TB, or FTB, as applicable</a:t>
            </a:r>
            <a:r>
              <a:rPr lang="en-US" dirty="0">
                <a:latin typeface="+mn-lt"/>
                <a:ea typeface="Times New Roman" panose="02020603050405020304" pitchFamily="18" charset="0"/>
              </a:rPr>
              <a:t>:</a:t>
            </a:r>
            <a:endParaRPr lang="en-US" sz="1700" dirty="0">
              <a:latin typeface="+mn-lt"/>
              <a:ea typeface="Times New Roman" panose="02020603050405020304" pitchFamily="18" charset="0"/>
            </a:endParaRPr>
          </a:p>
          <a:p>
            <a:pPr marL="1200150" lvl="2" indent="-285750" algn="just">
              <a:spcBef>
                <a:spcPts val="0"/>
              </a:spcBef>
              <a:spcAft>
                <a:spcPts val="0"/>
              </a:spcAft>
              <a:buFont typeface="Courier New" panose="02070309020205020404" pitchFamily="49" charset="0"/>
              <a:buChar char="o"/>
            </a:pPr>
            <a:r>
              <a:rPr lang="en-US" dirty="0">
                <a:effectLst/>
                <a:latin typeface="+mn-lt"/>
                <a:ea typeface="Times New Roman" panose="02020603050405020304" pitchFamily="18" charset="0"/>
                <a:cs typeface="Calibri" panose="020F0502020204030204" pitchFamily="34" charset="0"/>
              </a:rPr>
              <a:t>Applicable buckling modes for tee-section compression members (with the y-axis defined as the axis of symmetry)</a:t>
            </a:r>
            <a:r>
              <a:rPr lang="en-US" dirty="0">
                <a:latin typeface="+mn-lt"/>
                <a:ea typeface="Times New Roman" panose="02020603050405020304" pitchFamily="18" charset="0"/>
                <a:cs typeface="Times New Roman" panose="02020603050405020304" pitchFamily="18" charset="0"/>
              </a:rPr>
              <a:t> are flexural buckling (FB) about the x-axis and flexural-torsional buckling (FTB) (Slide 45).</a:t>
            </a:r>
            <a:r>
              <a:rPr lang="en-US" dirty="0">
                <a:effectLst/>
                <a:latin typeface="+mn-lt"/>
                <a:ea typeface="Times New Roman" panose="02020603050405020304" pitchFamily="18" charset="0"/>
                <a:cs typeface="Times New Roman" panose="02020603050405020304" pitchFamily="18" charset="0"/>
              </a:rPr>
              <a:t> </a:t>
            </a:r>
          </a:p>
          <a:p>
            <a:pPr marL="1200150" lvl="2"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For flexural buckling (FB) about the x-axis:</a:t>
            </a:r>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D3E27BB7-937C-B3AC-C379-92038109555E}"/>
                  </a:ext>
                </a:extLst>
              </p:cNvPr>
              <p:cNvSpPr txBox="1"/>
              <p:nvPr/>
            </p:nvSpPr>
            <p:spPr bwMode="auto">
              <a:xfrm>
                <a:off x="3378200" y="2551113"/>
                <a:ext cx="1827213" cy="10144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𝑒</m:t>
                              </m:r>
                            </m:sub>
                          </m:sSub>
                        </m:e>
                        <m:sub>
                          <m:r>
                            <a:rPr lang="en-US" sz="1600" i="1">
                              <a:solidFill>
                                <a:srgbClr val="000000"/>
                              </a:solidFill>
                              <a:latin typeface="Cambria Math" panose="02040503050406030204" pitchFamily="18" charset="0"/>
                            </a:rPr>
                            <m:t>𝑥</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𝜋</m:t>
                              </m:r>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𝐸</m:t>
                          </m:r>
                        </m:num>
                        <m:den>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𝐾</m:t>
                                          </m:r>
                                        </m:e>
                                        <m:sub>
                                          <m:r>
                                            <a:rPr lang="en-US" sz="1600" i="1">
                                              <a:solidFill>
                                                <a:srgbClr val="000000"/>
                                              </a:solidFill>
                                              <a:latin typeface="Cambria Math" panose="02040503050406030204" pitchFamily="18" charset="0"/>
                                            </a:rPr>
                                            <m:t>𝑥</m:t>
                                          </m:r>
                                        </m:sub>
                                      </m:sSub>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ℓ</m:t>
                                          </m:r>
                                        </m:e>
                                        <m:sub>
                                          <m:r>
                                            <a:rPr lang="en-US" sz="1600" i="1">
                                              <a:solidFill>
                                                <a:srgbClr val="000000"/>
                                              </a:solidFill>
                                              <a:latin typeface="Cambria Math" panose="02040503050406030204" pitchFamily="18" charset="0"/>
                                            </a:rPr>
                                            <m:t>𝑥</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𝑟</m:t>
                                          </m:r>
                                        </m:e>
                                        <m:sub>
                                          <m:r>
                                            <a:rPr lang="en-US" sz="1600" i="1">
                                              <a:solidFill>
                                                <a:srgbClr val="000000"/>
                                              </a:solidFill>
                                              <a:latin typeface="Cambria Math" panose="02040503050406030204" pitchFamily="18" charset="0"/>
                                            </a:rPr>
                                            <m:t>𝑥</m:t>
                                          </m:r>
                                        </m:sub>
                                      </m:sSub>
                                    </m:den>
                                  </m:f>
                                </m:e>
                              </m:d>
                            </m:e>
                            <m:sup>
                              <m:r>
                                <a:rPr lang="en-US" sz="1600" i="1">
                                  <a:solidFill>
                                    <a:srgbClr val="000000"/>
                                  </a:solidFill>
                                  <a:latin typeface="Cambria Math" panose="02040503050406030204" pitchFamily="18" charset="0"/>
                                </a:rPr>
                                <m:t>2</m:t>
                              </m:r>
                            </m:sup>
                          </m:sSup>
                        </m:den>
                      </m:f>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𝐴</m:t>
                          </m:r>
                        </m:e>
                        <m:sub>
                          <m:r>
                            <a:rPr lang="en-US" sz="1600" i="1">
                              <a:solidFill>
                                <a:srgbClr val="000000"/>
                              </a:solidFill>
                              <a:latin typeface="Cambria Math" panose="02040503050406030204" pitchFamily="18" charset="0"/>
                            </a:rPr>
                            <m:t>𝑔</m:t>
                          </m:r>
                        </m:sub>
                      </m:sSub>
                    </m:oMath>
                  </m:oMathPara>
                </a14:m>
                <a:endParaRPr lang="en-US" sz="1600" dirty="0"/>
              </a:p>
            </p:txBody>
          </p:sp>
        </mc:Choice>
        <mc:Fallback xmlns="">
          <p:sp>
            <p:nvSpPr>
              <p:cNvPr id="11" name="Object 10">
                <a:extLst>
                  <a:ext uri="{FF2B5EF4-FFF2-40B4-BE49-F238E27FC236}">
                    <a16:creationId xmlns:a16="http://schemas.microsoft.com/office/drawing/2014/main" id="{D3E27BB7-937C-B3AC-C379-92038109555E}"/>
                  </a:ext>
                </a:extLst>
              </p:cNvPr>
              <p:cNvSpPr txBox="1">
                <a:spLocks noRot="1" noChangeAspect="1" noMove="1" noResize="1" noEditPoints="1" noAdjustHandles="1" noChangeArrowheads="1" noChangeShapeType="1" noTextEdit="1"/>
              </p:cNvSpPr>
              <p:nvPr/>
            </p:nvSpPr>
            <p:spPr bwMode="auto">
              <a:xfrm>
                <a:off x="3378200" y="2551113"/>
                <a:ext cx="1827213" cy="1014412"/>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CFCDBD69-FF7E-FD7E-07E3-6A04EE44AB1F}"/>
              </a:ext>
            </a:extLst>
          </p:cNvPr>
          <p:cNvSpPr txBox="1"/>
          <p:nvPr/>
        </p:nvSpPr>
        <p:spPr>
          <a:xfrm>
            <a:off x="5424491" y="2659622"/>
            <a:ext cx="1061509" cy="369332"/>
          </a:xfrm>
          <a:prstGeom prst="rect">
            <a:avLst/>
          </a:prstGeom>
          <a:noFill/>
        </p:spPr>
        <p:txBody>
          <a:bodyPr wrap="none" rtlCol="0">
            <a:spAutoFit/>
          </a:bodyPr>
          <a:lstStyle/>
          <a:p>
            <a:r>
              <a:rPr lang="en-US" dirty="0">
                <a:latin typeface="+mn-lt"/>
              </a:rPr>
              <a:t>(Slide 47)</a:t>
            </a:r>
          </a:p>
        </p:txBody>
      </p:sp>
      <p:sp>
        <p:nvSpPr>
          <p:cNvPr id="14" name="TextBox 13">
            <a:extLst>
              <a:ext uri="{FF2B5EF4-FFF2-40B4-BE49-F238E27FC236}">
                <a16:creationId xmlns:a16="http://schemas.microsoft.com/office/drawing/2014/main" id="{7B4B05F9-0967-A6E4-70D1-8ED28B74FFA3}"/>
              </a:ext>
            </a:extLst>
          </p:cNvPr>
          <p:cNvSpPr txBox="1"/>
          <p:nvPr/>
        </p:nvSpPr>
        <p:spPr>
          <a:xfrm>
            <a:off x="2389695" y="3577342"/>
            <a:ext cx="2535810" cy="369332"/>
          </a:xfrm>
          <a:prstGeom prst="rect">
            <a:avLst/>
          </a:prstGeom>
          <a:noFill/>
        </p:spPr>
        <p:txBody>
          <a:bodyPr wrap="square" rtlCol="0">
            <a:spAutoFit/>
          </a:bodyPr>
          <a:lstStyle/>
          <a:p>
            <a:r>
              <a:rPr lang="en-US" dirty="0">
                <a:latin typeface="+mn-lt"/>
              </a:rPr>
              <a:t>Assume K</a:t>
            </a:r>
            <a:r>
              <a:rPr lang="en-US" baseline="-25000" dirty="0">
                <a:latin typeface="+mn-lt"/>
              </a:rPr>
              <a:t>x</a:t>
            </a:r>
            <a:r>
              <a:rPr lang="en-US" dirty="0">
                <a:latin typeface="+mn-lt"/>
              </a:rPr>
              <a:t> = 1.0</a:t>
            </a:r>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9EDA9F9C-942E-5421-E351-E30A12378632}"/>
                  </a:ext>
                </a:extLst>
              </p:cNvPr>
              <p:cNvSpPr txBox="1"/>
              <p:nvPr/>
            </p:nvSpPr>
            <p:spPr bwMode="auto">
              <a:xfrm>
                <a:off x="3084799" y="4229183"/>
                <a:ext cx="3681412" cy="6889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𝑒</m:t>
                              </m:r>
                            </m:sub>
                          </m:sSub>
                        </m:e>
                        <m:sub>
                          <m:r>
                            <a:rPr lang="en-US" sz="1600" i="1">
                              <a:solidFill>
                                <a:srgbClr val="000000"/>
                              </a:solidFill>
                              <a:latin typeface="Cambria Math" panose="02040503050406030204" pitchFamily="18" charset="0"/>
                            </a:rPr>
                            <m:t>𝑥</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𝜋</m:t>
                              </m:r>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(29,000)</m:t>
                          </m:r>
                        </m:num>
                        <m:den>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59.75</m:t>
                                  </m:r>
                                </m:e>
                              </m:d>
                            </m:e>
                            <m:sup>
                              <m:r>
                                <a:rPr lang="en-US" sz="1600" i="1">
                                  <a:solidFill>
                                    <a:srgbClr val="000000"/>
                                  </a:solidFill>
                                  <a:latin typeface="Cambria Math" panose="02040503050406030204" pitchFamily="18" charset="0"/>
                                </a:rPr>
                                <m:t>2</m:t>
                              </m:r>
                            </m:sup>
                          </m:sSup>
                        </m:den>
                      </m:f>
                      <m:r>
                        <a:rPr lang="en-US" sz="1600" i="1">
                          <a:solidFill>
                            <a:srgbClr val="000000"/>
                          </a:solidFill>
                          <a:latin typeface="Cambria Math" panose="02040503050406030204" pitchFamily="18" charset="0"/>
                        </a:rPr>
                        <m:t>(8.39)=</m:t>
                      </m:r>
                      <m:r>
                        <a:rPr lang="en-US" sz="1600" b="1" i="1">
                          <a:solidFill>
                            <a:srgbClr val="000000"/>
                          </a:solidFill>
                          <a:latin typeface="Cambria Math" panose="02040503050406030204" pitchFamily="18" charset="0"/>
                        </a:rPr>
                        <m:t>𝟔𝟕𝟐</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𝟔</m:t>
                      </m:r>
                      <m:r>
                        <a:rPr lang="en-US" sz="1600" b="1" i="1">
                          <a:solidFill>
                            <a:srgbClr val="000000"/>
                          </a:solidFill>
                          <a:latin typeface="Cambria Math" panose="02040503050406030204" pitchFamily="18" charset="0"/>
                        </a:rPr>
                        <m:t> </m:t>
                      </m:r>
                      <m:r>
                        <a:rPr lang="en-US" sz="1600" b="1" i="1">
                          <a:solidFill>
                            <a:srgbClr val="000000"/>
                          </a:solidFill>
                          <a:latin typeface="Cambria Math" panose="02040503050406030204" pitchFamily="18" charset="0"/>
                        </a:rPr>
                        <m:t>𝒌𝒊𝒑𝒔</m:t>
                      </m:r>
                    </m:oMath>
                  </m:oMathPara>
                </a14:m>
                <a:endParaRPr lang="en-US" sz="1600" b="1" dirty="0"/>
              </a:p>
            </p:txBody>
          </p:sp>
        </mc:Choice>
        <mc:Fallback xmlns="">
          <p:sp>
            <p:nvSpPr>
              <p:cNvPr id="15" name="Object 14">
                <a:extLst>
                  <a:ext uri="{FF2B5EF4-FFF2-40B4-BE49-F238E27FC236}">
                    <a16:creationId xmlns:a16="http://schemas.microsoft.com/office/drawing/2014/main" id="{9EDA9F9C-942E-5421-E351-E30A12378632}"/>
                  </a:ext>
                </a:extLst>
              </p:cNvPr>
              <p:cNvSpPr txBox="1">
                <a:spLocks noRot="1" noChangeAspect="1" noMove="1" noResize="1" noEditPoints="1" noAdjustHandles="1" noChangeArrowheads="1" noChangeShapeType="1" noTextEdit="1"/>
              </p:cNvSpPr>
              <p:nvPr/>
            </p:nvSpPr>
            <p:spPr bwMode="auto">
              <a:xfrm>
                <a:off x="3084799" y="4229183"/>
                <a:ext cx="3681412" cy="6889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24BF024E-BD2A-1FDF-84EE-4CEE7A5D189C}"/>
                  </a:ext>
                </a:extLst>
              </p:cNvPr>
              <p:cNvSpPr txBox="1"/>
              <p:nvPr/>
            </p:nvSpPr>
            <p:spPr bwMode="auto">
              <a:xfrm>
                <a:off x="4431506" y="3491344"/>
                <a:ext cx="4202875" cy="54132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𝐾</m:t>
                              </m:r>
                            </m:e>
                            <m:sub>
                              <m:r>
                                <a:rPr lang="en-US" sz="1600" i="1">
                                  <a:solidFill>
                                    <a:srgbClr val="000000"/>
                                  </a:solidFill>
                                  <a:latin typeface="Cambria Math" panose="02040503050406030204" pitchFamily="18" charset="0"/>
                                </a:rPr>
                                <m:t>𝑥</m:t>
                              </m:r>
                            </m:sub>
                          </m:sSub>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ℓ</m:t>
                              </m:r>
                            </m:e>
                            <m:sub>
                              <m:r>
                                <a:rPr lang="en-US" sz="1600" i="1">
                                  <a:solidFill>
                                    <a:srgbClr val="000000"/>
                                  </a:solidFill>
                                  <a:latin typeface="Cambria Math" panose="02040503050406030204" pitchFamily="18" charset="0"/>
                                </a:rPr>
                                <m:t>𝑥</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𝑟</m:t>
                              </m:r>
                            </m:e>
                            <m:sub>
                              <m:r>
                                <a:rPr lang="en-US" sz="1600" i="1">
                                  <a:solidFill>
                                    <a:srgbClr val="000000"/>
                                  </a:solidFill>
                                  <a:latin typeface="Cambria Math" panose="02040503050406030204" pitchFamily="18" charset="0"/>
                                </a:rPr>
                                <m:t>𝑥</m:t>
                              </m:r>
                            </m:sub>
                          </m:sSub>
                        </m:den>
                      </m:f>
                      <m:r>
                        <a:rPr lang="en-US" sz="1600" i="1">
                          <a:solidFill>
                            <a:srgbClr val="000000"/>
                          </a:solidFill>
                          <a:latin typeface="Cambria Math" panose="02040503050406030204" pitchFamily="18" charset="0"/>
                        </a:rPr>
                        <m:t>=</m:t>
                      </m:r>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1.0(12.0)12</m:t>
                              </m:r>
                            </m:num>
                            <m:den>
                              <m:r>
                                <a:rPr lang="en-US" sz="1600" i="1">
                                  <a:solidFill>
                                    <a:srgbClr val="000000"/>
                                  </a:solidFill>
                                  <a:latin typeface="Cambria Math" panose="02040503050406030204" pitchFamily="18" charset="0"/>
                                </a:rPr>
                                <m:t>2.41</m:t>
                              </m:r>
                            </m:den>
                          </m:f>
                        </m:e>
                      </m:d>
                      <m:r>
                        <a:rPr lang="en-US" sz="1600" i="1">
                          <a:solidFill>
                            <a:srgbClr val="000000"/>
                          </a:solidFill>
                          <a:latin typeface="Cambria Math" panose="02040503050406030204" pitchFamily="18" charset="0"/>
                        </a:rPr>
                        <m:t>=59.75&lt;140   </m:t>
                      </m:r>
                      <m:r>
                        <a:rPr lang="en-US" sz="1600" i="1">
                          <a:solidFill>
                            <a:srgbClr val="000000"/>
                          </a:solidFill>
                          <a:latin typeface="Cambria Math" panose="02040503050406030204" pitchFamily="18" charset="0"/>
                        </a:rPr>
                        <m:t>𝑜𝑘</m:t>
                      </m:r>
                    </m:oMath>
                  </m:oMathPara>
                </a14:m>
                <a:endParaRPr lang="en-US" sz="1600" dirty="0"/>
              </a:p>
            </p:txBody>
          </p:sp>
        </mc:Choice>
        <mc:Fallback xmlns="">
          <p:sp>
            <p:nvSpPr>
              <p:cNvPr id="16" name="Object 15">
                <a:extLst>
                  <a:ext uri="{FF2B5EF4-FFF2-40B4-BE49-F238E27FC236}">
                    <a16:creationId xmlns:a16="http://schemas.microsoft.com/office/drawing/2014/main" id="{24BF024E-BD2A-1FDF-84EE-4CEE7A5D189C}"/>
                  </a:ext>
                </a:extLst>
              </p:cNvPr>
              <p:cNvSpPr txBox="1">
                <a:spLocks noRot="1" noChangeAspect="1" noMove="1" noResize="1" noEditPoints="1" noAdjustHandles="1" noChangeArrowheads="1" noChangeShapeType="1" noTextEdit="1"/>
              </p:cNvSpPr>
              <p:nvPr/>
            </p:nvSpPr>
            <p:spPr bwMode="auto">
              <a:xfrm>
                <a:off x="4431506" y="3491344"/>
                <a:ext cx="4202875" cy="541328"/>
              </a:xfrm>
              <a:prstGeom prst="rect">
                <a:avLst/>
              </a:prstGeom>
              <a:blipFill>
                <a:blip r:embed="rId7"/>
                <a:stretch>
                  <a:fillRect b="-10112"/>
                </a:stretch>
              </a:blipFill>
            </p:spPr>
            <p:txBody>
              <a:bodyPr/>
              <a:lstStyle/>
              <a:p>
                <a:r>
                  <a:rPr lang="en-US">
                    <a:noFill/>
                  </a:rPr>
                  <a:t> </a:t>
                </a:r>
              </a:p>
            </p:txBody>
          </p:sp>
        </mc:Fallback>
      </mc:AlternateContent>
    </p:spTree>
    <p:extLst>
      <p:ext uri="{BB962C8B-B14F-4D97-AF65-F5344CB8AC3E}">
        <p14:creationId xmlns:p14="http://schemas.microsoft.com/office/powerpoint/2010/main" val="3894994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380265"/>
            <a:ext cx="8366289" cy="4739759"/>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For flexural-torsional buckling (FTB):</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D3E27BB7-937C-B3AC-C379-92038109555E}"/>
                  </a:ext>
                </a:extLst>
              </p:cNvPr>
              <p:cNvSpPr txBox="1"/>
              <p:nvPr/>
            </p:nvSpPr>
            <p:spPr bwMode="auto">
              <a:xfrm>
                <a:off x="3657600" y="2020888"/>
                <a:ext cx="1547813" cy="1055687"/>
              </a:xfrm>
              <a:prstGeom prst="rect">
                <a:avLst/>
              </a:prstGeom>
              <a:noFill/>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𝑦</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ℓ</m:t>
                                          </m:r>
                                        </m:e>
                                        <m:sub>
                                          <m:r>
                                            <a:rPr lang="en-US" i="1">
                                              <a:solidFill>
                                                <a:srgbClr val="000000"/>
                                              </a:solidFill>
                                              <a:latin typeface="Cambria Math" panose="02040503050406030204" pitchFamily="18" charset="0"/>
                                            </a:rPr>
                                            <m:t>𝑦</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𝑦</m:t>
                                          </m:r>
                                        </m:sub>
                                      </m:sSub>
                                    </m:den>
                                  </m:f>
                                </m:e>
                              </m:d>
                            </m:e>
                            <m:sup>
                              <m:r>
                                <a:rPr lang="en-US" i="1">
                                  <a:solidFill>
                                    <a:srgbClr val="000000"/>
                                  </a:solidFill>
                                  <a:latin typeface="Cambria Math" panose="02040503050406030204" pitchFamily="18" charset="0"/>
                                </a:rPr>
                                <m:t>2</m:t>
                              </m:r>
                            </m:sup>
                          </m:sSup>
                        </m:den>
                      </m:f>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11" name="Object 10">
                <a:extLst>
                  <a:ext uri="{FF2B5EF4-FFF2-40B4-BE49-F238E27FC236}">
                    <a16:creationId xmlns:a16="http://schemas.microsoft.com/office/drawing/2014/main" id="{D3E27BB7-937C-B3AC-C379-92038109555E}"/>
                  </a:ext>
                </a:extLst>
              </p:cNvPr>
              <p:cNvSpPr txBox="1">
                <a:spLocks noRot="1" noChangeAspect="1" noMove="1" noResize="1" noEditPoints="1" noAdjustHandles="1" noChangeArrowheads="1" noChangeShapeType="1" noTextEdit="1"/>
              </p:cNvSpPr>
              <p:nvPr/>
            </p:nvSpPr>
            <p:spPr bwMode="auto">
              <a:xfrm>
                <a:off x="3657600" y="2020888"/>
                <a:ext cx="1547813" cy="105568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CFCDBD69-FF7E-FD7E-07E3-6A04EE44AB1F}"/>
              </a:ext>
            </a:extLst>
          </p:cNvPr>
          <p:cNvSpPr txBox="1"/>
          <p:nvPr/>
        </p:nvSpPr>
        <p:spPr>
          <a:xfrm>
            <a:off x="6147282" y="1358827"/>
            <a:ext cx="1061509" cy="369332"/>
          </a:xfrm>
          <a:prstGeom prst="rect">
            <a:avLst/>
          </a:prstGeom>
          <a:noFill/>
        </p:spPr>
        <p:txBody>
          <a:bodyPr wrap="none" rtlCol="0">
            <a:spAutoFit/>
          </a:bodyPr>
          <a:lstStyle/>
          <a:p>
            <a:r>
              <a:rPr lang="en-US" dirty="0">
                <a:latin typeface="+mn-lt"/>
              </a:rPr>
              <a:t>(Slide 50)</a:t>
            </a:r>
          </a:p>
        </p:txBody>
      </p:sp>
      <p:sp>
        <p:nvSpPr>
          <p:cNvPr id="14" name="TextBox 13">
            <a:extLst>
              <a:ext uri="{FF2B5EF4-FFF2-40B4-BE49-F238E27FC236}">
                <a16:creationId xmlns:a16="http://schemas.microsoft.com/office/drawing/2014/main" id="{7B4B05F9-0967-A6E4-70D1-8ED28B74FFA3}"/>
              </a:ext>
            </a:extLst>
          </p:cNvPr>
          <p:cNvSpPr txBox="1"/>
          <p:nvPr/>
        </p:nvSpPr>
        <p:spPr>
          <a:xfrm>
            <a:off x="1747494" y="3237267"/>
            <a:ext cx="2535810" cy="369332"/>
          </a:xfrm>
          <a:prstGeom prst="rect">
            <a:avLst/>
          </a:prstGeom>
          <a:noFill/>
        </p:spPr>
        <p:txBody>
          <a:bodyPr wrap="square" rtlCol="0">
            <a:spAutoFit/>
          </a:bodyPr>
          <a:lstStyle/>
          <a:p>
            <a:r>
              <a:rPr lang="en-US" dirty="0">
                <a:latin typeface="+mn-lt"/>
              </a:rPr>
              <a:t>Assume K</a:t>
            </a:r>
            <a:r>
              <a:rPr lang="en-US" baseline="-25000" dirty="0">
                <a:latin typeface="+mn-lt"/>
              </a:rPr>
              <a:t>y</a:t>
            </a:r>
            <a:r>
              <a:rPr lang="en-US" dirty="0">
                <a:latin typeface="+mn-lt"/>
              </a:rPr>
              <a:t> = 0.750</a:t>
            </a:r>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9EDA9F9C-942E-5421-E351-E30A12378632}"/>
                  </a:ext>
                </a:extLst>
              </p:cNvPr>
              <p:cNvSpPr txBox="1"/>
              <p:nvPr/>
            </p:nvSpPr>
            <p:spPr bwMode="auto">
              <a:xfrm>
                <a:off x="3140074" y="4024313"/>
                <a:ext cx="3946525" cy="6889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(29,000)</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67.5</m:t>
                                  </m:r>
                                </m:e>
                              </m:d>
                            </m:e>
                            <m:sup>
                              <m:r>
                                <a:rPr lang="en-US" sz="1400" i="1">
                                  <a:solidFill>
                                    <a:srgbClr val="000000"/>
                                  </a:solidFill>
                                  <a:latin typeface="Cambria Math" panose="02040503050406030204" pitchFamily="18" charset="0"/>
                                </a:rPr>
                                <m:t>2</m:t>
                              </m:r>
                            </m:sup>
                          </m:sSup>
                        </m:den>
                      </m:f>
                      <m:r>
                        <a:rPr lang="en-US" sz="1400" i="1">
                          <a:solidFill>
                            <a:srgbClr val="000000"/>
                          </a:solidFill>
                          <a:latin typeface="Cambria Math" panose="02040503050406030204" pitchFamily="18" charset="0"/>
                        </a:rPr>
                        <m:t>(8.39)=</m:t>
                      </m:r>
                      <m:r>
                        <a:rPr lang="en-US" sz="1400" b="1" i="1">
                          <a:solidFill>
                            <a:srgbClr val="000000"/>
                          </a:solidFill>
                          <a:latin typeface="Cambria Math" panose="02040503050406030204" pitchFamily="18" charset="0"/>
                        </a:rPr>
                        <m:t>𝟓𝟐𝟕</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𝒌𝒊𝒑𝒔</m:t>
                      </m:r>
                    </m:oMath>
                  </m:oMathPara>
                </a14:m>
                <a:endParaRPr lang="en-US" sz="1200" b="1" dirty="0"/>
              </a:p>
            </p:txBody>
          </p:sp>
        </mc:Choice>
        <mc:Fallback xmlns="">
          <p:sp>
            <p:nvSpPr>
              <p:cNvPr id="15" name="Object 14">
                <a:extLst>
                  <a:ext uri="{FF2B5EF4-FFF2-40B4-BE49-F238E27FC236}">
                    <a16:creationId xmlns:a16="http://schemas.microsoft.com/office/drawing/2014/main" id="{9EDA9F9C-942E-5421-E351-E30A12378632}"/>
                  </a:ext>
                </a:extLst>
              </p:cNvPr>
              <p:cNvSpPr txBox="1">
                <a:spLocks noRot="1" noChangeAspect="1" noMove="1" noResize="1" noEditPoints="1" noAdjustHandles="1" noChangeArrowheads="1" noChangeShapeType="1" noTextEdit="1"/>
              </p:cNvSpPr>
              <p:nvPr/>
            </p:nvSpPr>
            <p:spPr bwMode="auto">
              <a:xfrm>
                <a:off x="3140074" y="4024313"/>
                <a:ext cx="3946525" cy="6889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E262558-06F1-C41D-3B54-98F97B6DDCE7}"/>
                  </a:ext>
                </a:extLst>
              </p:cNvPr>
              <p:cNvSpPr txBox="1"/>
              <p:nvPr/>
            </p:nvSpPr>
            <p:spPr bwMode="auto">
              <a:xfrm>
                <a:off x="2533650" y="1102527"/>
                <a:ext cx="3386383" cy="86718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num>
                            <m:den>
                              <m:r>
                                <a:rPr lang="en-US" sz="1400" i="1">
                                  <a:solidFill>
                                    <a:srgbClr val="000000"/>
                                  </a:solidFill>
                                  <a:latin typeface="Cambria Math" panose="02040503050406030204" pitchFamily="18" charset="0"/>
                                </a:rPr>
                                <m:t>2</m:t>
                              </m:r>
                              <m:r>
                                <a:rPr lang="en-US" sz="1400" i="1">
                                  <a:solidFill>
                                    <a:srgbClr val="000000"/>
                                  </a:solidFill>
                                  <a:latin typeface="Cambria Math" panose="02040503050406030204" pitchFamily="18" charset="0"/>
                                </a:rPr>
                                <m:t>𝐻</m:t>
                              </m:r>
                            </m:den>
                          </m:f>
                        </m:e>
                      </m:d>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4</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r>
                                    <a:rPr lang="en-US" sz="1400" i="1">
                                      <a:solidFill>
                                        <a:srgbClr val="000000"/>
                                      </a:solidFill>
                                      <a:latin typeface="Cambria Math" panose="02040503050406030204" pitchFamily="18" charset="0"/>
                                    </a:rPr>
                                    <m:t>𝐻</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e>
                                      </m:d>
                                    </m:e>
                                    <m:sup>
                                      <m:r>
                                        <a:rPr lang="en-US" sz="1400" i="1">
                                          <a:solidFill>
                                            <a:srgbClr val="000000"/>
                                          </a:solidFill>
                                          <a:latin typeface="Cambria Math" panose="02040503050406030204" pitchFamily="18" charset="0"/>
                                        </a:rPr>
                                        <m:t>2</m:t>
                                      </m:r>
                                    </m:sup>
                                  </m:sSup>
                                </m:den>
                              </m:f>
                            </m:e>
                          </m:rad>
                        </m:e>
                      </m:d>
                    </m:oMath>
                  </m:oMathPara>
                </a14:m>
                <a:endParaRPr lang="en-US" sz="1400" dirty="0"/>
              </a:p>
            </p:txBody>
          </p:sp>
        </mc:Choice>
        <mc:Fallback xmlns="">
          <p:sp>
            <p:nvSpPr>
              <p:cNvPr id="5" name="Object 4">
                <a:extLst>
                  <a:ext uri="{FF2B5EF4-FFF2-40B4-BE49-F238E27FC236}">
                    <a16:creationId xmlns:a16="http://schemas.microsoft.com/office/drawing/2014/main" id="{EE262558-06F1-C41D-3B54-98F97B6DDCE7}"/>
                  </a:ext>
                </a:extLst>
              </p:cNvPr>
              <p:cNvSpPr txBox="1">
                <a:spLocks noRot="1" noChangeAspect="1" noMove="1" noResize="1" noEditPoints="1" noAdjustHandles="1" noChangeArrowheads="1" noChangeShapeType="1" noTextEdit="1"/>
              </p:cNvSpPr>
              <p:nvPr/>
            </p:nvSpPr>
            <p:spPr bwMode="auto">
              <a:xfrm>
                <a:off x="2533650" y="1102527"/>
                <a:ext cx="3386383" cy="867180"/>
              </a:xfrm>
              <a:prstGeom prst="rect">
                <a:avLst/>
              </a:prstGeom>
              <a:blipFill>
                <a:blip r:embed="rId7"/>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BCC0451-BA8D-F642-9441-2E737DD1CFB3}"/>
              </a:ext>
            </a:extLst>
          </p:cNvPr>
          <p:cNvSpPr txBox="1"/>
          <p:nvPr/>
        </p:nvSpPr>
        <p:spPr>
          <a:xfrm>
            <a:off x="5481686" y="2130399"/>
            <a:ext cx="4572000" cy="369332"/>
          </a:xfrm>
          <a:prstGeom prst="rect">
            <a:avLst/>
          </a:prstGeom>
          <a:noFill/>
        </p:spPr>
        <p:txBody>
          <a:bodyPr wrap="square">
            <a:spAutoFit/>
          </a:bodyPr>
          <a:lstStyle/>
          <a:p>
            <a:r>
              <a:rPr lang="en-US" dirty="0">
                <a:latin typeface="+mn-lt"/>
              </a:rPr>
              <a:t>(Slide 47)</a:t>
            </a:r>
          </a:p>
        </p:txBody>
      </p:sp>
      <p:sp>
        <p:nvSpPr>
          <p:cNvPr id="10" name="TextBox 9">
            <a:extLst>
              <a:ext uri="{FF2B5EF4-FFF2-40B4-BE49-F238E27FC236}">
                <a16:creationId xmlns:a16="http://schemas.microsoft.com/office/drawing/2014/main" id="{2A2BE3F5-36B4-4520-5B2E-AEBF6F14A135}"/>
              </a:ext>
            </a:extLst>
          </p:cNvPr>
          <p:cNvSpPr txBox="1"/>
          <p:nvPr/>
        </p:nvSpPr>
        <p:spPr>
          <a:xfrm>
            <a:off x="3709448" y="3226456"/>
            <a:ext cx="5024486" cy="369332"/>
          </a:xfrm>
          <a:prstGeom prst="rect">
            <a:avLst/>
          </a:prstGeom>
          <a:noFill/>
        </p:spPr>
        <p:txBody>
          <a:bodyPr wrap="square">
            <a:spAutoFit/>
          </a:bodyPr>
          <a:lstStyle/>
          <a:p>
            <a:r>
              <a:rPr lang="en-US" dirty="0">
                <a:latin typeface="+mn-lt"/>
              </a:rPr>
              <a:t>(Slide 48)</a:t>
            </a: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6775B35F-D0CE-BEFB-CD96-751641E15F58}"/>
                  </a:ext>
                </a:extLst>
              </p:cNvPr>
              <p:cNvSpPr txBox="1"/>
              <p:nvPr/>
            </p:nvSpPr>
            <p:spPr bwMode="auto">
              <a:xfrm>
                <a:off x="4961970" y="3168649"/>
                <a:ext cx="3617422" cy="59864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𝐾</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ℓ</m:t>
                              </m:r>
                            </m:e>
                            <m:sub>
                              <m:r>
                                <a:rPr lang="en-US" sz="1400" i="1">
                                  <a:solidFill>
                                    <a:srgbClr val="000000"/>
                                  </a:solidFill>
                                  <a:latin typeface="Cambria Math" panose="02040503050406030204" pitchFamily="18" charset="0"/>
                                </a:rPr>
                                <m:t>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𝑦</m:t>
                              </m:r>
                            </m:sub>
                          </m:sSub>
                        </m:den>
                      </m:f>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0.75(12.0)12</m:t>
                              </m:r>
                            </m:num>
                            <m:den>
                              <m:r>
                                <a:rPr lang="en-US" sz="1400" i="1">
                                  <a:solidFill>
                                    <a:srgbClr val="000000"/>
                                  </a:solidFill>
                                  <a:latin typeface="Cambria Math" panose="02040503050406030204" pitchFamily="18" charset="0"/>
                                </a:rPr>
                                <m:t>1.60</m:t>
                              </m:r>
                            </m:den>
                          </m:f>
                        </m:e>
                      </m:d>
                      <m:r>
                        <a:rPr lang="en-US" sz="1400" i="1">
                          <a:solidFill>
                            <a:srgbClr val="000000"/>
                          </a:solidFill>
                          <a:latin typeface="Cambria Math" panose="02040503050406030204" pitchFamily="18" charset="0"/>
                        </a:rPr>
                        <m:t>=67.5&lt;140   </m:t>
                      </m:r>
                      <m:r>
                        <a:rPr lang="en-US" sz="1400" i="1">
                          <a:solidFill>
                            <a:srgbClr val="000000"/>
                          </a:solidFill>
                          <a:latin typeface="Cambria Math" panose="02040503050406030204" pitchFamily="18" charset="0"/>
                        </a:rPr>
                        <m:t>𝑜𝑘</m:t>
                      </m:r>
                    </m:oMath>
                  </m:oMathPara>
                </a14:m>
                <a:endParaRPr lang="en-US" sz="1400" dirty="0"/>
              </a:p>
            </p:txBody>
          </p:sp>
        </mc:Choice>
        <mc:Fallback xmlns="">
          <p:sp>
            <p:nvSpPr>
              <p:cNvPr id="16" name="Object 15">
                <a:extLst>
                  <a:ext uri="{FF2B5EF4-FFF2-40B4-BE49-F238E27FC236}">
                    <a16:creationId xmlns:a16="http://schemas.microsoft.com/office/drawing/2014/main" id="{6775B35F-D0CE-BEFB-CD96-751641E15F58}"/>
                  </a:ext>
                </a:extLst>
              </p:cNvPr>
              <p:cNvSpPr txBox="1">
                <a:spLocks noRot="1" noChangeAspect="1" noMove="1" noResize="1" noEditPoints="1" noAdjustHandles="1" noChangeArrowheads="1" noChangeShapeType="1" noTextEdit="1"/>
              </p:cNvSpPr>
              <p:nvPr/>
            </p:nvSpPr>
            <p:spPr bwMode="auto">
              <a:xfrm>
                <a:off x="4961970" y="3168649"/>
                <a:ext cx="3617422" cy="59864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32936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380265"/>
            <a:ext cx="8366289" cy="2215991"/>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For flexural-torsional buckling (FTB) - cont.:</a:t>
            </a:r>
            <a:endParaRPr lang="en-US" dirty="0">
              <a:latin typeface="+mn-lt"/>
            </a:endParaRPr>
          </a:p>
          <a:p>
            <a:pPr marR="0" algn="just">
              <a:spcBef>
                <a:spcPts val="0"/>
              </a:spcBef>
              <a:spcAft>
                <a:spcPts val="0"/>
              </a:spcAft>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CDBD69-FF7E-FD7E-07E3-6A04EE44AB1F}"/>
              </a:ext>
            </a:extLst>
          </p:cNvPr>
          <p:cNvSpPr txBox="1"/>
          <p:nvPr/>
        </p:nvSpPr>
        <p:spPr>
          <a:xfrm>
            <a:off x="5732503" y="1265828"/>
            <a:ext cx="1061509" cy="369332"/>
          </a:xfrm>
          <a:prstGeom prst="rect">
            <a:avLst/>
          </a:prstGeom>
          <a:noFill/>
        </p:spPr>
        <p:txBody>
          <a:bodyPr wrap="none" rtlCol="0">
            <a:spAutoFit/>
          </a:bodyPr>
          <a:lstStyle/>
          <a:p>
            <a:r>
              <a:rPr lang="en-US" dirty="0">
                <a:latin typeface="+mn-lt"/>
              </a:rPr>
              <a:t>(Slide 50)</a:t>
            </a:r>
          </a:p>
        </p:txBody>
      </p:sp>
      <p:sp>
        <p:nvSpPr>
          <p:cNvPr id="14" name="TextBox 13">
            <a:extLst>
              <a:ext uri="{FF2B5EF4-FFF2-40B4-BE49-F238E27FC236}">
                <a16:creationId xmlns:a16="http://schemas.microsoft.com/office/drawing/2014/main" id="{7B4B05F9-0967-A6E4-70D1-8ED28B74FFA3}"/>
              </a:ext>
            </a:extLst>
          </p:cNvPr>
          <p:cNvSpPr txBox="1"/>
          <p:nvPr/>
        </p:nvSpPr>
        <p:spPr>
          <a:xfrm>
            <a:off x="4379278" y="1992682"/>
            <a:ext cx="2535810" cy="369332"/>
          </a:xfrm>
          <a:prstGeom prst="rect">
            <a:avLst/>
          </a:prstGeom>
          <a:noFill/>
        </p:spPr>
        <p:txBody>
          <a:bodyPr wrap="square" rtlCol="0">
            <a:spAutoFit/>
          </a:bodyPr>
          <a:lstStyle/>
          <a:p>
            <a:r>
              <a:rPr lang="en-US" dirty="0">
                <a:latin typeface="+mn-lt"/>
              </a:rPr>
              <a:t>G = 0.385E  (Slide 49)</a:t>
            </a: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264DDA32-8EB5-E103-CED9-B1F3B296B45B}"/>
                  </a:ext>
                </a:extLst>
              </p:cNvPr>
              <p:cNvSpPr txBox="1"/>
              <p:nvPr/>
            </p:nvSpPr>
            <p:spPr bwMode="auto">
              <a:xfrm>
                <a:off x="3267328" y="1143437"/>
                <a:ext cx="2223899" cy="6873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𝐸</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𝑤</m:t>
                                  </m:r>
                                </m:sub>
                              </m:sSub>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𝐾</m:t>
                                          </m:r>
                                        </m:e>
                                        <m:sub>
                                          <m:r>
                                            <a:rPr lang="en-US" sz="1400" i="1">
                                              <a:solidFill>
                                                <a:srgbClr val="000000"/>
                                              </a:solidFill>
                                              <a:latin typeface="Cambria Math" panose="02040503050406030204" pitchFamily="18" charset="0"/>
                                            </a:rPr>
                                            <m:t>𝑧</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ℓ</m:t>
                                          </m:r>
                                        </m:e>
                                        <m:sub>
                                          <m:r>
                                            <a:rPr lang="en-US" sz="1400" i="1">
                                              <a:solidFill>
                                                <a:srgbClr val="000000"/>
                                              </a:solidFill>
                                              <a:latin typeface="Cambria Math" panose="02040503050406030204" pitchFamily="18" charset="0"/>
                                            </a:rPr>
                                            <m:t>𝑧</m:t>
                                          </m:r>
                                        </m:sub>
                                      </m:sSub>
                                    </m:e>
                                  </m:d>
                                </m:e>
                                <m:sup>
                                  <m:r>
                                    <a:rPr lang="en-US" sz="1400" i="1">
                                      <a:solidFill>
                                        <a:srgbClr val="000000"/>
                                      </a:solidFill>
                                      <a:latin typeface="Cambria Math" panose="02040503050406030204" pitchFamily="18" charset="0"/>
                                    </a:rPr>
                                    <m:t>2</m:t>
                                  </m:r>
                                </m:sup>
                              </m:sSup>
                            </m:den>
                          </m:f>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𝐺𝐽</m:t>
                          </m:r>
                        </m:e>
                      </m:d>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m:t>
                          </m:r>
                        </m:num>
                        <m:den>
                          <m:sSubSup>
                            <m:sSubSupPr>
                              <m:ctrlPr>
                                <a:rPr lang="en-US" sz="1400" i="1">
                                  <a:solidFill>
                                    <a:srgbClr val="000000"/>
                                  </a:solidFill>
                                  <a:latin typeface="Cambria Math" panose="02040503050406030204" pitchFamily="18" charset="0"/>
                                </a:rPr>
                              </m:ctrlPr>
                            </m:sSubSup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𝑟</m:t>
                                  </m:r>
                                </m:e>
                              </m:acc>
                            </m:e>
                            <m:sub>
                              <m:r>
                                <a:rPr lang="en-US" sz="1400" i="1">
                                  <a:solidFill>
                                    <a:srgbClr val="000000"/>
                                  </a:solidFill>
                                  <a:latin typeface="Cambria Math" panose="02040503050406030204" pitchFamily="18" charset="0"/>
                                </a:rPr>
                                <m:t>𝑜</m:t>
                              </m:r>
                            </m:sub>
                            <m:sup>
                              <m:r>
                                <a:rPr lang="en-US" sz="1400" i="1">
                                  <a:solidFill>
                                    <a:srgbClr val="000000"/>
                                  </a:solidFill>
                                  <a:latin typeface="Cambria Math" panose="02040503050406030204" pitchFamily="18" charset="0"/>
                                </a:rPr>
                                <m:t>2</m:t>
                              </m:r>
                            </m:sup>
                          </m:sSubSup>
                        </m:den>
                      </m:f>
                    </m:oMath>
                  </m:oMathPara>
                </a14:m>
                <a:endParaRPr lang="en-US" sz="1400" dirty="0"/>
              </a:p>
            </p:txBody>
          </p:sp>
        </mc:Choice>
        <mc:Fallback xmlns="">
          <p:sp>
            <p:nvSpPr>
              <p:cNvPr id="7" name="Object 6">
                <a:extLst>
                  <a:ext uri="{FF2B5EF4-FFF2-40B4-BE49-F238E27FC236}">
                    <a16:creationId xmlns:a16="http://schemas.microsoft.com/office/drawing/2014/main" id="{264DDA32-8EB5-E103-CED9-B1F3B296B45B}"/>
                  </a:ext>
                </a:extLst>
              </p:cNvPr>
              <p:cNvSpPr txBox="1">
                <a:spLocks noRot="1" noChangeAspect="1" noMove="1" noResize="1" noEditPoints="1" noAdjustHandles="1" noChangeArrowheads="1" noChangeShapeType="1" noTextEdit="1"/>
              </p:cNvSpPr>
              <p:nvPr/>
            </p:nvSpPr>
            <p:spPr bwMode="auto">
              <a:xfrm>
                <a:off x="3267328" y="1143437"/>
                <a:ext cx="2223899" cy="687387"/>
              </a:xfrm>
              <a:prstGeom prst="rect">
                <a:avLst/>
              </a:prstGeom>
              <a:blipFill>
                <a:blip r:embed="rId5"/>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51FBF933-BB33-E219-4104-0AF2D9A2189C}"/>
              </a:ext>
            </a:extLst>
          </p:cNvPr>
          <p:cNvCxnSpPr>
            <a:cxnSpLocks/>
          </p:cNvCxnSpPr>
          <p:nvPr/>
        </p:nvCxnSpPr>
        <p:spPr>
          <a:xfrm flipV="1">
            <a:off x="4044099" y="1136415"/>
            <a:ext cx="368300" cy="6873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B324448-16B5-ECB8-4403-B2B43A7E5CA0}"/>
              </a:ext>
            </a:extLst>
          </p:cNvPr>
          <p:cNvSpPr txBox="1"/>
          <p:nvPr/>
        </p:nvSpPr>
        <p:spPr>
          <a:xfrm>
            <a:off x="4379278" y="982526"/>
            <a:ext cx="385443" cy="307777"/>
          </a:xfrm>
          <a:prstGeom prst="rect">
            <a:avLst/>
          </a:prstGeom>
          <a:noFill/>
        </p:spPr>
        <p:txBody>
          <a:bodyPr wrap="square" rtlCol="0">
            <a:spAutoFit/>
          </a:bodyPr>
          <a:lstStyle/>
          <a:p>
            <a:r>
              <a:rPr lang="en-US" sz="1400" dirty="0">
                <a:solidFill>
                  <a:srgbClr val="FF0000"/>
                </a:solidFill>
              </a:rPr>
              <a:t>0</a:t>
            </a:r>
          </a:p>
        </p:txBody>
      </p:sp>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4F6D79E8-E61F-9030-B0E0-61D51831F4EC}"/>
                  </a:ext>
                </a:extLst>
              </p:cNvPr>
              <p:cNvSpPr txBox="1"/>
              <p:nvPr/>
            </p:nvSpPr>
            <p:spPr bwMode="auto">
              <a:xfrm>
                <a:off x="3116394" y="1979377"/>
                <a:ext cx="1046460" cy="546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𝐺𝐽</m:t>
                          </m:r>
                        </m:num>
                        <m:den>
                          <m:sSubSup>
                            <m:sSubSupPr>
                              <m:ctrlPr>
                                <a:rPr lang="en-US" sz="1400" i="1">
                                  <a:solidFill>
                                    <a:srgbClr val="000000"/>
                                  </a:solidFill>
                                  <a:latin typeface="Cambria Math" panose="02040503050406030204" pitchFamily="18" charset="0"/>
                                </a:rPr>
                              </m:ctrlPr>
                            </m:sSubSup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𝑟</m:t>
                                  </m:r>
                                </m:e>
                              </m:acc>
                            </m:e>
                            <m:sub>
                              <m:r>
                                <a:rPr lang="en-US" sz="1400" i="1">
                                  <a:solidFill>
                                    <a:srgbClr val="000000"/>
                                  </a:solidFill>
                                  <a:latin typeface="Cambria Math" panose="02040503050406030204" pitchFamily="18" charset="0"/>
                                </a:rPr>
                                <m:t>𝑜</m:t>
                              </m:r>
                            </m:sub>
                            <m:sup>
                              <m:r>
                                <a:rPr lang="en-US" sz="1400" i="1">
                                  <a:solidFill>
                                    <a:srgbClr val="000000"/>
                                  </a:solidFill>
                                  <a:latin typeface="Cambria Math" panose="02040503050406030204" pitchFamily="18" charset="0"/>
                                </a:rPr>
                                <m:t>2</m:t>
                              </m:r>
                            </m:sup>
                          </m:sSubSup>
                        </m:den>
                      </m:f>
                    </m:oMath>
                  </m:oMathPara>
                </a14:m>
                <a:endParaRPr lang="en-US" sz="1400" dirty="0"/>
              </a:p>
            </p:txBody>
          </p:sp>
        </mc:Choice>
        <mc:Fallback xmlns="">
          <p:sp>
            <p:nvSpPr>
              <p:cNvPr id="18" name="Object 17">
                <a:extLst>
                  <a:ext uri="{FF2B5EF4-FFF2-40B4-BE49-F238E27FC236}">
                    <a16:creationId xmlns:a16="http://schemas.microsoft.com/office/drawing/2014/main" id="{4F6D79E8-E61F-9030-B0E0-61D51831F4EC}"/>
                  </a:ext>
                </a:extLst>
              </p:cNvPr>
              <p:cNvSpPr txBox="1">
                <a:spLocks noRot="1" noChangeAspect="1" noMove="1" noResize="1" noEditPoints="1" noAdjustHandles="1" noChangeArrowheads="1" noChangeShapeType="1" noTextEdit="1"/>
              </p:cNvSpPr>
              <p:nvPr/>
            </p:nvSpPr>
            <p:spPr bwMode="auto">
              <a:xfrm>
                <a:off x="3116394" y="1979377"/>
                <a:ext cx="1046460" cy="5461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64FBD3FE-78E9-8174-8E5D-F54821DE5AAE}"/>
                  </a:ext>
                </a:extLst>
              </p:cNvPr>
              <p:cNvSpPr txBox="1"/>
              <p:nvPr/>
            </p:nvSpPr>
            <p:spPr bwMode="auto">
              <a:xfrm>
                <a:off x="3078162" y="2617788"/>
                <a:ext cx="3570287" cy="6175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0.385</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29,000</m:t>
                              </m:r>
                            </m:e>
                          </m:d>
                          <m:r>
                            <a:rPr lang="en-US" sz="1400" i="1">
                              <a:solidFill>
                                <a:srgbClr val="000000"/>
                              </a:solidFill>
                              <a:latin typeface="Cambria Math" panose="02040503050406030204" pitchFamily="18" charset="0"/>
                            </a:rPr>
                            <m:t>(1.10)</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3.30</m:t>
                                  </m:r>
                                </m:e>
                              </m:d>
                            </m:e>
                            <m:sup>
                              <m:r>
                                <a:rPr lang="en-US" sz="1400" i="1">
                                  <a:solidFill>
                                    <a:srgbClr val="000000"/>
                                  </a:solidFill>
                                  <a:latin typeface="Cambria Math" panose="02040503050406030204" pitchFamily="18" charset="0"/>
                                </a:rPr>
                                <m:t>2</m:t>
                              </m:r>
                            </m:sup>
                          </m:sSup>
                        </m:den>
                      </m:f>
                      <m:r>
                        <a:rPr lang="en-US" sz="1400" i="1">
                          <a:solidFill>
                            <a:srgbClr val="000000"/>
                          </a:solidFill>
                          <a:latin typeface="Cambria Math" panose="02040503050406030204" pitchFamily="18" charset="0"/>
                        </a:rPr>
                        <m:t>=1,128 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19" name="Object 18">
                <a:extLst>
                  <a:ext uri="{FF2B5EF4-FFF2-40B4-BE49-F238E27FC236}">
                    <a16:creationId xmlns:a16="http://schemas.microsoft.com/office/drawing/2014/main" id="{64FBD3FE-78E9-8174-8E5D-F54821DE5AAE}"/>
                  </a:ext>
                </a:extLst>
              </p:cNvPr>
              <p:cNvSpPr txBox="1">
                <a:spLocks noRot="1" noChangeAspect="1" noMove="1" noResize="1" noEditPoints="1" noAdjustHandles="1" noChangeArrowheads="1" noChangeShapeType="1" noTextEdit="1"/>
              </p:cNvSpPr>
              <p:nvPr/>
            </p:nvSpPr>
            <p:spPr bwMode="auto">
              <a:xfrm>
                <a:off x="3078162" y="2617788"/>
                <a:ext cx="3570287" cy="6175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AF280CED-D189-B964-C04F-BAA9A8901C78}"/>
                  </a:ext>
                </a:extLst>
              </p:cNvPr>
              <p:cNvSpPr txBox="1"/>
              <p:nvPr/>
            </p:nvSpPr>
            <p:spPr bwMode="auto">
              <a:xfrm>
                <a:off x="3180834" y="3303554"/>
                <a:ext cx="3467615" cy="79680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num>
                            <m:den>
                              <m:r>
                                <a:rPr lang="en-US" sz="1400" i="1">
                                  <a:solidFill>
                                    <a:srgbClr val="000000"/>
                                  </a:solidFill>
                                  <a:latin typeface="Cambria Math" panose="02040503050406030204" pitchFamily="18" charset="0"/>
                                </a:rPr>
                                <m:t>2</m:t>
                              </m:r>
                              <m:r>
                                <a:rPr lang="en-US" sz="1400" i="1">
                                  <a:solidFill>
                                    <a:srgbClr val="000000"/>
                                  </a:solidFill>
                                  <a:latin typeface="Cambria Math" panose="02040503050406030204" pitchFamily="18" charset="0"/>
                                </a:rPr>
                                <m:t>𝐻</m:t>
                              </m:r>
                            </m:den>
                          </m:f>
                        </m:e>
                      </m:d>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4</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r>
                                    <a:rPr lang="en-US" sz="1400" i="1">
                                      <a:solidFill>
                                        <a:srgbClr val="000000"/>
                                      </a:solidFill>
                                      <a:latin typeface="Cambria Math" panose="02040503050406030204" pitchFamily="18" charset="0"/>
                                    </a:rPr>
                                    <m:t>𝐻</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𝑒𝑦</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𝑒𝑧</m:t>
                                              </m:r>
                                            </m:sub>
                                          </m:sSub>
                                        </m:e>
                                      </m:d>
                                    </m:e>
                                    <m:sup>
                                      <m:r>
                                        <a:rPr lang="en-US" sz="1400" i="1">
                                          <a:solidFill>
                                            <a:srgbClr val="000000"/>
                                          </a:solidFill>
                                          <a:latin typeface="Cambria Math" panose="02040503050406030204" pitchFamily="18" charset="0"/>
                                        </a:rPr>
                                        <m:t>2</m:t>
                                      </m:r>
                                    </m:sup>
                                  </m:sSup>
                                </m:den>
                              </m:f>
                            </m:e>
                          </m:rad>
                        </m:e>
                      </m:d>
                    </m:oMath>
                  </m:oMathPara>
                </a14:m>
                <a:endParaRPr lang="en-US" sz="1400" dirty="0"/>
              </a:p>
            </p:txBody>
          </p:sp>
        </mc:Choice>
        <mc:Fallback xmlns="">
          <p:sp>
            <p:nvSpPr>
              <p:cNvPr id="21" name="Object 20">
                <a:extLst>
                  <a:ext uri="{FF2B5EF4-FFF2-40B4-BE49-F238E27FC236}">
                    <a16:creationId xmlns:a16="http://schemas.microsoft.com/office/drawing/2014/main" id="{AF280CED-D189-B964-C04F-BAA9A8901C78}"/>
                  </a:ext>
                </a:extLst>
              </p:cNvPr>
              <p:cNvSpPr txBox="1">
                <a:spLocks noRot="1" noChangeAspect="1" noMove="1" noResize="1" noEditPoints="1" noAdjustHandles="1" noChangeArrowheads="1" noChangeShapeType="1" noTextEdit="1"/>
              </p:cNvSpPr>
              <p:nvPr/>
            </p:nvSpPr>
            <p:spPr bwMode="auto">
              <a:xfrm>
                <a:off x="3180834" y="3303554"/>
                <a:ext cx="3467615" cy="796806"/>
              </a:xfrm>
              <a:prstGeom prst="rect">
                <a:avLst/>
              </a:prstGeom>
              <a:blipFill>
                <a:blip r:embed="rId8"/>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449B4E9-1112-0922-D72E-ED13776136BB}"/>
              </a:ext>
            </a:extLst>
          </p:cNvPr>
          <p:cNvSpPr txBox="1"/>
          <p:nvPr/>
        </p:nvSpPr>
        <p:spPr>
          <a:xfrm>
            <a:off x="6341097" y="3538076"/>
            <a:ext cx="5453406" cy="369332"/>
          </a:xfrm>
          <a:prstGeom prst="rect">
            <a:avLst/>
          </a:prstGeom>
          <a:noFill/>
        </p:spPr>
        <p:txBody>
          <a:bodyPr wrap="square">
            <a:spAutoFit/>
          </a:bodyPr>
          <a:lstStyle/>
          <a:p>
            <a:r>
              <a:rPr lang="en-US" dirty="0">
                <a:latin typeface="+mn-lt"/>
              </a:rPr>
              <a:t>(Slide 50)</a:t>
            </a: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95F3CED8-522A-CF48-B28B-084F96146BCF}"/>
                  </a:ext>
                </a:extLst>
              </p:cNvPr>
              <p:cNvSpPr txBox="1"/>
              <p:nvPr/>
            </p:nvSpPr>
            <p:spPr bwMode="auto">
              <a:xfrm>
                <a:off x="607161" y="4134935"/>
                <a:ext cx="8079639" cy="7270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527.0+1,128</m:t>
                              </m:r>
                            </m:num>
                            <m:den>
                              <m:r>
                                <a:rPr lang="en-US" sz="1400" i="1">
                                  <a:solidFill>
                                    <a:srgbClr val="000000"/>
                                  </a:solidFill>
                                  <a:latin typeface="Cambria Math" panose="02040503050406030204" pitchFamily="18" charset="0"/>
                                </a:rPr>
                                <m:t>2(0.770)</m:t>
                              </m:r>
                            </m:den>
                          </m:f>
                        </m:e>
                      </m:d>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m:t>
                          </m:r>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4(527.0)(1,128)(0.770)</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527.0+1,128</m:t>
                                          </m:r>
                                        </m:e>
                                      </m:d>
                                    </m:e>
                                    <m:sup>
                                      <m:r>
                                        <a:rPr lang="en-US" sz="1400" i="1">
                                          <a:solidFill>
                                            <a:srgbClr val="000000"/>
                                          </a:solidFill>
                                          <a:latin typeface="Cambria Math" panose="02040503050406030204" pitchFamily="18" charset="0"/>
                                        </a:rPr>
                                        <m:t>2</m:t>
                                      </m:r>
                                    </m:sup>
                                  </m:sSup>
                                </m:den>
                              </m:f>
                            </m:e>
                          </m:rad>
                        </m:e>
                      </m:d>
                      <m:r>
                        <a:rPr lang="en-US" sz="1400" i="1">
                          <a:solidFill>
                            <a:srgbClr val="000000"/>
                          </a:solidFill>
                          <a:latin typeface="Cambria Math" panose="02040503050406030204" pitchFamily="18" charset="0"/>
                        </a:rPr>
                        <m:t>=455.9 </m:t>
                      </m:r>
                      <m:r>
                        <a:rPr lang="en-US" sz="1400" i="1">
                          <a:solidFill>
                            <a:srgbClr val="000000"/>
                          </a:solidFill>
                          <a:latin typeface="Cambria Math" panose="02040503050406030204" pitchFamily="18" charset="0"/>
                        </a:rPr>
                        <m:t>𝑘𝑖𝑝𝑠</m:t>
                      </m:r>
                      <m:r>
                        <a:rPr lang="en-US" sz="1400" i="1">
                          <a:solidFill>
                            <a:srgbClr val="000000"/>
                          </a:solidFill>
                          <a:latin typeface="Cambria Math" panose="02040503050406030204" pitchFamily="18" charset="0"/>
                        </a:rPr>
                        <m:t>&lt;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𝑒𝑥</m:t>
                          </m:r>
                        </m:sub>
                      </m:sSub>
                      <m:r>
                        <a:rPr lang="en-US" sz="1400" i="1">
                          <a:solidFill>
                            <a:srgbClr val="000000"/>
                          </a:solidFill>
                          <a:latin typeface="Cambria Math" panose="02040503050406030204" pitchFamily="18" charset="0"/>
                        </a:rPr>
                        <m:t>=672.6 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24" name="Object 23">
                <a:extLst>
                  <a:ext uri="{FF2B5EF4-FFF2-40B4-BE49-F238E27FC236}">
                    <a16:creationId xmlns:a16="http://schemas.microsoft.com/office/drawing/2014/main" id="{95F3CED8-522A-CF48-B28B-084F96146BCF}"/>
                  </a:ext>
                </a:extLst>
              </p:cNvPr>
              <p:cNvSpPr txBox="1">
                <a:spLocks noRot="1" noChangeAspect="1" noMove="1" noResize="1" noEditPoints="1" noAdjustHandles="1" noChangeArrowheads="1" noChangeShapeType="1" noTextEdit="1"/>
              </p:cNvSpPr>
              <p:nvPr/>
            </p:nvSpPr>
            <p:spPr bwMode="auto">
              <a:xfrm>
                <a:off x="607161" y="4134935"/>
                <a:ext cx="8079639" cy="727075"/>
              </a:xfrm>
              <a:prstGeom prst="rect">
                <a:avLst/>
              </a:prstGeom>
              <a:blipFill>
                <a:blip r:embed="rId9"/>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25845B1-5F85-E898-F9F7-CB8D15EB99DD}"/>
              </a:ext>
            </a:extLst>
          </p:cNvPr>
          <p:cNvSpPr txBox="1"/>
          <p:nvPr/>
        </p:nvSpPr>
        <p:spPr>
          <a:xfrm>
            <a:off x="7652186" y="4336033"/>
            <a:ext cx="1335879" cy="369332"/>
          </a:xfrm>
          <a:prstGeom prst="rect">
            <a:avLst/>
          </a:prstGeom>
          <a:noFill/>
        </p:spPr>
        <p:txBody>
          <a:bodyPr wrap="none" rtlCol="0">
            <a:spAutoFit/>
          </a:bodyPr>
          <a:lstStyle/>
          <a:p>
            <a:r>
              <a:rPr lang="en-US" dirty="0">
                <a:latin typeface="+mn-lt"/>
              </a:rPr>
              <a:t>FTB controls</a:t>
            </a:r>
          </a:p>
        </p:txBody>
      </p:sp>
      <p:sp>
        <p:nvSpPr>
          <p:cNvPr id="26" name="TextBox 25">
            <a:extLst>
              <a:ext uri="{FF2B5EF4-FFF2-40B4-BE49-F238E27FC236}">
                <a16:creationId xmlns:a16="http://schemas.microsoft.com/office/drawing/2014/main" id="{ADC62B64-7730-BDCD-0577-07559273F4C5}"/>
              </a:ext>
            </a:extLst>
          </p:cNvPr>
          <p:cNvSpPr txBox="1"/>
          <p:nvPr/>
        </p:nvSpPr>
        <p:spPr>
          <a:xfrm>
            <a:off x="5793170" y="4708122"/>
            <a:ext cx="2129930" cy="307777"/>
          </a:xfrm>
          <a:prstGeom prst="rect">
            <a:avLst/>
          </a:prstGeom>
          <a:noFill/>
        </p:spPr>
        <p:txBody>
          <a:bodyPr wrap="square" rtlCol="0">
            <a:spAutoFit/>
          </a:bodyPr>
          <a:lstStyle/>
          <a:p>
            <a:r>
              <a:rPr lang="en-US" sz="1400" b="1" dirty="0"/>
              <a:t>P</a:t>
            </a:r>
            <a:r>
              <a:rPr lang="en-US" sz="1400" b="1" baseline="-25000" dirty="0"/>
              <a:t>e</a:t>
            </a:r>
            <a:r>
              <a:rPr lang="en-US" sz="1400" b="1" dirty="0"/>
              <a:t> = 455.9 kips</a:t>
            </a:r>
          </a:p>
        </p:txBody>
      </p:sp>
    </p:spTree>
    <p:extLst>
      <p:ext uri="{BB962C8B-B14F-4D97-AF65-F5344CB8AC3E}">
        <p14:creationId xmlns:p14="http://schemas.microsoft.com/office/powerpoint/2010/main" val="2651445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1" y="380265"/>
            <a:ext cx="8366289" cy="3585597"/>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Calibri" panose="020F0502020204030204" pitchFamily="34" charset="0"/>
              <a:buChar char="―"/>
            </a:pPr>
            <a:r>
              <a:rPr lang="en-US" dirty="0">
                <a:latin typeface="+mn-lt"/>
                <a:ea typeface="Times New Roman" panose="02020603050405020304" pitchFamily="18" charset="0"/>
              </a:rPr>
              <a:t>Next, check for slender cross-section elements:</a:t>
            </a:r>
            <a:endParaRPr lang="en-US"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742950" lvl="1" indent="-285750" algn="just">
              <a:spcBef>
                <a:spcPts val="0"/>
              </a:spcBef>
              <a:spcAft>
                <a:spcPts val="0"/>
              </a:spcAft>
              <a:buFont typeface="Courier New" panose="02070309020205020404" pitchFamily="49" charset="0"/>
              <a:buChar char="o"/>
            </a:pPr>
            <a:r>
              <a:rPr lang="en-US" dirty="0">
                <a:effectLst/>
                <a:latin typeface="+mn-lt"/>
                <a:ea typeface="Times New Roman" panose="02020603050405020304" pitchFamily="18" charset="0"/>
                <a:cs typeface="Times New Roman" panose="02020603050405020304" pitchFamily="18" charset="0"/>
              </a:rPr>
              <a:t>None of the rolled tee sections in the AISC Manual shape property tables have slender flanges (b</a:t>
            </a:r>
            <a:r>
              <a:rPr lang="en-US" baseline="-25000" dirty="0">
                <a:effectLst/>
                <a:latin typeface="+mn-lt"/>
                <a:ea typeface="Times New Roman" panose="02020603050405020304" pitchFamily="18" charset="0"/>
                <a:cs typeface="Times New Roman" panose="02020603050405020304" pitchFamily="18" charset="0"/>
              </a:rPr>
              <a:t>e</a:t>
            </a:r>
            <a:r>
              <a:rPr lang="en-US" dirty="0">
                <a:effectLst/>
                <a:latin typeface="+mn-lt"/>
                <a:ea typeface="Times New Roman" panose="02020603050405020304" pitchFamily="18" charset="0"/>
                <a:cs typeface="Times New Roman" panose="02020603050405020304" pitchFamily="18" charset="0"/>
              </a:rPr>
              <a:t> = b).</a:t>
            </a:r>
          </a:p>
          <a:p>
            <a:pPr marL="742950" lvl="1" indent="-285750" algn="just">
              <a:spcBef>
                <a:spcPts val="0"/>
              </a:spcBef>
              <a:spcAft>
                <a:spcPts val="0"/>
              </a:spcAft>
              <a:buFont typeface="Courier New" panose="02070309020205020404" pitchFamily="49" charset="0"/>
              <a:buChar char="o"/>
            </a:pPr>
            <a:r>
              <a:rPr lang="en-US" dirty="0">
                <a:latin typeface="+mn-lt"/>
                <a:ea typeface="Times New Roman" panose="02020603050405020304" pitchFamily="18" charset="0"/>
                <a:cs typeface="Times New Roman" panose="02020603050405020304" pitchFamily="18" charset="0"/>
              </a:rPr>
              <a:t>Check if the tee stem is a slender cross-section element:</a:t>
            </a:r>
            <a:r>
              <a:rPr lang="en-US" dirty="0">
                <a:effectLst/>
                <a:latin typeface="+mn-lt"/>
                <a:ea typeface="Times New Roman" panose="02020603050405020304" pitchFamily="18" charset="0"/>
                <a:cs typeface="Times New Roman" panose="02020603050405020304" pitchFamily="18" charset="0"/>
              </a:rPr>
              <a:t> </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3140125" y="2228056"/>
                <a:ext cx="1489912" cy="6873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𝜆</m:t>
                          </m:r>
                        </m:e>
                        <m:sub>
                          <m:r>
                            <a:rPr lang="en-US" sz="1600" i="1">
                              <a:solidFill>
                                <a:srgbClr val="000000"/>
                              </a:solidFill>
                              <a:latin typeface="Cambria Math" panose="02040503050406030204" pitchFamily="18" charset="0"/>
                            </a:rPr>
                            <m:t>𝑟</m:t>
                          </m:r>
                        </m:sub>
                      </m:sSub>
                      <m:r>
                        <a:rPr lang="en-US" sz="1600" i="1">
                          <a:solidFill>
                            <a:srgbClr val="000000"/>
                          </a:solidFill>
                          <a:latin typeface="Cambria Math" panose="02040503050406030204" pitchFamily="18" charset="0"/>
                        </a:rPr>
                        <m:t>=0.75</m:t>
                      </m:r>
                      <m:rad>
                        <m:radPr>
                          <m:degHide m:val="on"/>
                          <m:ctrlPr>
                            <a:rPr lang="en-US" sz="1600" i="1">
                              <a:solidFill>
                                <a:srgbClr val="000000"/>
                              </a:solidFill>
                              <a:latin typeface="Cambria Math" panose="02040503050406030204" pitchFamily="18" charset="0"/>
                            </a:rPr>
                          </m:ctrlPr>
                        </m:radPr>
                        <m:deg/>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𝐸</m:t>
                              </m:r>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𝐹</m:t>
                                  </m:r>
                                </m:e>
                                <m:sub>
                                  <m:r>
                                    <a:rPr lang="en-US" sz="1600" i="1">
                                      <a:solidFill>
                                        <a:srgbClr val="000000"/>
                                      </a:solidFill>
                                      <a:latin typeface="Cambria Math" panose="02040503050406030204" pitchFamily="18" charset="0"/>
                                    </a:rPr>
                                    <m:t>𝑦</m:t>
                                  </m:r>
                                </m:sub>
                              </m:sSub>
                            </m:den>
                          </m:f>
                        </m:e>
                      </m:rad>
                    </m:oMath>
                  </m:oMathPara>
                </a14:m>
                <a:endParaRPr lang="en-US" sz="16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3140125" y="2228056"/>
                <a:ext cx="1489912" cy="687387"/>
              </a:xfrm>
              <a:prstGeom prst="rect">
                <a:avLst/>
              </a:prstGeom>
              <a:blipFill>
                <a:blip r:embed="rId5"/>
                <a:stretch>
                  <a:fillRect b="-1327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5E9D789-D819-3E29-D127-F81E53811FCE}"/>
              </a:ext>
            </a:extLst>
          </p:cNvPr>
          <p:cNvSpPr txBox="1"/>
          <p:nvPr/>
        </p:nvSpPr>
        <p:spPr>
          <a:xfrm>
            <a:off x="4753222" y="2389098"/>
            <a:ext cx="404331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Table 6.9.4.2.1-1 (Slide 55)</a:t>
            </a: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A4F2793B-DAC6-07D7-D325-50F8231DD2C8}"/>
                  </a:ext>
                </a:extLst>
              </p:cNvPr>
              <p:cNvSpPr txBox="1"/>
              <p:nvPr/>
            </p:nvSpPr>
            <p:spPr bwMode="auto">
              <a:xfrm>
                <a:off x="3001912" y="3104426"/>
                <a:ext cx="5468987" cy="6064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𝑏</m:t>
                          </m:r>
                        </m:num>
                        <m:den>
                          <m:r>
                            <a:rPr lang="en-US" sz="1600" i="1">
                              <a:solidFill>
                                <a:srgbClr val="000000"/>
                              </a:solidFill>
                              <a:latin typeface="Cambria Math" panose="02040503050406030204" pitchFamily="18" charset="0"/>
                            </a:rPr>
                            <m:t>𝑡</m:t>
                          </m:r>
                        </m:den>
                      </m:f>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𝑑</m:t>
                          </m:r>
                        </m:num>
                        <m:den>
                          <m:r>
                            <a:rPr lang="en-US" sz="1600" i="1">
                              <a:solidFill>
                                <a:srgbClr val="000000"/>
                              </a:solidFill>
                              <a:latin typeface="Cambria Math" panose="02040503050406030204" pitchFamily="18" charset="0"/>
                            </a:rPr>
                            <m:t>𝑡</m:t>
                          </m:r>
                        </m:den>
                      </m:f>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8.22</m:t>
                          </m:r>
                        </m:num>
                        <m:den>
                          <m:r>
                            <a:rPr lang="en-US" sz="1600" i="1">
                              <a:solidFill>
                                <a:srgbClr val="000000"/>
                              </a:solidFill>
                              <a:latin typeface="Cambria Math" panose="02040503050406030204" pitchFamily="18" charset="0"/>
                            </a:rPr>
                            <m:t>0.430</m:t>
                          </m:r>
                        </m:den>
                      </m:f>
                      <m:r>
                        <a:rPr lang="en-US" sz="1600" i="1">
                          <a:solidFill>
                            <a:srgbClr val="000000"/>
                          </a:solidFill>
                          <a:latin typeface="Cambria Math" panose="02040503050406030204" pitchFamily="18" charset="0"/>
                        </a:rPr>
                        <m:t>=19.1&gt;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𝜆</m:t>
                          </m:r>
                        </m:e>
                        <m:sub>
                          <m:r>
                            <a:rPr lang="en-US" sz="1600" i="1">
                              <a:solidFill>
                                <a:srgbClr val="000000"/>
                              </a:solidFill>
                              <a:latin typeface="Cambria Math" panose="02040503050406030204" pitchFamily="18" charset="0"/>
                            </a:rPr>
                            <m:t>𝑟</m:t>
                          </m:r>
                        </m:sub>
                      </m:sSub>
                      <m:r>
                        <a:rPr lang="en-US" sz="1600" i="1">
                          <a:solidFill>
                            <a:srgbClr val="000000"/>
                          </a:solidFill>
                          <a:latin typeface="Cambria Math" panose="02040503050406030204" pitchFamily="18" charset="0"/>
                        </a:rPr>
                        <m:t>=0.75</m:t>
                      </m:r>
                      <m:rad>
                        <m:radPr>
                          <m:degHide m:val="on"/>
                          <m:ctrlPr>
                            <a:rPr lang="en-US" sz="1600" i="1">
                              <a:solidFill>
                                <a:srgbClr val="000000"/>
                              </a:solidFill>
                              <a:latin typeface="Cambria Math" panose="02040503050406030204" pitchFamily="18" charset="0"/>
                            </a:rPr>
                          </m:ctrlPr>
                        </m:radPr>
                        <m:deg/>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29,000</m:t>
                              </m:r>
                            </m:num>
                            <m:den>
                              <m:r>
                                <a:rPr lang="en-US" sz="1600" i="1">
                                  <a:solidFill>
                                    <a:srgbClr val="000000"/>
                                  </a:solidFill>
                                  <a:latin typeface="Cambria Math" panose="02040503050406030204" pitchFamily="18" charset="0"/>
                                </a:rPr>
                                <m:t>50</m:t>
                              </m:r>
                            </m:den>
                          </m:f>
                        </m:e>
                      </m:rad>
                      <m:r>
                        <a:rPr lang="en-US" sz="1600" i="1">
                          <a:solidFill>
                            <a:srgbClr val="000000"/>
                          </a:solidFill>
                          <a:latin typeface="Cambria Math" panose="02040503050406030204" pitchFamily="18" charset="0"/>
                        </a:rPr>
                        <m:t>=18.1</m:t>
                      </m:r>
                    </m:oMath>
                  </m:oMathPara>
                </a14:m>
                <a:endParaRPr lang="en-US" sz="1600" dirty="0"/>
              </a:p>
            </p:txBody>
          </p:sp>
        </mc:Choice>
        <mc:Fallback xmlns="">
          <p:sp>
            <p:nvSpPr>
              <p:cNvPr id="9" name="Object 8">
                <a:extLst>
                  <a:ext uri="{FF2B5EF4-FFF2-40B4-BE49-F238E27FC236}">
                    <a16:creationId xmlns:a16="http://schemas.microsoft.com/office/drawing/2014/main" id="{A4F2793B-DAC6-07D7-D325-50F8231DD2C8}"/>
                  </a:ext>
                </a:extLst>
              </p:cNvPr>
              <p:cNvSpPr txBox="1">
                <a:spLocks noRot="1" noChangeAspect="1" noMove="1" noResize="1" noEditPoints="1" noAdjustHandles="1" noChangeArrowheads="1" noChangeShapeType="1" noTextEdit="1"/>
              </p:cNvSpPr>
              <p:nvPr/>
            </p:nvSpPr>
            <p:spPr bwMode="auto">
              <a:xfrm>
                <a:off x="3001912" y="3104426"/>
                <a:ext cx="5468987" cy="606425"/>
              </a:xfrm>
              <a:prstGeom prst="rect">
                <a:avLst/>
              </a:prstGeom>
              <a:blipFill>
                <a:blip r:embed="rId6"/>
                <a:stretch>
                  <a:fillRect b="-26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7A050E-6BBB-6EEF-B3D9-E6ED6DAA9ABA}"/>
              </a:ext>
            </a:extLst>
          </p:cNvPr>
          <p:cNvSpPr txBox="1"/>
          <p:nvPr/>
        </p:nvSpPr>
        <p:spPr>
          <a:xfrm>
            <a:off x="2168164" y="3943361"/>
            <a:ext cx="4675695"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tee stem is a slender cross-section element.</a:t>
            </a:r>
          </a:p>
        </p:txBody>
      </p:sp>
      <p:pic>
        <p:nvPicPr>
          <p:cNvPr id="5" name="Picture 4" descr="Figure 6.6.3.4.2.4.3-2  Unstiffened Elements for a Tee Member. sketch of t member connected to plate with b and t dimensions shown. flange and web of t indicated to be an unstiffened element. ">
            <a:extLst>
              <a:ext uri="{FF2B5EF4-FFF2-40B4-BE49-F238E27FC236}">
                <a16:creationId xmlns:a16="http://schemas.microsoft.com/office/drawing/2014/main" id="{4D7C0EDA-7F2A-EAE9-A176-EEEA6D2EDE2C}"/>
              </a:ext>
            </a:extLst>
          </p:cNvPr>
          <p:cNvPicPr>
            <a:picLocks noChangeAspect="1"/>
          </p:cNvPicPr>
          <p:nvPr/>
        </p:nvPicPr>
        <p:blipFill>
          <a:blip r:embed="rId7" cstate="print"/>
          <a:srcRect/>
          <a:stretch>
            <a:fillRect/>
          </a:stretch>
        </p:blipFill>
        <p:spPr bwMode="auto">
          <a:xfrm>
            <a:off x="810900" y="2607671"/>
            <a:ext cx="1639193" cy="1212965"/>
          </a:xfrm>
          <a:prstGeom prst="rect">
            <a:avLst/>
          </a:prstGeom>
          <a:noFill/>
          <a:ln w="9525">
            <a:noFill/>
            <a:miter lim="800000"/>
            <a:headEnd/>
            <a:tailEnd/>
          </a:ln>
        </p:spPr>
      </p:pic>
      <p:sp>
        <p:nvSpPr>
          <p:cNvPr id="11" name="Rectangle 10">
            <a:extLst>
              <a:ext uri="{FF2B5EF4-FFF2-40B4-BE49-F238E27FC236}">
                <a16:creationId xmlns:a16="http://schemas.microsoft.com/office/drawing/2014/main" id="{E1D08FD6-BF0B-6EA8-86DF-E6B92BC27D17}"/>
              </a:ext>
            </a:extLst>
          </p:cNvPr>
          <p:cNvSpPr/>
          <p:nvPr/>
        </p:nvSpPr>
        <p:spPr>
          <a:xfrm>
            <a:off x="1941922" y="3035431"/>
            <a:ext cx="508171" cy="67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2444705-65CC-AB20-6BD6-26FA0AD49E95}"/>
              </a:ext>
            </a:extLst>
          </p:cNvPr>
          <p:cNvSpPr/>
          <p:nvPr/>
        </p:nvSpPr>
        <p:spPr>
          <a:xfrm>
            <a:off x="1668544" y="3469064"/>
            <a:ext cx="273378" cy="11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2822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154967" y="380265"/>
            <a:ext cx="8366289" cy="3303468"/>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3352800" y="688802"/>
                <a:ext cx="1506537" cy="3032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3352800" y="688802"/>
                <a:ext cx="1506537" cy="303213"/>
              </a:xfrm>
              <a:prstGeom prst="rect">
                <a:avLst/>
              </a:prstGeom>
              <a:blipFill>
                <a:blip r:embed="rId5"/>
                <a:stretch>
                  <a:fillRect b="-1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5E9D789-D819-3E29-D127-F81E53811FCE}"/>
              </a:ext>
            </a:extLst>
          </p:cNvPr>
          <p:cNvSpPr txBox="1"/>
          <p:nvPr/>
        </p:nvSpPr>
        <p:spPr>
          <a:xfrm>
            <a:off x="5100687" y="958771"/>
            <a:ext cx="404331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(Slide 58)</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F6262692-4302-B6BB-42BA-1E968871024D}"/>
                  </a:ext>
                </a:extLst>
              </p:cNvPr>
              <p:cNvSpPr txBox="1"/>
              <p:nvPr/>
            </p:nvSpPr>
            <p:spPr bwMode="auto">
              <a:xfrm>
                <a:off x="3352800" y="1105521"/>
                <a:ext cx="1383775" cy="6302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den>
                      </m:f>
                    </m:oMath>
                  </m:oMathPara>
                </a14:m>
                <a:endParaRPr lang="en-US" sz="1400" dirty="0"/>
              </a:p>
            </p:txBody>
          </p:sp>
        </mc:Choice>
        <mc:Fallback xmlns="">
          <p:sp>
            <p:nvSpPr>
              <p:cNvPr id="5" name="Object 4">
                <a:extLst>
                  <a:ext uri="{FF2B5EF4-FFF2-40B4-BE49-F238E27FC236}">
                    <a16:creationId xmlns:a16="http://schemas.microsoft.com/office/drawing/2014/main" id="{F6262692-4302-B6BB-42BA-1E968871024D}"/>
                  </a:ext>
                </a:extLst>
              </p:cNvPr>
              <p:cNvSpPr txBox="1">
                <a:spLocks noRot="1" noChangeAspect="1" noMove="1" noResize="1" noEditPoints="1" noAdjustHandles="1" noChangeArrowheads="1" noChangeShapeType="1" noTextEdit="1"/>
              </p:cNvSpPr>
              <p:nvPr/>
            </p:nvSpPr>
            <p:spPr bwMode="auto">
              <a:xfrm>
                <a:off x="3352800" y="1105521"/>
                <a:ext cx="1383775" cy="630237"/>
              </a:xfrm>
              <a:prstGeom prst="rect">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81EA85E-F2FF-F665-BBB5-3F737B4D2A3A}"/>
              </a:ext>
            </a:extLst>
          </p:cNvPr>
          <p:cNvSpPr txBox="1"/>
          <p:nvPr/>
        </p:nvSpPr>
        <p:spPr>
          <a:xfrm>
            <a:off x="372359" y="1746978"/>
            <a:ext cx="8690727" cy="686470"/>
          </a:xfrm>
          <a:prstGeom prst="rect">
            <a:avLst/>
          </a:prstGeom>
          <a:noFill/>
        </p:spPr>
        <p:txBody>
          <a:bodyPr wrap="square">
            <a:spAutoFit/>
          </a:bodyPr>
          <a:lstStyle/>
          <a:p>
            <a:pPr marL="857250" marR="228600" indent="-62865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cr</a:t>
            </a:r>
            <a:r>
              <a:rPr lang="en-US" sz="1800" dirty="0">
                <a:effectLst/>
                <a:latin typeface="Calibri" panose="020F0502020204030204" pitchFamily="34" charset="0"/>
                <a:ea typeface="Times New Roman" panose="02020603050405020304" pitchFamily="18" charset="0"/>
                <a:cs typeface="Calibri" panose="020F0502020204030204" pitchFamily="34" charset="0"/>
              </a:rPr>
              <a:t>  =    nominal compressive resistance of the member calculated from Eq. 6.9.4.1.1-1 or 6.9.4.1.1-2, as applicable, using 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g</a:t>
            </a:r>
            <a:r>
              <a:rPr lang="en-US" sz="1800" dirty="0">
                <a:effectLst/>
                <a:latin typeface="Calibri" panose="020F0502020204030204" pitchFamily="34" charset="0"/>
                <a:ea typeface="Times New Roman" panose="02020603050405020304" pitchFamily="18" charset="0"/>
                <a:cs typeface="Calibri" panose="020F0502020204030204" pitchFamily="34" charset="0"/>
              </a:rPr>
              <a:t> (Slide 52) (kips)</a:t>
            </a:r>
          </a:p>
        </p:txBody>
      </p:sp>
      <p:sp>
        <p:nvSpPr>
          <p:cNvPr id="16" name="TextBox 15">
            <a:extLst>
              <a:ext uri="{FF2B5EF4-FFF2-40B4-BE49-F238E27FC236}">
                <a16:creationId xmlns:a16="http://schemas.microsoft.com/office/drawing/2014/main" id="{377467A0-7FCB-D0B1-457A-7E1DD07883C3}"/>
              </a:ext>
            </a:extLst>
          </p:cNvPr>
          <p:cNvSpPr txBox="1"/>
          <p:nvPr/>
        </p:nvSpPr>
        <p:spPr>
          <a:xfrm>
            <a:off x="1534212" y="2538157"/>
            <a:ext cx="6245258"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o</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nominal yield resistance = F</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y</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g</a:t>
            </a:r>
            <a:r>
              <a:rPr lang="en-US" baseline="-25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(50)(8.39) = 419.5 kips</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a:t>
            </a:r>
            <a:endParaRPr lang="en-US" dirty="0"/>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A42BDA00-DD1E-D09E-E75B-9CBC01B59E70}"/>
                  </a:ext>
                </a:extLst>
              </p:cNvPr>
              <p:cNvSpPr txBox="1"/>
              <p:nvPr/>
            </p:nvSpPr>
            <p:spPr bwMode="auto">
              <a:xfrm>
                <a:off x="3555206" y="2951779"/>
                <a:ext cx="2337594" cy="5508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𝑜</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419.5</m:t>
                          </m:r>
                        </m:num>
                        <m:den>
                          <m:r>
                            <a:rPr lang="en-US" sz="1400" i="1">
                              <a:solidFill>
                                <a:srgbClr val="000000"/>
                              </a:solidFill>
                              <a:latin typeface="Cambria Math" panose="02040503050406030204" pitchFamily="18" charset="0"/>
                            </a:rPr>
                            <m:t>455.9</m:t>
                          </m:r>
                        </m:den>
                      </m:f>
                      <m:r>
                        <a:rPr lang="en-US" sz="1400" i="1">
                          <a:solidFill>
                            <a:srgbClr val="000000"/>
                          </a:solidFill>
                          <a:latin typeface="Cambria Math" panose="02040503050406030204" pitchFamily="18" charset="0"/>
                        </a:rPr>
                        <m:t>=0.92&lt;2.25</m:t>
                      </m:r>
                    </m:oMath>
                  </m:oMathPara>
                </a14:m>
                <a:endParaRPr lang="en-US" sz="1400" dirty="0"/>
              </a:p>
            </p:txBody>
          </p:sp>
        </mc:Choice>
        <mc:Fallback xmlns="">
          <p:sp>
            <p:nvSpPr>
              <p:cNvPr id="17" name="Object 16">
                <a:extLst>
                  <a:ext uri="{FF2B5EF4-FFF2-40B4-BE49-F238E27FC236}">
                    <a16:creationId xmlns:a16="http://schemas.microsoft.com/office/drawing/2014/main" id="{A42BDA00-DD1E-D09E-E75B-9CBC01B59E70}"/>
                  </a:ext>
                </a:extLst>
              </p:cNvPr>
              <p:cNvSpPr txBox="1">
                <a:spLocks noRot="1" noChangeAspect="1" noMove="1" noResize="1" noEditPoints="1" noAdjustHandles="1" noChangeArrowheads="1" noChangeShapeType="1" noTextEdit="1"/>
              </p:cNvSpPr>
              <p:nvPr/>
            </p:nvSpPr>
            <p:spPr bwMode="auto">
              <a:xfrm>
                <a:off x="3555206" y="2951779"/>
                <a:ext cx="2337594" cy="550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F5B4B504-2233-54DE-825C-E1A5ABF5637F}"/>
                  </a:ext>
                </a:extLst>
              </p:cNvPr>
              <p:cNvSpPr txBox="1"/>
              <p:nvPr/>
            </p:nvSpPr>
            <p:spPr bwMode="auto">
              <a:xfrm>
                <a:off x="2185857" y="3627332"/>
                <a:ext cx="4573161" cy="76050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0.65</m:t>
                          </m:r>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8</m:t>
                              </m:r>
                            </m:e>
                            <m:sup>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𝑜</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e>
                              </m:d>
                            </m:sup>
                          </m:sSup>
                        </m:e>
                      </m:d>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𝑜</m:t>
                          </m:r>
                        </m:sub>
                      </m:sSub>
                      <m:r>
                        <a:rPr lang="en-US" sz="1400" i="1">
                          <a:solidFill>
                            <a:srgbClr val="000000"/>
                          </a:solidFill>
                          <a:latin typeface="Cambria Math" panose="02040503050406030204" pitchFamily="18" charset="0"/>
                        </a:rPr>
                        <m:t>=</m:t>
                      </m:r>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0.65</m:t>
                          </m:r>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8</m:t>
                              </m:r>
                            </m:e>
                            <m:sup>
                              <m:r>
                                <a:rPr lang="en-US" sz="1400" i="1">
                                  <a:solidFill>
                                    <a:srgbClr val="000000"/>
                                  </a:solidFill>
                                  <a:latin typeface="Cambria Math" panose="02040503050406030204" pitchFamily="18" charset="0"/>
                                </a:rPr>
                                <m:t>0.92</m:t>
                              </m:r>
                            </m:sup>
                          </m:sSup>
                        </m:e>
                      </m:d>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419.5</m:t>
                          </m:r>
                        </m:e>
                      </m:d>
                    </m:oMath>
                  </m:oMathPara>
                </a14:m>
                <a:endParaRPr lang="en-US" sz="1400" i="1" dirty="0">
                  <a:solidFill>
                    <a:srgbClr val="000000"/>
                  </a:solidFill>
                  <a:latin typeface="Cambria Math" panose="02040503050406030204" pitchFamily="18" charset="0"/>
                </a:endParaRPr>
              </a:p>
              <a:p>
                <a:endParaRPr lang="en-US" sz="14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=285.4 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18" name="Object 17">
                <a:extLst>
                  <a:ext uri="{FF2B5EF4-FFF2-40B4-BE49-F238E27FC236}">
                    <a16:creationId xmlns:a16="http://schemas.microsoft.com/office/drawing/2014/main" id="{F5B4B504-2233-54DE-825C-E1A5ABF5637F}"/>
                  </a:ext>
                </a:extLst>
              </p:cNvPr>
              <p:cNvSpPr txBox="1">
                <a:spLocks noRot="1" noChangeAspect="1" noMove="1" noResize="1" noEditPoints="1" noAdjustHandles="1" noChangeArrowheads="1" noChangeShapeType="1" noTextEdit="1"/>
              </p:cNvSpPr>
              <p:nvPr/>
            </p:nvSpPr>
            <p:spPr bwMode="auto">
              <a:xfrm>
                <a:off x="2185857" y="3627332"/>
                <a:ext cx="4573161" cy="760503"/>
              </a:xfrm>
              <a:prstGeom prst="rect">
                <a:avLst/>
              </a:prstGeom>
              <a:blipFill>
                <a:blip r:embed="rId8"/>
                <a:stretch>
                  <a:fillRect b="-184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6A21A2C-5454-21EF-FB03-5977F512E779}"/>
              </a:ext>
            </a:extLst>
          </p:cNvPr>
          <p:cNvSpPr txBox="1"/>
          <p:nvPr/>
        </p:nvSpPr>
        <p:spPr>
          <a:xfrm>
            <a:off x="6928700" y="3782886"/>
            <a:ext cx="1244339" cy="369332"/>
          </a:xfrm>
          <a:prstGeom prst="rect">
            <a:avLst/>
          </a:prstGeom>
          <a:noFill/>
        </p:spPr>
        <p:txBody>
          <a:bodyPr wrap="square" rtlCol="0">
            <a:spAutoFit/>
          </a:bodyPr>
          <a:lstStyle/>
          <a:p>
            <a:r>
              <a:rPr lang="en-US" dirty="0">
                <a:latin typeface="+mn-lt"/>
              </a:rPr>
              <a:t>(Slide 52)</a:t>
            </a:r>
          </a:p>
        </p:txBody>
      </p: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D1BFAD45-7F74-6BDD-79DD-B28D4961CA1B}"/>
                  </a:ext>
                </a:extLst>
              </p:cNvPr>
              <p:cNvSpPr txBox="1"/>
              <p:nvPr/>
            </p:nvSpPr>
            <p:spPr bwMode="auto">
              <a:xfrm>
                <a:off x="3451309" y="4393031"/>
                <a:ext cx="2574841" cy="55426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285.4</m:t>
                          </m:r>
                        </m:num>
                        <m:den>
                          <m:r>
                            <a:rPr lang="en-US" sz="1400" i="1">
                              <a:solidFill>
                                <a:srgbClr val="000000"/>
                              </a:solidFill>
                              <a:latin typeface="Cambria Math" panose="02040503050406030204" pitchFamily="18" charset="0"/>
                            </a:rPr>
                            <m:t>8.39</m:t>
                          </m:r>
                        </m:den>
                      </m:f>
                      <m:r>
                        <a:rPr lang="en-US" sz="1400" i="1">
                          <a:solidFill>
                            <a:srgbClr val="000000"/>
                          </a:solidFill>
                          <a:latin typeface="Cambria Math" panose="02040503050406030204" pitchFamily="18" charset="0"/>
                        </a:rPr>
                        <m:t>=34.0 </m:t>
                      </m:r>
                      <m:r>
                        <a:rPr lang="en-US" sz="1400" i="1">
                          <a:solidFill>
                            <a:srgbClr val="000000"/>
                          </a:solidFill>
                          <a:latin typeface="Cambria Math" panose="02040503050406030204" pitchFamily="18" charset="0"/>
                        </a:rPr>
                        <m:t>𝑘𝑠𝑖</m:t>
                      </m:r>
                    </m:oMath>
                  </m:oMathPara>
                </a14:m>
                <a:endParaRPr lang="en-US" sz="1400" dirty="0"/>
              </a:p>
            </p:txBody>
          </p:sp>
        </mc:Choice>
        <mc:Fallback xmlns="">
          <p:sp>
            <p:nvSpPr>
              <p:cNvPr id="20" name="Object 19">
                <a:extLst>
                  <a:ext uri="{FF2B5EF4-FFF2-40B4-BE49-F238E27FC236}">
                    <a16:creationId xmlns:a16="http://schemas.microsoft.com/office/drawing/2014/main" id="{D1BFAD45-7F74-6BDD-79DD-B28D4961CA1B}"/>
                  </a:ext>
                </a:extLst>
              </p:cNvPr>
              <p:cNvSpPr txBox="1">
                <a:spLocks noRot="1" noChangeAspect="1" noMove="1" noResize="1" noEditPoints="1" noAdjustHandles="1" noChangeArrowheads="1" noChangeShapeType="1" noTextEdit="1"/>
              </p:cNvSpPr>
              <p:nvPr/>
            </p:nvSpPr>
            <p:spPr bwMode="auto">
              <a:xfrm>
                <a:off x="3451309" y="4393031"/>
                <a:ext cx="2574841" cy="554266"/>
              </a:xfrm>
              <a:prstGeom prst="rect">
                <a:avLst/>
              </a:prstGeom>
              <a:blipFill>
                <a:blip r:embed="rId9"/>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C83CAC8-E0B4-0C63-F336-2C7323E0A34D}"/>
              </a:ext>
            </a:extLst>
          </p:cNvPr>
          <p:cNvSpPr txBox="1"/>
          <p:nvPr/>
        </p:nvSpPr>
        <p:spPr>
          <a:xfrm>
            <a:off x="7477812" y="2532601"/>
            <a:ext cx="1293829" cy="369332"/>
          </a:xfrm>
          <a:prstGeom prst="rect">
            <a:avLst/>
          </a:prstGeom>
          <a:noFill/>
        </p:spPr>
        <p:txBody>
          <a:bodyPr wrap="square">
            <a:spAutoFit/>
          </a:bodyPr>
          <a:lstStyle/>
          <a:p>
            <a:r>
              <a:rPr lang="en-US" dirty="0">
                <a:latin typeface="+mn-lt"/>
              </a:rPr>
              <a:t>(Slide 52)</a:t>
            </a:r>
          </a:p>
        </p:txBody>
      </p:sp>
    </p:spTree>
    <p:extLst>
      <p:ext uri="{BB962C8B-B14F-4D97-AF65-F5344CB8AC3E}">
        <p14:creationId xmlns:p14="http://schemas.microsoft.com/office/powerpoint/2010/main" val="1047247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79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380265"/>
            <a:ext cx="8366289" cy="2754600"/>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Calculate the effective width, b</a:t>
            </a:r>
            <a:r>
              <a:rPr lang="en-US" baseline="-25000" dirty="0">
                <a:latin typeface="+mn-lt"/>
                <a:cs typeface="Times New Roman" panose="02020603050405020304" pitchFamily="18" charset="0"/>
              </a:rPr>
              <a:t>e</a:t>
            </a:r>
            <a:r>
              <a:rPr lang="en-US" dirty="0">
                <a:latin typeface="+mn-lt"/>
                <a:cs typeface="Times New Roman" panose="02020603050405020304" pitchFamily="18" charset="0"/>
              </a:rPr>
              <a:t>, of the tee stem:</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CDBD69-FF7E-FD7E-07E3-6A04EE44AB1F}"/>
              </a:ext>
            </a:extLst>
          </p:cNvPr>
          <p:cNvSpPr txBox="1"/>
          <p:nvPr/>
        </p:nvSpPr>
        <p:spPr>
          <a:xfrm>
            <a:off x="5627981" y="1576965"/>
            <a:ext cx="1061509" cy="369332"/>
          </a:xfrm>
          <a:prstGeom prst="rect">
            <a:avLst/>
          </a:prstGeom>
          <a:noFill/>
        </p:spPr>
        <p:txBody>
          <a:bodyPr wrap="none" rtlCol="0">
            <a:spAutoFit/>
          </a:bodyPr>
          <a:lstStyle/>
          <a:p>
            <a:r>
              <a:rPr lang="en-US" dirty="0">
                <a:latin typeface="+mn-lt"/>
              </a:rPr>
              <a:t>(Slide 61)</a:t>
            </a: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E2DE0FDB-C623-5135-0325-F37FEF2100AF}"/>
                  </a:ext>
                </a:extLst>
              </p:cNvPr>
              <p:cNvSpPr txBox="1"/>
              <p:nvPr/>
            </p:nvSpPr>
            <p:spPr bwMode="auto">
              <a:xfrm>
                <a:off x="2922588" y="1147763"/>
                <a:ext cx="2646362" cy="6445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𝑟</m:t>
                          </m:r>
                        </m:sub>
                      </m:sSub>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den>
                          </m:f>
                        </m:e>
                      </m:rad>
                      <m:r>
                        <a:rPr lang="en-US" sz="1400" i="1">
                          <a:solidFill>
                            <a:srgbClr val="000000"/>
                          </a:solidFill>
                          <a:latin typeface="Cambria Math" panose="02040503050406030204" pitchFamily="18" charset="0"/>
                        </a:rPr>
                        <m:t>=18.1</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50</m:t>
                              </m:r>
                            </m:num>
                            <m:den>
                              <m:r>
                                <a:rPr lang="en-US" sz="1400" i="1">
                                  <a:solidFill>
                                    <a:srgbClr val="000000"/>
                                  </a:solidFill>
                                  <a:latin typeface="Cambria Math" panose="02040503050406030204" pitchFamily="18" charset="0"/>
                                </a:rPr>
                                <m:t>34.0</m:t>
                              </m:r>
                            </m:den>
                          </m:f>
                        </m:e>
                      </m:rad>
                      <m:r>
                        <a:rPr lang="en-US" sz="1400" i="1">
                          <a:solidFill>
                            <a:srgbClr val="000000"/>
                          </a:solidFill>
                          <a:latin typeface="Cambria Math" panose="02040503050406030204" pitchFamily="18" charset="0"/>
                        </a:rPr>
                        <m:t>=21.9</m:t>
                      </m:r>
                    </m:oMath>
                  </m:oMathPara>
                </a14:m>
                <a:endParaRPr lang="en-US" sz="1400" dirty="0"/>
              </a:p>
            </p:txBody>
          </p:sp>
        </mc:Choice>
        <mc:Fallback xmlns="">
          <p:sp>
            <p:nvSpPr>
              <p:cNvPr id="7" name="Object 6">
                <a:extLst>
                  <a:ext uri="{FF2B5EF4-FFF2-40B4-BE49-F238E27FC236}">
                    <a16:creationId xmlns:a16="http://schemas.microsoft.com/office/drawing/2014/main" id="{E2DE0FDB-C623-5135-0325-F37FEF2100AF}"/>
                  </a:ext>
                </a:extLst>
              </p:cNvPr>
              <p:cNvSpPr txBox="1">
                <a:spLocks noRot="1" noChangeAspect="1" noMove="1" noResize="1" noEditPoints="1" noAdjustHandles="1" noChangeArrowheads="1" noChangeShapeType="1" noTextEdit="1"/>
              </p:cNvSpPr>
              <p:nvPr/>
            </p:nvSpPr>
            <p:spPr bwMode="auto">
              <a:xfrm>
                <a:off x="2922588" y="1147763"/>
                <a:ext cx="2646362" cy="644525"/>
              </a:xfrm>
              <a:prstGeom prst="rect">
                <a:avLst/>
              </a:prstGeom>
              <a:blipFill>
                <a:blip r:embed="rId5"/>
                <a:stretch>
                  <a:fillRect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80E2CF96-BEEF-77FF-8209-7E50219E0791}"/>
                  </a:ext>
                </a:extLst>
              </p:cNvPr>
              <p:cNvSpPr txBox="1"/>
              <p:nvPr/>
            </p:nvSpPr>
            <p:spPr bwMode="auto">
              <a:xfrm>
                <a:off x="2861330" y="1888569"/>
                <a:ext cx="2879070" cy="5143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𝑏</m:t>
                          </m:r>
                        </m:num>
                        <m:den>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num>
                        <m:den>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=19.1&lt;21.9   ∴  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𝑏</m:t>
                      </m:r>
                    </m:oMath>
                  </m:oMathPara>
                </a14:m>
                <a:endParaRPr lang="en-US" sz="1400" dirty="0"/>
              </a:p>
            </p:txBody>
          </p:sp>
        </mc:Choice>
        <mc:Fallback xmlns="">
          <p:sp>
            <p:nvSpPr>
              <p:cNvPr id="9" name="Object 8">
                <a:extLst>
                  <a:ext uri="{FF2B5EF4-FFF2-40B4-BE49-F238E27FC236}">
                    <a16:creationId xmlns:a16="http://schemas.microsoft.com/office/drawing/2014/main" id="{80E2CF96-BEEF-77FF-8209-7E50219E0791}"/>
                  </a:ext>
                </a:extLst>
              </p:cNvPr>
              <p:cNvSpPr txBox="1">
                <a:spLocks noRot="1" noChangeAspect="1" noMove="1" noResize="1" noEditPoints="1" noAdjustHandles="1" noChangeArrowheads="1" noChangeShapeType="1" noTextEdit="1"/>
              </p:cNvSpPr>
              <p:nvPr/>
            </p:nvSpPr>
            <p:spPr bwMode="auto">
              <a:xfrm>
                <a:off x="2861330" y="1888569"/>
                <a:ext cx="2879070" cy="51435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815C23BA-EC7A-EA86-D437-991524F1B208}"/>
                  </a:ext>
                </a:extLst>
              </p:cNvPr>
              <p:cNvSpPr txBox="1"/>
              <p:nvPr/>
            </p:nvSpPr>
            <p:spPr bwMode="auto">
              <a:xfrm>
                <a:off x="3144594" y="2476889"/>
                <a:ext cx="3284239" cy="3429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r>
                        <a:rPr lang="en-US" sz="1400" i="1">
                          <a:solidFill>
                            <a:srgbClr val="000000"/>
                          </a:solidFill>
                          <a:latin typeface="Cambria Math" panose="02040503050406030204" pitchFamily="18" charset="0"/>
                        </a:rPr>
                        <m:t>−</m:t>
                      </m:r>
                      <m:nary>
                        <m:naryPr>
                          <m:chr m:val="∑"/>
                          <m:subHide m:val="on"/>
                          <m:supHide m:val="on"/>
                          <m:ctrlPr>
                            <a:rPr lang="en-US" sz="1400" i="1">
                              <a:solidFill>
                                <a:srgbClr val="000000"/>
                              </a:solidFill>
                              <a:latin typeface="Cambria Math" panose="02040503050406030204" pitchFamily="18" charset="0"/>
                            </a:rPr>
                          </m:ctrlPr>
                        </m:naryPr>
                        <m:sub/>
                        <m:sup/>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𝑏</m:t>
                              </m:r>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𝑒</m:t>
                                  </m:r>
                                </m:sub>
                              </m:sSub>
                            </m:e>
                          </m:d>
                        </m:e>
                      </m:nary>
                      <m:r>
                        <a:rPr lang="en-US" sz="1400" i="1">
                          <a:solidFill>
                            <a:srgbClr val="000000"/>
                          </a:solidFill>
                          <a:latin typeface="Cambria Math" panose="02040503050406030204" pitchFamily="18" charset="0"/>
                        </a:rPr>
                        <m:t>𝑡</m:t>
                      </m:r>
                    </m:oMath>
                  </m:oMathPara>
                </a14:m>
                <a:endParaRPr lang="en-US" sz="1400" dirty="0"/>
              </a:p>
            </p:txBody>
          </p:sp>
        </mc:Choice>
        <mc:Fallback xmlns="">
          <p:sp>
            <p:nvSpPr>
              <p:cNvPr id="16" name="Object 15">
                <a:extLst>
                  <a:ext uri="{FF2B5EF4-FFF2-40B4-BE49-F238E27FC236}">
                    <a16:creationId xmlns:a16="http://schemas.microsoft.com/office/drawing/2014/main" id="{815C23BA-EC7A-EA86-D437-991524F1B208}"/>
                  </a:ext>
                </a:extLst>
              </p:cNvPr>
              <p:cNvSpPr txBox="1">
                <a:spLocks noRot="1" noChangeAspect="1" noMove="1" noResize="1" noEditPoints="1" noAdjustHandles="1" noChangeArrowheads="1" noChangeShapeType="1" noTextEdit="1"/>
              </p:cNvSpPr>
              <p:nvPr/>
            </p:nvSpPr>
            <p:spPr bwMode="auto">
              <a:xfrm>
                <a:off x="3144594" y="2476889"/>
                <a:ext cx="3284239" cy="342900"/>
              </a:xfrm>
              <a:prstGeom prst="rect">
                <a:avLst/>
              </a:prstGeom>
              <a:blipFill>
                <a:blip r:embed="rId7"/>
                <a:stretch>
                  <a:fillRect t="-205263" b="-37193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B820BFD-9739-F494-0ECF-74D95741CE63}"/>
              </a:ext>
            </a:extLst>
          </p:cNvPr>
          <p:cNvSpPr txBox="1"/>
          <p:nvPr/>
        </p:nvSpPr>
        <p:spPr>
          <a:xfrm>
            <a:off x="5647983" y="2521528"/>
            <a:ext cx="4572000" cy="369332"/>
          </a:xfrm>
          <a:prstGeom prst="rect">
            <a:avLst/>
          </a:prstGeom>
          <a:noFill/>
        </p:spPr>
        <p:txBody>
          <a:bodyPr wrap="square">
            <a:spAutoFit/>
          </a:bodyPr>
          <a:lstStyle/>
          <a:p>
            <a:r>
              <a:rPr lang="en-US" dirty="0">
                <a:latin typeface="+mn-lt"/>
              </a:rPr>
              <a:t>(Slide 59)</a:t>
            </a:r>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EF72ADFB-C35E-3219-F888-D932933A9DCB}"/>
                  </a:ext>
                </a:extLst>
              </p:cNvPr>
              <p:cNvSpPr txBox="1"/>
              <p:nvPr/>
            </p:nvSpPr>
            <p:spPr bwMode="auto">
              <a:xfrm>
                <a:off x="3754438" y="3081338"/>
                <a:ext cx="1217612" cy="32226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oMath>
                  </m:oMathPara>
                </a14:m>
                <a:endParaRPr lang="en-US" sz="1400" dirty="0"/>
              </a:p>
            </p:txBody>
          </p:sp>
        </mc:Choice>
        <mc:Fallback xmlns="">
          <p:sp>
            <p:nvSpPr>
              <p:cNvPr id="19" name="Object 18">
                <a:extLst>
                  <a:ext uri="{FF2B5EF4-FFF2-40B4-BE49-F238E27FC236}">
                    <a16:creationId xmlns:a16="http://schemas.microsoft.com/office/drawing/2014/main" id="{EF72ADFB-C35E-3219-F888-D932933A9DCB}"/>
                  </a:ext>
                </a:extLst>
              </p:cNvPr>
              <p:cNvSpPr txBox="1">
                <a:spLocks noRot="1" noChangeAspect="1" noMove="1" noResize="1" noEditPoints="1" noAdjustHandles="1" noChangeArrowheads="1" noChangeShapeType="1" noTextEdit="1"/>
              </p:cNvSpPr>
              <p:nvPr/>
            </p:nvSpPr>
            <p:spPr bwMode="auto">
              <a:xfrm>
                <a:off x="3754438" y="3081338"/>
                <a:ext cx="1217612" cy="322262"/>
              </a:xfrm>
              <a:prstGeom prst="rect">
                <a:avLst/>
              </a:prstGeom>
              <a:blipFill>
                <a:blip r:embed="rId8"/>
                <a:stretch>
                  <a:fillRect b="-377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C3ABEB29-2F03-A71F-96AC-FFF6325B5F4E}"/>
              </a:ext>
            </a:extLst>
          </p:cNvPr>
          <p:cNvCxnSpPr/>
          <p:nvPr/>
        </p:nvCxnSpPr>
        <p:spPr>
          <a:xfrm flipV="1">
            <a:off x="4587875" y="2521528"/>
            <a:ext cx="492125" cy="3931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379903-48FA-BF88-D42E-4A2FEEDFD4CC}"/>
              </a:ext>
            </a:extLst>
          </p:cNvPr>
          <p:cNvSpPr txBox="1"/>
          <p:nvPr/>
        </p:nvSpPr>
        <p:spPr>
          <a:xfrm>
            <a:off x="5070705" y="2378463"/>
            <a:ext cx="5109328" cy="307777"/>
          </a:xfrm>
          <a:prstGeom prst="rect">
            <a:avLst/>
          </a:prstGeom>
          <a:noFill/>
        </p:spPr>
        <p:txBody>
          <a:bodyPr wrap="square">
            <a:spAutoFit/>
          </a:bodyPr>
          <a:lstStyle/>
          <a:p>
            <a:r>
              <a:rPr lang="en-US" sz="1400" dirty="0">
                <a:solidFill>
                  <a:srgbClr val="FF0000"/>
                </a:solidFill>
              </a:rPr>
              <a:t>0</a:t>
            </a: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22C02CBF-B100-72C2-8EAC-D40C3EA827EB}"/>
                  </a:ext>
                </a:extLst>
              </p:cNvPr>
              <p:cNvSpPr txBox="1"/>
              <p:nvPr/>
            </p:nvSpPr>
            <p:spPr bwMode="auto">
              <a:xfrm>
                <a:off x="2405030" y="3620645"/>
                <a:ext cx="3924300" cy="32385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𝑒𝑓𝑓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𝑐𝑟</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=34.0(8.39)=285.4 </m:t>
                      </m:r>
                      <m:r>
                        <a:rPr lang="en-US" i="1">
                          <a:solidFill>
                            <a:srgbClr val="000000"/>
                          </a:solidFill>
                          <a:latin typeface="Cambria Math" panose="02040503050406030204" pitchFamily="18" charset="0"/>
                        </a:rPr>
                        <m:t>𝑘𝑖𝑝𝑠</m:t>
                      </m:r>
                    </m:oMath>
                  </m:oMathPara>
                </a14:m>
                <a:endParaRPr lang="en-US" dirty="0"/>
              </a:p>
            </p:txBody>
          </p:sp>
        </mc:Choice>
        <mc:Fallback xmlns="">
          <p:sp>
            <p:nvSpPr>
              <p:cNvPr id="24" name="Object 23">
                <a:extLst>
                  <a:ext uri="{FF2B5EF4-FFF2-40B4-BE49-F238E27FC236}">
                    <a16:creationId xmlns:a16="http://schemas.microsoft.com/office/drawing/2014/main" id="{22C02CBF-B100-72C2-8EAC-D40C3EA827EB}"/>
                  </a:ext>
                </a:extLst>
              </p:cNvPr>
              <p:cNvSpPr txBox="1">
                <a:spLocks noRot="1" noChangeAspect="1" noMove="1" noResize="1" noEditPoints="1" noAdjustHandles="1" noChangeArrowheads="1" noChangeShapeType="1" noTextEdit="1"/>
              </p:cNvSpPr>
              <p:nvPr/>
            </p:nvSpPr>
            <p:spPr bwMode="auto">
              <a:xfrm>
                <a:off x="2405030" y="3620645"/>
                <a:ext cx="3924300" cy="323850"/>
              </a:xfrm>
              <a:prstGeom prst="rect">
                <a:avLst/>
              </a:prstGeom>
              <a:blipFill>
                <a:blip r:embed="rId9"/>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bject 24">
                <a:extLst>
                  <a:ext uri="{FF2B5EF4-FFF2-40B4-BE49-F238E27FC236}">
                    <a16:creationId xmlns:a16="http://schemas.microsoft.com/office/drawing/2014/main" id="{757EF6C2-3E28-B819-8A78-884C165A9E07}"/>
                  </a:ext>
                </a:extLst>
              </p:cNvPr>
              <p:cNvSpPr txBox="1"/>
              <p:nvPr/>
            </p:nvSpPr>
            <p:spPr bwMode="auto">
              <a:xfrm>
                <a:off x="3775861" y="4109595"/>
                <a:ext cx="864564" cy="32385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func>
                        <m:funcPr>
                          <m:ctrlPr>
                            <a:rPr lang="en-US" sz="1600" i="1">
                              <a:solidFill>
                                <a:srgbClr val="000000"/>
                              </a:solidFill>
                              <a:latin typeface="Cambria Math" panose="02040503050406030204" pitchFamily="18" charset="0"/>
                            </a:rPr>
                          </m:ctrlPr>
                        </m:funcPr>
                        <m:fNa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P</m:t>
                              </m:r>
                            </m:e>
                            <m:sub>
                              <m:r>
                                <a:rPr lang="en-US" sz="1600" i="1">
                                  <a:solidFill>
                                    <a:srgbClr val="000000"/>
                                  </a:solidFill>
                                  <a:latin typeface="Cambria Math" panose="02040503050406030204" pitchFamily="18" charset="0"/>
                                </a:rPr>
                                <m:t>𝑟</m:t>
                              </m:r>
                            </m:sub>
                          </m:sSub>
                        </m:fName>
                        <m:e>
                          <m:r>
                            <a:rPr lang="en-US" sz="1600" i="1">
                              <a:solidFill>
                                <a:srgbClr val="000000"/>
                              </a:solidFill>
                              <a:latin typeface="Cambria Math" panose="02040503050406030204" pitchFamily="18" charset="0"/>
                            </a:rPr>
                            <m:t>=</m:t>
                          </m:r>
                        </m:e>
                      </m:func>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𝜙</m:t>
                          </m:r>
                        </m:e>
                        <m:sub>
                          <m:r>
                            <a:rPr lang="en-US" sz="1600" i="1">
                              <a:solidFill>
                                <a:srgbClr val="000000"/>
                              </a:solidFill>
                              <a:latin typeface="Cambria Math" panose="02040503050406030204" pitchFamily="18" charset="0"/>
                            </a:rPr>
                            <m:t>𝑐</m:t>
                          </m:r>
                        </m:sub>
                      </m:sSub>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𝑛</m:t>
                          </m:r>
                        </m:sub>
                      </m:sSub>
                    </m:oMath>
                  </m:oMathPara>
                </a14:m>
                <a:endParaRPr lang="en-US" dirty="0"/>
              </a:p>
            </p:txBody>
          </p:sp>
        </mc:Choice>
        <mc:Fallback xmlns="">
          <p:sp>
            <p:nvSpPr>
              <p:cNvPr id="25" name="Object 24">
                <a:extLst>
                  <a:ext uri="{FF2B5EF4-FFF2-40B4-BE49-F238E27FC236}">
                    <a16:creationId xmlns:a16="http://schemas.microsoft.com/office/drawing/2014/main" id="{757EF6C2-3E28-B819-8A78-884C165A9E07}"/>
                  </a:ext>
                </a:extLst>
              </p:cNvPr>
              <p:cNvSpPr txBox="1">
                <a:spLocks noRot="1" noChangeAspect="1" noMove="1" noResize="1" noEditPoints="1" noAdjustHandles="1" noChangeArrowheads="1" noChangeShapeType="1" noTextEdit="1"/>
              </p:cNvSpPr>
              <p:nvPr/>
            </p:nvSpPr>
            <p:spPr bwMode="auto">
              <a:xfrm>
                <a:off x="3775861" y="4109595"/>
                <a:ext cx="864564" cy="323850"/>
              </a:xfrm>
              <a:prstGeom prst="rect">
                <a:avLst/>
              </a:prstGeom>
              <a:blipFill>
                <a:blip r:embed="rId10"/>
                <a:stretch>
                  <a:fillRect r="-4225" b="-13208"/>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FDAD85A-8BC5-8840-7A26-AF2EA534011A}"/>
              </a:ext>
            </a:extLst>
          </p:cNvPr>
          <p:cNvSpPr txBox="1"/>
          <p:nvPr/>
        </p:nvSpPr>
        <p:spPr>
          <a:xfrm>
            <a:off x="5627981" y="4064113"/>
            <a:ext cx="5109328" cy="369332"/>
          </a:xfrm>
          <a:prstGeom prst="rect">
            <a:avLst/>
          </a:prstGeom>
          <a:noFill/>
        </p:spPr>
        <p:txBody>
          <a:bodyPr wrap="square">
            <a:spAutoFit/>
          </a:bodyPr>
          <a:lstStyle/>
          <a:p>
            <a:r>
              <a:rPr lang="en-US" dirty="0">
                <a:latin typeface="+mn-lt"/>
              </a:rPr>
              <a:t>(Slide 43)</a:t>
            </a:r>
          </a:p>
        </p:txBody>
      </p:sp>
      <mc:AlternateContent xmlns:mc="http://schemas.openxmlformats.org/markup-compatibility/2006" xmlns:a14="http://schemas.microsoft.com/office/drawing/2010/main">
        <mc:Choice Requires="a14">
          <p:sp>
            <p:nvSpPr>
              <p:cNvPr id="28" name="Object 27">
                <a:extLst>
                  <a:ext uri="{FF2B5EF4-FFF2-40B4-BE49-F238E27FC236}">
                    <a16:creationId xmlns:a16="http://schemas.microsoft.com/office/drawing/2014/main" id="{ED7420A7-9A20-7299-FB00-488B357356C9}"/>
                  </a:ext>
                </a:extLst>
              </p:cNvPr>
              <p:cNvSpPr txBox="1"/>
              <p:nvPr/>
            </p:nvSpPr>
            <p:spPr bwMode="auto">
              <a:xfrm>
                <a:off x="2974975" y="4621213"/>
                <a:ext cx="3241675" cy="2984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unc>
                        <m:funcPr>
                          <m:ctrlPr>
                            <a:rPr lang="en-US" sz="1400" i="1">
                              <a:solidFill>
                                <a:srgbClr val="000000"/>
                              </a:solidFill>
                              <a:latin typeface="Cambria Math" panose="02040503050406030204" pitchFamily="18" charset="0"/>
                            </a:rPr>
                          </m:ctrlPr>
                        </m:funcPr>
                        <m:fName>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P</m:t>
                              </m:r>
                            </m:e>
                            <m:sub>
                              <m:r>
                                <a:rPr lang="en-US" sz="1400" i="1">
                                  <a:solidFill>
                                    <a:srgbClr val="000000"/>
                                  </a:solidFill>
                                  <a:latin typeface="Cambria Math" panose="02040503050406030204" pitchFamily="18" charset="0"/>
                                </a:rPr>
                                <m:t>𝑟</m:t>
                              </m:r>
                            </m:sub>
                          </m:sSub>
                        </m:fName>
                        <m:e>
                          <m:r>
                            <a:rPr lang="en-US" sz="1400" i="1">
                              <a:solidFill>
                                <a:srgbClr val="000000"/>
                              </a:solidFill>
                              <a:latin typeface="Cambria Math" panose="02040503050406030204" pitchFamily="18" charset="0"/>
                            </a:rPr>
                            <m:t>=</m:t>
                          </m:r>
                        </m:e>
                      </m:func>
                      <m:r>
                        <a:rPr lang="en-US" sz="1400" i="1">
                          <a:solidFill>
                            <a:srgbClr val="000000"/>
                          </a:solidFill>
                          <a:latin typeface="Cambria Math" panose="02040503050406030204" pitchFamily="18" charset="0"/>
                        </a:rPr>
                        <m:t>0.95(285.4)=271.1  </m:t>
                      </m:r>
                      <m:r>
                        <a:rPr lang="en-US" sz="1400" i="1">
                          <a:solidFill>
                            <a:srgbClr val="000000"/>
                          </a:solidFill>
                          <a:latin typeface="Cambria Math" panose="02040503050406030204" pitchFamily="18" charset="0"/>
                        </a:rPr>
                        <m:t>𝑘𝑖𝑝𝑠</m:t>
                      </m:r>
                    </m:oMath>
                  </m:oMathPara>
                </a14:m>
                <a:endParaRPr lang="en-US" sz="1200" dirty="0"/>
              </a:p>
            </p:txBody>
          </p:sp>
        </mc:Choice>
        <mc:Fallback xmlns="">
          <p:sp>
            <p:nvSpPr>
              <p:cNvPr id="28" name="Object 27">
                <a:extLst>
                  <a:ext uri="{FF2B5EF4-FFF2-40B4-BE49-F238E27FC236}">
                    <a16:creationId xmlns:a16="http://schemas.microsoft.com/office/drawing/2014/main" id="{ED7420A7-9A20-7299-FB00-488B357356C9}"/>
                  </a:ext>
                </a:extLst>
              </p:cNvPr>
              <p:cNvSpPr txBox="1">
                <a:spLocks noRot="1" noChangeAspect="1" noMove="1" noResize="1" noEditPoints="1" noAdjustHandles="1" noChangeArrowheads="1" noChangeShapeType="1" noTextEdit="1"/>
              </p:cNvSpPr>
              <p:nvPr/>
            </p:nvSpPr>
            <p:spPr bwMode="auto">
              <a:xfrm>
                <a:off x="2974975" y="4621213"/>
                <a:ext cx="3241675" cy="298450"/>
              </a:xfrm>
              <a:prstGeom prst="rect">
                <a:avLst/>
              </a:prstGeom>
              <a:blipFill>
                <a:blip r:embed="rId11"/>
                <a:stretch>
                  <a:fillRect b="-12245"/>
                </a:stretch>
              </a:blipFill>
            </p:spPr>
            <p:txBody>
              <a:bodyPr/>
              <a:lstStyle/>
              <a:p>
                <a:r>
                  <a:rPr lang="en-US">
                    <a:noFill/>
                  </a:rPr>
                  <a:t> </a:t>
                </a:r>
              </a:p>
            </p:txBody>
          </p:sp>
        </mc:Fallback>
      </mc:AlternateContent>
    </p:spTree>
    <p:extLst>
      <p:ext uri="{BB962C8B-B14F-4D97-AF65-F5344CB8AC3E}">
        <p14:creationId xmlns:p14="http://schemas.microsoft.com/office/powerpoint/2010/main" val="53617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0"/>
            <a:ext cx="8229600" cy="857250"/>
          </a:xfrm>
        </p:spPr>
        <p:txBody>
          <a:bodyPr lIns="91440" tIns="45720" rIns="91440" bIns="45720" anchor="t">
            <a:normAutofit fontScale="90000"/>
          </a:bodyPr>
          <a:lstStyle/>
          <a:p>
            <a:r>
              <a:rPr lang="en-US" sz="3600" dirty="0">
                <a:cs typeface="Calibri"/>
              </a:rPr>
              <a:t>Factored Tensile Resistance</a:t>
            </a:r>
            <a:br>
              <a:rPr lang="en-US" sz="4000" dirty="0">
                <a:cs typeface="Calibri"/>
              </a:rPr>
            </a:br>
            <a:r>
              <a:rPr lang="en-US" sz="2800" dirty="0">
                <a:cs typeface="Calibri"/>
              </a:rPr>
              <a:t>Fracture on the Net Section</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2" y="1014301"/>
            <a:ext cx="6009366" cy="1200329"/>
          </a:xfrm>
          <a:prstGeom prst="rect">
            <a:avLst/>
          </a:prstGeom>
          <a:noFill/>
        </p:spPr>
        <p:txBody>
          <a:bodyPr wrap="square" rtlCol="0">
            <a:spAutoFit/>
          </a:bodyPr>
          <a:lstStyle/>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The factored tensile resistance for fracture on the net section is taken as (</a:t>
            </a:r>
            <a:r>
              <a:rPr lang="en-US" i="1" dirty="0">
                <a:effectLst/>
                <a:latin typeface="Calibri" panose="020F0502020204030204" pitchFamily="34" charset="0"/>
                <a:ea typeface="Times New Roman" panose="02020603050405020304" pitchFamily="18" charset="0"/>
                <a:cs typeface="Calibri" panose="020F0502020204030204" pitchFamily="34" charset="0"/>
              </a:rPr>
              <a:t>AASHTO LRFD</a:t>
            </a:r>
            <a:r>
              <a:rPr lang="en-US" dirty="0">
                <a:effectLst/>
                <a:latin typeface="Calibri" panose="020F0502020204030204" pitchFamily="34" charset="0"/>
                <a:ea typeface="Times New Roman" panose="02020603050405020304" pitchFamily="18" charset="0"/>
                <a:cs typeface="Calibri" panose="020F0502020204030204" pitchFamily="34" charset="0"/>
              </a:rPr>
              <a:t> Article 6.8.2.1):</a:t>
            </a: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F8FB4FD0-0AF7-030F-6BA6-EC53A4A0C250}"/>
                  </a:ext>
                </a:extLst>
              </p:cNvPr>
              <p:cNvSpPr txBox="1"/>
              <p:nvPr/>
            </p:nvSpPr>
            <p:spPr bwMode="auto">
              <a:xfrm>
                <a:off x="2270125" y="1638300"/>
                <a:ext cx="2378075" cy="3810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P</m:t>
                              </m:r>
                            </m:e>
                            <m:sub>
                              <m:r>
                                <a:rPr lang="en-US" i="1">
                                  <a:solidFill>
                                    <a:srgbClr val="000000"/>
                                  </a:solidFill>
                                  <a:latin typeface="Cambria Math" panose="02040503050406030204" pitchFamily="18" charset="0"/>
                                </a:rPr>
                                <m:t>𝑟</m:t>
                              </m:r>
                            </m:sub>
                          </m:sSub>
                        </m:fName>
                        <m:e>
                          <m:r>
                            <a:rPr lang="en-US" i="1">
                              <a:solidFill>
                                <a:srgbClr val="000000"/>
                              </a:solidFill>
                              <a:latin typeface="Cambria Math" panose="02040503050406030204" pitchFamily="18" charset="0"/>
                            </a:rPr>
                            <m:t>=</m:t>
                          </m:r>
                        </m:e>
                      </m:func>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𝑛𝑢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𝑢</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𝑝</m:t>
                          </m:r>
                        </m:sub>
                      </m:sSub>
                      <m:r>
                        <a:rPr lang="en-US" i="1">
                          <a:solidFill>
                            <a:srgbClr val="000000"/>
                          </a:solidFill>
                          <a:latin typeface="Cambria Math" panose="02040503050406030204" pitchFamily="18" charset="0"/>
                        </a:rPr>
                        <m:t>𝑈</m:t>
                      </m:r>
                    </m:oMath>
                  </m:oMathPara>
                </a14:m>
                <a:endParaRPr lang="en-US" dirty="0"/>
              </a:p>
            </p:txBody>
          </p:sp>
        </mc:Choice>
        <mc:Fallback xmlns="">
          <p:sp>
            <p:nvSpPr>
              <p:cNvPr id="7" name="Object 6">
                <a:extLst>
                  <a:ext uri="{FF2B5EF4-FFF2-40B4-BE49-F238E27FC236}">
                    <a16:creationId xmlns:a16="http://schemas.microsoft.com/office/drawing/2014/main" id="{F8FB4FD0-0AF7-030F-6BA6-EC53A4A0C250}"/>
                  </a:ext>
                </a:extLst>
              </p:cNvPr>
              <p:cNvSpPr txBox="1">
                <a:spLocks noRot="1" noChangeAspect="1" noMove="1" noResize="1" noEditPoints="1" noAdjustHandles="1" noChangeArrowheads="1" noChangeShapeType="1" noTextEdit="1"/>
              </p:cNvSpPr>
              <p:nvPr/>
            </p:nvSpPr>
            <p:spPr bwMode="auto">
              <a:xfrm>
                <a:off x="2270125" y="1638300"/>
                <a:ext cx="2378075" cy="381000"/>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6BC2C42-D9D0-5389-2056-51F9E7C5B7ED}"/>
              </a:ext>
            </a:extLst>
          </p:cNvPr>
          <p:cNvSpPr txBox="1"/>
          <p:nvPr/>
        </p:nvSpPr>
        <p:spPr>
          <a:xfrm>
            <a:off x="669302" y="1846436"/>
            <a:ext cx="8474698" cy="332886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where:</a:t>
            </a:r>
          </a:p>
          <a:p>
            <a:pPr marL="228600" marR="228600" algn="just">
              <a:lnSpc>
                <a:spcPct val="11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1600" baseline="-250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u</a:t>
            </a:r>
            <a:r>
              <a:rPr lang="en-US" sz="1600" dirty="0">
                <a:effectLst/>
                <a:latin typeface="Calibri" panose="020F0502020204030204" pitchFamily="34" charset="0"/>
                <a:ea typeface="Times New Roman" panose="02020603050405020304" pitchFamily="18" charset="0"/>
                <a:cs typeface="Calibri" panose="020F0502020204030204" pitchFamily="34" charset="0"/>
              </a:rPr>
              <a:t> 	 = 	resistance factor for fracture of tension members as specified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AASHTO LRFD </a:t>
            </a:r>
            <a:r>
              <a:rPr lang="en-US" sz="1600" dirty="0">
                <a:effectLst/>
                <a:latin typeface="Calibri" panose="020F0502020204030204" pitchFamily="34" charset="0"/>
                <a:ea typeface="Times New Roman" panose="02020603050405020304" pitchFamily="18" charset="0"/>
                <a:cs typeface="Calibri" panose="020F0502020204030204" pitchFamily="34" charset="0"/>
              </a:rPr>
              <a:t>Article 6.5.4.2 (= 0.80)</a:t>
            </a:r>
          </a:p>
          <a:p>
            <a:pPr marL="801688" marR="228600" indent="-573088" algn="just">
              <a:lnSpc>
                <a:spcPct val="110000"/>
              </a:lnSpc>
              <a:spcBef>
                <a:spcPts val="0"/>
              </a:spcBef>
              <a:spcAft>
                <a:spcPts val="0"/>
              </a:spcAft>
              <a:tabLst>
                <a:tab pos="457200" algn="l"/>
                <a:tab pos="8001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latin typeface="Calibri" panose="020F0502020204030204" pitchFamily="34" charset="0"/>
                <a:ea typeface="Times New Roman" panose="02020603050405020304" pitchFamily="18" charset="0"/>
                <a:cs typeface="Calibri" panose="020F0502020204030204" pitchFamily="34" charset="0"/>
              </a:rPr>
              <a:t>n </a:t>
            </a:r>
            <a:r>
              <a:rPr lang="en-US" sz="1600" dirty="0">
                <a:latin typeface="Calibri" panose="020F0502020204030204" pitchFamily="34" charset="0"/>
                <a:ea typeface="Times New Roman" panose="02020603050405020304" pitchFamily="18" charset="0"/>
                <a:cs typeface="Calibri" panose="020F0502020204030204" pitchFamily="34" charset="0"/>
              </a:rPr>
              <a:t> =    net area of the member (in.</a:t>
            </a:r>
            <a:r>
              <a:rPr lang="en-US" sz="1600" baseline="30000" dirty="0">
                <a:latin typeface="Calibri" panose="020F0502020204030204" pitchFamily="34" charset="0"/>
                <a:ea typeface="Times New Roman" panose="02020603050405020304" pitchFamily="18" charset="0"/>
                <a:cs typeface="Calibri" panose="020F0502020204030204" pitchFamily="34" charset="0"/>
              </a:rPr>
              <a:t>2</a:t>
            </a:r>
            <a:r>
              <a:rPr lang="en-US" sz="1600" dirty="0">
                <a:latin typeface="Calibri" panose="020F0502020204030204" pitchFamily="34" charset="0"/>
                <a:ea typeface="Times New Roman" panose="02020603050405020304" pitchFamily="18" charset="0"/>
                <a:cs typeface="Calibri" panose="020F0502020204030204" pitchFamily="34" charset="0"/>
              </a:rPr>
              <a:t>)</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F</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u</a:t>
            </a:r>
            <a:r>
              <a:rPr lang="en-US" sz="1600" dirty="0">
                <a:effectLst/>
                <a:latin typeface="Calibri" panose="020F0502020204030204" pitchFamily="34" charset="0"/>
                <a:ea typeface="Times New Roman" panose="02020603050405020304" pitchFamily="18" charset="0"/>
                <a:cs typeface="Calibri" panose="020F0502020204030204" pitchFamily="34" charset="0"/>
              </a:rPr>
              <a:t>  =    specified mini</a:t>
            </a:r>
            <a:r>
              <a:rPr lang="en-US" sz="1600" dirty="0">
                <a:latin typeface="Calibri" panose="020F0502020204030204" pitchFamily="34" charset="0"/>
                <a:ea typeface="Times New Roman" panose="02020603050405020304" pitchFamily="18" charset="0"/>
                <a:cs typeface="Calibri" panose="020F0502020204030204" pitchFamily="34" charset="0"/>
              </a:rPr>
              <a:t>mum tensile strength of the member (AASHTO LRFD Table 6.4.1-1) (ksi)</a:t>
            </a:r>
          </a:p>
          <a:p>
            <a:pPr marL="801688" marR="228600" indent="-573088" algn="just">
              <a:lnSpc>
                <a:spcPct val="110000"/>
              </a:lnSpc>
              <a:spcBef>
                <a:spcPts val="0"/>
              </a:spcBef>
              <a:spcAft>
                <a:spcPts val="0"/>
              </a:spcAft>
              <a:tabLst>
                <a:tab pos="457200" algn="l"/>
                <a:tab pos="8001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P</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nu</a:t>
            </a:r>
            <a:r>
              <a:rPr lang="en-US" sz="1600" dirty="0">
                <a:effectLst/>
                <a:latin typeface="Calibri" panose="020F0502020204030204" pitchFamily="34" charset="0"/>
                <a:ea typeface="Times New Roman" panose="02020603050405020304" pitchFamily="18" charset="0"/>
                <a:cs typeface="Calibri" panose="020F0502020204030204" pitchFamily="34" charset="0"/>
              </a:rPr>
              <a:t> =   nominal tensile resistance for fracture on the net section (kips)</a:t>
            </a:r>
          </a:p>
          <a:p>
            <a:pPr marL="744538" marR="228600" indent="-515938" algn="just">
              <a:lnSpc>
                <a:spcPct val="110000"/>
              </a:lnSpc>
              <a:spcBef>
                <a:spcPts val="0"/>
              </a:spcBef>
              <a:spcAft>
                <a:spcPts val="0"/>
              </a:spcAft>
              <a:tabLst>
                <a:tab pos="457200" algn="l"/>
              </a:tabLst>
            </a:pPr>
            <a:r>
              <a:rPr lang="en-US" sz="1600" dirty="0">
                <a:latin typeface="Calibri" panose="020F0502020204030204" pitchFamily="34" charset="0"/>
                <a:ea typeface="Times New Roman" panose="02020603050405020304" pitchFamily="18" charset="0"/>
                <a:cs typeface="Calibri" panose="020F0502020204030204" pitchFamily="34" charset="0"/>
              </a:rPr>
              <a:t>R</a:t>
            </a:r>
            <a:r>
              <a:rPr lang="en-US" sz="1600" baseline="-25000" dirty="0">
                <a:latin typeface="Calibri" panose="020F0502020204030204" pitchFamily="34" charset="0"/>
                <a:ea typeface="Times New Roman" panose="02020603050405020304" pitchFamily="18" charset="0"/>
                <a:cs typeface="Calibri" panose="020F0502020204030204" pitchFamily="34" charset="0"/>
              </a:rPr>
              <a:t>p</a:t>
            </a:r>
            <a:r>
              <a:rPr lang="en-US" sz="1600" dirty="0">
                <a:latin typeface="Calibri" panose="020F0502020204030204" pitchFamily="34" charset="0"/>
                <a:ea typeface="Times New Roman" panose="02020603050405020304" pitchFamily="18" charset="0"/>
                <a:cs typeface="Calibri" panose="020F0502020204030204" pitchFamily="34" charset="0"/>
              </a:rPr>
              <a:t>  =   </a:t>
            </a:r>
            <a:r>
              <a:rPr lang="en-US" sz="1600" dirty="0">
                <a:effectLst/>
                <a:latin typeface="+mn-lt"/>
                <a:ea typeface="Times New Roman" panose="02020603050405020304" pitchFamily="18" charset="0"/>
                <a:cs typeface="Times New Roman" panose="02020603050405020304" pitchFamily="18" charset="0"/>
              </a:rPr>
              <a:t>reduction factor for holes taken equal to 0.90 for bolt holes punched full size, and 1.0 for bolt holes drilled full size or subpunched and reamed to size </a:t>
            </a:r>
          </a:p>
          <a:p>
            <a:pPr marL="744538" marR="228600" indent="-515938" algn="just">
              <a:lnSpc>
                <a:spcPct val="110000"/>
              </a:lnSpc>
              <a:spcBef>
                <a:spcPts val="0"/>
              </a:spcBef>
              <a:spcAft>
                <a:spcPts val="0"/>
              </a:spcAft>
              <a:tabLst>
                <a:tab pos="457200" algn="l"/>
              </a:tabLst>
            </a:pPr>
            <a:r>
              <a:rPr lang="en-US" sz="1600" dirty="0">
                <a:effectLst/>
                <a:latin typeface="+mn-lt"/>
                <a:ea typeface="Times New Roman" panose="02020603050405020304" pitchFamily="18" charset="0"/>
                <a:cs typeface="Times New Roman" panose="02020603050405020304" pitchFamily="18" charset="0"/>
              </a:rPr>
              <a:t>U   =  reduction factor to account for shear lag; 1.0 for components in which force effects are transmitted to all elements, and as specified in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Article 6.8.2.2 for all other cases </a:t>
            </a:r>
            <a:endParaRPr lang="en-US" sz="1600" dirty="0">
              <a:effectLst/>
              <a:latin typeface="+mn-lt"/>
              <a:ea typeface="Times New Roman" panose="020206030504050203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41346F93-FAE6-0713-D90D-16989B5CFC6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38551" y="586261"/>
            <a:ext cx="2075509" cy="1809025"/>
          </a:xfrm>
          <a:prstGeom prst="rect">
            <a:avLst/>
          </a:prstGeom>
        </p:spPr>
      </p:pic>
      <p:cxnSp>
        <p:nvCxnSpPr>
          <p:cNvPr id="13" name="Straight Connector 12">
            <a:extLst>
              <a:ext uri="{FF2B5EF4-FFF2-40B4-BE49-F238E27FC236}">
                <a16:creationId xmlns:a16="http://schemas.microsoft.com/office/drawing/2014/main" id="{232EF53B-0027-B07E-2DFE-540C3FCAE60C}"/>
              </a:ext>
            </a:extLst>
          </p:cNvPr>
          <p:cNvCxnSpPr/>
          <p:nvPr/>
        </p:nvCxnSpPr>
        <p:spPr>
          <a:xfrm>
            <a:off x="6636249" y="857250"/>
            <a:ext cx="2135392"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0684E6-0202-7758-4DB0-230762327F3F}"/>
              </a:ext>
            </a:extLst>
          </p:cNvPr>
          <p:cNvCxnSpPr/>
          <p:nvPr/>
        </p:nvCxnSpPr>
        <p:spPr>
          <a:xfrm>
            <a:off x="6551408" y="1924050"/>
            <a:ext cx="2135392"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155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245882" y="276570"/>
            <a:ext cx="8366289" cy="4708981"/>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The tee section is also subject to </a:t>
            </a:r>
            <a:r>
              <a:rPr lang="en-US" dirty="0">
                <a:effectLst/>
                <a:latin typeface="+mn-lt"/>
                <a:ea typeface="Times New Roman" panose="02020603050405020304" pitchFamily="18" charset="0"/>
                <a:cs typeface="Times New Roman" panose="02020603050405020304" pitchFamily="18" charset="0"/>
              </a:rPr>
              <a:t>uniform bending moment about the major principal axis (x-axis) due to the eccentricity of the connection at each end of the member.  Assume the lateral connection plate thickness is 1.0 in.  The first-order moment due to the eccentricity, (M</a:t>
            </a:r>
            <a:r>
              <a:rPr lang="en-US" baseline="-25000" dirty="0">
                <a:effectLst/>
                <a:latin typeface="+mn-lt"/>
                <a:ea typeface="Times New Roman" panose="02020603050405020304" pitchFamily="18" charset="0"/>
                <a:cs typeface="Times New Roman" panose="02020603050405020304" pitchFamily="18" charset="0"/>
              </a:rPr>
              <a:t>ux</a:t>
            </a:r>
            <a:r>
              <a:rPr lang="en-US" dirty="0">
                <a:effectLst/>
                <a:latin typeface="+mn-lt"/>
                <a:ea typeface="Times New Roman" panose="02020603050405020304" pitchFamily="18" charset="0"/>
                <a:cs typeface="Times New Roman" panose="02020603050405020304" pitchFamily="18" charset="0"/>
              </a:rPr>
              <a:t>)</a:t>
            </a:r>
            <a:r>
              <a:rPr lang="en-US" baseline="-25000" dirty="0">
                <a:effectLst/>
                <a:latin typeface="+mn-lt"/>
                <a:ea typeface="Times New Roman" panose="02020603050405020304" pitchFamily="18" charset="0"/>
                <a:cs typeface="Times New Roman" panose="02020603050405020304" pitchFamily="18" charset="0"/>
              </a:rPr>
              <a:t>1</a:t>
            </a:r>
            <a:r>
              <a:rPr lang="en-US" dirty="0">
                <a:effectLst/>
                <a:latin typeface="+mn-lt"/>
                <a:ea typeface="Times New Roman" panose="02020603050405020304" pitchFamily="18" charset="0"/>
                <a:cs typeface="Times New Roman" panose="02020603050405020304" pitchFamily="18" charset="0"/>
              </a:rPr>
              <a:t>, is computed as: </a:t>
            </a:r>
          </a:p>
          <a:p>
            <a:pPr marL="742950" lvl="1" indent="-285750" algn="just">
              <a:spcBef>
                <a:spcPts val="0"/>
              </a:spcBef>
              <a:spcAft>
                <a:spcPts val="0"/>
              </a:spcAft>
              <a:buFont typeface="Wingdings" panose="05000000000000000000" pitchFamily="2" charset="2"/>
              <a:buChar char="Ø"/>
            </a:pPr>
            <a:endParaRPr lang="en-US" dirty="0">
              <a:latin typeface="+mn-lt"/>
              <a:ea typeface="Times New Roman" panose="02020603050405020304" pitchFamily="18" charset="0"/>
              <a:cs typeface="Times New Roman" panose="02020603050405020304" pitchFamily="18" charset="0"/>
            </a:endParaRPr>
          </a:p>
          <a:p>
            <a:pPr lvl="1" algn="just">
              <a:spcBef>
                <a:spcPts val="0"/>
              </a:spcBef>
              <a:spcAft>
                <a:spcPts val="0"/>
              </a:spcAft>
            </a:pPr>
            <a:r>
              <a:rPr lang="en-US" dirty="0">
                <a:effectLst/>
                <a:latin typeface="+mn-lt"/>
                <a:ea typeface="Times New Roman" panose="02020603050405020304" pitchFamily="18" charset="0"/>
                <a:cs typeface="Times New Roman" panose="02020603050405020304" pitchFamily="18" charset="0"/>
              </a:rPr>
              <a:t> </a:t>
            </a:r>
            <a:endParaRPr lang="en-US" dirty="0">
              <a:latin typeface="+mn-lt"/>
              <a:cs typeface="Times New Roman" panose="02020603050405020304" pitchFamily="18" charset="0"/>
            </a:endParaRPr>
          </a:p>
          <a:p>
            <a:pPr marL="742950" lvl="1" indent="-285750" algn="just">
              <a:spcBef>
                <a:spcPts val="0"/>
              </a:spcBef>
              <a:spcAft>
                <a:spcPts val="0"/>
              </a:spcAft>
              <a:buFont typeface="Wingdings" panose="05000000000000000000" pitchFamily="2" charset="2"/>
              <a:buChar char="Ø"/>
            </a:pPr>
            <a:endParaRPr lang="en-US" dirty="0">
              <a:latin typeface="+mn-lt"/>
              <a:cs typeface="Times New Roman" panose="02020603050405020304" pitchFamily="18" charset="0"/>
            </a:endParaRPr>
          </a:p>
          <a:p>
            <a:pPr marL="742950" lvl="1" indent="-285750" algn="just">
              <a:spcBef>
                <a:spcPts val="0"/>
              </a:spcBef>
              <a:spcAft>
                <a:spcPts val="0"/>
              </a:spcAft>
              <a:buFont typeface="Wingdings" panose="05000000000000000000" pitchFamily="2" charset="2"/>
              <a:buChar char="Ø"/>
            </a:pPr>
            <a:endParaRPr lang="en-US" dirty="0">
              <a:latin typeface="+mn-lt"/>
              <a:cs typeface="Times New Roman" panose="02020603050405020304" pitchFamily="18" charset="0"/>
            </a:endParaRPr>
          </a:p>
          <a:p>
            <a:pPr marL="742950" lvl="1"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Determine the second-order elastic moment acting on the tee section :</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80E2CF96-BEEF-77FF-8209-7E50219E0791}"/>
                  </a:ext>
                </a:extLst>
              </p:cNvPr>
              <p:cNvSpPr txBox="1"/>
              <p:nvPr/>
            </p:nvSpPr>
            <p:spPr bwMode="auto">
              <a:xfrm>
                <a:off x="2360522" y="1956889"/>
                <a:ext cx="5735728" cy="5334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1</m:t>
                          </m:r>
                        </m:sub>
                      </m:sSub>
                      <m:r>
                        <a:rPr lang="en-US" sz="1400" i="1">
                          <a:solidFill>
                            <a:srgbClr val="000000"/>
                          </a:solidFill>
                          <a:latin typeface="Cambria Math" panose="02040503050406030204" pitchFamily="18" charset="0"/>
                        </a:rPr>
                        <m:t>=</m:t>
                      </m:r>
                      <m:d>
                        <m:dPr>
                          <m:begChr m:val="|"/>
                          <m:endChr m:val="|"/>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e>
                      </m:d>
                      <m:d>
                        <m:dPr>
                          <m:ctrlPr>
                            <a:rPr lang="en-US" sz="1400" i="1">
                              <a:solidFill>
                                <a:srgbClr val="000000"/>
                              </a:solidFill>
                              <a:latin typeface="Cambria Math" panose="02040503050406030204" pitchFamily="18" charset="0"/>
                            </a:rPr>
                          </m:ctrlPr>
                        </m:d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𝑦</m:t>
                              </m:r>
                            </m:e>
                          </m:acc>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1.0</m:t>
                              </m:r>
                            </m:num>
                            <m:den>
                              <m:r>
                                <a:rPr lang="en-US" sz="1400" i="1">
                                  <a:solidFill>
                                    <a:srgbClr val="000000"/>
                                  </a:solidFill>
                                  <a:latin typeface="Cambria Math" panose="02040503050406030204" pitchFamily="18" charset="0"/>
                                </a:rPr>
                                <m:t>2</m:t>
                              </m:r>
                            </m:den>
                          </m:f>
                        </m:e>
                      </m:d>
                      <m:r>
                        <a:rPr lang="en-US" sz="1400" i="1">
                          <a:solidFill>
                            <a:srgbClr val="000000"/>
                          </a:solidFill>
                          <a:latin typeface="Cambria Math" panose="02040503050406030204" pitchFamily="18" charset="0"/>
                        </a:rPr>
                        <m:t>=</m:t>
                      </m:r>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−117</m:t>
                          </m:r>
                        </m:e>
                      </m:d>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1.94+</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1.0</m:t>
                              </m:r>
                            </m:num>
                            <m:den>
                              <m:r>
                                <a:rPr lang="en-US" sz="1400" i="1">
                                  <a:solidFill>
                                    <a:srgbClr val="000000"/>
                                  </a:solidFill>
                                  <a:latin typeface="Cambria Math" panose="02040503050406030204" pitchFamily="18" charset="0"/>
                                </a:rPr>
                                <m:t>2</m:t>
                              </m:r>
                            </m:den>
                          </m:f>
                        </m:e>
                      </m:d>
                      <m:r>
                        <a:rPr lang="en-US" sz="1400" i="1">
                          <a:solidFill>
                            <a:srgbClr val="000000"/>
                          </a:solidFill>
                          <a:latin typeface="Cambria Math" panose="02040503050406030204" pitchFamily="18" charset="0"/>
                        </a:rPr>
                        <m:t>=285.5 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9" name="Object 8">
                <a:extLst>
                  <a:ext uri="{FF2B5EF4-FFF2-40B4-BE49-F238E27FC236}">
                    <a16:creationId xmlns:a16="http://schemas.microsoft.com/office/drawing/2014/main" id="{80E2CF96-BEEF-77FF-8209-7E50219E0791}"/>
                  </a:ext>
                </a:extLst>
              </p:cNvPr>
              <p:cNvSpPr txBox="1">
                <a:spLocks noRot="1" noChangeAspect="1" noMove="1" noResize="1" noEditPoints="1" noAdjustHandles="1" noChangeArrowheads="1" noChangeShapeType="1" noTextEdit="1"/>
              </p:cNvSpPr>
              <p:nvPr/>
            </p:nvSpPr>
            <p:spPr bwMode="auto">
              <a:xfrm>
                <a:off x="2360522" y="1956889"/>
                <a:ext cx="5735728" cy="533400"/>
              </a:xfrm>
              <a:prstGeom prst="rect">
                <a:avLst/>
              </a:prstGeom>
              <a:blipFill>
                <a:blip r:embed="rId5"/>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B820BFD-9739-F494-0ECF-74D95741CE63}"/>
              </a:ext>
            </a:extLst>
          </p:cNvPr>
          <p:cNvSpPr txBox="1"/>
          <p:nvPr/>
        </p:nvSpPr>
        <p:spPr>
          <a:xfrm>
            <a:off x="5495583" y="3210262"/>
            <a:ext cx="2537167" cy="369332"/>
          </a:xfrm>
          <a:prstGeom prst="rect">
            <a:avLst/>
          </a:prstGeom>
          <a:noFill/>
        </p:spPr>
        <p:txBody>
          <a:bodyPr wrap="square">
            <a:spAutoFit/>
          </a:bodyPr>
          <a:lstStyle/>
          <a:p>
            <a:r>
              <a:rPr lang="en-US" dirty="0">
                <a:latin typeface="+mn-lt"/>
              </a:rPr>
              <a:t>(Slide 72)</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2FAEDB4-A66A-C9D8-D01B-54C9E3E47C2A}"/>
                  </a:ext>
                </a:extLst>
              </p:cNvPr>
              <p:cNvSpPr txBox="1"/>
              <p:nvPr/>
            </p:nvSpPr>
            <p:spPr bwMode="auto">
              <a:xfrm>
                <a:off x="3394084" y="3238321"/>
                <a:ext cx="2026869"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2</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1</m:t>
                          </m:r>
                        </m:sub>
                      </m:sSub>
                    </m:oMath>
                  </m:oMathPara>
                </a14:m>
                <a:endParaRPr lang="en-US" sz="1400" dirty="0"/>
              </a:p>
            </p:txBody>
          </p:sp>
        </mc:Choice>
        <mc:Fallback xmlns="">
          <p:sp>
            <p:nvSpPr>
              <p:cNvPr id="5" name="Object 4">
                <a:extLst>
                  <a:ext uri="{FF2B5EF4-FFF2-40B4-BE49-F238E27FC236}">
                    <a16:creationId xmlns:a16="http://schemas.microsoft.com/office/drawing/2014/main" id="{E2FAEDB4-A66A-C9D8-D01B-54C9E3E47C2A}"/>
                  </a:ext>
                </a:extLst>
              </p:cNvPr>
              <p:cNvSpPr txBox="1">
                <a:spLocks noRot="1" noChangeAspect="1" noMove="1" noResize="1" noEditPoints="1" noAdjustHandles="1" noChangeArrowheads="1" noChangeShapeType="1" noTextEdit="1"/>
              </p:cNvSpPr>
              <p:nvPr/>
            </p:nvSpPr>
            <p:spPr bwMode="auto">
              <a:xfrm>
                <a:off x="3394084" y="3238321"/>
                <a:ext cx="202686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1747DA23-CF05-4C67-7E6F-4DB97F1F657A}"/>
                  </a:ext>
                </a:extLst>
              </p:cNvPr>
              <p:cNvSpPr txBox="1"/>
              <p:nvPr/>
            </p:nvSpPr>
            <p:spPr bwMode="auto">
              <a:xfrm>
                <a:off x="1604962" y="3792538"/>
                <a:ext cx="1869371" cy="7826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𝑚</m:t>
                              </m:r>
                            </m:sub>
                          </m:sSub>
                        </m:num>
                        <m:den>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𝜙</m:t>
                                  </m:r>
                                </m:e>
                                <m:sub>
                                  <m:r>
                                    <a:rPr lang="en-US" sz="1400" i="1">
                                      <a:solidFill>
                                        <a:srgbClr val="000000"/>
                                      </a:solidFill>
                                      <a:latin typeface="Cambria Math" panose="02040503050406030204" pitchFamily="18" charset="0"/>
                                    </a:rPr>
                                    <m:t>𝐾</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den>
                      </m:f>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8" name="Object 7">
                <a:extLst>
                  <a:ext uri="{FF2B5EF4-FFF2-40B4-BE49-F238E27FC236}">
                    <a16:creationId xmlns:a16="http://schemas.microsoft.com/office/drawing/2014/main" id="{1747DA23-CF05-4C67-7E6F-4DB97F1F657A}"/>
                  </a:ext>
                </a:extLst>
              </p:cNvPr>
              <p:cNvSpPr txBox="1">
                <a:spLocks noRot="1" noChangeAspect="1" noMove="1" noResize="1" noEditPoints="1" noAdjustHandles="1" noChangeArrowheads="1" noChangeShapeType="1" noTextEdit="1"/>
              </p:cNvSpPr>
              <p:nvPr/>
            </p:nvSpPr>
            <p:spPr bwMode="auto">
              <a:xfrm>
                <a:off x="1604962" y="3792538"/>
                <a:ext cx="1869371" cy="7826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1C37AB3D-4B59-A170-5C5A-DCB93CABC14D}"/>
                  </a:ext>
                </a:extLst>
              </p:cNvPr>
              <p:cNvSpPr txBox="1"/>
              <p:nvPr/>
            </p:nvSpPr>
            <p:spPr bwMode="auto">
              <a:xfrm>
                <a:off x="5594350" y="3862388"/>
                <a:ext cx="1416050" cy="6223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𝐸</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𝑥</m:t>
                              </m:r>
                            </m:sub>
                          </m:sSub>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𝐾</m:t>
                                      </m:r>
                                    </m:e>
                                    <m:sub>
                                      <m:r>
                                        <a:rPr lang="en-US" sz="1400" i="1">
                                          <a:solidFill>
                                            <a:srgbClr val="000000"/>
                                          </a:solidFill>
                                          <a:latin typeface="Cambria Math" panose="02040503050406030204" pitchFamily="18" charset="0"/>
                                        </a:rPr>
                                        <m:t>𝑥</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ℓ</m:t>
                                      </m:r>
                                    </m:e>
                                    <m:sub>
                                      <m:r>
                                        <a:rPr lang="en-US" sz="1400" i="1">
                                          <a:solidFill>
                                            <a:srgbClr val="000000"/>
                                          </a:solidFill>
                                          <a:latin typeface="Cambria Math" panose="02040503050406030204" pitchFamily="18" charset="0"/>
                                        </a:rPr>
                                        <m:t>𝑥</m:t>
                                      </m:r>
                                    </m:sub>
                                  </m:sSub>
                                </m:e>
                              </m:d>
                            </m:e>
                            <m:sup>
                              <m:r>
                                <a:rPr lang="en-US" sz="1400" i="1">
                                  <a:solidFill>
                                    <a:srgbClr val="000000"/>
                                  </a:solidFill>
                                  <a:latin typeface="Cambria Math" panose="02040503050406030204" pitchFamily="18" charset="0"/>
                                </a:rPr>
                                <m:t>2</m:t>
                              </m:r>
                            </m:sup>
                          </m:sSup>
                        </m:den>
                      </m:f>
                    </m:oMath>
                  </m:oMathPara>
                </a14:m>
                <a:endParaRPr lang="en-US" sz="1400" dirty="0"/>
              </a:p>
            </p:txBody>
          </p:sp>
        </mc:Choice>
        <mc:Fallback xmlns="">
          <p:sp>
            <p:nvSpPr>
              <p:cNvPr id="10" name="Object 9">
                <a:extLst>
                  <a:ext uri="{FF2B5EF4-FFF2-40B4-BE49-F238E27FC236}">
                    <a16:creationId xmlns:a16="http://schemas.microsoft.com/office/drawing/2014/main" id="{1C37AB3D-4B59-A170-5C5A-DCB93CABC14D}"/>
                  </a:ext>
                </a:extLst>
              </p:cNvPr>
              <p:cNvSpPr txBox="1">
                <a:spLocks noRot="1" noChangeAspect="1" noMove="1" noResize="1" noEditPoints="1" noAdjustHandles="1" noChangeArrowheads="1" noChangeShapeType="1" noTextEdit="1"/>
              </p:cNvSpPr>
              <p:nvPr/>
            </p:nvSpPr>
            <p:spPr bwMode="auto">
              <a:xfrm>
                <a:off x="5594350" y="3862388"/>
                <a:ext cx="1416050" cy="6223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25158946-F104-7F7C-E61A-D5D10E21F28F}"/>
                  </a:ext>
                </a:extLst>
              </p:cNvPr>
              <p:cNvSpPr txBox="1"/>
              <p:nvPr/>
            </p:nvSpPr>
            <p:spPr bwMode="auto">
              <a:xfrm>
                <a:off x="3633804" y="3932583"/>
                <a:ext cx="1787149" cy="5334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𝑚</m:t>
                          </m:r>
                        </m:sub>
                      </m:sSub>
                      <m:r>
                        <a:rPr lang="en-US" sz="1400" i="1">
                          <a:solidFill>
                            <a:srgbClr val="000000"/>
                          </a:solidFill>
                          <a:latin typeface="Cambria Math" panose="02040503050406030204" pitchFamily="18" charset="0"/>
                        </a:rPr>
                        <m:t>=0.6+0.4</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2</m:t>
                              </m:r>
                            </m:sub>
                          </m:sSub>
                        </m:den>
                      </m:f>
                    </m:oMath>
                  </m:oMathPara>
                </a14:m>
                <a:endParaRPr lang="en-US" sz="1400" dirty="0"/>
              </a:p>
            </p:txBody>
          </p:sp>
        </mc:Choice>
        <mc:Fallback xmlns="">
          <p:sp>
            <p:nvSpPr>
              <p:cNvPr id="11" name="Object 10">
                <a:extLst>
                  <a:ext uri="{FF2B5EF4-FFF2-40B4-BE49-F238E27FC236}">
                    <a16:creationId xmlns:a16="http://schemas.microsoft.com/office/drawing/2014/main" id="{25158946-F104-7F7C-E61A-D5D10E21F28F}"/>
                  </a:ext>
                </a:extLst>
              </p:cNvPr>
              <p:cNvSpPr txBox="1">
                <a:spLocks noRot="1" noChangeAspect="1" noMove="1" noResize="1" noEditPoints="1" noAdjustHandles="1" noChangeArrowheads="1" noChangeShapeType="1" noTextEdit="1"/>
              </p:cNvSpPr>
              <p:nvPr/>
            </p:nvSpPr>
            <p:spPr bwMode="auto">
              <a:xfrm>
                <a:off x="3633804" y="3932583"/>
                <a:ext cx="1787149" cy="5334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01B6F863-3F3C-BB67-2E74-75AC87598403}"/>
                  </a:ext>
                </a:extLst>
              </p:cNvPr>
              <p:cNvSpPr txBox="1"/>
              <p:nvPr/>
            </p:nvSpPr>
            <p:spPr bwMode="auto">
              <a:xfrm>
                <a:off x="7243763" y="4019550"/>
                <a:ext cx="1100137" cy="266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𝜙</m:t>
                          </m:r>
                        </m:e>
                        <m:sub>
                          <m:r>
                            <a:rPr lang="en-US" sz="1400" i="1">
                              <a:solidFill>
                                <a:srgbClr val="000000"/>
                              </a:solidFill>
                              <a:latin typeface="Cambria Math" panose="02040503050406030204" pitchFamily="18" charset="0"/>
                            </a:rPr>
                            <m:t>𝐾</m:t>
                          </m:r>
                        </m:sub>
                      </m:sSub>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14" name="Object 13">
                <a:extLst>
                  <a:ext uri="{FF2B5EF4-FFF2-40B4-BE49-F238E27FC236}">
                    <a16:creationId xmlns:a16="http://schemas.microsoft.com/office/drawing/2014/main" id="{01B6F863-3F3C-BB67-2E74-75AC87598403}"/>
                  </a:ext>
                </a:extLst>
              </p:cNvPr>
              <p:cNvSpPr txBox="1">
                <a:spLocks noRot="1" noChangeAspect="1" noMove="1" noResize="1" noEditPoints="1" noAdjustHandles="1" noChangeArrowheads="1" noChangeShapeType="1" noTextEdit="1"/>
              </p:cNvSpPr>
              <p:nvPr/>
            </p:nvSpPr>
            <p:spPr bwMode="auto">
              <a:xfrm>
                <a:off x="7243763" y="4019550"/>
                <a:ext cx="1100137" cy="266700"/>
              </a:xfrm>
              <a:prstGeom prst="rect">
                <a:avLst/>
              </a:prstGeom>
              <a:blipFill>
                <a:blip r:embed="rId10"/>
                <a:stretch>
                  <a:fillRect b="-25000"/>
                </a:stretch>
              </a:blipFill>
            </p:spPr>
            <p:txBody>
              <a:bodyPr/>
              <a:lstStyle/>
              <a:p>
                <a:r>
                  <a:rPr lang="en-US">
                    <a:noFill/>
                  </a:rPr>
                  <a:t> </a:t>
                </a:r>
              </a:p>
            </p:txBody>
          </p:sp>
        </mc:Fallback>
      </mc:AlternateContent>
    </p:spTree>
    <p:extLst>
      <p:ext uri="{BB962C8B-B14F-4D97-AF65-F5344CB8AC3E}">
        <p14:creationId xmlns:p14="http://schemas.microsoft.com/office/powerpoint/2010/main" val="3072879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604836" y="380265"/>
            <a:ext cx="8366289" cy="4739759"/>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4DB6B39-3098-F7E3-8BDB-EF5E3CB1557A}"/>
                  </a:ext>
                </a:extLst>
              </p:cNvPr>
              <p:cNvSpPr txBox="1"/>
              <p:nvPr/>
            </p:nvSpPr>
            <p:spPr bwMode="auto">
              <a:xfrm>
                <a:off x="3324225" y="709613"/>
                <a:ext cx="2790825" cy="5334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𝑚</m:t>
                          </m:r>
                        </m:sub>
                      </m:sSub>
                      <m:r>
                        <a:rPr lang="en-US" sz="1400" i="1">
                          <a:solidFill>
                            <a:srgbClr val="000000"/>
                          </a:solidFill>
                          <a:latin typeface="Cambria Math" panose="02040503050406030204" pitchFamily="18" charset="0"/>
                        </a:rPr>
                        <m:t>=0.6+0.4</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1</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2</m:t>
                              </m:r>
                            </m:sub>
                          </m:sSub>
                        </m:den>
                      </m:f>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5" name="Object 4">
                <a:extLst>
                  <a:ext uri="{FF2B5EF4-FFF2-40B4-BE49-F238E27FC236}">
                    <a16:creationId xmlns:a16="http://schemas.microsoft.com/office/drawing/2014/main" id="{54DB6B39-3098-F7E3-8BDB-EF5E3CB1557A}"/>
                  </a:ext>
                </a:extLst>
              </p:cNvPr>
              <p:cNvSpPr txBox="1">
                <a:spLocks noRot="1" noChangeAspect="1" noMove="1" noResize="1" noEditPoints="1" noAdjustHandles="1" noChangeArrowheads="1" noChangeShapeType="1" noTextEdit="1"/>
              </p:cNvSpPr>
              <p:nvPr/>
            </p:nvSpPr>
            <p:spPr bwMode="auto">
              <a:xfrm>
                <a:off x="3324225" y="709613"/>
                <a:ext cx="2790825" cy="5334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344ACBE6-F6D4-F9D4-42A4-CE692E595F37}"/>
                  </a:ext>
                </a:extLst>
              </p:cNvPr>
              <p:cNvSpPr txBox="1"/>
              <p:nvPr/>
            </p:nvSpPr>
            <p:spPr bwMode="auto">
              <a:xfrm>
                <a:off x="3730706" y="1386423"/>
                <a:ext cx="1920794" cy="6223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𝐸</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𝑥</m:t>
                              </m:r>
                            </m:sub>
                          </m:sSub>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𝐾</m:t>
                                      </m:r>
                                    </m:e>
                                    <m:sub>
                                      <m:r>
                                        <a:rPr lang="en-US" sz="1400" i="1">
                                          <a:solidFill>
                                            <a:srgbClr val="000000"/>
                                          </a:solidFill>
                                          <a:latin typeface="Cambria Math" panose="02040503050406030204" pitchFamily="18" charset="0"/>
                                        </a:rPr>
                                        <m:t>𝑥</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ℓ</m:t>
                                      </m:r>
                                    </m:e>
                                    <m:sub>
                                      <m:r>
                                        <a:rPr lang="en-US" sz="1400" i="1">
                                          <a:solidFill>
                                            <a:srgbClr val="000000"/>
                                          </a:solidFill>
                                          <a:latin typeface="Cambria Math" panose="02040503050406030204" pitchFamily="18" charset="0"/>
                                        </a:rPr>
                                        <m:t>𝑥</m:t>
                                      </m:r>
                                    </m:sub>
                                  </m:sSub>
                                </m:e>
                              </m:d>
                            </m:e>
                            <m:sup>
                              <m:r>
                                <a:rPr lang="en-US" sz="1400" i="1">
                                  <a:solidFill>
                                    <a:srgbClr val="000000"/>
                                  </a:solidFill>
                                  <a:latin typeface="Cambria Math" panose="02040503050406030204" pitchFamily="18" charset="0"/>
                                </a:rPr>
                                <m:t>2</m:t>
                              </m:r>
                            </m:sup>
                          </m:sSup>
                        </m:den>
                      </m:f>
                    </m:oMath>
                  </m:oMathPara>
                </a14:m>
                <a:endParaRPr lang="en-US" sz="1400" dirty="0"/>
              </a:p>
            </p:txBody>
          </p:sp>
        </mc:Choice>
        <mc:Fallback xmlns="">
          <p:sp>
            <p:nvSpPr>
              <p:cNvPr id="7" name="Object 6">
                <a:extLst>
                  <a:ext uri="{FF2B5EF4-FFF2-40B4-BE49-F238E27FC236}">
                    <a16:creationId xmlns:a16="http://schemas.microsoft.com/office/drawing/2014/main" id="{344ACBE6-F6D4-F9D4-42A4-CE692E595F37}"/>
                  </a:ext>
                </a:extLst>
              </p:cNvPr>
              <p:cNvSpPr txBox="1">
                <a:spLocks noRot="1" noChangeAspect="1" noMove="1" noResize="1" noEditPoints="1" noAdjustHandles="1" noChangeArrowheads="1" noChangeShapeType="1" noTextEdit="1"/>
              </p:cNvSpPr>
              <p:nvPr/>
            </p:nvSpPr>
            <p:spPr bwMode="auto">
              <a:xfrm>
                <a:off x="3730706" y="1386423"/>
                <a:ext cx="1920794" cy="6223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0AE9AD0E-B565-0361-68CC-2D750099E943}"/>
                  </a:ext>
                </a:extLst>
              </p:cNvPr>
              <p:cNvSpPr txBox="1"/>
              <p:nvPr/>
            </p:nvSpPr>
            <p:spPr bwMode="auto">
              <a:xfrm>
                <a:off x="3044825" y="2190750"/>
                <a:ext cx="4333875" cy="6397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(29,000)(48.7)</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1.0</m:t>
                                      </m:r>
                                    </m:e>
                                  </m:d>
                                  <m:r>
                                    <a:rPr lang="en-US" sz="1400" i="1">
                                      <a:solidFill>
                                        <a:srgbClr val="000000"/>
                                      </a:solidFill>
                                      <a:latin typeface="Cambria Math" panose="02040503050406030204" pitchFamily="18" charset="0"/>
                                    </a:rPr>
                                    <m:t>(12.0)(12)</m:t>
                                  </m:r>
                                </m:e>
                              </m:d>
                            </m:e>
                            <m:sup>
                              <m:r>
                                <a:rPr lang="en-US" sz="1400" i="1">
                                  <a:solidFill>
                                    <a:srgbClr val="000000"/>
                                  </a:solidFill>
                                  <a:latin typeface="Cambria Math" panose="02040503050406030204" pitchFamily="18" charset="0"/>
                                </a:rPr>
                                <m:t>2</m:t>
                              </m:r>
                            </m:sup>
                          </m:sSup>
                        </m:den>
                      </m:f>
                      <m:r>
                        <a:rPr lang="en-US" sz="1400" i="1">
                          <a:solidFill>
                            <a:srgbClr val="000000"/>
                          </a:solidFill>
                          <a:latin typeface="Cambria Math" panose="02040503050406030204" pitchFamily="18" charset="0"/>
                        </a:rPr>
                        <m:t>=672.2 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8" name="Object 7">
                <a:extLst>
                  <a:ext uri="{FF2B5EF4-FFF2-40B4-BE49-F238E27FC236}">
                    <a16:creationId xmlns:a16="http://schemas.microsoft.com/office/drawing/2014/main" id="{0AE9AD0E-B565-0361-68CC-2D750099E943}"/>
                  </a:ext>
                </a:extLst>
              </p:cNvPr>
              <p:cNvSpPr txBox="1">
                <a:spLocks noRot="1" noChangeAspect="1" noMove="1" noResize="1" noEditPoints="1" noAdjustHandles="1" noChangeArrowheads="1" noChangeShapeType="1" noTextEdit="1"/>
              </p:cNvSpPr>
              <p:nvPr/>
            </p:nvSpPr>
            <p:spPr bwMode="auto">
              <a:xfrm>
                <a:off x="3044825" y="2190750"/>
                <a:ext cx="4333875" cy="6397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E49FF45A-F0BA-7191-ABD8-2BFE83A017EB}"/>
                  </a:ext>
                </a:extLst>
              </p:cNvPr>
              <p:cNvSpPr txBox="1"/>
              <p:nvPr/>
            </p:nvSpPr>
            <p:spPr bwMode="auto">
              <a:xfrm>
                <a:off x="2568574" y="2993381"/>
                <a:ext cx="2263775" cy="7826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𝑚</m:t>
                              </m:r>
                            </m:sub>
                          </m:sSub>
                        </m:num>
                        <m:den>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𝜙</m:t>
                                  </m:r>
                                </m:e>
                                <m:sub>
                                  <m:r>
                                    <a:rPr lang="en-US" sz="1400" i="1">
                                      <a:solidFill>
                                        <a:srgbClr val="000000"/>
                                      </a:solidFill>
                                      <a:latin typeface="Cambria Math" panose="02040503050406030204" pitchFamily="18" charset="0"/>
                                    </a:rPr>
                                    <m:t>𝐾</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den>
                      </m:f>
                      <m:r>
                        <a:rPr lang="en-US" sz="1400" i="1">
                          <a:solidFill>
                            <a:srgbClr val="000000"/>
                          </a:solidFill>
                          <a:latin typeface="Cambria Math" panose="02040503050406030204" pitchFamily="18" charset="0"/>
                        </a:rPr>
                        <m:t>≥1.0</m:t>
                      </m:r>
                    </m:oMath>
                  </m:oMathPara>
                </a14:m>
                <a:endParaRPr lang="en-US" sz="1400" dirty="0"/>
              </a:p>
            </p:txBody>
          </p:sp>
        </mc:Choice>
        <mc:Fallback xmlns="">
          <p:sp>
            <p:nvSpPr>
              <p:cNvPr id="10" name="Object 9">
                <a:extLst>
                  <a:ext uri="{FF2B5EF4-FFF2-40B4-BE49-F238E27FC236}">
                    <a16:creationId xmlns:a16="http://schemas.microsoft.com/office/drawing/2014/main" id="{E49FF45A-F0BA-7191-ABD8-2BFE83A017EB}"/>
                  </a:ext>
                </a:extLst>
              </p:cNvPr>
              <p:cNvSpPr txBox="1">
                <a:spLocks noRot="1" noChangeAspect="1" noMove="1" noResize="1" noEditPoints="1" noAdjustHandles="1" noChangeArrowheads="1" noChangeShapeType="1" noTextEdit="1"/>
              </p:cNvSpPr>
              <p:nvPr/>
            </p:nvSpPr>
            <p:spPr bwMode="auto">
              <a:xfrm>
                <a:off x="2568574" y="2993381"/>
                <a:ext cx="2263775" cy="7826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14A8AD51-E135-35F7-06E4-562C1749C75F}"/>
                  </a:ext>
                </a:extLst>
              </p:cNvPr>
              <p:cNvSpPr txBox="1"/>
              <p:nvPr/>
            </p:nvSpPr>
            <p:spPr bwMode="auto">
              <a:xfrm>
                <a:off x="4656841" y="2973270"/>
                <a:ext cx="3277142" cy="800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1.0</m:t>
                          </m:r>
                        </m:num>
                        <m:den>
                          <m:r>
                            <a:rPr lang="en-US" sz="1400" i="1">
                              <a:solidFill>
                                <a:srgbClr val="000000"/>
                              </a:solidFill>
                              <a:latin typeface="Cambria Math" panose="02040503050406030204" pitchFamily="18" charset="0"/>
                            </a:rPr>
                            <m:t>1−</m:t>
                          </m:r>
                          <m:f>
                            <m:fPr>
                              <m:ctrlPr>
                                <a:rPr lang="en-US" sz="1400" i="1">
                                  <a:solidFill>
                                    <a:srgbClr val="000000"/>
                                  </a:solidFill>
                                  <a:latin typeface="Cambria Math" panose="02040503050406030204" pitchFamily="18" charset="0"/>
                                </a:rPr>
                              </m:ctrlPr>
                            </m:fPr>
                            <m:num>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−117</m:t>
                                  </m:r>
                                </m:e>
                              </m:d>
                            </m:num>
                            <m:den>
                              <m:r>
                                <a:rPr lang="en-US" sz="1400" i="1">
                                  <a:solidFill>
                                    <a:srgbClr val="000000"/>
                                  </a:solidFill>
                                  <a:latin typeface="Cambria Math" panose="02040503050406030204" pitchFamily="18" charset="0"/>
                                </a:rPr>
                                <m:t>1.0(672.2)</m:t>
                              </m:r>
                            </m:den>
                          </m:f>
                        </m:den>
                      </m:f>
                      <m:r>
                        <a:rPr lang="en-US" sz="1400" i="1">
                          <a:solidFill>
                            <a:srgbClr val="000000"/>
                          </a:solidFill>
                          <a:latin typeface="Cambria Math" panose="02040503050406030204" pitchFamily="18" charset="0"/>
                        </a:rPr>
                        <m:t>=1.21&gt;1.0</m:t>
                      </m:r>
                    </m:oMath>
                  </m:oMathPara>
                </a14:m>
                <a:endParaRPr lang="en-US" sz="1400" dirty="0"/>
              </a:p>
            </p:txBody>
          </p:sp>
        </mc:Choice>
        <mc:Fallback xmlns="">
          <p:sp>
            <p:nvSpPr>
              <p:cNvPr id="11" name="Object 10">
                <a:extLst>
                  <a:ext uri="{FF2B5EF4-FFF2-40B4-BE49-F238E27FC236}">
                    <a16:creationId xmlns:a16="http://schemas.microsoft.com/office/drawing/2014/main" id="{14A8AD51-E135-35F7-06E4-562C1749C75F}"/>
                  </a:ext>
                </a:extLst>
              </p:cNvPr>
              <p:cNvSpPr txBox="1">
                <a:spLocks noRot="1" noChangeAspect="1" noMove="1" noResize="1" noEditPoints="1" noAdjustHandles="1" noChangeArrowheads="1" noChangeShapeType="1" noTextEdit="1"/>
              </p:cNvSpPr>
              <p:nvPr/>
            </p:nvSpPr>
            <p:spPr bwMode="auto">
              <a:xfrm>
                <a:off x="4656841" y="2973270"/>
                <a:ext cx="3277142" cy="8001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796E9A6B-BEFE-5455-CC03-DA3555D4553C}"/>
                  </a:ext>
                </a:extLst>
              </p:cNvPr>
              <p:cNvSpPr txBox="1"/>
              <p:nvPr/>
            </p:nvSpPr>
            <p:spPr bwMode="auto">
              <a:xfrm>
                <a:off x="2194869" y="4258793"/>
                <a:ext cx="1985923"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2</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𝛿</m:t>
                          </m:r>
                        </m:e>
                        <m:sub>
                          <m:r>
                            <a:rPr lang="en-US" sz="1400" i="1">
                              <a:solidFill>
                                <a:srgbClr val="000000"/>
                              </a:solidFill>
                              <a:latin typeface="Cambria Math" panose="02040503050406030204" pitchFamily="18" charset="0"/>
                            </a:rPr>
                            <m:t>𝑏</m:t>
                          </m:r>
                        </m:sub>
                      </m:sSub>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1</m:t>
                          </m:r>
                        </m:sub>
                      </m:sSub>
                    </m:oMath>
                  </m:oMathPara>
                </a14:m>
                <a:endParaRPr lang="en-US" sz="1400" dirty="0"/>
              </a:p>
            </p:txBody>
          </p:sp>
        </mc:Choice>
        <mc:Fallback xmlns="">
          <p:sp>
            <p:nvSpPr>
              <p:cNvPr id="14" name="Object 13">
                <a:extLst>
                  <a:ext uri="{FF2B5EF4-FFF2-40B4-BE49-F238E27FC236}">
                    <a16:creationId xmlns:a16="http://schemas.microsoft.com/office/drawing/2014/main" id="{796E9A6B-BEFE-5455-CC03-DA3555D4553C}"/>
                  </a:ext>
                </a:extLst>
              </p:cNvPr>
              <p:cNvSpPr txBox="1">
                <a:spLocks noRot="1" noChangeAspect="1" noMove="1" noResize="1" noEditPoints="1" noAdjustHandles="1" noChangeArrowheads="1" noChangeShapeType="1" noTextEdit="1"/>
              </p:cNvSpPr>
              <p:nvPr/>
            </p:nvSpPr>
            <p:spPr bwMode="auto">
              <a:xfrm>
                <a:off x="2194869" y="4258793"/>
                <a:ext cx="1985923"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F8F386DC-62F4-32DA-630D-559A76BB7337}"/>
                  </a:ext>
                </a:extLst>
              </p:cNvPr>
              <p:cNvSpPr txBox="1"/>
              <p:nvPr/>
            </p:nvSpPr>
            <p:spPr bwMode="auto">
              <a:xfrm>
                <a:off x="4277468" y="4258238"/>
                <a:ext cx="3270250" cy="369887"/>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𝑢𝑥</m:t>
                                  </m:r>
                                </m:sub>
                              </m:sSub>
                            </m:e>
                          </m:d>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=1.21</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285.5</m:t>
                          </m:r>
                        </m:e>
                      </m:d>
                      <m:r>
                        <a:rPr lang="en-US" i="1">
                          <a:solidFill>
                            <a:srgbClr val="000000"/>
                          </a:solidFill>
                          <a:latin typeface="Cambria Math" panose="02040503050406030204" pitchFamily="18" charset="0"/>
                        </a:rPr>
                        <m:t>=345.5 </m:t>
                      </m:r>
                      <m:r>
                        <a:rPr lang="en-US" i="1">
                          <a:solidFill>
                            <a:srgbClr val="000000"/>
                          </a:solidFill>
                          <a:latin typeface="Cambria Math" panose="02040503050406030204" pitchFamily="18" charset="0"/>
                        </a:rPr>
                        <m:t>𝑘𝑖𝑝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𝑖𝑛</m:t>
                      </m:r>
                      <m:r>
                        <a:rPr lang="en-US" i="1">
                          <a:solidFill>
                            <a:srgbClr val="000000"/>
                          </a:solidFill>
                          <a:latin typeface="Cambria Math" panose="02040503050406030204" pitchFamily="18" charset="0"/>
                        </a:rPr>
                        <m:t>.</m:t>
                      </m:r>
                    </m:oMath>
                  </m:oMathPara>
                </a14:m>
                <a:endParaRPr lang="en-US" dirty="0"/>
              </a:p>
            </p:txBody>
          </p:sp>
        </mc:Choice>
        <mc:Fallback xmlns="">
          <p:sp>
            <p:nvSpPr>
              <p:cNvPr id="15" name="Object 14">
                <a:extLst>
                  <a:ext uri="{FF2B5EF4-FFF2-40B4-BE49-F238E27FC236}">
                    <a16:creationId xmlns:a16="http://schemas.microsoft.com/office/drawing/2014/main" id="{F8F386DC-62F4-32DA-630D-559A76BB7337}"/>
                  </a:ext>
                </a:extLst>
              </p:cNvPr>
              <p:cNvSpPr txBox="1">
                <a:spLocks noRot="1" noChangeAspect="1" noMove="1" noResize="1" noEditPoints="1" noAdjustHandles="1" noChangeArrowheads="1" noChangeShapeType="1" noTextEdit="1"/>
              </p:cNvSpPr>
              <p:nvPr/>
            </p:nvSpPr>
            <p:spPr bwMode="auto">
              <a:xfrm>
                <a:off x="4277468" y="4258238"/>
                <a:ext cx="3270250" cy="3698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81633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212542" y="376237"/>
            <a:ext cx="8366289" cy="4524315"/>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0"/>
              </a:spcBef>
              <a:spcAft>
                <a:spcPts val="0"/>
              </a:spcAft>
              <a:buFont typeface="Arial" panose="020B0604020202020204" pitchFamily="34" charset="0"/>
              <a:buChar char="•"/>
            </a:pPr>
            <a:r>
              <a:rPr lang="en-US" dirty="0">
                <a:latin typeface="+mn-lt"/>
                <a:cs typeface="Times New Roman" panose="02020603050405020304" pitchFamily="18" charset="0"/>
              </a:rPr>
              <a:t>Calculate the factored flexural resistance, M</a:t>
            </a:r>
            <a:r>
              <a:rPr lang="en-US" baseline="-25000" dirty="0">
                <a:latin typeface="+mn-lt"/>
                <a:cs typeface="Times New Roman" panose="02020603050405020304" pitchFamily="18" charset="0"/>
              </a:rPr>
              <a:t>rx</a:t>
            </a:r>
            <a:r>
              <a:rPr lang="en-US" dirty="0">
                <a:latin typeface="+mn-lt"/>
                <a:cs typeface="Times New Roman" panose="02020603050405020304" pitchFamily="18" charset="0"/>
              </a:rPr>
              <a:t>, of the tee-section member about the x-axis:</a:t>
            </a:r>
          </a:p>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Determine if the tip of the tee stem is in compression or tension:</a:t>
            </a:r>
          </a:p>
          <a:p>
            <a:pPr marL="1200150" lvl="2" indent="-285750" algn="just">
              <a:spcBef>
                <a:spcPts val="0"/>
              </a:spcBef>
              <a:spcAft>
                <a:spcPts val="0"/>
              </a:spcAft>
              <a:buFont typeface="Wingdings" panose="05000000000000000000" pitchFamily="2" charset="2"/>
              <a:buChar char="Ø"/>
            </a:pPr>
            <a:endParaRPr lang="en-US" dirty="0">
              <a:latin typeface="+mn-lt"/>
              <a:cs typeface="Times New Roman" panose="02020603050405020304" pitchFamily="18" charset="0"/>
            </a:endParaRPr>
          </a:p>
          <a:p>
            <a:pPr marL="1200150" lvl="2" indent="-285750" algn="just">
              <a:spcBef>
                <a:spcPts val="0"/>
              </a:spcBef>
              <a:spcAft>
                <a:spcPts val="0"/>
              </a:spcAft>
              <a:buFont typeface="Wingdings" panose="05000000000000000000" pitchFamily="2" charset="2"/>
              <a:buChar char="Ø"/>
            </a:pPr>
            <a:endParaRPr lang="en-US" dirty="0">
              <a:latin typeface="+mn-lt"/>
              <a:cs typeface="Times New Roman" panose="02020603050405020304" pitchFamily="18" charset="0"/>
            </a:endParaRPr>
          </a:p>
          <a:p>
            <a:pPr marL="1200150" lvl="2" indent="-285750" algn="just">
              <a:spcBef>
                <a:spcPts val="0"/>
              </a:spcBef>
              <a:spcAft>
                <a:spcPts val="0"/>
              </a:spcAft>
              <a:buFont typeface="Wingdings" panose="05000000000000000000" pitchFamily="2" charset="2"/>
              <a:buChar char="Ø"/>
            </a:pPr>
            <a:endParaRPr lang="en-US" dirty="0">
              <a:latin typeface="+mn-lt"/>
              <a:cs typeface="Times New Roman" panose="02020603050405020304" pitchFamily="18" charset="0"/>
            </a:endParaRPr>
          </a:p>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For tees loaded in the plane of symmetry, the nominal flexural resistance, M</a:t>
            </a:r>
            <a:r>
              <a:rPr lang="en-US" baseline="-25000" dirty="0">
                <a:latin typeface="+mn-lt"/>
                <a:cs typeface="Times New Roman" panose="02020603050405020304" pitchFamily="18" charset="0"/>
              </a:rPr>
              <a:t>n</a:t>
            </a:r>
            <a:r>
              <a:rPr lang="en-US" dirty="0">
                <a:latin typeface="+mn-lt"/>
                <a:cs typeface="Times New Roman" panose="02020603050405020304" pitchFamily="18" charset="0"/>
              </a:rPr>
              <a:t>, is taken as the smallest value based on yielding, lateral-torsional bucking, flange local buckling, and local buckling of the tee stem, as applicable (</a:t>
            </a:r>
            <a:r>
              <a:rPr lang="en-US" i="1" dirty="0">
                <a:latin typeface="+mn-lt"/>
                <a:cs typeface="Times New Roman" panose="02020603050405020304" pitchFamily="18" charset="0"/>
              </a:rPr>
              <a:t>AASHTO LRFD </a:t>
            </a:r>
            <a:r>
              <a:rPr lang="en-US" dirty="0">
                <a:latin typeface="+mn-lt"/>
                <a:cs typeface="Times New Roman" panose="02020603050405020304" pitchFamily="18" charset="0"/>
              </a:rPr>
              <a:t>Article 6.12.2.2.4a).</a:t>
            </a:r>
          </a:p>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For tee stems, M</a:t>
            </a:r>
            <a:r>
              <a:rPr lang="en-US" baseline="-25000" dirty="0">
                <a:latin typeface="+mn-lt"/>
                <a:cs typeface="Times New Roman" panose="02020603050405020304" pitchFamily="18" charset="0"/>
              </a:rPr>
              <a:t>n</a:t>
            </a:r>
            <a:r>
              <a:rPr lang="en-US" dirty="0">
                <a:latin typeface="+mn-lt"/>
                <a:cs typeface="Times New Roman" panose="02020603050405020304" pitchFamily="18" charset="0"/>
              </a:rPr>
              <a:t> based on yielding is taken as (</a:t>
            </a:r>
            <a:r>
              <a:rPr lang="en-US" i="1" dirty="0">
                <a:latin typeface="+mn-lt"/>
                <a:cs typeface="Times New Roman" panose="02020603050405020304" pitchFamily="18" charset="0"/>
              </a:rPr>
              <a:t>AASHTO LRFD </a:t>
            </a:r>
            <a:r>
              <a:rPr lang="en-US" dirty="0">
                <a:latin typeface="+mn-lt"/>
                <a:cs typeface="Times New Roman" panose="02020603050405020304" pitchFamily="18" charset="0"/>
              </a:rPr>
              <a:t>Article 6.12.2.2.4b – 10</a:t>
            </a:r>
            <a:r>
              <a:rPr lang="en-US" baseline="30000" dirty="0">
                <a:latin typeface="+mn-lt"/>
                <a:cs typeface="Times New Roman" panose="02020603050405020304" pitchFamily="18" charset="0"/>
              </a:rPr>
              <a:t>th</a:t>
            </a:r>
            <a:r>
              <a:rPr lang="en-US" dirty="0">
                <a:latin typeface="+mn-lt"/>
                <a:cs typeface="Times New Roman" panose="02020603050405020304" pitchFamily="18" charset="0"/>
              </a:rPr>
              <a:t> Edition):</a:t>
            </a:r>
          </a:p>
          <a:p>
            <a:pPr marL="1200150" lvl="2" indent="-285750" algn="just">
              <a:spcBef>
                <a:spcPts val="0"/>
              </a:spcBef>
              <a:spcAft>
                <a:spcPts val="0"/>
              </a:spcAft>
              <a:buFont typeface="Courier New" panose="02070309020205020404" pitchFamily="49" charset="0"/>
              <a:buChar char="o"/>
            </a:pPr>
            <a:endParaRPr lang="en-US" dirty="0">
              <a:latin typeface="+mn-lt"/>
              <a:cs typeface="Times New Roman" panose="02020603050405020304" pitchFamily="18" charset="0"/>
            </a:endParaRPr>
          </a:p>
          <a:p>
            <a:pPr marL="1200150" lvl="2" indent="-285750" algn="just">
              <a:spcBef>
                <a:spcPts val="0"/>
              </a:spcBef>
              <a:spcAft>
                <a:spcPts val="0"/>
              </a:spcAft>
              <a:buFont typeface="Courier New" panose="02070309020205020404" pitchFamily="49" charset="0"/>
              <a:buChar char="o"/>
            </a:pPr>
            <a:endParaRPr lang="en-US" dirty="0">
              <a:latin typeface="+mn-lt"/>
              <a:cs typeface="Times New Roman" panose="02020603050405020304" pitchFamily="18" charset="0"/>
            </a:endParaRPr>
          </a:p>
          <a:p>
            <a:pPr lvl="2" algn="just">
              <a:spcBef>
                <a:spcPts val="0"/>
              </a:spcBef>
              <a:spcAft>
                <a:spcPts val="0"/>
              </a:spcAft>
            </a:pPr>
            <a:r>
              <a:rPr lang="en-US" dirty="0">
                <a:latin typeface="+mn-lt"/>
                <a:cs typeface="Times New Roman" panose="02020603050405020304" pitchFamily="18" charset="0"/>
              </a:rPr>
              <a:t> </a:t>
            </a:r>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80E2CF96-BEEF-77FF-8209-7E50219E0791}"/>
                  </a:ext>
                </a:extLst>
              </p:cNvPr>
              <p:cNvSpPr txBox="1"/>
              <p:nvPr/>
            </p:nvSpPr>
            <p:spPr bwMode="auto">
              <a:xfrm>
                <a:off x="2295992" y="1647825"/>
                <a:ext cx="6441829" cy="6064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𝑡𝑖𝑝</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e>
                              </m:d>
                            </m:e>
                            <m:sub>
                              <m:r>
                                <a:rPr lang="en-US" sz="1400" i="1">
                                  <a:solidFill>
                                    <a:srgbClr val="000000"/>
                                  </a:solidFill>
                                  <a:latin typeface="Cambria Math" panose="02040503050406030204" pitchFamily="18" charset="0"/>
                                </a:rPr>
                                <m:t>2</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−117.0</m:t>
                          </m:r>
                        </m:num>
                        <m:den>
                          <m:r>
                            <a:rPr lang="en-US" sz="1400" i="1">
                              <a:solidFill>
                                <a:srgbClr val="000000"/>
                              </a:solidFill>
                              <a:latin typeface="Cambria Math" panose="02040503050406030204" pitchFamily="18" charset="0"/>
                            </a:rPr>
                            <m:t>8.39</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345.5</m:t>
                          </m:r>
                        </m:num>
                        <m:den>
                          <m:r>
                            <a:rPr lang="en-US" sz="1400" i="1">
                              <a:solidFill>
                                <a:srgbClr val="000000"/>
                              </a:solidFill>
                              <a:latin typeface="Cambria Math" panose="02040503050406030204" pitchFamily="18" charset="0"/>
                            </a:rPr>
                            <m:t>7.77</m:t>
                          </m:r>
                        </m:den>
                      </m:f>
                      <m:r>
                        <a:rPr lang="en-US" sz="1400" i="1">
                          <a:solidFill>
                            <a:srgbClr val="000000"/>
                          </a:solidFill>
                          <a:latin typeface="Cambria Math" panose="02040503050406030204" pitchFamily="18" charset="0"/>
                        </a:rPr>
                        <m:t>=+ 30.5 </m:t>
                      </m:r>
                      <m:r>
                        <a:rPr lang="en-US" sz="1400" i="1">
                          <a:solidFill>
                            <a:srgbClr val="000000"/>
                          </a:solidFill>
                          <a:latin typeface="Cambria Math" panose="02040503050406030204" pitchFamily="18" charset="0"/>
                        </a:rPr>
                        <m:t>𝑘𝑠𝑖</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𝑡𝑒𝑛𝑠𝑖𝑜𝑛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9" name="Object 8">
                <a:extLst>
                  <a:ext uri="{FF2B5EF4-FFF2-40B4-BE49-F238E27FC236}">
                    <a16:creationId xmlns:a16="http://schemas.microsoft.com/office/drawing/2014/main" id="{80E2CF96-BEEF-77FF-8209-7E50219E0791}"/>
                  </a:ext>
                </a:extLst>
              </p:cNvPr>
              <p:cNvSpPr txBox="1">
                <a:spLocks noRot="1" noChangeAspect="1" noMove="1" noResize="1" noEditPoints="1" noAdjustHandles="1" noChangeArrowheads="1" noChangeShapeType="1" noTextEdit="1"/>
              </p:cNvSpPr>
              <p:nvPr/>
            </p:nvSpPr>
            <p:spPr bwMode="auto">
              <a:xfrm>
                <a:off x="2295992" y="1647825"/>
                <a:ext cx="6441829" cy="6064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7D75F6E8-107A-89CE-C799-B434F6A51384}"/>
                  </a:ext>
                </a:extLst>
              </p:cNvPr>
              <p:cNvSpPr txBox="1"/>
              <p:nvPr/>
            </p:nvSpPr>
            <p:spPr bwMode="auto">
              <a:xfrm>
                <a:off x="4055166" y="4029868"/>
                <a:ext cx="2923483" cy="2952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oMath>
                  </m:oMathPara>
                </a14:m>
                <a:endParaRPr lang="en-US" sz="1400" dirty="0"/>
              </a:p>
            </p:txBody>
          </p:sp>
        </mc:Choice>
        <mc:Fallback xmlns="">
          <p:sp>
            <p:nvSpPr>
              <p:cNvPr id="5" name="Object 4">
                <a:extLst>
                  <a:ext uri="{FF2B5EF4-FFF2-40B4-BE49-F238E27FC236}">
                    <a16:creationId xmlns:a16="http://schemas.microsoft.com/office/drawing/2014/main" id="{7D75F6E8-107A-89CE-C799-B434F6A51384}"/>
                  </a:ext>
                </a:extLst>
              </p:cNvPr>
              <p:cNvSpPr txBox="1">
                <a:spLocks noRot="1" noChangeAspect="1" noMove="1" noResize="1" noEditPoints="1" noAdjustHandles="1" noChangeArrowheads="1" noChangeShapeType="1" noTextEdit="1"/>
              </p:cNvSpPr>
              <p:nvPr/>
            </p:nvSpPr>
            <p:spPr bwMode="auto">
              <a:xfrm>
                <a:off x="4055166" y="4029868"/>
                <a:ext cx="2923483" cy="295275"/>
              </a:xfrm>
              <a:prstGeom prst="rect">
                <a:avLst/>
              </a:prstGeom>
              <a:blipFill>
                <a:blip r:embed="rId6"/>
                <a:stretch>
                  <a:fillRect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DB6323C8-628C-6F38-C350-0491AC341B21}"/>
                  </a:ext>
                </a:extLst>
              </p:cNvPr>
              <p:cNvSpPr txBox="1"/>
              <p:nvPr/>
            </p:nvSpPr>
            <p:spPr bwMode="auto">
              <a:xfrm>
                <a:off x="2165676" y="4388246"/>
                <a:ext cx="1889489" cy="2952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𝑍</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≤1.6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oMath>
                  </m:oMathPara>
                </a14:m>
                <a:endParaRPr lang="en-US" sz="1400" dirty="0"/>
              </a:p>
            </p:txBody>
          </p:sp>
        </mc:Choice>
        <mc:Fallback xmlns="">
          <p:sp>
            <p:nvSpPr>
              <p:cNvPr id="7" name="Object 6">
                <a:extLst>
                  <a:ext uri="{FF2B5EF4-FFF2-40B4-BE49-F238E27FC236}">
                    <a16:creationId xmlns:a16="http://schemas.microsoft.com/office/drawing/2014/main" id="{DB6323C8-628C-6F38-C350-0491AC341B21}"/>
                  </a:ext>
                </a:extLst>
              </p:cNvPr>
              <p:cNvSpPr txBox="1">
                <a:spLocks noRot="1" noChangeAspect="1" noMove="1" noResize="1" noEditPoints="1" noAdjustHandles="1" noChangeArrowheads="1" noChangeShapeType="1" noTextEdit="1"/>
              </p:cNvSpPr>
              <p:nvPr/>
            </p:nvSpPr>
            <p:spPr bwMode="auto">
              <a:xfrm>
                <a:off x="2165676" y="4388246"/>
                <a:ext cx="1889489" cy="295275"/>
              </a:xfrm>
              <a:prstGeom prst="rect">
                <a:avLst/>
              </a:prstGeom>
              <a:blipFill>
                <a:blip r:embed="rId7"/>
                <a:stretch>
                  <a:fillRect b="-1041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913E3F7-4678-E459-280C-F610687FD844}"/>
              </a:ext>
            </a:extLst>
          </p:cNvPr>
          <p:cNvSpPr txBox="1"/>
          <p:nvPr/>
        </p:nvSpPr>
        <p:spPr>
          <a:xfrm>
            <a:off x="1334239" y="4338457"/>
            <a:ext cx="875561" cy="369332"/>
          </a:xfrm>
          <a:prstGeom prst="rect">
            <a:avLst/>
          </a:prstGeom>
          <a:noFill/>
        </p:spPr>
        <p:txBody>
          <a:bodyPr wrap="none" rtlCol="0">
            <a:spAutoFit/>
          </a:bodyPr>
          <a:lstStyle/>
          <a:p>
            <a:r>
              <a:rPr lang="en-US" dirty="0">
                <a:latin typeface="+mn-lt"/>
              </a:rPr>
              <a:t>where:</a:t>
            </a:r>
          </a:p>
        </p:txBody>
      </p:sp>
      <p:sp>
        <p:nvSpPr>
          <p:cNvPr id="10" name="TextBox 9">
            <a:extLst>
              <a:ext uri="{FF2B5EF4-FFF2-40B4-BE49-F238E27FC236}">
                <a16:creationId xmlns:a16="http://schemas.microsoft.com/office/drawing/2014/main" id="{FEEB1450-F53E-68A2-2FA4-4FF0D1E25E00}"/>
              </a:ext>
            </a:extLst>
          </p:cNvPr>
          <p:cNvSpPr txBox="1"/>
          <p:nvPr/>
        </p:nvSpPr>
        <p:spPr>
          <a:xfrm>
            <a:off x="3966991" y="4357687"/>
            <a:ext cx="3182859" cy="369332"/>
          </a:xfrm>
          <a:prstGeom prst="rect">
            <a:avLst/>
          </a:prstGeom>
          <a:noFill/>
        </p:spPr>
        <p:txBody>
          <a:bodyPr wrap="none" rtlCol="0">
            <a:spAutoFit/>
          </a:bodyPr>
          <a:lstStyle/>
          <a:p>
            <a:r>
              <a:rPr lang="en-US" dirty="0">
                <a:latin typeface="+mn-lt"/>
              </a:rPr>
              <a:t>for tee stems subject to tension.</a:t>
            </a:r>
          </a:p>
        </p:txBody>
      </p:sp>
    </p:spTree>
    <p:extLst>
      <p:ext uri="{BB962C8B-B14F-4D97-AF65-F5344CB8AC3E}">
        <p14:creationId xmlns:p14="http://schemas.microsoft.com/office/powerpoint/2010/main" val="1141849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83</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4DB6B39-3098-F7E3-8BDB-EF5E3CB1557A}"/>
                  </a:ext>
                </a:extLst>
              </p:cNvPr>
              <p:cNvSpPr txBox="1"/>
              <p:nvPr/>
            </p:nvSpPr>
            <p:spPr bwMode="auto">
              <a:xfrm>
                <a:off x="2803605" y="689297"/>
                <a:ext cx="4257595" cy="2857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𝑍</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=50(13.8)=690.0 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5" name="Object 4">
                <a:extLst>
                  <a:ext uri="{FF2B5EF4-FFF2-40B4-BE49-F238E27FC236}">
                    <a16:creationId xmlns:a16="http://schemas.microsoft.com/office/drawing/2014/main" id="{54DB6B39-3098-F7E3-8BDB-EF5E3CB1557A}"/>
                  </a:ext>
                </a:extLst>
              </p:cNvPr>
              <p:cNvSpPr txBox="1">
                <a:spLocks noRot="1" noChangeAspect="1" noMove="1" noResize="1" noEditPoints="1" noAdjustHandles="1" noChangeArrowheads="1" noChangeShapeType="1" noTextEdit="1"/>
              </p:cNvSpPr>
              <p:nvPr/>
            </p:nvSpPr>
            <p:spPr bwMode="auto">
              <a:xfrm>
                <a:off x="2803605" y="689297"/>
                <a:ext cx="4257595" cy="285750"/>
              </a:xfrm>
              <a:prstGeom prst="rect">
                <a:avLst/>
              </a:prstGeom>
              <a:blipFill>
                <a:blip r:embed="rId5"/>
                <a:stretch>
                  <a:fillRect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344ACBE6-F6D4-F9D4-42A4-CE692E595F37}"/>
                  </a:ext>
                </a:extLst>
              </p:cNvPr>
              <p:cNvSpPr txBox="1"/>
              <p:nvPr/>
            </p:nvSpPr>
            <p:spPr bwMode="auto">
              <a:xfrm>
                <a:off x="2915443" y="1554547"/>
                <a:ext cx="4323557" cy="266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=621.6 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𝑦𝑖𝑒𝑙𝑑𝑖𝑛𝑔</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7" name="Object 6">
                <a:extLst>
                  <a:ext uri="{FF2B5EF4-FFF2-40B4-BE49-F238E27FC236}">
                    <a16:creationId xmlns:a16="http://schemas.microsoft.com/office/drawing/2014/main" id="{344ACBE6-F6D4-F9D4-42A4-CE692E595F37}"/>
                  </a:ext>
                </a:extLst>
              </p:cNvPr>
              <p:cNvSpPr txBox="1">
                <a:spLocks noRot="1" noChangeAspect="1" noMove="1" noResize="1" noEditPoints="1" noAdjustHandles="1" noChangeArrowheads="1" noChangeShapeType="1" noTextEdit="1"/>
              </p:cNvSpPr>
              <p:nvPr/>
            </p:nvSpPr>
            <p:spPr bwMode="auto">
              <a:xfrm>
                <a:off x="2915443" y="1554547"/>
                <a:ext cx="4323557" cy="266700"/>
              </a:xfrm>
              <a:prstGeom prst="rect">
                <a:avLst/>
              </a:prstGeom>
              <a:blipFill>
                <a:blip r:embed="rId6"/>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796E9A6B-BEFE-5455-CC03-DA3555D4553C}"/>
                  </a:ext>
                </a:extLst>
              </p:cNvPr>
              <p:cNvSpPr txBox="1"/>
              <p:nvPr/>
            </p:nvSpPr>
            <p:spPr bwMode="auto">
              <a:xfrm>
                <a:off x="3382283" y="3229526"/>
                <a:ext cx="3177267" cy="67647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den>
                          </m:f>
                        </m:e>
                      </m:d>
                    </m:oMath>
                  </m:oMathPara>
                </a14:m>
                <a:endParaRPr lang="en-US" sz="1400" dirty="0"/>
              </a:p>
            </p:txBody>
          </p:sp>
        </mc:Choice>
        <mc:Fallback xmlns="">
          <p:sp>
            <p:nvSpPr>
              <p:cNvPr id="14" name="Object 13">
                <a:extLst>
                  <a:ext uri="{FF2B5EF4-FFF2-40B4-BE49-F238E27FC236}">
                    <a16:creationId xmlns:a16="http://schemas.microsoft.com/office/drawing/2014/main" id="{796E9A6B-BEFE-5455-CC03-DA3555D4553C}"/>
                  </a:ext>
                </a:extLst>
              </p:cNvPr>
              <p:cNvSpPr txBox="1">
                <a:spLocks noRot="1" noChangeAspect="1" noMove="1" noResize="1" noEditPoints="1" noAdjustHandles="1" noChangeArrowheads="1" noChangeShapeType="1" noTextEdit="1"/>
              </p:cNvSpPr>
              <p:nvPr/>
            </p:nvSpPr>
            <p:spPr bwMode="auto">
              <a:xfrm>
                <a:off x="3382283" y="3229526"/>
                <a:ext cx="3177267" cy="6764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F8F386DC-62F4-32DA-630D-559A76BB7337}"/>
                  </a:ext>
                </a:extLst>
              </p:cNvPr>
              <p:cNvSpPr txBox="1"/>
              <p:nvPr/>
            </p:nvSpPr>
            <p:spPr bwMode="auto">
              <a:xfrm>
                <a:off x="3365409" y="3953056"/>
                <a:ext cx="3359241" cy="59317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1.95</m:t>
                          </m:r>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den>
                      </m:f>
                      <m:rad>
                        <m:radPr>
                          <m:degHide m:val="on"/>
                          <m:ctrlPr>
                            <a:rPr lang="en-US" sz="1400" i="1">
                              <a:solidFill>
                                <a:srgbClr val="000000"/>
                              </a:solidFill>
                              <a:latin typeface="Cambria Math" panose="02040503050406030204" pitchFamily="18" charset="0"/>
                            </a:rPr>
                          </m:ctrlPr>
                        </m:radPr>
                        <m:deg/>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𝐽</m:t>
                          </m:r>
                        </m:e>
                      </m:rad>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𝐵</m:t>
                          </m:r>
                          <m:r>
                            <a:rPr lang="en-US" sz="1400" i="1">
                              <a:solidFill>
                                <a:srgbClr val="000000"/>
                              </a:solidFill>
                              <a:latin typeface="Cambria Math" panose="02040503050406030204" pitchFamily="18" charset="0"/>
                            </a:rPr>
                            <m:t>+</m:t>
                          </m:r>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1+</m:t>
                              </m:r>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𝐵</m:t>
                                  </m:r>
                                </m:e>
                                <m:sup>
                                  <m:r>
                                    <a:rPr lang="en-US" sz="1400" i="1">
                                      <a:solidFill>
                                        <a:srgbClr val="000000"/>
                                      </a:solidFill>
                                      <a:latin typeface="Cambria Math" panose="02040503050406030204" pitchFamily="18" charset="0"/>
                                    </a:rPr>
                                    <m:t>2</m:t>
                                  </m:r>
                                </m:sup>
                              </m:sSup>
                            </m:e>
                          </m:rad>
                        </m:e>
                      </m:d>
                    </m:oMath>
                  </m:oMathPara>
                </a14:m>
                <a:endParaRPr lang="en-US" sz="1400" dirty="0"/>
              </a:p>
            </p:txBody>
          </p:sp>
        </mc:Choice>
        <mc:Fallback xmlns="">
          <p:sp>
            <p:nvSpPr>
              <p:cNvPr id="15" name="Object 14">
                <a:extLst>
                  <a:ext uri="{FF2B5EF4-FFF2-40B4-BE49-F238E27FC236}">
                    <a16:creationId xmlns:a16="http://schemas.microsoft.com/office/drawing/2014/main" id="{F8F386DC-62F4-32DA-630D-559A76BB7337}"/>
                  </a:ext>
                </a:extLst>
              </p:cNvPr>
              <p:cNvSpPr txBox="1">
                <a:spLocks noRot="1" noChangeAspect="1" noMove="1" noResize="1" noEditPoints="1" noAdjustHandles="1" noChangeArrowheads="1" noChangeShapeType="1" noTextEdit="1"/>
              </p:cNvSpPr>
              <p:nvPr/>
            </p:nvSpPr>
            <p:spPr bwMode="auto">
              <a:xfrm>
                <a:off x="3365409" y="3953056"/>
                <a:ext cx="3359241" cy="5931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CFBFC7DF-6C4D-0410-5868-DCBD2957F2DF}"/>
                  </a:ext>
                </a:extLst>
              </p:cNvPr>
              <p:cNvSpPr txBox="1"/>
              <p:nvPr/>
            </p:nvSpPr>
            <p:spPr bwMode="auto">
              <a:xfrm>
                <a:off x="2197100" y="1127125"/>
                <a:ext cx="5505450" cy="2857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1.6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=1.6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=1.6(50)(7.77)=621.6 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.&lt;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oMath>
                  </m:oMathPara>
                </a14:m>
                <a:endParaRPr lang="en-US" sz="1400" dirty="0"/>
              </a:p>
            </p:txBody>
          </p:sp>
        </mc:Choice>
        <mc:Fallback xmlns="">
          <p:sp>
            <p:nvSpPr>
              <p:cNvPr id="9" name="Object 8">
                <a:extLst>
                  <a:ext uri="{FF2B5EF4-FFF2-40B4-BE49-F238E27FC236}">
                    <a16:creationId xmlns:a16="http://schemas.microsoft.com/office/drawing/2014/main" id="{CFBFC7DF-6C4D-0410-5868-DCBD2957F2DF}"/>
                  </a:ext>
                </a:extLst>
              </p:cNvPr>
              <p:cNvSpPr txBox="1">
                <a:spLocks noRot="1" noChangeAspect="1" noMove="1" noResize="1" noEditPoints="1" noAdjustHandles="1" noChangeArrowheads="1" noChangeShapeType="1" noTextEdit="1"/>
              </p:cNvSpPr>
              <p:nvPr/>
            </p:nvSpPr>
            <p:spPr bwMode="auto">
              <a:xfrm>
                <a:off x="2197100" y="1127125"/>
                <a:ext cx="5505450" cy="285750"/>
              </a:xfrm>
              <a:prstGeom prst="rect">
                <a:avLst/>
              </a:prstGeom>
              <a:blipFill>
                <a:blip r:embed="rId9"/>
                <a:stretch>
                  <a:fillRect b="-17021"/>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012B2C34-7B15-9D69-9280-FE68E243B330}"/>
              </a:ext>
            </a:extLst>
          </p:cNvPr>
          <p:cNvSpPr txBox="1"/>
          <p:nvPr/>
        </p:nvSpPr>
        <p:spPr>
          <a:xfrm>
            <a:off x="-334652" y="2154706"/>
            <a:ext cx="9106293" cy="2308324"/>
          </a:xfrm>
          <a:prstGeom prst="rect">
            <a:avLst/>
          </a:prstGeom>
          <a:noFill/>
        </p:spPr>
        <p:txBody>
          <a:bodyPr wrap="square">
            <a:spAutoFit/>
          </a:bodyPr>
          <a:lstStyle/>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For tee stems subject to tension, M</a:t>
            </a:r>
            <a:r>
              <a:rPr lang="en-US" baseline="-25000" dirty="0">
                <a:latin typeface="+mn-lt"/>
                <a:cs typeface="Times New Roman" panose="02020603050405020304" pitchFamily="18" charset="0"/>
              </a:rPr>
              <a:t>n</a:t>
            </a:r>
            <a:r>
              <a:rPr lang="en-US" dirty="0">
                <a:latin typeface="+mn-lt"/>
                <a:cs typeface="Times New Roman" panose="02020603050405020304" pitchFamily="18" charset="0"/>
              </a:rPr>
              <a:t> based on lateral-torsional buckling is taken as (</a:t>
            </a:r>
            <a:r>
              <a:rPr lang="en-US" i="1" dirty="0">
                <a:latin typeface="+mn-lt"/>
                <a:cs typeface="Times New Roman" panose="02020603050405020304" pitchFamily="18" charset="0"/>
              </a:rPr>
              <a:t>AASHTO LRFD </a:t>
            </a:r>
            <a:r>
              <a:rPr lang="en-US" dirty="0">
                <a:latin typeface="+mn-lt"/>
                <a:cs typeface="Times New Roman" panose="02020603050405020304" pitchFamily="18" charset="0"/>
              </a:rPr>
              <a:t>Article 6.12.2.2.4c – 10</a:t>
            </a:r>
            <a:r>
              <a:rPr lang="en-US" baseline="30000" dirty="0">
                <a:latin typeface="+mn-lt"/>
                <a:cs typeface="Times New Roman" panose="02020603050405020304" pitchFamily="18" charset="0"/>
              </a:rPr>
              <a:t>th</a:t>
            </a:r>
            <a:r>
              <a:rPr lang="en-US" dirty="0">
                <a:latin typeface="+mn-lt"/>
                <a:cs typeface="Times New Roman" panose="02020603050405020304" pitchFamily="18" charset="0"/>
              </a:rPr>
              <a:t> Edition):</a:t>
            </a:r>
          </a:p>
          <a:p>
            <a:pPr lvl="2" algn="just">
              <a:spcBef>
                <a:spcPts val="0"/>
              </a:spcBef>
              <a:spcAft>
                <a:spcPts val="0"/>
              </a:spcAft>
            </a:pPr>
            <a:endParaRPr lang="en-US" dirty="0">
              <a:latin typeface="+mn-lt"/>
              <a:cs typeface="Times New Roman" panose="02020603050405020304" pitchFamily="18" charset="0"/>
            </a:endParaRP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L</a:t>
            </a:r>
            <a:r>
              <a:rPr lang="en-US" baseline="-25000" dirty="0">
                <a:latin typeface="+mn-lt"/>
                <a:cs typeface="Times New Roman" panose="02020603050405020304" pitchFamily="18" charset="0"/>
              </a:rPr>
              <a:t>b</a:t>
            </a:r>
            <a:r>
              <a:rPr lang="en-US" dirty="0">
                <a:latin typeface="+mn-lt"/>
                <a:cs typeface="Times New Roman" panose="02020603050405020304" pitchFamily="18" charset="0"/>
              </a:rPr>
              <a:t> ≤ L</a:t>
            </a:r>
            <a:r>
              <a:rPr lang="en-US" baseline="-25000" dirty="0">
                <a:latin typeface="+mn-lt"/>
                <a:cs typeface="Times New Roman" panose="02020603050405020304" pitchFamily="18" charset="0"/>
              </a:rPr>
              <a:t>p</a:t>
            </a:r>
            <a:r>
              <a:rPr lang="en-US" dirty="0">
                <a:latin typeface="+mn-lt"/>
                <a:cs typeface="Times New Roman" panose="02020603050405020304" pitchFamily="18" charset="0"/>
              </a:rPr>
              <a:t>, then lateral-torsional buckling does not apply.</a:t>
            </a: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L</a:t>
            </a:r>
            <a:r>
              <a:rPr lang="en-US" baseline="-25000" dirty="0">
                <a:latin typeface="+mn-lt"/>
                <a:cs typeface="Times New Roman" panose="02020603050405020304" pitchFamily="18" charset="0"/>
              </a:rPr>
              <a:t>p</a:t>
            </a:r>
            <a:r>
              <a:rPr lang="en-US" dirty="0">
                <a:latin typeface="+mn-lt"/>
                <a:cs typeface="Times New Roman" panose="02020603050405020304" pitchFamily="18" charset="0"/>
              </a:rPr>
              <a:t> &lt; L</a:t>
            </a:r>
            <a:r>
              <a:rPr lang="en-US" baseline="-25000" dirty="0">
                <a:latin typeface="+mn-lt"/>
                <a:cs typeface="Times New Roman" panose="02020603050405020304" pitchFamily="18" charset="0"/>
              </a:rPr>
              <a:t>b</a:t>
            </a:r>
            <a:r>
              <a:rPr lang="en-US" dirty="0">
                <a:latin typeface="+mn-lt"/>
                <a:cs typeface="Times New Roman" panose="02020603050405020304" pitchFamily="18" charset="0"/>
              </a:rPr>
              <a:t> ≤ L</a:t>
            </a:r>
            <a:r>
              <a:rPr lang="en-US" baseline="-25000" dirty="0">
                <a:latin typeface="+mn-lt"/>
                <a:cs typeface="Times New Roman" panose="02020603050405020304" pitchFamily="18" charset="0"/>
              </a:rPr>
              <a:t>r</a:t>
            </a:r>
            <a:r>
              <a:rPr lang="en-US" dirty="0">
                <a:latin typeface="+mn-lt"/>
                <a:cs typeface="Times New Roman" panose="02020603050405020304" pitchFamily="18" charset="0"/>
              </a:rPr>
              <a:t>, then:</a:t>
            </a:r>
          </a:p>
          <a:p>
            <a:pPr lvl="3" algn="just">
              <a:spcBef>
                <a:spcPts val="0"/>
              </a:spcBef>
              <a:spcAft>
                <a:spcPts val="0"/>
              </a:spcAft>
            </a:pPr>
            <a:endParaRPr lang="en-US" dirty="0">
              <a:latin typeface="+mn-lt"/>
              <a:cs typeface="Times New Roman" panose="02020603050405020304" pitchFamily="18" charset="0"/>
            </a:endParaRPr>
          </a:p>
          <a:p>
            <a:pPr marL="1657350" lvl="3" indent="-285750" algn="just">
              <a:spcBef>
                <a:spcPts val="0"/>
              </a:spcBef>
              <a:spcAft>
                <a:spcPts val="0"/>
              </a:spcAft>
              <a:buFont typeface="Courier New" panose="02070309020205020404" pitchFamily="49" charset="0"/>
              <a:buChar char="o"/>
            </a:pPr>
            <a:endParaRPr lang="en-US" dirty="0">
              <a:latin typeface="+mn-lt"/>
              <a:cs typeface="Times New Roman" panose="02020603050405020304" pitchFamily="18" charset="0"/>
            </a:endParaRP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L</a:t>
            </a:r>
            <a:r>
              <a:rPr lang="en-US" baseline="-25000" dirty="0">
                <a:latin typeface="+mn-lt"/>
                <a:cs typeface="Times New Roman" panose="02020603050405020304" pitchFamily="18" charset="0"/>
              </a:rPr>
              <a:t>b</a:t>
            </a:r>
            <a:r>
              <a:rPr lang="en-US" dirty="0">
                <a:latin typeface="+mn-lt"/>
                <a:cs typeface="Times New Roman" panose="02020603050405020304" pitchFamily="18" charset="0"/>
              </a:rPr>
              <a:t> &gt; L</a:t>
            </a:r>
            <a:r>
              <a:rPr lang="en-US" baseline="-25000" dirty="0">
                <a:latin typeface="+mn-lt"/>
                <a:cs typeface="Times New Roman" panose="02020603050405020304" pitchFamily="18" charset="0"/>
              </a:rPr>
              <a:t>r</a:t>
            </a:r>
            <a:r>
              <a:rPr lang="en-US" dirty="0">
                <a:latin typeface="+mn-lt"/>
                <a:cs typeface="Times New Roman" panose="02020603050405020304" pitchFamily="18" charset="0"/>
              </a:rPr>
              <a:t>, then:</a:t>
            </a:r>
          </a:p>
        </p:txBody>
      </p:sp>
      <p:sp>
        <p:nvSpPr>
          <p:cNvPr id="17" name="TextBox 16">
            <a:extLst>
              <a:ext uri="{FF2B5EF4-FFF2-40B4-BE49-F238E27FC236}">
                <a16:creationId xmlns:a16="http://schemas.microsoft.com/office/drawing/2014/main" id="{4528CAF4-502B-651F-7A25-FCC91B6980CE}"/>
              </a:ext>
            </a:extLst>
          </p:cNvPr>
          <p:cNvSpPr txBox="1"/>
          <p:nvPr/>
        </p:nvSpPr>
        <p:spPr>
          <a:xfrm>
            <a:off x="6478153" y="3383099"/>
            <a:ext cx="1944638" cy="369332"/>
          </a:xfrm>
          <a:prstGeom prst="rect">
            <a:avLst/>
          </a:prstGeom>
          <a:noFill/>
        </p:spPr>
        <p:txBody>
          <a:bodyPr wrap="square" rtlCol="0">
            <a:spAutoFit/>
          </a:bodyPr>
          <a:lstStyle/>
          <a:p>
            <a:r>
              <a:rPr lang="en-US" dirty="0">
                <a:latin typeface="+mn-lt"/>
              </a:rPr>
              <a:t>Eq. 6.12.2.2.4c-1</a:t>
            </a:r>
          </a:p>
        </p:txBody>
      </p:sp>
      <p:sp>
        <p:nvSpPr>
          <p:cNvPr id="19" name="TextBox 18">
            <a:extLst>
              <a:ext uri="{FF2B5EF4-FFF2-40B4-BE49-F238E27FC236}">
                <a16:creationId xmlns:a16="http://schemas.microsoft.com/office/drawing/2014/main" id="{78EBA2F9-C792-D075-45B8-BF0144D93F56}"/>
              </a:ext>
            </a:extLst>
          </p:cNvPr>
          <p:cNvSpPr txBox="1"/>
          <p:nvPr/>
        </p:nvSpPr>
        <p:spPr>
          <a:xfrm>
            <a:off x="6478153" y="3971611"/>
            <a:ext cx="4798242" cy="369332"/>
          </a:xfrm>
          <a:prstGeom prst="rect">
            <a:avLst/>
          </a:prstGeom>
          <a:noFill/>
        </p:spPr>
        <p:txBody>
          <a:bodyPr wrap="square">
            <a:spAutoFit/>
          </a:bodyPr>
          <a:lstStyle/>
          <a:p>
            <a:r>
              <a:rPr lang="en-US" dirty="0">
                <a:latin typeface="+mn-lt"/>
              </a:rPr>
              <a:t>Eqs. 6.12.2.2.4c-2 &amp; 5</a:t>
            </a:r>
          </a:p>
        </p:txBody>
      </p:sp>
      <p:sp>
        <p:nvSpPr>
          <p:cNvPr id="20" name="TextBox 19">
            <a:extLst>
              <a:ext uri="{FF2B5EF4-FFF2-40B4-BE49-F238E27FC236}">
                <a16:creationId xmlns:a16="http://schemas.microsoft.com/office/drawing/2014/main" id="{DAFBA671-4849-B4EB-7C48-34B8CF9C223C}"/>
              </a:ext>
            </a:extLst>
          </p:cNvPr>
          <p:cNvSpPr txBox="1"/>
          <p:nvPr/>
        </p:nvSpPr>
        <p:spPr>
          <a:xfrm>
            <a:off x="2852394" y="4647835"/>
            <a:ext cx="4081806" cy="369332"/>
          </a:xfrm>
          <a:prstGeom prst="rect">
            <a:avLst/>
          </a:prstGeom>
          <a:noFill/>
        </p:spPr>
        <p:txBody>
          <a:bodyPr wrap="square" rtlCol="0">
            <a:spAutoFit/>
          </a:bodyPr>
          <a:lstStyle/>
          <a:p>
            <a:r>
              <a:rPr lang="en-US" dirty="0">
                <a:latin typeface="+mn-lt"/>
              </a:rPr>
              <a:t>Terms are defined on the next slide.</a:t>
            </a:r>
          </a:p>
        </p:txBody>
      </p:sp>
    </p:spTree>
    <p:extLst>
      <p:ext uri="{BB962C8B-B14F-4D97-AF65-F5344CB8AC3E}">
        <p14:creationId xmlns:p14="http://schemas.microsoft.com/office/powerpoint/2010/main" val="290889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84</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4DB6B39-3098-F7E3-8BDB-EF5E3CB1557A}"/>
                  </a:ext>
                </a:extLst>
              </p:cNvPr>
              <p:cNvSpPr txBox="1"/>
              <p:nvPr/>
            </p:nvSpPr>
            <p:spPr bwMode="auto">
              <a:xfrm>
                <a:off x="3599033" y="1362075"/>
                <a:ext cx="2052466" cy="2857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𝑍</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≤1.6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oMath>
                  </m:oMathPara>
                </a14:m>
                <a:endParaRPr lang="en-US" sz="1400" dirty="0"/>
              </a:p>
            </p:txBody>
          </p:sp>
        </mc:Choice>
        <mc:Fallback xmlns="">
          <p:sp>
            <p:nvSpPr>
              <p:cNvPr id="5" name="Object 4">
                <a:extLst>
                  <a:ext uri="{FF2B5EF4-FFF2-40B4-BE49-F238E27FC236}">
                    <a16:creationId xmlns:a16="http://schemas.microsoft.com/office/drawing/2014/main" id="{54DB6B39-3098-F7E3-8BDB-EF5E3CB1557A}"/>
                  </a:ext>
                </a:extLst>
              </p:cNvPr>
              <p:cNvSpPr txBox="1">
                <a:spLocks noRot="1" noChangeAspect="1" noMove="1" noResize="1" noEditPoints="1" noAdjustHandles="1" noChangeArrowheads="1" noChangeShapeType="1" noTextEdit="1"/>
              </p:cNvSpPr>
              <p:nvPr/>
            </p:nvSpPr>
            <p:spPr bwMode="auto">
              <a:xfrm>
                <a:off x="3599033" y="1362075"/>
                <a:ext cx="2052466" cy="285750"/>
              </a:xfrm>
              <a:prstGeom prst="rect">
                <a:avLst/>
              </a:prstGeom>
              <a:blipFill>
                <a:blip r:embed="rId5"/>
                <a:stretch>
                  <a:fillRect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344ACBE6-F6D4-F9D4-42A4-CE692E595F37}"/>
                  </a:ext>
                </a:extLst>
              </p:cNvPr>
              <p:cNvSpPr txBox="1"/>
              <p:nvPr/>
            </p:nvSpPr>
            <p:spPr bwMode="auto">
              <a:xfrm>
                <a:off x="4825752" y="1716014"/>
                <a:ext cx="4251461" cy="658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=1.95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d>
                      <m:f>
                        <m:fPr>
                          <m:ctrlPr>
                            <a:rPr lang="en-US" sz="1400" i="1">
                              <a:solidFill>
                                <a:srgbClr val="000000"/>
                              </a:solidFill>
                              <a:latin typeface="Cambria Math" panose="02040503050406030204" pitchFamily="18" charset="0"/>
                            </a:rPr>
                          </m:ctrlPr>
                        </m:fPr>
                        <m:num>
                          <m:rad>
                            <m:radPr>
                              <m:degHide m:val="on"/>
                              <m:ctrlPr>
                                <a:rPr lang="en-US" sz="1400" i="1">
                                  <a:solidFill>
                                    <a:srgbClr val="000000"/>
                                  </a:solidFill>
                                  <a:latin typeface="Cambria Math" panose="02040503050406030204" pitchFamily="18" charset="0"/>
                                </a:rPr>
                              </m:ctrlPr>
                            </m:radPr>
                            <m:deg/>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𝐽</m:t>
                              </m:r>
                            </m:e>
                          </m:rad>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den>
                      </m:f>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2.36</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num>
                                <m:den>
                                  <m:r>
                                    <a:rPr lang="en-US" sz="1400" i="1">
                                      <a:solidFill>
                                        <a:srgbClr val="000000"/>
                                      </a:solidFill>
                                      <a:latin typeface="Cambria Math" panose="02040503050406030204" pitchFamily="18" charset="0"/>
                                    </a:rPr>
                                    <m:t>𝐸</m:t>
                                  </m:r>
                                </m:den>
                              </m:f>
                            </m:e>
                          </m:d>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num>
                            <m:den>
                              <m:r>
                                <a:rPr lang="en-US" sz="1400" i="1">
                                  <a:solidFill>
                                    <a:srgbClr val="000000"/>
                                  </a:solidFill>
                                  <a:latin typeface="Cambria Math" panose="02040503050406030204" pitchFamily="18" charset="0"/>
                                </a:rPr>
                                <m:t>𝐽</m:t>
                              </m:r>
                            </m:den>
                          </m:f>
                          <m:r>
                            <a:rPr lang="en-US" sz="1400" i="1">
                              <a:solidFill>
                                <a:srgbClr val="000000"/>
                              </a:solidFill>
                              <a:latin typeface="Cambria Math" panose="02040503050406030204" pitchFamily="18" charset="0"/>
                            </a:rPr>
                            <m:t>+1</m:t>
                          </m:r>
                        </m:e>
                      </m:rad>
                    </m:oMath>
                  </m:oMathPara>
                </a14:m>
                <a:endParaRPr lang="en-US" sz="1400" dirty="0"/>
              </a:p>
            </p:txBody>
          </p:sp>
        </mc:Choice>
        <mc:Fallback xmlns="">
          <p:sp>
            <p:nvSpPr>
              <p:cNvPr id="7" name="Object 6">
                <a:extLst>
                  <a:ext uri="{FF2B5EF4-FFF2-40B4-BE49-F238E27FC236}">
                    <a16:creationId xmlns:a16="http://schemas.microsoft.com/office/drawing/2014/main" id="{344ACBE6-F6D4-F9D4-42A4-CE692E595F37}"/>
                  </a:ext>
                </a:extLst>
              </p:cNvPr>
              <p:cNvSpPr txBox="1">
                <a:spLocks noRot="1" noChangeAspect="1" noMove="1" noResize="1" noEditPoints="1" noAdjustHandles="1" noChangeArrowheads="1" noChangeShapeType="1" noTextEdit="1"/>
              </p:cNvSpPr>
              <p:nvPr/>
            </p:nvSpPr>
            <p:spPr bwMode="auto">
              <a:xfrm>
                <a:off x="4825752" y="1716014"/>
                <a:ext cx="4251461" cy="658812"/>
              </a:xfrm>
              <a:prstGeom prst="rect">
                <a:avLst/>
              </a:prstGeom>
              <a:blipFill>
                <a:blip r:embed="rId6"/>
                <a:stretch>
                  <a:fillRect b="-18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796E9A6B-BEFE-5455-CC03-DA3555D4553C}"/>
                  </a:ext>
                </a:extLst>
              </p:cNvPr>
              <p:cNvSpPr txBox="1"/>
              <p:nvPr/>
            </p:nvSpPr>
            <p:spPr bwMode="auto">
              <a:xfrm>
                <a:off x="3630782" y="2413655"/>
                <a:ext cx="2020717" cy="67786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𝐵</m:t>
                      </m:r>
                      <m:r>
                        <a:rPr lang="en-US" sz="1400" i="1">
                          <a:solidFill>
                            <a:srgbClr val="000000"/>
                          </a:solidFill>
                          <a:latin typeface="Cambria Math" panose="02040503050406030204" pitchFamily="18" charset="0"/>
                        </a:rPr>
                        <m:t>=2.3</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den>
                          </m:f>
                        </m:e>
                      </m:d>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𝑦</m:t>
                                  </m:r>
                                </m:sub>
                              </m:sSub>
                            </m:num>
                            <m:den>
                              <m:r>
                                <a:rPr lang="en-US" sz="1400" i="1">
                                  <a:solidFill>
                                    <a:srgbClr val="000000"/>
                                  </a:solidFill>
                                  <a:latin typeface="Cambria Math" panose="02040503050406030204" pitchFamily="18" charset="0"/>
                                </a:rPr>
                                <m:t>𝐽</m:t>
                              </m:r>
                            </m:den>
                          </m:f>
                        </m:e>
                      </m:rad>
                    </m:oMath>
                  </m:oMathPara>
                </a14:m>
                <a:endParaRPr lang="en-US" sz="1400" dirty="0"/>
              </a:p>
            </p:txBody>
          </p:sp>
        </mc:Choice>
        <mc:Fallback xmlns="">
          <p:sp>
            <p:nvSpPr>
              <p:cNvPr id="14" name="Object 13">
                <a:extLst>
                  <a:ext uri="{FF2B5EF4-FFF2-40B4-BE49-F238E27FC236}">
                    <a16:creationId xmlns:a16="http://schemas.microsoft.com/office/drawing/2014/main" id="{796E9A6B-BEFE-5455-CC03-DA3555D4553C}"/>
                  </a:ext>
                </a:extLst>
              </p:cNvPr>
              <p:cNvSpPr txBox="1">
                <a:spLocks noRot="1" noChangeAspect="1" noMove="1" noResize="1" noEditPoints="1" noAdjustHandles="1" noChangeArrowheads="1" noChangeShapeType="1" noTextEdit="1"/>
              </p:cNvSpPr>
              <p:nvPr/>
            </p:nvSpPr>
            <p:spPr bwMode="auto">
              <a:xfrm>
                <a:off x="3630782" y="2413655"/>
                <a:ext cx="2020717" cy="6778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CFBFC7DF-6C4D-0410-5868-DCBD2957F2DF}"/>
                  </a:ext>
                </a:extLst>
              </p:cNvPr>
              <p:cNvSpPr txBox="1"/>
              <p:nvPr/>
            </p:nvSpPr>
            <p:spPr bwMode="auto">
              <a:xfrm>
                <a:off x="1746250" y="1757129"/>
                <a:ext cx="1807507" cy="6080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=1.76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𝑦</m:t>
                          </m:r>
                        </m:sub>
                      </m:sSub>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oMath>
                  </m:oMathPara>
                </a14:m>
                <a:endParaRPr lang="en-US" sz="1400" dirty="0"/>
              </a:p>
            </p:txBody>
          </p:sp>
        </mc:Choice>
        <mc:Fallback xmlns="">
          <p:sp>
            <p:nvSpPr>
              <p:cNvPr id="9" name="Object 8">
                <a:extLst>
                  <a:ext uri="{FF2B5EF4-FFF2-40B4-BE49-F238E27FC236}">
                    <a16:creationId xmlns:a16="http://schemas.microsoft.com/office/drawing/2014/main" id="{CFBFC7DF-6C4D-0410-5868-DCBD2957F2DF}"/>
                  </a:ext>
                </a:extLst>
              </p:cNvPr>
              <p:cNvSpPr txBox="1">
                <a:spLocks noRot="1" noChangeAspect="1" noMove="1" noResize="1" noEditPoints="1" noAdjustHandles="1" noChangeArrowheads="1" noChangeShapeType="1" noTextEdit="1"/>
              </p:cNvSpPr>
              <p:nvPr/>
            </p:nvSpPr>
            <p:spPr bwMode="auto">
              <a:xfrm>
                <a:off x="1746250" y="1757129"/>
                <a:ext cx="1807507" cy="608012"/>
              </a:xfrm>
              <a:prstGeom prst="rect">
                <a:avLst/>
              </a:prstGeom>
              <a:blipFill>
                <a:blip r:embed="rId8"/>
                <a:stretch>
                  <a:fillRect b="-12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528CAF4-502B-651F-7A25-FCC91B6980CE}"/>
              </a:ext>
            </a:extLst>
          </p:cNvPr>
          <p:cNvSpPr txBox="1"/>
          <p:nvPr/>
        </p:nvSpPr>
        <p:spPr>
          <a:xfrm>
            <a:off x="850386" y="2752586"/>
            <a:ext cx="7581507" cy="2308324"/>
          </a:xfrm>
          <a:prstGeom prst="rect">
            <a:avLst/>
          </a:prstGeom>
          <a:noFill/>
        </p:spPr>
        <p:txBody>
          <a:bodyPr wrap="square" rtlCol="0">
            <a:spAutoFit/>
          </a:bodyPr>
          <a:lstStyle/>
          <a:p>
            <a:r>
              <a:rPr lang="en-US" dirty="0">
                <a:latin typeface="+mn-lt"/>
              </a:rPr>
              <a:t>where:   </a:t>
            </a:r>
          </a:p>
          <a:p>
            <a:endParaRPr lang="en-US" dirty="0">
              <a:latin typeface="+mn-lt"/>
            </a:endParaRPr>
          </a:p>
          <a:p>
            <a:r>
              <a:rPr lang="en-US" dirty="0">
                <a:latin typeface="+mn-lt"/>
              </a:rPr>
              <a:t>d  =  depth of the tee (in.)</a:t>
            </a:r>
          </a:p>
          <a:p>
            <a:r>
              <a:rPr lang="en-US" dirty="0">
                <a:latin typeface="+mn-lt"/>
              </a:rPr>
              <a:t>I</a:t>
            </a:r>
            <a:r>
              <a:rPr lang="en-US" baseline="-25000" dirty="0">
                <a:latin typeface="+mn-lt"/>
              </a:rPr>
              <a:t>y </a:t>
            </a:r>
            <a:r>
              <a:rPr lang="en-US" dirty="0">
                <a:latin typeface="+mn-lt"/>
              </a:rPr>
              <a:t> =  moment of inertia about the y-axis (in.</a:t>
            </a:r>
            <a:r>
              <a:rPr lang="en-US" baseline="30000" dirty="0">
                <a:latin typeface="+mn-lt"/>
              </a:rPr>
              <a:t>4</a:t>
            </a:r>
            <a:r>
              <a:rPr lang="en-US" dirty="0">
                <a:latin typeface="+mn-lt"/>
              </a:rPr>
              <a:t>)</a:t>
            </a:r>
          </a:p>
          <a:p>
            <a:r>
              <a:rPr lang="en-US" dirty="0">
                <a:latin typeface="+mn-lt"/>
              </a:rPr>
              <a:t>J  =   St. Venant torsional constant (in.</a:t>
            </a:r>
            <a:r>
              <a:rPr lang="en-US" baseline="30000" dirty="0">
                <a:latin typeface="+mn-lt"/>
              </a:rPr>
              <a:t>4</a:t>
            </a:r>
            <a:r>
              <a:rPr lang="en-US" dirty="0">
                <a:latin typeface="+mn-lt"/>
              </a:rPr>
              <a:t>)</a:t>
            </a:r>
          </a:p>
          <a:p>
            <a:r>
              <a:rPr lang="en-US" dirty="0">
                <a:latin typeface="+mn-lt"/>
              </a:rPr>
              <a:t>r</a:t>
            </a:r>
            <a:r>
              <a:rPr lang="en-US" baseline="-25000" dirty="0">
                <a:latin typeface="+mn-lt"/>
              </a:rPr>
              <a:t>y</a:t>
            </a:r>
            <a:r>
              <a:rPr lang="en-US" dirty="0">
                <a:latin typeface="+mn-lt"/>
              </a:rPr>
              <a:t> =  radius of gyration about the y-axis (in.)</a:t>
            </a:r>
          </a:p>
          <a:p>
            <a:pPr marL="461963" indent="-461963"/>
            <a:r>
              <a:rPr lang="en-US" dirty="0">
                <a:latin typeface="+mn-lt"/>
              </a:rPr>
              <a:t>S</a:t>
            </a:r>
            <a:r>
              <a:rPr lang="en-US" baseline="-25000" dirty="0">
                <a:latin typeface="+mn-lt"/>
              </a:rPr>
              <a:t>x </a:t>
            </a:r>
            <a:r>
              <a:rPr lang="en-US" dirty="0">
                <a:latin typeface="+mn-lt"/>
              </a:rPr>
              <a:t>=  elastic section modulus about the x-axis with respect to the tip of the tee stem (in.</a:t>
            </a:r>
            <a:r>
              <a:rPr lang="en-US" baseline="30000" dirty="0">
                <a:latin typeface="+mn-lt"/>
              </a:rPr>
              <a:t>3</a:t>
            </a:r>
            <a:r>
              <a:rPr lang="en-US" dirty="0">
                <a:latin typeface="+mn-lt"/>
              </a:rPr>
              <a:t>)</a:t>
            </a:r>
          </a:p>
        </p:txBody>
      </p:sp>
      <p:sp>
        <p:nvSpPr>
          <p:cNvPr id="20" name="TextBox 19">
            <a:extLst>
              <a:ext uri="{FF2B5EF4-FFF2-40B4-BE49-F238E27FC236}">
                <a16:creationId xmlns:a16="http://schemas.microsoft.com/office/drawing/2014/main" id="{DAFBA671-4849-B4EB-7C48-34B8CF9C223C}"/>
              </a:ext>
            </a:extLst>
          </p:cNvPr>
          <p:cNvSpPr txBox="1"/>
          <p:nvPr/>
        </p:nvSpPr>
        <p:spPr>
          <a:xfrm>
            <a:off x="1105293" y="603899"/>
            <a:ext cx="7416538" cy="646331"/>
          </a:xfrm>
          <a:prstGeom prst="rect">
            <a:avLst/>
          </a:prstGeom>
          <a:noFill/>
        </p:spPr>
        <p:txBody>
          <a:bodyPr wrap="square" rtlCol="0">
            <a:spAutoFit/>
          </a:bodyPr>
          <a:lstStyle/>
          <a:p>
            <a:r>
              <a:rPr lang="en-US" dirty="0">
                <a:latin typeface="+mn-lt"/>
              </a:rPr>
              <a:t>The terms in the lateral-torsional buckling equations on the preceding slide and on this slide are defined as follows:</a:t>
            </a:r>
          </a:p>
        </p:txBody>
      </p:sp>
    </p:spTree>
    <p:extLst>
      <p:ext uri="{BB962C8B-B14F-4D97-AF65-F5344CB8AC3E}">
        <p14:creationId xmlns:p14="http://schemas.microsoft.com/office/powerpoint/2010/main" val="2404500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85</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4DB6B39-3098-F7E3-8BDB-EF5E3CB1557A}"/>
                  </a:ext>
                </a:extLst>
              </p:cNvPr>
              <p:cNvSpPr txBox="1"/>
              <p:nvPr/>
            </p:nvSpPr>
            <p:spPr bwMode="auto">
              <a:xfrm>
                <a:off x="711200" y="3595733"/>
                <a:ext cx="3255791" cy="2857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𝑍</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≤1.6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=621.6 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5" name="Object 4">
                <a:extLst>
                  <a:ext uri="{FF2B5EF4-FFF2-40B4-BE49-F238E27FC236}">
                    <a16:creationId xmlns:a16="http://schemas.microsoft.com/office/drawing/2014/main" id="{54DB6B39-3098-F7E3-8BDB-EF5E3CB1557A}"/>
                  </a:ext>
                </a:extLst>
              </p:cNvPr>
              <p:cNvSpPr txBox="1">
                <a:spLocks noRot="1" noChangeAspect="1" noMove="1" noResize="1" noEditPoints="1" noAdjustHandles="1" noChangeArrowheads="1" noChangeShapeType="1" noTextEdit="1"/>
              </p:cNvSpPr>
              <p:nvPr/>
            </p:nvSpPr>
            <p:spPr bwMode="auto">
              <a:xfrm>
                <a:off x="711200" y="3595733"/>
                <a:ext cx="3255791" cy="285750"/>
              </a:xfrm>
              <a:prstGeom prst="rect">
                <a:avLst/>
              </a:prstGeom>
              <a:blipFill>
                <a:blip r:embed="rId5"/>
                <a:stretch>
                  <a:fillRect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344ACBE6-F6D4-F9D4-42A4-CE692E595F37}"/>
                  </a:ext>
                </a:extLst>
              </p:cNvPr>
              <p:cNvSpPr txBox="1"/>
              <p:nvPr/>
            </p:nvSpPr>
            <p:spPr bwMode="auto">
              <a:xfrm>
                <a:off x="2628998" y="1371927"/>
                <a:ext cx="5175152" cy="6588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=1.95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d>
                      <m:f>
                        <m:fPr>
                          <m:ctrlPr>
                            <a:rPr lang="en-US" sz="1400" i="1">
                              <a:solidFill>
                                <a:srgbClr val="000000"/>
                              </a:solidFill>
                              <a:latin typeface="Cambria Math" panose="02040503050406030204" pitchFamily="18" charset="0"/>
                            </a:rPr>
                          </m:ctrlPr>
                        </m:fPr>
                        <m:num>
                          <m:rad>
                            <m:radPr>
                              <m:degHide m:val="on"/>
                              <m:ctrlPr>
                                <a:rPr lang="en-US" sz="1400" i="1">
                                  <a:solidFill>
                                    <a:srgbClr val="000000"/>
                                  </a:solidFill>
                                  <a:latin typeface="Cambria Math" panose="02040503050406030204" pitchFamily="18" charset="0"/>
                                </a:rPr>
                              </m:ctrlPr>
                            </m:radPr>
                            <m:deg/>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𝐼</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𝐽</m:t>
                              </m:r>
                            </m:e>
                          </m:rad>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den>
                      </m:f>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2.36</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num>
                                <m:den>
                                  <m:r>
                                    <a:rPr lang="en-US" sz="1400" i="1">
                                      <a:solidFill>
                                        <a:srgbClr val="000000"/>
                                      </a:solidFill>
                                      <a:latin typeface="Cambria Math" panose="02040503050406030204" pitchFamily="18" charset="0"/>
                                    </a:rPr>
                                    <m:t>𝐸</m:t>
                                  </m:r>
                                </m:den>
                              </m:f>
                            </m:e>
                          </m:d>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num>
                            <m:den>
                              <m:r>
                                <a:rPr lang="en-US" sz="1400" i="1">
                                  <a:solidFill>
                                    <a:srgbClr val="000000"/>
                                  </a:solidFill>
                                  <a:latin typeface="Cambria Math" panose="02040503050406030204" pitchFamily="18" charset="0"/>
                                </a:rPr>
                                <m:t>𝐽</m:t>
                              </m:r>
                            </m:den>
                          </m:f>
                          <m:r>
                            <a:rPr lang="en-US" sz="1400" i="1">
                              <a:solidFill>
                                <a:srgbClr val="000000"/>
                              </a:solidFill>
                              <a:latin typeface="Cambria Math" panose="02040503050406030204" pitchFamily="18" charset="0"/>
                            </a:rPr>
                            <m:t>+1</m:t>
                          </m:r>
                        </m:e>
                      </m:rad>
                    </m:oMath>
                  </m:oMathPara>
                </a14:m>
                <a:endParaRPr lang="en-US" sz="1400" dirty="0"/>
              </a:p>
            </p:txBody>
          </p:sp>
        </mc:Choice>
        <mc:Fallback xmlns="">
          <p:sp>
            <p:nvSpPr>
              <p:cNvPr id="7" name="Object 6">
                <a:extLst>
                  <a:ext uri="{FF2B5EF4-FFF2-40B4-BE49-F238E27FC236}">
                    <a16:creationId xmlns:a16="http://schemas.microsoft.com/office/drawing/2014/main" id="{344ACBE6-F6D4-F9D4-42A4-CE692E595F37}"/>
                  </a:ext>
                </a:extLst>
              </p:cNvPr>
              <p:cNvSpPr txBox="1">
                <a:spLocks noRot="1" noChangeAspect="1" noMove="1" noResize="1" noEditPoints="1" noAdjustHandles="1" noChangeArrowheads="1" noChangeShapeType="1" noTextEdit="1"/>
              </p:cNvSpPr>
              <p:nvPr/>
            </p:nvSpPr>
            <p:spPr bwMode="auto">
              <a:xfrm>
                <a:off x="2628998" y="1371927"/>
                <a:ext cx="5175152" cy="658813"/>
              </a:xfrm>
              <a:prstGeom prst="rect">
                <a:avLst/>
              </a:prstGeom>
              <a:blipFill>
                <a:blip r:embed="rId6"/>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CFBFC7DF-6C4D-0410-5868-DCBD2957F2DF}"/>
                  </a:ext>
                </a:extLst>
              </p:cNvPr>
              <p:cNvSpPr txBox="1"/>
              <p:nvPr/>
            </p:nvSpPr>
            <p:spPr bwMode="auto">
              <a:xfrm>
                <a:off x="1604308" y="698316"/>
                <a:ext cx="7539692" cy="6080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=1.76</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𝑦</m:t>
                          </m:r>
                        </m:sub>
                      </m:sSub>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r>
                        <a:rPr lang="en-US" sz="1400" i="1">
                          <a:solidFill>
                            <a:srgbClr val="000000"/>
                          </a:solidFill>
                          <a:latin typeface="Cambria Math" panose="02040503050406030204" pitchFamily="18" charset="0"/>
                        </a:rPr>
                        <m:t>=1.76(1.60)</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29,000</m:t>
                              </m:r>
                            </m:num>
                            <m:den>
                              <m:r>
                                <a:rPr lang="en-US" sz="1400" i="1">
                                  <a:solidFill>
                                    <a:srgbClr val="000000"/>
                                  </a:solidFill>
                                  <a:latin typeface="Cambria Math" panose="02040503050406030204" pitchFamily="18" charset="0"/>
                                </a:rPr>
                                <m:t>50</m:t>
                              </m:r>
                            </m:den>
                          </m:f>
                        </m:e>
                      </m:rad>
                      <m:r>
                        <a:rPr lang="en-US" sz="1400" i="1">
                          <a:solidFill>
                            <a:srgbClr val="000000"/>
                          </a:solidFill>
                          <a:latin typeface="Cambria Math" panose="02040503050406030204" pitchFamily="18" charset="0"/>
                        </a:rPr>
                        <m:t>=67.8 </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.&lt;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=12.0(12)=144.0 </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9" name="Object 8">
                <a:extLst>
                  <a:ext uri="{FF2B5EF4-FFF2-40B4-BE49-F238E27FC236}">
                    <a16:creationId xmlns:a16="http://schemas.microsoft.com/office/drawing/2014/main" id="{CFBFC7DF-6C4D-0410-5868-DCBD2957F2DF}"/>
                  </a:ext>
                </a:extLst>
              </p:cNvPr>
              <p:cNvSpPr txBox="1">
                <a:spLocks noRot="1" noChangeAspect="1" noMove="1" noResize="1" noEditPoints="1" noAdjustHandles="1" noChangeArrowheads="1" noChangeShapeType="1" noTextEdit="1"/>
              </p:cNvSpPr>
              <p:nvPr/>
            </p:nvSpPr>
            <p:spPr bwMode="auto">
              <a:xfrm>
                <a:off x="1604308" y="698316"/>
                <a:ext cx="7539692" cy="608013"/>
              </a:xfrm>
              <a:prstGeom prst="rect">
                <a:avLst/>
              </a:prstGeom>
              <a:blipFill>
                <a:blip r:embed="rId7"/>
                <a:stretch>
                  <a:fillRect b="-17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AA8A16ED-CDFF-933A-D156-E36F3349B399}"/>
                  </a:ext>
                </a:extLst>
              </p:cNvPr>
              <p:cNvSpPr txBox="1"/>
              <p:nvPr/>
            </p:nvSpPr>
            <p:spPr bwMode="auto">
              <a:xfrm>
                <a:off x="1125407" y="2153492"/>
                <a:ext cx="8374193" cy="5873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=1.95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29,000</m:t>
                              </m:r>
                            </m:num>
                            <m:den>
                              <m:r>
                                <a:rPr lang="en-US" sz="1400" i="1">
                                  <a:solidFill>
                                    <a:srgbClr val="000000"/>
                                  </a:solidFill>
                                  <a:latin typeface="Cambria Math" panose="02040503050406030204" pitchFamily="18" charset="0"/>
                                </a:rPr>
                                <m:t>50</m:t>
                              </m:r>
                            </m:den>
                          </m:f>
                        </m:e>
                      </m:d>
                      <m:f>
                        <m:fPr>
                          <m:ctrlPr>
                            <a:rPr lang="en-US" sz="1400" i="1">
                              <a:solidFill>
                                <a:srgbClr val="000000"/>
                              </a:solidFill>
                              <a:latin typeface="Cambria Math" panose="02040503050406030204" pitchFamily="18" charset="0"/>
                            </a:rPr>
                          </m:ctrlPr>
                        </m:fPr>
                        <m:num>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(21.6)(1.10)</m:t>
                              </m:r>
                            </m:e>
                          </m:rad>
                        </m:num>
                        <m:den>
                          <m:r>
                            <a:rPr lang="en-US" sz="1400" i="1">
                              <a:solidFill>
                                <a:srgbClr val="000000"/>
                              </a:solidFill>
                              <a:latin typeface="Cambria Math" panose="02040503050406030204" pitchFamily="18" charset="0"/>
                            </a:rPr>
                            <m:t>7.77</m:t>
                          </m:r>
                        </m:den>
                      </m:f>
                      <m:rad>
                        <m:radPr>
                          <m:degHide m:val="on"/>
                          <m:ctrlPr>
                            <a:rPr lang="en-US" sz="1400" i="1">
                              <a:solidFill>
                                <a:srgbClr val="000000"/>
                              </a:solidFill>
                              <a:latin typeface="Cambria Math" panose="02040503050406030204" pitchFamily="18" charset="0"/>
                            </a:rPr>
                          </m:ctrlPr>
                        </m:radPr>
                        <m:deg/>
                        <m:e>
                          <m:r>
                            <a:rPr lang="en-US" sz="1400" i="1">
                              <a:solidFill>
                                <a:srgbClr val="000000"/>
                              </a:solidFill>
                              <a:latin typeface="Cambria Math" panose="02040503050406030204" pitchFamily="18" charset="0"/>
                            </a:rPr>
                            <m:t>2.36</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50</m:t>
                                  </m:r>
                                </m:num>
                                <m:den>
                                  <m:r>
                                    <a:rPr lang="en-US" sz="1400" i="1">
                                      <a:solidFill>
                                        <a:srgbClr val="000000"/>
                                      </a:solidFill>
                                      <a:latin typeface="Cambria Math" panose="02040503050406030204" pitchFamily="18" charset="0"/>
                                    </a:rPr>
                                    <m:t>29,000</m:t>
                                  </m:r>
                                </m:den>
                              </m:f>
                            </m:e>
                          </m:d>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(8.22)(7.77)</m:t>
                              </m:r>
                            </m:num>
                            <m:den>
                              <m:r>
                                <a:rPr lang="en-US" sz="1400" i="1">
                                  <a:solidFill>
                                    <a:srgbClr val="000000"/>
                                  </a:solidFill>
                                  <a:latin typeface="Cambria Math" panose="02040503050406030204" pitchFamily="18" charset="0"/>
                                </a:rPr>
                                <m:t>1.10</m:t>
                              </m:r>
                            </m:den>
                          </m:f>
                          <m:r>
                            <a:rPr lang="en-US" sz="1400" i="1">
                              <a:solidFill>
                                <a:srgbClr val="000000"/>
                              </a:solidFill>
                              <a:latin typeface="Cambria Math" panose="02040503050406030204" pitchFamily="18" charset="0"/>
                            </a:rPr>
                            <m:t>+1</m:t>
                          </m:r>
                        </m:e>
                      </m:rad>
                      <m:r>
                        <a:rPr lang="en-US" sz="1400" i="1">
                          <a:solidFill>
                            <a:srgbClr val="000000"/>
                          </a:solidFill>
                          <a:latin typeface="Cambria Math" panose="02040503050406030204" pitchFamily="18" charset="0"/>
                        </a:rPr>
                        <m:t>=788.9 </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. &gt;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=144.0 </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8" name="Object 7">
                <a:extLst>
                  <a:ext uri="{FF2B5EF4-FFF2-40B4-BE49-F238E27FC236}">
                    <a16:creationId xmlns:a16="http://schemas.microsoft.com/office/drawing/2014/main" id="{AA8A16ED-CDFF-933A-D156-E36F3349B399}"/>
                  </a:ext>
                </a:extLst>
              </p:cNvPr>
              <p:cNvSpPr txBox="1">
                <a:spLocks noRot="1" noChangeAspect="1" noMove="1" noResize="1" noEditPoints="1" noAdjustHandles="1" noChangeArrowheads="1" noChangeShapeType="1" noTextEdit="1"/>
              </p:cNvSpPr>
              <p:nvPr/>
            </p:nvSpPr>
            <p:spPr bwMode="auto">
              <a:xfrm>
                <a:off x="1125407" y="2153492"/>
                <a:ext cx="8374193" cy="587375"/>
              </a:xfrm>
              <a:prstGeom prst="rect">
                <a:avLst/>
              </a:prstGeom>
              <a:blipFill>
                <a:blip r:embed="rId8"/>
                <a:stretch>
                  <a:fillRect b="-1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519B6D0E-9741-C59D-8E62-D92AA01B4200}"/>
                  </a:ext>
                </a:extLst>
              </p:cNvPr>
              <p:cNvSpPr txBox="1"/>
              <p:nvPr/>
            </p:nvSpPr>
            <p:spPr bwMode="auto">
              <a:xfrm>
                <a:off x="2093814" y="2847737"/>
                <a:ext cx="3497361" cy="6762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𝑏</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den>
                          </m:f>
                        </m:e>
                      </m:d>
                    </m:oMath>
                  </m:oMathPara>
                </a14:m>
                <a:endParaRPr lang="en-US" sz="1400" dirty="0"/>
              </a:p>
            </p:txBody>
          </p:sp>
        </mc:Choice>
        <mc:Fallback xmlns="">
          <p:sp>
            <p:nvSpPr>
              <p:cNvPr id="10" name="Object 9">
                <a:extLst>
                  <a:ext uri="{FF2B5EF4-FFF2-40B4-BE49-F238E27FC236}">
                    <a16:creationId xmlns:a16="http://schemas.microsoft.com/office/drawing/2014/main" id="{519B6D0E-9741-C59D-8E62-D92AA01B4200}"/>
                  </a:ext>
                </a:extLst>
              </p:cNvPr>
              <p:cNvSpPr txBox="1">
                <a:spLocks noRot="1" noChangeAspect="1" noMove="1" noResize="1" noEditPoints="1" noAdjustHandles="1" noChangeArrowheads="1" noChangeShapeType="1" noTextEdit="1"/>
              </p:cNvSpPr>
              <p:nvPr/>
            </p:nvSpPr>
            <p:spPr bwMode="auto">
              <a:xfrm>
                <a:off x="2093814" y="2847737"/>
                <a:ext cx="3497361" cy="6762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94963AFC-C74C-7B0C-81F9-504A218148B9}"/>
                  </a:ext>
                </a:extLst>
              </p:cNvPr>
              <p:cNvSpPr txBox="1"/>
              <p:nvPr/>
            </p:nvSpPr>
            <p:spPr bwMode="auto">
              <a:xfrm>
                <a:off x="5343395" y="3587541"/>
                <a:ext cx="4003805" cy="2857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𝑦</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=50(7.77)=388.5 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11" name="Object 10">
                <a:extLst>
                  <a:ext uri="{FF2B5EF4-FFF2-40B4-BE49-F238E27FC236}">
                    <a16:creationId xmlns:a16="http://schemas.microsoft.com/office/drawing/2014/main" id="{94963AFC-C74C-7B0C-81F9-504A218148B9}"/>
                  </a:ext>
                </a:extLst>
              </p:cNvPr>
              <p:cNvSpPr txBox="1">
                <a:spLocks noRot="1" noChangeAspect="1" noMove="1" noResize="1" noEditPoints="1" noAdjustHandles="1" noChangeArrowheads="1" noChangeShapeType="1" noTextEdit="1"/>
              </p:cNvSpPr>
              <p:nvPr/>
            </p:nvSpPr>
            <p:spPr bwMode="auto">
              <a:xfrm>
                <a:off x="5343395" y="3587541"/>
                <a:ext cx="4003805" cy="285750"/>
              </a:xfrm>
              <a:prstGeom prst="rect">
                <a:avLst/>
              </a:prstGeom>
              <a:blipFill>
                <a:blip r:embed="rId10"/>
                <a:stretch>
                  <a:fillRect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05BE4D00-8C5F-4C56-1792-BD3EA6FEE2DE}"/>
                  </a:ext>
                </a:extLst>
              </p:cNvPr>
              <p:cNvSpPr txBox="1"/>
              <p:nvPr/>
            </p:nvSpPr>
            <p:spPr bwMode="auto">
              <a:xfrm>
                <a:off x="903950" y="4127451"/>
                <a:ext cx="8163850" cy="5603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=621.6−(621.6−388.5)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144.0−67.8</m:t>
                              </m:r>
                            </m:num>
                            <m:den>
                              <m:r>
                                <a:rPr lang="en-US" sz="1400" i="1">
                                  <a:solidFill>
                                    <a:srgbClr val="000000"/>
                                  </a:solidFill>
                                  <a:latin typeface="Cambria Math" panose="02040503050406030204" pitchFamily="18" charset="0"/>
                                </a:rPr>
                                <m:t>788.9−67.8</m:t>
                              </m:r>
                            </m:den>
                          </m:f>
                        </m:e>
                      </m:d>
                      <m:r>
                        <a:rPr lang="en-US" sz="1400" i="1">
                          <a:solidFill>
                            <a:srgbClr val="000000"/>
                          </a:solidFill>
                          <a:latin typeface="Cambria Math" panose="02040503050406030204" pitchFamily="18" charset="0"/>
                        </a:rPr>
                        <m:t>=597.0 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𝑙𝑎𝑡𝑒𝑟𝑎𝑙</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𝑡𝑜𝑟𝑠𝑖𝑜𝑛𝑎𝑙</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𝑏𝑢𝑐𝑘𝑙𝑖𝑛𝑔</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13" name="Object 12">
                <a:extLst>
                  <a:ext uri="{FF2B5EF4-FFF2-40B4-BE49-F238E27FC236}">
                    <a16:creationId xmlns:a16="http://schemas.microsoft.com/office/drawing/2014/main" id="{05BE4D00-8C5F-4C56-1792-BD3EA6FEE2DE}"/>
                  </a:ext>
                </a:extLst>
              </p:cNvPr>
              <p:cNvSpPr txBox="1">
                <a:spLocks noRot="1" noChangeAspect="1" noMove="1" noResize="1" noEditPoints="1" noAdjustHandles="1" noChangeArrowheads="1" noChangeShapeType="1" noTextEdit="1"/>
              </p:cNvSpPr>
              <p:nvPr/>
            </p:nvSpPr>
            <p:spPr bwMode="auto">
              <a:xfrm>
                <a:off x="903950" y="4127451"/>
                <a:ext cx="8163850" cy="560388"/>
              </a:xfrm>
              <a:prstGeom prst="rect">
                <a:avLst/>
              </a:prstGeom>
              <a:blipFill>
                <a:blip r:embed="rId11"/>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53DB4E9-6729-6C83-6A24-A14A02F51C55}"/>
              </a:ext>
            </a:extLst>
          </p:cNvPr>
          <p:cNvSpPr txBox="1"/>
          <p:nvPr/>
        </p:nvSpPr>
        <p:spPr>
          <a:xfrm>
            <a:off x="5822664" y="2873890"/>
            <a:ext cx="1369112" cy="382915"/>
          </a:xfrm>
          <a:prstGeom prst="rect">
            <a:avLst/>
          </a:prstGeom>
          <a:noFill/>
        </p:spPr>
        <p:txBody>
          <a:bodyPr wrap="square" rtlCol="0">
            <a:spAutoFit/>
          </a:bodyPr>
          <a:lstStyle/>
          <a:p>
            <a:r>
              <a:rPr lang="en-US" dirty="0">
                <a:latin typeface="+mn-lt"/>
              </a:rPr>
              <a:t>(Slide 83)</a:t>
            </a:r>
          </a:p>
        </p:txBody>
      </p:sp>
      <p:sp>
        <p:nvSpPr>
          <p:cNvPr id="18" name="TextBox 17">
            <a:extLst>
              <a:ext uri="{FF2B5EF4-FFF2-40B4-BE49-F238E27FC236}">
                <a16:creationId xmlns:a16="http://schemas.microsoft.com/office/drawing/2014/main" id="{42632B14-65DA-3B12-8A81-42705C301EBC}"/>
              </a:ext>
            </a:extLst>
          </p:cNvPr>
          <p:cNvSpPr txBox="1"/>
          <p:nvPr/>
        </p:nvSpPr>
        <p:spPr>
          <a:xfrm>
            <a:off x="3921787" y="3524012"/>
            <a:ext cx="1190119" cy="369332"/>
          </a:xfrm>
          <a:prstGeom prst="rect">
            <a:avLst/>
          </a:prstGeom>
          <a:noFill/>
        </p:spPr>
        <p:txBody>
          <a:bodyPr wrap="square">
            <a:spAutoFit/>
          </a:bodyPr>
          <a:lstStyle/>
          <a:p>
            <a:r>
              <a:rPr lang="en-US" dirty="0">
                <a:latin typeface="+mn-lt"/>
              </a:rPr>
              <a:t>(Slide 83)</a:t>
            </a:r>
          </a:p>
        </p:txBody>
      </p:sp>
    </p:spTree>
    <p:extLst>
      <p:ext uri="{BB962C8B-B14F-4D97-AF65-F5344CB8AC3E}">
        <p14:creationId xmlns:p14="http://schemas.microsoft.com/office/powerpoint/2010/main" val="142914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12B2C34-7B15-9D69-9280-FE68E243B330}"/>
              </a:ext>
            </a:extLst>
          </p:cNvPr>
          <p:cNvSpPr txBox="1"/>
          <p:nvPr/>
        </p:nvSpPr>
        <p:spPr>
          <a:xfrm>
            <a:off x="-334652" y="667269"/>
            <a:ext cx="9106293" cy="2308324"/>
          </a:xfrm>
          <a:prstGeom prst="rect">
            <a:avLst/>
          </a:prstGeom>
          <a:noFill/>
        </p:spPr>
        <p:txBody>
          <a:bodyPr wrap="square">
            <a:spAutoFit/>
          </a:bodyPr>
          <a:lstStyle/>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For tee flanges subject to compression, M</a:t>
            </a:r>
            <a:r>
              <a:rPr lang="en-US" baseline="-25000" dirty="0">
                <a:latin typeface="+mn-lt"/>
                <a:cs typeface="Times New Roman" panose="02020603050405020304" pitchFamily="18" charset="0"/>
              </a:rPr>
              <a:t>n</a:t>
            </a:r>
            <a:r>
              <a:rPr lang="en-US" dirty="0">
                <a:latin typeface="+mn-lt"/>
                <a:cs typeface="Times New Roman" panose="02020603050405020304" pitchFamily="18" charset="0"/>
              </a:rPr>
              <a:t> based on flange local buckling is taken as (</a:t>
            </a:r>
            <a:r>
              <a:rPr lang="en-US" i="1" dirty="0">
                <a:latin typeface="+mn-lt"/>
                <a:cs typeface="Times New Roman" panose="02020603050405020304" pitchFamily="18" charset="0"/>
              </a:rPr>
              <a:t>AASHTO LRFD </a:t>
            </a:r>
            <a:r>
              <a:rPr lang="en-US" dirty="0">
                <a:latin typeface="+mn-lt"/>
                <a:cs typeface="Times New Roman" panose="02020603050405020304" pitchFamily="18" charset="0"/>
              </a:rPr>
              <a:t>Article 6.12.2.2.4d – 10</a:t>
            </a:r>
            <a:r>
              <a:rPr lang="en-US" baseline="30000" dirty="0">
                <a:latin typeface="+mn-lt"/>
                <a:cs typeface="Times New Roman" panose="02020603050405020304" pitchFamily="18" charset="0"/>
              </a:rPr>
              <a:t>th</a:t>
            </a:r>
            <a:r>
              <a:rPr lang="en-US" dirty="0">
                <a:latin typeface="+mn-lt"/>
                <a:cs typeface="Times New Roman" panose="02020603050405020304" pitchFamily="18" charset="0"/>
              </a:rPr>
              <a:t> Edition):</a:t>
            </a:r>
          </a:p>
          <a:p>
            <a:pPr lvl="2" algn="just">
              <a:spcBef>
                <a:spcPts val="0"/>
              </a:spcBef>
              <a:spcAft>
                <a:spcPts val="0"/>
              </a:spcAft>
            </a:pPr>
            <a:endParaRPr lang="en-US" dirty="0">
              <a:latin typeface="+mn-lt"/>
              <a:cs typeface="Times New Roman" panose="02020603050405020304" pitchFamily="18" charset="0"/>
            </a:endParaRP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f</a:t>
            </a:r>
            <a:r>
              <a:rPr lang="en-US" dirty="0">
                <a:latin typeface="+mn-lt"/>
                <a:cs typeface="Times New Roman" panose="02020603050405020304" pitchFamily="18" charset="0"/>
              </a:rPr>
              <a:t> ≤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pf</a:t>
            </a:r>
            <a:r>
              <a:rPr lang="en-US" dirty="0">
                <a:latin typeface="+mn-lt"/>
                <a:cs typeface="Times New Roman" panose="02020603050405020304" pitchFamily="18" charset="0"/>
              </a:rPr>
              <a:t>, then flange local buckling does not apply.</a:t>
            </a: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pf</a:t>
            </a:r>
            <a:r>
              <a:rPr lang="en-US" dirty="0">
                <a:latin typeface="+mn-lt"/>
                <a:cs typeface="Times New Roman" panose="02020603050405020304" pitchFamily="18" charset="0"/>
              </a:rPr>
              <a:t> &lt;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f</a:t>
            </a:r>
            <a:r>
              <a:rPr lang="en-US" dirty="0">
                <a:latin typeface="+mn-lt"/>
                <a:cs typeface="Times New Roman" panose="02020603050405020304" pitchFamily="18" charset="0"/>
              </a:rPr>
              <a:t> ≤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rf</a:t>
            </a:r>
            <a:r>
              <a:rPr lang="en-US" dirty="0">
                <a:latin typeface="+mn-lt"/>
                <a:cs typeface="Times New Roman" panose="02020603050405020304" pitchFamily="18" charset="0"/>
              </a:rPr>
              <a:t>, then:</a:t>
            </a:r>
          </a:p>
          <a:p>
            <a:pPr marL="1657350" lvl="3" indent="-285750" algn="just">
              <a:spcBef>
                <a:spcPts val="0"/>
              </a:spcBef>
              <a:spcAft>
                <a:spcPts val="0"/>
              </a:spcAft>
              <a:buFont typeface="Courier New" panose="02070309020205020404" pitchFamily="49" charset="0"/>
              <a:buChar char="o"/>
            </a:pPr>
            <a:endParaRPr lang="en-US" dirty="0">
              <a:latin typeface="+mn-lt"/>
              <a:cs typeface="Times New Roman" panose="02020603050405020304" pitchFamily="18" charset="0"/>
            </a:endParaRPr>
          </a:p>
          <a:p>
            <a:pPr lvl="3" algn="just">
              <a:spcBef>
                <a:spcPts val="0"/>
              </a:spcBef>
              <a:spcAft>
                <a:spcPts val="0"/>
              </a:spcAft>
            </a:pPr>
            <a:endParaRPr lang="en-US" dirty="0">
              <a:latin typeface="+mn-lt"/>
              <a:cs typeface="Times New Roman" panose="02020603050405020304" pitchFamily="18" charset="0"/>
            </a:endParaRPr>
          </a:p>
          <a:p>
            <a:pPr marL="1657350" lvl="3" indent="-285750" algn="just">
              <a:spcBef>
                <a:spcPts val="0"/>
              </a:spcBef>
              <a:spcAft>
                <a:spcPts val="0"/>
              </a:spcAft>
              <a:buFont typeface="Courier New" panose="02070309020205020404" pitchFamily="49" charset="0"/>
              <a:buChar char="o"/>
            </a:pPr>
            <a:r>
              <a:rPr lang="en-US" dirty="0">
                <a:latin typeface="+mn-lt"/>
                <a:cs typeface="Times New Roman" panose="02020603050405020304" pitchFamily="18" charset="0"/>
              </a:rPr>
              <a:t>If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f</a:t>
            </a:r>
            <a:r>
              <a:rPr lang="en-US" dirty="0">
                <a:latin typeface="+mn-lt"/>
                <a:cs typeface="Times New Roman" panose="02020603050405020304" pitchFamily="18" charset="0"/>
              </a:rPr>
              <a:t> &gt; </a:t>
            </a:r>
            <a:r>
              <a:rPr lang="el-GR" dirty="0">
                <a:latin typeface="+mn-lt"/>
                <a:cs typeface="Times New Roman" panose="02020603050405020304" pitchFamily="18" charset="0"/>
              </a:rPr>
              <a:t>λ</a:t>
            </a:r>
            <a:r>
              <a:rPr lang="en-US" baseline="-25000" dirty="0">
                <a:latin typeface="+mn-lt"/>
                <a:cs typeface="Times New Roman" panose="02020603050405020304" pitchFamily="18" charset="0"/>
              </a:rPr>
              <a:t>rf</a:t>
            </a:r>
            <a:r>
              <a:rPr lang="en-US" dirty="0">
                <a:latin typeface="+mn-lt"/>
                <a:cs typeface="Times New Roman" panose="02020603050405020304" pitchFamily="18" charset="0"/>
              </a:rPr>
              <a:t>, then:</a:t>
            </a:r>
          </a:p>
        </p:txBody>
      </p:sp>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86</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796E9A6B-BEFE-5455-CC03-DA3555D4553C}"/>
                  </a:ext>
                </a:extLst>
              </p:cNvPr>
              <p:cNvSpPr txBox="1"/>
              <p:nvPr/>
            </p:nvSpPr>
            <p:spPr bwMode="auto">
              <a:xfrm>
                <a:off x="2938823" y="2066243"/>
                <a:ext cx="3348855" cy="6762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−0.7</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𝑥𝑐</m:t>
                          </m:r>
                        </m:sub>
                      </m:sSub>
                      <m:r>
                        <a:rPr lang="en-US" sz="1400" i="1">
                          <a:solidFill>
                            <a:srgbClr val="000000"/>
                          </a:solidFill>
                          <a:latin typeface="Cambria Math" panose="02040503050406030204" pitchFamily="18" charset="0"/>
                        </a:rPr>
                        <m:t>)</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𝑝𝑓</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𝑟𝑓</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𝑝𝑓</m:t>
                                  </m:r>
                                </m:sub>
                              </m:sSub>
                            </m:den>
                          </m:f>
                        </m:e>
                      </m:d>
                    </m:oMath>
                  </m:oMathPara>
                </a14:m>
                <a:endParaRPr lang="en-US" sz="1400" dirty="0"/>
              </a:p>
            </p:txBody>
          </p:sp>
        </mc:Choice>
        <mc:Fallback xmlns="">
          <p:sp>
            <p:nvSpPr>
              <p:cNvPr id="14" name="Object 13">
                <a:extLst>
                  <a:ext uri="{FF2B5EF4-FFF2-40B4-BE49-F238E27FC236}">
                    <a16:creationId xmlns:a16="http://schemas.microsoft.com/office/drawing/2014/main" id="{796E9A6B-BEFE-5455-CC03-DA3555D4553C}"/>
                  </a:ext>
                </a:extLst>
              </p:cNvPr>
              <p:cNvSpPr txBox="1">
                <a:spLocks noRot="1" noChangeAspect="1" noMove="1" noResize="1" noEditPoints="1" noAdjustHandles="1" noChangeArrowheads="1" noChangeShapeType="1" noTextEdit="1"/>
              </p:cNvSpPr>
              <p:nvPr/>
            </p:nvSpPr>
            <p:spPr bwMode="auto">
              <a:xfrm>
                <a:off x="2938823" y="2066243"/>
                <a:ext cx="3348855" cy="6762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F8F386DC-62F4-32DA-630D-559A76BB7337}"/>
                  </a:ext>
                </a:extLst>
              </p:cNvPr>
              <p:cNvSpPr txBox="1"/>
              <p:nvPr/>
            </p:nvSpPr>
            <p:spPr bwMode="auto">
              <a:xfrm>
                <a:off x="2938824" y="2915779"/>
                <a:ext cx="1899876" cy="9699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0.7</m:t>
                          </m:r>
                          <m:r>
                            <a:rPr lang="en-US" sz="1400" i="1">
                              <a:solidFill>
                                <a:srgbClr val="000000"/>
                              </a:solidFill>
                              <a:latin typeface="Cambria Math" panose="02040503050406030204" pitchFamily="18" charset="0"/>
                            </a:rPr>
                            <m:t>𝐸</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𝑆</m:t>
                              </m:r>
                            </m:e>
                            <m:sub>
                              <m:r>
                                <a:rPr lang="en-US" sz="1400" i="1">
                                  <a:solidFill>
                                    <a:srgbClr val="000000"/>
                                  </a:solidFill>
                                  <a:latin typeface="Cambria Math" panose="02040503050406030204" pitchFamily="18" charset="0"/>
                                </a:rPr>
                                <m:t>𝑥𝑐</m:t>
                              </m:r>
                            </m:sub>
                          </m:sSub>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𝑓</m:t>
                                          </m:r>
                                        </m:sub>
                                      </m:sSub>
                                    </m:num>
                                    <m:den>
                                      <m:r>
                                        <a:rPr lang="en-US" sz="1400" i="1">
                                          <a:solidFill>
                                            <a:srgbClr val="000000"/>
                                          </a:solidFill>
                                          <a:latin typeface="Cambria Math" panose="02040503050406030204" pitchFamily="18" charset="0"/>
                                        </a:rPr>
                                        <m:t>2</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𝑡</m:t>
                                          </m:r>
                                        </m:e>
                                        <m:sub>
                                          <m:r>
                                            <a:rPr lang="en-US" sz="1400" i="1">
                                              <a:solidFill>
                                                <a:srgbClr val="000000"/>
                                              </a:solidFill>
                                              <a:latin typeface="Cambria Math" panose="02040503050406030204" pitchFamily="18" charset="0"/>
                                            </a:rPr>
                                            <m:t>𝑓</m:t>
                                          </m:r>
                                        </m:sub>
                                      </m:sSub>
                                    </m:den>
                                  </m:f>
                                </m:e>
                              </m:d>
                            </m:e>
                            <m:sup>
                              <m:r>
                                <a:rPr lang="en-US" sz="1400" i="1">
                                  <a:solidFill>
                                    <a:srgbClr val="000000"/>
                                  </a:solidFill>
                                  <a:latin typeface="Cambria Math" panose="02040503050406030204" pitchFamily="18" charset="0"/>
                                </a:rPr>
                                <m:t>2</m:t>
                              </m:r>
                            </m:sup>
                          </m:sSup>
                        </m:den>
                      </m:f>
                    </m:oMath>
                  </m:oMathPara>
                </a14:m>
                <a:endParaRPr lang="en-US" sz="1400" dirty="0"/>
              </a:p>
            </p:txBody>
          </p:sp>
        </mc:Choice>
        <mc:Fallback xmlns="">
          <p:sp>
            <p:nvSpPr>
              <p:cNvPr id="15" name="Object 14">
                <a:extLst>
                  <a:ext uri="{FF2B5EF4-FFF2-40B4-BE49-F238E27FC236}">
                    <a16:creationId xmlns:a16="http://schemas.microsoft.com/office/drawing/2014/main" id="{F8F386DC-62F4-32DA-630D-559A76BB7337}"/>
                  </a:ext>
                </a:extLst>
              </p:cNvPr>
              <p:cNvSpPr txBox="1">
                <a:spLocks noRot="1" noChangeAspect="1" noMove="1" noResize="1" noEditPoints="1" noAdjustHandles="1" noChangeArrowheads="1" noChangeShapeType="1" noTextEdit="1"/>
              </p:cNvSpPr>
              <p:nvPr/>
            </p:nvSpPr>
            <p:spPr bwMode="auto">
              <a:xfrm>
                <a:off x="2938824" y="2915779"/>
                <a:ext cx="1899876" cy="969963"/>
              </a:xfrm>
              <a:prstGeom prst="rect">
                <a:avLst/>
              </a:prstGeom>
              <a:blipFill>
                <a:blip r:embed="rId6"/>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528CAF4-502B-651F-7A25-FCC91B6980CE}"/>
              </a:ext>
            </a:extLst>
          </p:cNvPr>
          <p:cNvSpPr txBox="1"/>
          <p:nvPr/>
        </p:nvSpPr>
        <p:spPr>
          <a:xfrm>
            <a:off x="6287679" y="2216461"/>
            <a:ext cx="1944638" cy="369332"/>
          </a:xfrm>
          <a:prstGeom prst="rect">
            <a:avLst/>
          </a:prstGeom>
          <a:noFill/>
        </p:spPr>
        <p:txBody>
          <a:bodyPr wrap="square" rtlCol="0">
            <a:spAutoFit/>
          </a:bodyPr>
          <a:lstStyle/>
          <a:p>
            <a:r>
              <a:rPr lang="en-US" dirty="0">
                <a:latin typeface="+mn-lt"/>
              </a:rPr>
              <a:t>Eq. 6.12.2.2.4d-1</a:t>
            </a:r>
          </a:p>
        </p:txBody>
      </p:sp>
      <p:sp>
        <p:nvSpPr>
          <p:cNvPr id="19" name="TextBox 18">
            <a:extLst>
              <a:ext uri="{FF2B5EF4-FFF2-40B4-BE49-F238E27FC236}">
                <a16:creationId xmlns:a16="http://schemas.microsoft.com/office/drawing/2014/main" id="{78EBA2F9-C792-D075-45B8-BF0144D93F56}"/>
              </a:ext>
            </a:extLst>
          </p:cNvPr>
          <p:cNvSpPr txBox="1"/>
          <p:nvPr/>
        </p:nvSpPr>
        <p:spPr>
          <a:xfrm>
            <a:off x="6274652" y="3122914"/>
            <a:ext cx="4798242" cy="369332"/>
          </a:xfrm>
          <a:prstGeom prst="rect">
            <a:avLst/>
          </a:prstGeom>
          <a:noFill/>
        </p:spPr>
        <p:txBody>
          <a:bodyPr wrap="square">
            <a:spAutoFit/>
          </a:bodyPr>
          <a:lstStyle/>
          <a:p>
            <a:r>
              <a:rPr lang="en-US" dirty="0">
                <a:latin typeface="+mn-lt"/>
              </a:rPr>
              <a:t>Eq. 6.12.2.2.4d-2 </a:t>
            </a:r>
          </a:p>
        </p:txBody>
      </p:sp>
      <p:sp>
        <p:nvSpPr>
          <p:cNvPr id="8" name="TextBox 7">
            <a:extLst>
              <a:ext uri="{FF2B5EF4-FFF2-40B4-BE49-F238E27FC236}">
                <a16:creationId xmlns:a16="http://schemas.microsoft.com/office/drawing/2014/main" id="{C11C0017-3F96-C01C-D0DB-6A45B6FD868C}"/>
              </a:ext>
            </a:extLst>
          </p:cNvPr>
          <p:cNvSpPr txBox="1"/>
          <p:nvPr/>
        </p:nvSpPr>
        <p:spPr>
          <a:xfrm>
            <a:off x="1218218" y="3287574"/>
            <a:ext cx="7455555" cy="1754326"/>
          </a:xfrm>
          <a:prstGeom prst="rect">
            <a:avLst/>
          </a:prstGeom>
          <a:noFill/>
        </p:spPr>
        <p:txBody>
          <a:bodyPr wrap="square" rtlCol="0">
            <a:spAutoFit/>
          </a:bodyPr>
          <a:lstStyle/>
          <a:p>
            <a:r>
              <a:rPr lang="en-US" dirty="0">
                <a:latin typeface="+mn-lt"/>
              </a:rPr>
              <a:t>where:</a:t>
            </a:r>
          </a:p>
          <a:p>
            <a:endParaRPr lang="en-US" dirty="0">
              <a:latin typeface="+mn-lt"/>
            </a:endParaRPr>
          </a:p>
          <a:p>
            <a:r>
              <a:rPr lang="el-GR" dirty="0">
                <a:latin typeface="+mn-lt"/>
              </a:rPr>
              <a:t>λ</a:t>
            </a:r>
            <a:r>
              <a:rPr lang="en-US" baseline="-25000" dirty="0">
                <a:latin typeface="+mn-lt"/>
              </a:rPr>
              <a:t>f</a:t>
            </a:r>
            <a:r>
              <a:rPr lang="en-US" dirty="0">
                <a:latin typeface="+mn-lt"/>
              </a:rPr>
              <a:t>  = flange slenderness = b</a:t>
            </a:r>
            <a:r>
              <a:rPr lang="en-US" baseline="-25000" dirty="0">
                <a:latin typeface="+mn-lt"/>
              </a:rPr>
              <a:t>f</a:t>
            </a:r>
            <a:r>
              <a:rPr lang="en-US" dirty="0">
                <a:latin typeface="+mn-lt"/>
              </a:rPr>
              <a:t>/2t</a:t>
            </a:r>
            <a:r>
              <a:rPr lang="en-US" baseline="-25000" dirty="0">
                <a:latin typeface="+mn-lt"/>
              </a:rPr>
              <a:t>f</a:t>
            </a:r>
            <a:endParaRPr lang="en-US" dirty="0">
              <a:latin typeface="+mn-lt"/>
            </a:endParaRPr>
          </a:p>
          <a:p>
            <a:r>
              <a:rPr lang="el-GR" dirty="0">
                <a:latin typeface="+mn-lt"/>
              </a:rPr>
              <a:t>λ</a:t>
            </a:r>
            <a:r>
              <a:rPr lang="en-US" baseline="-25000" dirty="0">
                <a:latin typeface="+mn-lt"/>
              </a:rPr>
              <a:t>pf</a:t>
            </a:r>
            <a:r>
              <a:rPr lang="en-US" dirty="0">
                <a:latin typeface="+mn-lt"/>
              </a:rPr>
              <a:t> = limiting slenderness for a compact flange =</a:t>
            </a:r>
          </a:p>
          <a:p>
            <a:r>
              <a:rPr lang="el-GR" dirty="0">
                <a:latin typeface="+mn-lt"/>
              </a:rPr>
              <a:t>λ</a:t>
            </a:r>
            <a:r>
              <a:rPr lang="en-US" baseline="-25000" dirty="0">
                <a:latin typeface="+mn-lt"/>
              </a:rPr>
              <a:t>rf</a:t>
            </a:r>
            <a:r>
              <a:rPr lang="en-US" dirty="0">
                <a:latin typeface="+mn-lt"/>
              </a:rPr>
              <a:t> = limiting slenderness for a noncompact flange =</a:t>
            </a:r>
          </a:p>
          <a:p>
            <a:r>
              <a:rPr lang="en-US" dirty="0">
                <a:latin typeface="+mn-lt"/>
              </a:rPr>
              <a:t>S</a:t>
            </a:r>
            <a:r>
              <a:rPr lang="en-US" baseline="-25000" dirty="0">
                <a:latin typeface="+mn-lt"/>
              </a:rPr>
              <a:t>xc</a:t>
            </a:r>
            <a:r>
              <a:rPr lang="en-US" dirty="0">
                <a:latin typeface="+mn-lt"/>
              </a:rPr>
              <a:t> = elastic section modulus about the x-axis to the compression flange (in.</a:t>
            </a:r>
            <a:r>
              <a:rPr lang="en-US" baseline="30000" dirty="0">
                <a:latin typeface="+mn-lt"/>
              </a:rPr>
              <a:t>3</a:t>
            </a:r>
            <a:r>
              <a:rPr lang="en-US" dirty="0">
                <a:latin typeface="+mn-lt"/>
              </a:rPr>
              <a:t>)   </a:t>
            </a: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21933AC1-F76B-F204-2F78-5AB38C2D8800}"/>
                  </a:ext>
                </a:extLst>
              </p:cNvPr>
              <p:cNvSpPr txBox="1"/>
              <p:nvPr/>
            </p:nvSpPr>
            <p:spPr bwMode="auto">
              <a:xfrm>
                <a:off x="5750212" y="4036730"/>
                <a:ext cx="962025" cy="3762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0.38</m:t>
                      </m:r>
                      <m:rad>
                        <m:radPr>
                          <m:degHide m:val="on"/>
                          <m:ctrlPr>
                            <a:rPr lang="en-US" sz="1400" i="1">
                              <a:solidFill>
                                <a:srgbClr val="000000"/>
                              </a:solidFill>
                              <a:latin typeface="Cambria Math" panose="02040503050406030204" pitchFamily="18" charset="0"/>
                            </a:rPr>
                          </m:ctrlPr>
                        </m:radPr>
                        <m:deg/>
                        <m:e>
                          <m:f>
                            <m:fPr>
                              <m:type m:val="lin"/>
                              <m:ctrlPr>
                                <a:rPr lang="en-US" sz="1400" i="1" smtClean="0">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oMath>
                  </m:oMathPara>
                </a14:m>
                <a:endParaRPr lang="en-US" sz="1400" dirty="0"/>
              </a:p>
            </p:txBody>
          </p:sp>
        </mc:Choice>
        <mc:Fallback xmlns="">
          <p:sp>
            <p:nvSpPr>
              <p:cNvPr id="10" name="Object 9">
                <a:extLst>
                  <a:ext uri="{FF2B5EF4-FFF2-40B4-BE49-F238E27FC236}">
                    <a16:creationId xmlns:a16="http://schemas.microsoft.com/office/drawing/2014/main" id="{21933AC1-F76B-F204-2F78-5AB38C2D8800}"/>
                  </a:ext>
                </a:extLst>
              </p:cNvPr>
              <p:cNvSpPr txBox="1">
                <a:spLocks noRot="1" noChangeAspect="1" noMove="1" noResize="1" noEditPoints="1" noAdjustHandles="1" noChangeArrowheads="1" noChangeShapeType="1" noTextEdit="1"/>
              </p:cNvSpPr>
              <p:nvPr/>
            </p:nvSpPr>
            <p:spPr bwMode="auto">
              <a:xfrm>
                <a:off x="5750212" y="4036730"/>
                <a:ext cx="962025" cy="376237"/>
              </a:xfrm>
              <a:prstGeom prst="rect">
                <a:avLst/>
              </a:prstGeom>
              <a:blipFill>
                <a:blip r:embed="rId7"/>
                <a:stretch>
                  <a:fillRect t="-46774" r="-37342" b="-1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9">
                <a:extLst>
                  <a:ext uri="{FF2B5EF4-FFF2-40B4-BE49-F238E27FC236}">
                    <a16:creationId xmlns:a16="http://schemas.microsoft.com/office/drawing/2014/main" id="{6C24F862-BE37-CD77-D64A-3AF2DC07F88C}"/>
                  </a:ext>
                </a:extLst>
              </p:cNvPr>
              <p:cNvSpPr txBox="1"/>
              <p:nvPr/>
            </p:nvSpPr>
            <p:spPr bwMode="auto">
              <a:xfrm>
                <a:off x="6073718" y="4331181"/>
                <a:ext cx="962025" cy="3762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b="0" i="1" smtClean="0">
                          <a:solidFill>
                            <a:srgbClr val="000000"/>
                          </a:solidFill>
                          <a:latin typeface="Cambria Math" panose="02040503050406030204" pitchFamily="18" charset="0"/>
                        </a:rPr>
                        <m:t>1.0</m:t>
                      </m:r>
                      <m:rad>
                        <m:radPr>
                          <m:degHide m:val="on"/>
                          <m:ctrlPr>
                            <a:rPr lang="en-US" sz="1400" i="1">
                              <a:solidFill>
                                <a:srgbClr val="000000"/>
                              </a:solidFill>
                              <a:latin typeface="Cambria Math" panose="02040503050406030204" pitchFamily="18" charset="0"/>
                            </a:rPr>
                          </m:ctrlPr>
                        </m:radPr>
                        <m:deg/>
                        <m:e>
                          <m:f>
                            <m:fPr>
                              <m:type m:val="lin"/>
                              <m:ctrlPr>
                                <a:rPr lang="en-US" sz="1400" i="1" smtClean="0">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oMath>
                  </m:oMathPara>
                </a14:m>
                <a:endParaRPr lang="en-US" sz="1400" dirty="0"/>
              </a:p>
            </p:txBody>
          </p:sp>
        </mc:Choice>
        <mc:Fallback xmlns="">
          <p:sp>
            <p:nvSpPr>
              <p:cNvPr id="5" name="Object 9">
                <a:extLst>
                  <a:ext uri="{FF2B5EF4-FFF2-40B4-BE49-F238E27FC236}">
                    <a16:creationId xmlns:a16="http://schemas.microsoft.com/office/drawing/2014/main" id="{6C24F862-BE37-CD77-D64A-3AF2DC07F88C}"/>
                  </a:ext>
                </a:extLst>
              </p:cNvPr>
              <p:cNvSpPr txBox="1">
                <a:spLocks noRot="1" noChangeAspect="1" noMove="1" noResize="1" noEditPoints="1" noAdjustHandles="1" noChangeArrowheads="1" noChangeShapeType="1" noTextEdit="1"/>
              </p:cNvSpPr>
              <p:nvPr/>
            </p:nvSpPr>
            <p:spPr bwMode="auto">
              <a:xfrm>
                <a:off x="6073718" y="4331181"/>
                <a:ext cx="962025" cy="376237"/>
              </a:xfrm>
              <a:prstGeom prst="rect">
                <a:avLst/>
              </a:prstGeom>
              <a:blipFill>
                <a:blip r:embed="rId8"/>
                <a:stretch>
                  <a:fillRect t="-46774" r="-27215" b="-137097"/>
                </a:stretch>
              </a:blipFill>
            </p:spPr>
            <p:txBody>
              <a:bodyPr/>
              <a:lstStyle/>
              <a:p>
                <a:r>
                  <a:rPr lang="en-US">
                    <a:noFill/>
                  </a:rPr>
                  <a:t> </a:t>
                </a:r>
              </a:p>
            </p:txBody>
          </p:sp>
        </mc:Fallback>
      </mc:AlternateContent>
    </p:spTree>
    <p:extLst>
      <p:ext uri="{BB962C8B-B14F-4D97-AF65-F5344CB8AC3E}">
        <p14:creationId xmlns:p14="http://schemas.microsoft.com/office/powerpoint/2010/main" val="109561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87</a:t>
            </a:fld>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54DB6B39-3098-F7E3-8BDB-EF5E3CB1557A}"/>
                  </a:ext>
                </a:extLst>
              </p:cNvPr>
              <p:cNvSpPr txBox="1"/>
              <p:nvPr/>
            </p:nvSpPr>
            <p:spPr bwMode="auto">
              <a:xfrm>
                <a:off x="2749550" y="3101390"/>
                <a:ext cx="2297382" cy="266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∴  </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=597.0 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5" name="Object 4">
                <a:extLst>
                  <a:ext uri="{FF2B5EF4-FFF2-40B4-BE49-F238E27FC236}">
                    <a16:creationId xmlns:a16="http://schemas.microsoft.com/office/drawing/2014/main" id="{54DB6B39-3098-F7E3-8BDB-EF5E3CB1557A}"/>
                  </a:ext>
                </a:extLst>
              </p:cNvPr>
              <p:cNvSpPr txBox="1">
                <a:spLocks noRot="1" noChangeAspect="1" noMove="1" noResize="1" noEditPoints="1" noAdjustHandles="1" noChangeArrowheads="1" noChangeShapeType="1" noTextEdit="1"/>
              </p:cNvSpPr>
              <p:nvPr/>
            </p:nvSpPr>
            <p:spPr bwMode="auto">
              <a:xfrm>
                <a:off x="2749550" y="3101390"/>
                <a:ext cx="2297382" cy="266700"/>
              </a:xfrm>
              <a:prstGeom prst="rect">
                <a:avLst/>
              </a:prstGeom>
              <a:blipFill>
                <a:blip r:embed="rId5"/>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344ACBE6-F6D4-F9D4-42A4-CE692E595F37}"/>
                  </a:ext>
                </a:extLst>
              </p:cNvPr>
              <p:cNvSpPr txBox="1"/>
              <p:nvPr/>
            </p:nvSpPr>
            <p:spPr bwMode="auto">
              <a:xfrm>
                <a:off x="1302019" y="1376245"/>
                <a:ext cx="4254231" cy="6048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𝑝𝑓</m:t>
                          </m:r>
                        </m:sub>
                      </m:sSub>
                      <m:r>
                        <a:rPr lang="en-US" sz="1400" i="1">
                          <a:solidFill>
                            <a:srgbClr val="000000"/>
                          </a:solidFill>
                          <a:latin typeface="Cambria Math" panose="02040503050406030204" pitchFamily="18" charset="0"/>
                        </a:rPr>
                        <m:t>=0.38</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r>
                        <a:rPr lang="en-US" sz="1400" i="1">
                          <a:solidFill>
                            <a:srgbClr val="000000"/>
                          </a:solidFill>
                          <a:latin typeface="Cambria Math" panose="02040503050406030204" pitchFamily="18" charset="0"/>
                        </a:rPr>
                        <m:t>=0.38</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29,000</m:t>
                              </m:r>
                            </m:num>
                            <m:den>
                              <m:r>
                                <a:rPr lang="en-US" sz="1400" i="1">
                                  <a:solidFill>
                                    <a:srgbClr val="000000"/>
                                  </a:solidFill>
                                  <a:latin typeface="Cambria Math" panose="02040503050406030204" pitchFamily="18" charset="0"/>
                                </a:rPr>
                                <m:t>50</m:t>
                              </m:r>
                            </m:den>
                          </m:f>
                        </m:e>
                      </m:rad>
                      <m:r>
                        <a:rPr lang="en-US" sz="1400" i="1">
                          <a:solidFill>
                            <a:srgbClr val="000000"/>
                          </a:solidFill>
                          <a:latin typeface="Cambria Math" panose="02040503050406030204" pitchFamily="18" charset="0"/>
                        </a:rPr>
                        <m:t>=9.15&gt;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𝑓</m:t>
                          </m:r>
                        </m:sub>
                      </m:sSub>
                      <m:r>
                        <a:rPr lang="en-US" sz="1400" i="1">
                          <a:solidFill>
                            <a:srgbClr val="000000"/>
                          </a:solidFill>
                          <a:latin typeface="Cambria Math" panose="02040503050406030204" pitchFamily="18" charset="0"/>
                        </a:rPr>
                        <m:t>=5.0</m:t>
                      </m:r>
                    </m:oMath>
                  </m:oMathPara>
                </a14:m>
                <a:endParaRPr lang="en-US" sz="1400" dirty="0"/>
              </a:p>
            </p:txBody>
          </p:sp>
        </mc:Choice>
        <mc:Fallback xmlns="">
          <p:sp>
            <p:nvSpPr>
              <p:cNvPr id="7" name="Object 6">
                <a:extLst>
                  <a:ext uri="{FF2B5EF4-FFF2-40B4-BE49-F238E27FC236}">
                    <a16:creationId xmlns:a16="http://schemas.microsoft.com/office/drawing/2014/main" id="{344ACBE6-F6D4-F9D4-42A4-CE692E595F37}"/>
                  </a:ext>
                </a:extLst>
              </p:cNvPr>
              <p:cNvSpPr txBox="1">
                <a:spLocks noRot="1" noChangeAspect="1" noMove="1" noResize="1" noEditPoints="1" noAdjustHandles="1" noChangeArrowheads="1" noChangeShapeType="1" noTextEdit="1"/>
              </p:cNvSpPr>
              <p:nvPr/>
            </p:nvSpPr>
            <p:spPr bwMode="auto">
              <a:xfrm>
                <a:off x="1302019" y="1376245"/>
                <a:ext cx="4254231" cy="604837"/>
              </a:xfrm>
              <a:prstGeom prst="rect">
                <a:avLst/>
              </a:prstGeom>
              <a:blipFill>
                <a:blip r:embed="rId6"/>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CFBFC7DF-6C4D-0410-5868-DCBD2957F2DF}"/>
                  </a:ext>
                </a:extLst>
              </p:cNvPr>
              <p:cNvSpPr txBox="1"/>
              <p:nvPr/>
            </p:nvSpPr>
            <p:spPr bwMode="auto">
              <a:xfrm>
                <a:off x="3441700" y="733425"/>
                <a:ext cx="3003550" cy="5365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𝑓</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𝑓</m:t>
                              </m:r>
                            </m:sub>
                          </m:sSub>
                        </m:num>
                        <m:den>
                          <m:r>
                            <a:rPr lang="en-US" sz="1400" i="1">
                              <a:solidFill>
                                <a:srgbClr val="000000"/>
                              </a:solidFill>
                              <a:latin typeface="Cambria Math" panose="02040503050406030204" pitchFamily="18" charset="0"/>
                            </a:rPr>
                            <m:t>2</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𝑡</m:t>
                              </m:r>
                            </m:e>
                            <m:sub>
                              <m:r>
                                <a:rPr lang="en-US" sz="1400" i="1">
                                  <a:solidFill>
                                    <a:srgbClr val="000000"/>
                                  </a:solidFill>
                                  <a:latin typeface="Cambria Math" panose="02040503050406030204" pitchFamily="18" charset="0"/>
                                </a:rPr>
                                <m:t>𝑓</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7.12</m:t>
                          </m:r>
                        </m:num>
                        <m:den>
                          <m:r>
                            <a:rPr lang="en-US" sz="1400" i="1">
                              <a:solidFill>
                                <a:srgbClr val="000000"/>
                              </a:solidFill>
                              <a:latin typeface="Cambria Math" panose="02040503050406030204" pitchFamily="18" charset="0"/>
                            </a:rPr>
                            <m:t>2(0.715)</m:t>
                          </m:r>
                        </m:den>
                      </m:f>
                      <m:r>
                        <a:rPr lang="en-US" sz="1400" i="1">
                          <a:solidFill>
                            <a:srgbClr val="000000"/>
                          </a:solidFill>
                          <a:latin typeface="Cambria Math" panose="02040503050406030204" pitchFamily="18" charset="0"/>
                        </a:rPr>
                        <m:t>=5.0</m:t>
                      </m:r>
                    </m:oMath>
                  </m:oMathPara>
                </a14:m>
                <a:endParaRPr lang="en-US" sz="1400" dirty="0"/>
              </a:p>
            </p:txBody>
          </p:sp>
        </mc:Choice>
        <mc:Fallback xmlns="">
          <p:sp>
            <p:nvSpPr>
              <p:cNvPr id="9" name="Object 8">
                <a:extLst>
                  <a:ext uri="{FF2B5EF4-FFF2-40B4-BE49-F238E27FC236}">
                    <a16:creationId xmlns:a16="http://schemas.microsoft.com/office/drawing/2014/main" id="{CFBFC7DF-6C4D-0410-5868-DCBD2957F2DF}"/>
                  </a:ext>
                </a:extLst>
              </p:cNvPr>
              <p:cNvSpPr txBox="1">
                <a:spLocks noRot="1" noChangeAspect="1" noMove="1" noResize="1" noEditPoints="1" noAdjustHandles="1" noChangeArrowheads="1" noChangeShapeType="1" noTextEdit="1"/>
              </p:cNvSpPr>
              <p:nvPr/>
            </p:nvSpPr>
            <p:spPr bwMode="auto">
              <a:xfrm>
                <a:off x="3441700" y="733425"/>
                <a:ext cx="3003550" cy="536575"/>
              </a:xfrm>
              <a:prstGeom prst="rect">
                <a:avLst/>
              </a:prstGeom>
              <a:blipFill>
                <a:blip r:embed="rId7"/>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94963AFC-C74C-7B0C-81F9-504A218148B9}"/>
                  </a:ext>
                </a:extLst>
              </p:cNvPr>
              <p:cNvSpPr txBox="1"/>
              <p:nvPr/>
            </p:nvSpPr>
            <p:spPr bwMode="auto">
              <a:xfrm>
                <a:off x="3282951" y="3611563"/>
                <a:ext cx="1525588" cy="2682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m:t>
                              </m:r>
                            </m:sub>
                          </m:sSub>
                        </m:e>
                        <m:sub>
                          <m:r>
                            <a:rPr lang="en-US" sz="1400" i="1">
                              <a:solidFill>
                                <a:srgbClr val="000000"/>
                              </a:solidFill>
                              <a:latin typeface="Cambria Math" panose="02040503050406030204" pitchFamily="18" charset="0"/>
                            </a:rPr>
                            <m:t>𝑥</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𝜙</m:t>
                          </m:r>
                        </m:e>
                        <m:sub>
                          <m:r>
                            <a:rPr lang="en-US" sz="1400" i="1">
                              <a:solidFill>
                                <a:srgbClr val="000000"/>
                              </a:solidFill>
                              <a:latin typeface="Cambria Math" panose="02040503050406030204" pitchFamily="18" charset="0"/>
                            </a:rPr>
                            <m:t>𝑓</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𝑛</m:t>
                          </m:r>
                        </m:sub>
                      </m:sSub>
                    </m:oMath>
                  </m:oMathPara>
                </a14:m>
                <a:endParaRPr lang="en-US" sz="1400" dirty="0"/>
              </a:p>
            </p:txBody>
          </p:sp>
        </mc:Choice>
        <mc:Fallback xmlns="">
          <p:sp>
            <p:nvSpPr>
              <p:cNvPr id="11" name="Object 10">
                <a:extLst>
                  <a:ext uri="{FF2B5EF4-FFF2-40B4-BE49-F238E27FC236}">
                    <a16:creationId xmlns:a16="http://schemas.microsoft.com/office/drawing/2014/main" id="{94963AFC-C74C-7B0C-81F9-504A218148B9}"/>
                  </a:ext>
                </a:extLst>
              </p:cNvPr>
              <p:cNvSpPr txBox="1">
                <a:spLocks noRot="1" noChangeAspect="1" noMove="1" noResize="1" noEditPoints="1" noAdjustHandles="1" noChangeArrowheads="1" noChangeShapeType="1" noTextEdit="1"/>
              </p:cNvSpPr>
              <p:nvPr/>
            </p:nvSpPr>
            <p:spPr bwMode="auto">
              <a:xfrm>
                <a:off x="3282951" y="3611563"/>
                <a:ext cx="1525588" cy="268287"/>
              </a:xfrm>
              <a:prstGeom prst="rect">
                <a:avLst/>
              </a:prstGeom>
              <a:blipFill>
                <a:blip r:embed="rId8"/>
                <a:stretch>
                  <a:fillRect b="-25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1972ED6-D8D2-788E-64B6-0932B809495B}"/>
              </a:ext>
            </a:extLst>
          </p:cNvPr>
          <p:cNvSpPr txBox="1"/>
          <p:nvPr/>
        </p:nvSpPr>
        <p:spPr>
          <a:xfrm>
            <a:off x="5382705" y="1565125"/>
            <a:ext cx="3761295" cy="369332"/>
          </a:xfrm>
          <a:prstGeom prst="rect">
            <a:avLst/>
          </a:prstGeom>
          <a:noFill/>
        </p:spPr>
        <p:txBody>
          <a:bodyPr wrap="square" rtlCol="0">
            <a:spAutoFit/>
          </a:bodyPr>
          <a:lstStyle/>
          <a:p>
            <a:r>
              <a:rPr lang="en-US" dirty="0">
                <a:latin typeface="+mn-lt"/>
              </a:rPr>
              <a:t>flange local buckling does not apply.</a:t>
            </a:r>
          </a:p>
        </p:txBody>
      </p:sp>
      <p:sp>
        <p:nvSpPr>
          <p:cNvPr id="15" name="TextBox 14">
            <a:extLst>
              <a:ext uri="{FF2B5EF4-FFF2-40B4-BE49-F238E27FC236}">
                <a16:creationId xmlns:a16="http://schemas.microsoft.com/office/drawing/2014/main" id="{EA88F45A-A7B6-A728-0AF4-E41B6F191DA6}"/>
              </a:ext>
            </a:extLst>
          </p:cNvPr>
          <p:cNvSpPr txBox="1"/>
          <p:nvPr/>
        </p:nvSpPr>
        <p:spPr>
          <a:xfrm>
            <a:off x="-295128" y="1999917"/>
            <a:ext cx="9111005" cy="923330"/>
          </a:xfrm>
          <a:prstGeom prst="rect">
            <a:avLst/>
          </a:prstGeom>
          <a:noFill/>
        </p:spPr>
        <p:txBody>
          <a:bodyPr wrap="square">
            <a:spAutoFit/>
          </a:bodyPr>
          <a:lstStyle/>
          <a:p>
            <a:pPr marL="1200150" lvl="2" indent="-285750" algn="just">
              <a:spcBef>
                <a:spcPts val="0"/>
              </a:spcBef>
              <a:spcAft>
                <a:spcPts val="0"/>
              </a:spcAft>
              <a:buFont typeface="Calibri" panose="020F0502020204030204" pitchFamily="34" charset="0"/>
              <a:buChar char="―"/>
            </a:pPr>
            <a:r>
              <a:rPr lang="en-US" dirty="0">
                <a:latin typeface="+mn-lt"/>
                <a:cs typeface="Times New Roman" panose="02020603050405020304" pitchFamily="18" charset="0"/>
              </a:rPr>
              <a:t>For tee stems subject to compression, M</a:t>
            </a:r>
            <a:r>
              <a:rPr lang="en-US" baseline="-25000" dirty="0">
                <a:latin typeface="+mn-lt"/>
                <a:cs typeface="Times New Roman" panose="02020603050405020304" pitchFamily="18" charset="0"/>
              </a:rPr>
              <a:t>n</a:t>
            </a:r>
            <a:r>
              <a:rPr lang="en-US" dirty="0">
                <a:latin typeface="+mn-lt"/>
                <a:cs typeface="Times New Roman" panose="02020603050405020304" pitchFamily="18" charset="0"/>
              </a:rPr>
              <a:t> based on local buckling of the stem is taken as specified in </a:t>
            </a:r>
            <a:r>
              <a:rPr lang="en-US" i="1" dirty="0">
                <a:latin typeface="+mn-lt"/>
                <a:cs typeface="Times New Roman" panose="02020603050405020304" pitchFamily="18" charset="0"/>
              </a:rPr>
              <a:t>AASHTO LRFD </a:t>
            </a:r>
            <a:r>
              <a:rPr lang="en-US" dirty="0">
                <a:latin typeface="+mn-lt"/>
                <a:cs typeface="Times New Roman" panose="02020603050405020304" pitchFamily="18" charset="0"/>
              </a:rPr>
              <a:t>Article 6.12.2.2.4e (10</a:t>
            </a:r>
            <a:r>
              <a:rPr lang="en-US" baseline="30000" dirty="0">
                <a:latin typeface="+mn-lt"/>
                <a:cs typeface="Times New Roman" panose="02020603050405020304" pitchFamily="18" charset="0"/>
              </a:rPr>
              <a:t>th</a:t>
            </a:r>
            <a:r>
              <a:rPr lang="en-US" dirty="0">
                <a:latin typeface="+mn-lt"/>
                <a:cs typeface="Times New Roman" panose="02020603050405020304" pitchFamily="18" charset="0"/>
              </a:rPr>
              <a:t> Edition). Since the tee stem is subject to tension in this case, local buckling of the stem does not apply.</a:t>
            </a:r>
          </a:p>
        </p:txBody>
      </p:sp>
      <p:sp>
        <p:nvSpPr>
          <p:cNvPr id="16" name="TextBox 15">
            <a:extLst>
              <a:ext uri="{FF2B5EF4-FFF2-40B4-BE49-F238E27FC236}">
                <a16:creationId xmlns:a16="http://schemas.microsoft.com/office/drawing/2014/main" id="{1D68F143-EE1A-8D83-6314-7AFE60D81940}"/>
              </a:ext>
            </a:extLst>
          </p:cNvPr>
          <p:cNvSpPr txBox="1"/>
          <p:nvPr/>
        </p:nvSpPr>
        <p:spPr>
          <a:xfrm>
            <a:off x="5304983" y="3039533"/>
            <a:ext cx="3614737" cy="369332"/>
          </a:xfrm>
          <a:prstGeom prst="rect">
            <a:avLst/>
          </a:prstGeom>
          <a:noFill/>
        </p:spPr>
        <p:txBody>
          <a:bodyPr wrap="square" rtlCol="0">
            <a:spAutoFit/>
          </a:bodyPr>
          <a:lstStyle/>
          <a:p>
            <a:r>
              <a:rPr lang="en-US" dirty="0">
                <a:latin typeface="+mn-lt"/>
              </a:rPr>
              <a:t>(lateral-torsional buckling controls)</a:t>
            </a:r>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BD9BC28E-346D-4C87-C2FE-936F6191CCBC}"/>
                  </a:ext>
                </a:extLst>
              </p:cNvPr>
              <p:cNvSpPr txBox="1"/>
              <p:nvPr/>
            </p:nvSpPr>
            <p:spPr bwMode="auto">
              <a:xfrm>
                <a:off x="2438401" y="4124325"/>
                <a:ext cx="3246438" cy="2682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𝑟𝑥</m:t>
                          </m:r>
                        </m:sub>
                      </m:sSub>
                      <m:r>
                        <a:rPr lang="en-US" sz="1400" i="1">
                          <a:solidFill>
                            <a:srgbClr val="000000"/>
                          </a:solidFill>
                          <a:latin typeface="Cambria Math" panose="02040503050406030204" pitchFamily="18" charset="0"/>
                        </a:rPr>
                        <m:t>=1.0(597.0)=597.0 </m:t>
                      </m:r>
                      <m:r>
                        <a:rPr lang="en-US" sz="1400" i="1">
                          <a:solidFill>
                            <a:srgbClr val="000000"/>
                          </a:solidFill>
                          <a:latin typeface="Cambria Math" panose="02040503050406030204" pitchFamily="18" charset="0"/>
                        </a:rPr>
                        <m:t>𝑘𝑖𝑝</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𝑖𝑛</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17" name="Object 16">
                <a:extLst>
                  <a:ext uri="{FF2B5EF4-FFF2-40B4-BE49-F238E27FC236}">
                    <a16:creationId xmlns:a16="http://schemas.microsoft.com/office/drawing/2014/main" id="{BD9BC28E-346D-4C87-C2FE-936F6191CCBC}"/>
                  </a:ext>
                </a:extLst>
              </p:cNvPr>
              <p:cNvSpPr txBox="1">
                <a:spLocks noRot="1" noChangeAspect="1" noMove="1" noResize="1" noEditPoints="1" noAdjustHandles="1" noChangeArrowheads="1" noChangeShapeType="1" noTextEdit="1"/>
              </p:cNvSpPr>
              <p:nvPr/>
            </p:nvSpPr>
            <p:spPr bwMode="auto">
              <a:xfrm>
                <a:off x="2438401" y="4124325"/>
                <a:ext cx="3246438" cy="268288"/>
              </a:xfrm>
              <a:prstGeom prst="rect">
                <a:avLst/>
              </a:prstGeom>
              <a:blipFill>
                <a:blip r:embed="rId9"/>
                <a:stretch>
                  <a:fillRect b="-25000"/>
                </a:stretch>
              </a:blipFill>
            </p:spPr>
            <p:txBody>
              <a:bodyPr/>
              <a:lstStyle/>
              <a:p>
                <a:r>
                  <a:rPr lang="en-US">
                    <a:noFill/>
                  </a:rPr>
                  <a:t> </a:t>
                </a:r>
              </a:p>
            </p:txBody>
          </p:sp>
        </mc:Fallback>
      </mc:AlternateContent>
    </p:spTree>
    <p:extLst>
      <p:ext uri="{BB962C8B-B14F-4D97-AF65-F5344CB8AC3E}">
        <p14:creationId xmlns:p14="http://schemas.microsoft.com/office/powerpoint/2010/main" val="38151034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39718" y="-65711"/>
            <a:ext cx="8229600" cy="857250"/>
          </a:xfrm>
        </p:spPr>
        <p:txBody>
          <a:bodyPr lIns="91440" tIns="45720" rIns="91440" bIns="45720" anchor="t"/>
          <a:lstStyle/>
          <a:p>
            <a:r>
              <a:rPr lang="en-US" sz="3600" dirty="0">
                <a:cs typeface="Calibri"/>
              </a:rPr>
              <a:t>Combined Loading - Example</a:t>
            </a: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88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42041" y="384878"/>
            <a:ext cx="8366289" cy="2308324"/>
          </a:xfrm>
          <a:prstGeom prst="rect">
            <a:avLst/>
          </a:prstGeom>
          <a:noFill/>
        </p:spPr>
        <p:txBody>
          <a:bodyPr wrap="square" rtlCol="0">
            <a:spAutoFit/>
          </a:bodyPr>
          <a:lstStyle/>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45FAACF2-1324-2C7C-3B5F-B622AD9101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C863A714-0378-2ADB-FE8F-4C303D9DEAAC}"/>
                  </a:ext>
                </a:extLst>
              </p:cNvPr>
              <p:cNvSpPr txBox="1"/>
              <p:nvPr/>
            </p:nvSpPr>
            <p:spPr bwMode="auto">
              <a:xfrm>
                <a:off x="903288" y="1201738"/>
                <a:ext cx="1709737" cy="5334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&lt;  0.2, </m:t>
                          </m:r>
                          <m:r>
                            <m:rPr>
                              <m:nor/>
                            </m:rPr>
                            <a:rPr lang="en-US" i="0">
                              <a:solidFill>
                                <a:srgbClr val="000000"/>
                              </a:solidFill>
                              <a:latin typeface="Cambria Math" panose="02040503050406030204" pitchFamily="18" charset="0"/>
                            </a:rPr>
                            <m:t>then</m:t>
                          </m:r>
                          <m:r>
                            <m:rPr>
                              <m:nor/>
                            </m:rPr>
                            <a:rPr lang="en-US" i="0">
                              <a:solidFill>
                                <a:srgbClr val="000000"/>
                              </a:solidFill>
                              <a:latin typeface="Cambria Math" panose="02040503050406030204" pitchFamily="18" charset="0"/>
                            </a:rPr>
                            <m:t>:</m:t>
                          </m:r>
                        </m:e>
                      </m:eqArr>
                    </m:oMath>
                  </m:oMathPara>
                </a14:m>
                <a:endParaRPr lang="en-US" dirty="0"/>
              </a:p>
            </p:txBody>
          </p:sp>
        </mc:Choice>
        <mc:Fallback xmlns="">
          <p:sp>
            <p:nvSpPr>
              <p:cNvPr id="8" name="Object 7">
                <a:extLst>
                  <a:ext uri="{FF2B5EF4-FFF2-40B4-BE49-F238E27FC236}">
                    <a16:creationId xmlns:a16="http://schemas.microsoft.com/office/drawing/2014/main" id="{C863A714-0378-2ADB-FE8F-4C303D9DEAAC}"/>
                  </a:ext>
                </a:extLst>
              </p:cNvPr>
              <p:cNvSpPr txBox="1">
                <a:spLocks noRot="1" noChangeAspect="1" noMove="1" noResize="1" noEditPoints="1" noAdjustHandles="1" noChangeArrowheads="1" noChangeShapeType="1" noTextEdit="1"/>
              </p:cNvSpPr>
              <p:nvPr/>
            </p:nvSpPr>
            <p:spPr bwMode="auto">
              <a:xfrm>
                <a:off x="903288" y="1201738"/>
                <a:ext cx="1709737" cy="533400"/>
              </a:xfrm>
              <a:prstGeom prst="rect">
                <a:avLst/>
              </a:prstGeom>
              <a:blipFill>
                <a:blip r:embed="rId5"/>
                <a:stretch>
                  <a:fillRect/>
                </a:stretch>
              </a:blipFill>
            </p:spPr>
            <p:txBody>
              <a:bodyPr/>
              <a:lstStyle/>
              <a:p>
                <a:r>
                  <a:rPr lang="en-US">
                    <a:noFill/>
                  </a:rPr>
                  <a:t> </a:t>
                </a:r>
              </a:p>
            </p:txBody>
          </p:sp>
        </mc:Fallback>
      </mc:AlternateContent>
      <p:sp>
        <p:nvSpPr>
          <p:cNvPr id="10" name="Rectangle 4">
            <a:extLst>
              <a:ext uri="{FF2B5EF4-FFF2-40B4-BE49-F238E27FC236}">
                <a16:creationId xmlns:a16="http://schemas.microsoft.com/office/drawing/2014/main" id="{45C6C9FB-3503-9976-3851-DCF9353146F4}"/>
              </a:ext>
            </a:extLst>
          </p:cNvPr>
          <p:cNvSpPr>
            <a:spLocks noChangeArrowheads="1"/>
          </p:cNvSpPr>
          <p:nvPr/>
        </p:nvSpPr>
        <p:spPr bwMode="auto">
          <a:xfrm>
            <a:off x="1144185" y="1739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A7BE33B8-F97E-2DA9-34F9-E435A0517713}"/>
                  </a:ext>
                </a:extLst>
              </p:cNvPr>
              <p:cNvSpPr txBox="1"/>
              <p:nvPr/>
            </p:nvSpPr>
            <p:spPr bwMode="auto">
              <a:xfrm>
                <a:off x="1510239" y="1655669"/>
                <a:ext cx="2928411" cy="6223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r>
                            <a:rPr lang="en-US" sz="1400" i="1">
                              <a:solidFill>
                                <a:srgbClr val="000000"/>
                              </a:solidFill>
                              <a:latin typeface="Cambria Math" panose="02040503050406030204" pitchFamily="18" charset="0"/>
                            </a:rPr>
                            <m:t>2</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den>
                      </m:f>
                      <m:r>
                        <a:rPr lang="en-US" sz="1400" i="1">
                          <a:solidFill>
                            <a:srgbClr val="000000"/>
                          </a:solidFill>
                          <a:latin typeface="Cambria Math" panose="02040503050406030204" pitchFamily="18" charset="0"/>
                        </a:rPr>
                        <m:t>  +  </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𝑟𝑥</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𝑟𝑦</m:t>
                                  </m:r>
                                </m:sub>
                              </m:sSub>
                            </m:den>
                          </m:f>
                        </m:e>
                      </m:d>
                      <m:r>
                        <a:rPr lang="en-US" sz="1400" i="1">
                          <a:solidFill>
                            <a:srgbClr val="000000"/>
                          </a:solidFill>
                          <a:latin typeface="Cambria Math" panose="02040503050406030204" pitchFamily="18" charset="0"/>
                        </a:rPr>
                        <m:t>  ≤  1.0</m:t>
                      </m:r>
                    </m:oMath>
                  </m:oMathPara>
                </a14:m>
                <a:endParaRPr lang="en-US" sz="1400" dirty="0"/>
              </a:p>
            </p:txBody>
          </p:sp>
        </mc:Choice>
        <mc:Fallback xmlns="">
          <p:sp>
            <p:nvSpPr>
              <p:cNvPr id="11" name="Object 10">
                <a:extLst>
                  <a:ext uri="{FF2B5EF4-FFF2-40B4-BE49-F238E27FC236}">
                    <a16:creationId xmlns:a16="http://schemas.microsoft.com/office/drawing/2014/main" id="{A7BE33B8-F97E-2DA9-34F9-E435A0517713}"/>
                  </a:ext>
                </a:extLst>
              </p:cNvPr>
              <p:cNvSpPr txBox="1">
                <a:spLocks noRot="1" noChangeAspect="1" noMove="1" noResize="1" noEditPoints="1" noAdjustHandles="1" noChangeArrowheads="1" noChangeShapeType="1" noTextEdit="1"/>
              </p:cNvSpPr>
              <p:nvPr/>
            </p:nvSpPr>
            <p:spPr bwMode="auto">
              <a:xfrm>
                <a:off x="1510239" y="1655669"/>
                <a:ext cx="2928411" cy="622300"/>
              </a:xfrm>
              <a:prstGeom prst="rect">
                <a:avLst/>
              </a:prstGeom>
              <a:blipFill>
                <a:blip r:embed="rId6"/>
                <a:stretch>
                  <a:fillRect/>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7C2F1299-BE4D-59F7-58B8-90B79AAE9F38}"/>
              </a:ext>
            </a:extLst>
          </p:cNvPr>
          <p:cNvSpPr>
            <a:spLocks noChangeArrowheads="1"/>
          </p:cNvSpPr>
          <p:nvPr/>
        </p:nvSpPr>
        <p:spPr bwMode="auto">
          <a:xfrm>
            <a:off x="976944" y="24158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DFDA730F-BC0C-9089-FCEA-754220084D04}"/>
                  </a:ext>
                </a:extLst>
              </p:cNvPr>
              <p:cNvSpPr txBox="1"/>
              <p:nvPr/>
            </p:nvSpPr>
            <p:spPr bwMode="auto">
              <a:xfrm>
                <a:off x="893763" y="2347913"/>
                <a:ext cx="1770062" cy="554037"/>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𝑢</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𝑟</m:t>
                                  </m:r>
                                </m:sub>
                              </m:sSub>
                            </m:den>
                          </m:f>
                          <m:r>
                            <a:rPr lang="en-US" i="1">
                              <a:solidFill>
                                <a:srgbClr val="000000"/>
                              </a:solidFill>
                              <a:latin typeface="Cambria Math" panose="02040503050406030204" pitchFamily="18" charset="0"/>
                            </a:rPr>
                            <m:t>  ≥  0.2, </m:t>
                          </m:r>
                          <m:r>
                            <m:rPr>
                              <m:nor/>
                            </m:rPr>
                            <a:rPr lang="en-US" i="0">
                              <a:solidFill>
                                <a:srgbClr val="000000"/>
                              </a:solidFill>
                              <a:latin typeface="Cambria Math" panose="02040503050406030204" pitchFamily="18" charset="0"/>
                            </a:rPr>
                            <m:t>then</m:t>
                          </m:r>
                        </m:e>
                      </m:eqArr>
                      <m:r>
                        <a:rPr lang="en-US" i="1">
                          <a:solidFill>
                            <a:srgbClr val="000000"/>
                          </a:solidFill>
                          <a:latin typeface="Cambria Math" panose="02040503050406030204" pitchFamily="18" charset="0"/>
                        </a:rPr>
                        <m:t>:</m:t>
                      </m:r>
                    </m:oMath>
                  </m:oMathPara>
                </a14:m>
                <a:endParaRPr lang="en-US" dirty="0"/>
              </a:p>
            </p:txBody>
          </p:sp>
        </mc:Choice>
        <mc:Fallback xmlns="">
          <p:sp>
            <p:nvSpPr>
              <p:cNvPr id="13" name="Object 12">
                <a:extLst>
                  <a:ext uri="{FF2B5EF4-FFF2-40B4-BE49-F238E27FC236}">
                    <a16:creationId xmlns:a16="http://schemas.microsoft.com/office/drawing/2014/main" id="{DFDA730F-BC0C-9089-FCEA-754220084D04}"/>
                  </a:ext>
                </a:extLst>
              </p:cNvPr>
              <p:cNvSpPr txBox="1">
                <a:spLocks noRot="1" noChangeAspect="1" noMove="1" noResize="1" noEditPoints="1" noAdjustHandles="1" noChangeArrowheads="1" noChangeShapeType="1" noTextEdit="1"/>
              </p:cNvSpPr>
              <p:nvPr/>
            </p:nvSpPr>
            <p:spPr bwMode="auto">
              <a:xfrm>
                <a:off x="893763" y="2347913"/>
                <a:ext cx="1770062" cy="554037"/>
              </a:xfrm>
              <a:prstGeom prst="rect">
                <a:avLst/>
              </a:prstGeom>
              <a:blipFill>
                <a:blip r:embed="rId7"/>
                <a:stretch>
                  <a:fillRect/>
                </a:stretch>
              </a:blipFill>
            </p:spPr>
            <p:txBody>
              <a:bodyPr/>
              <a:lstStyle/>
              <a:p>
                <a:r>
                  <a:rPr lang="en-US">
                    <a:noFill/>
                  </a:rPr>
                  <a:t> </a:t>
                </a:r>
              </a:p>
            </p:txBody>
          </p:sp>
        </mc:Fallback>
      </mc:AlternateContent>
      <p:sp>
        <p:nvSpPr>
          <p:cNvPr id="14" name="Rectangle 8">
            <a:extLst>
              <a:ext uri="{FF2B5EF4-FFF2-40B4-BE49-F238E27FC236}">
                <a16:creationId xmlns:a16="http://schemas.microsoft.com/office/drawing/2014/main" id="{9DC3422D-9446-94E6-F131-F75CC00668FC}"/>
              </a:ext>
            </a:extLst>
          </p:cNvPr>
          <p:cNvSpPr>
            <a:spLocks noChangeArrowheads="1"/>
          </p:cNvSpPr>
          <p:nvPr/>
        </p:nvSpPr>
        <p:spPr bwMode="auto">
          <a:xfrm>
            <a:off x="1451843" y="32989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96EE44F8-3FC7-D558-ACE2-53C50D3D9267}"/>
                  </a:ext>
                </a:extLst>
              </p:cNvPr>
              <p:cNvSpPr txBox="1"/>
              <p:nvPr/>
            </p:nvSpPr>
            <p:spPr bwMode="auto">
              <a:xfrm>
                <a:off x="1315564" y="2876851"/>
                <a:ext cx="2848794" cy="6270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m:t>
                          </m:r>
                        </m:num>
                        <m:den>
                          <m:r>
                            <a:rPr lang="en-US" sz="1400" i="1">
                              <a:solidFill>
                                <a:srgbClr val="000000"/>
                              </a:solidFill>
                              <a:latin typeface="Cambria Math" panose="02040503050406030204" pitchFamily="18" charset="0"/>
                            </a:rPr>
                            <m:t>9</m:t>
                          </m:r>
                        </m:den>
                      </m:f>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𝑢𝑥</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𝑟𝑥</m:t>
                                  </m:r>
                                </m:sub>
                              </m:sSub>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𝑢𝑦</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𝑀</m:t>
                                  </m:r>
                                </m:e>
                                <m:sub>
                                  <m:r>
                                    <a:rPr lang="en-US" sz="1400" i="1">
                                      <a:solidFill>
                                        <a:srgbClr val="000000"/>
                                      </a:solidFill>
                                      <a:latin typeface="Cambria Math" panose="02040503050406030204" pitchFamily="18" charset="0"/>
                                    </a:rPr>
                                    <m:t>𝑟𝑦</m:t>
                                  </m:r>
                                </m:sub>
                              </m:sSub>
                            </m:den>
                          </m:f>
                        </m:e>
                      </m:d>
                      <m:r>
                        <a:rPr lang="en-US" sz="1400" i="1">
                          <a:solidFill>
                            <a:srgbClr val="000000"/>
                          </a:solidFill>
                          <a:latin typeface="Cambria Math" panose="02040503050406030204" pitchFamily="18" charset="0"/>
                        </a:rPr>
                        <m:t>  ≤  1.0</m:t>
                      </m:r>
                    </m:oMath>
                  </m:oMathPara>
                </a14:m>
                <a:endParaRPr lang="en-US" sz="1400" dirty="0"/>
              </a:p>
            </p:txBody>
          </p:sp>
        </mc:Choice>
        <mc:Fallback xmlns="">
          <p:sp>
            <p:nvSpPr>
              <p:cNvPr id="15" name="Object 14">
                <a:extLst>
                  <a:ext uri="{FF2B5EF4-FFF2-40B4-BE49-F238E27FC236}">
                    <a16:creationId xmlns:a16="http://schemas.microsoft.com/office/drawing/2014/main" id="{96EE44F8-3FC7-D558-ACE2-53C50D3D9267}"/>
                  </a:ext>
                </a:extLst>
              </p:cNvPr>
              <p:cNvSpPr txBox="1">
                <a:spLocks noRot="1" noChangeAspect="1" noMove="1" noResize="1" noEditPoints="1" noAdjustHandles="1" noChangeArrowheads="1" noChangeShapeType="1" noTextEdit="1"/>
              </p:cNvSpPr>
              <p:nvPr/>
            </p:nvSpPr>
            <p:spPr bwMode="auto">
              <a:xfrm>
                <a:off x="1315564" y="2876851"/>
                <a:ext cx="2848794" cy="627063"/>
              </a:xfrm>
              <a:prstGeom prst="rect">
                <a:avLst/>
              </a:prstGeom>
              <a:blipFill>
                <a:blip r:embed="rId8"/>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99C5C81-15D7-BD08-F38E-D1926B777A47}"/>
              </a:ext>
            </a:extLst>
          </p:cNvPr>
          <p:cNvSpPr txBox="1"/>
          <p:nvPr/>
        </p:nvSpPr>
        <p:spPr>
          <a:xfrm>
            <a:off x="4128195" y="1761402"/>
            <a:ext cx="1895648" cy="338554"/>
          </a:xfrm>
          <a:prstGeom prst="rect">
            <a:avLst/>
          </a:prstGeom>
          <a:noFill/>
        </p:spPr>
        <p:txBody>
          <a:bodyPr wrap="square" rtlCol="0">
            <a:spAutoFit/>
          </a:bodyPr>
          <a:lstStyle/>
          <a:p>
            <a:r>
              <a:rPr lang="en-US" sz="1600" dirty="0">
                <a:latin typeface="+mn-lt"/>
              </a:rPr>
              <a:t>Eq. 6.9.2.2.1-1</a:t>
            </a:r>
          </a:p>
        </p:txBody>
      </p:sp>
      <p:sp>
        <p:nvSpPr>
          <p:cNvPr id="19" name="TextBox 18">
            <a:extLst>
              <a:ext uri="{FF2B5EF4-FFF2-40B4-BE49-F238E27FC236}">
                <a16:creationId xmlns:a16="http://schemas.microsoft.com/office/drawing/2014/main" id="{8F07C293-8D2F-DC88-081E-000A498588F8}"/>
              </a:ext>
            </a:extLst>
          </p:cNvPr>
          <p:cNvSpPr txBox="1"/>
          <p:nvPr/>
        </p:nvSpPr>
        <p:spPr>
          <a:xfrm>
            <a:off x="4109341" y="2946006"/>
            <a:ext cx="1894355" cy="338554"/>
          </a:xfrm>
          <a:prstGeom prst="rect">
            <a:avLst/>
          </a:prstGeom>
          <a:noFill/>
        </p:spPr>
        <p:txBody>
          <a:bodyPr wrap="square" rtlCol="0">
            <a:spAutoFit/>
          </a:bodyPr>
          <a:lstStyle/>
          <a:p>
            <a:r>
              <a:rPr lang="en-US" sz="1600" dirty="0">
                <a:latin typeface="+mn-lt"/>
              </a:rPr>
              <a:t>Eq. 6.9.2.2.1-2</a:t>
            </a:r>
          </a:p>
        </p:txBody>
      </p:sp>
      <p:sp>
        <p:nvSpPr>
          <p:cNvPr id="9" name="TextBox 8">
            <a:extLst>
              <a:ext uri="{FF2B5EF4-FFF2-40B4-BE49-F238E27FC236}">
                <a16:creationId xmlns:a16="http://schemas.microsoft.com/office/drawing/2014/main" id="{5006A0F8-5E96-7991-E03B-42F4F862DA11}"/>
              </a:ext>
            </a:extLst>
          </p:cNvPr>
          <p:cNvSpPr txBox="1"/>
          <p:nvPr/>
        </p:nvSpPr>
        <p:spPr>
          <a:xfrm>
            <a:off x="542041" y="540458"/>
            <a:ext cx="7916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For members in which all the cross-section elements are defined as compact for flexure (Slide 69):</a:t>
            </a:r>
          </a:p>
        </p:txBody>
      </p:sp>
      <p:sp>
        <p:nvSpPr>
          <p:cNvPr id="16" name="Rectangle 15">
            <a:extLst>
              <a:ext uri="{FF2B5EF4-FFF2-40B4-BE49-F238E27FC236}">
                <a16:creationId xmlns:a16="http://schemas.microsoft.com/office/drawing/2014/main" id="{022B7D88-B8A7-A5AB-B624-417383BC412B}"/>
              </a:ext>
            </a:extLst>
          </p:cNvPr>
          <p:cNvSpPr/>
          <p:nvPr/>
        </p:nvSpPr>
        <p:spPr>
          <a:xfrm>
            <a:off x="6723760" y="66885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7743949-18EB-99FB-968B-80E5865B79F0}"/>
              </a:ext>
            </a:extLst>
          </p:cNvPr>
          <p:cNvSpPr/>
          <p:nvPr/>
        </p:nvSpPr>
        <p:spPr>
          <a:xfrm>
            <a:off x="7479764" y="1065823"/>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08A02D-7459-ADD7-AD19-9A613DC005F9}"/>
              </a:ext>
            </a:extLst>
          </p:cNvPr>
          <p:cNvSpPr/>
          <p:nvPr/>
        </p:nvSpPr>
        <p:spPr>
          <a:xfrm>
            <a:off x="7502624" y="3121345"/>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ED9F4F7-40D9-48F5-96E4-7A3ACCE2F1E2}"/>
              </a:ext>
            </a:extLst>
          </p:cNvPr>
          <p:cNvSpPr/>
          <p:nvPr/>
        </p:nvSpPr>
        <p:spPr>
          <a:xfrm>
            <a:off x="7900566" y="1228725"/>
            <a:ext cx="701393" cy="12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DC5F3B0-249D-1104-0558-39E012AA0F94}"/>
              </a:ext>
            </a:extLst>
          </p:cNvPr>
          <p:cNvSpPr/>
          <p:nvPr/>
        </p:nvSpPr>
        <p:spPr>
          <a:xfrm>
            <a:off x="7913544" y="3313107"/>
            <a:ext cx="755774" cy="12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9" name="Object 28">
                <a:extLst>
                  <a:ext uri="{FF2B5EF4-FFF2-40B4-BE49-F238E27FC236}">
                    <a16:creationId xmlns:a16="http://schemas.microsoft.com/office/drawing/2014/main" id="{16F6638D-5FAB-34E9-3873-D52E4A91DE7D}"/>
                  </a:ext>
                </a:extLst>
              </p:cNvPr>
              <p:cNvSpPr txBox="1"/>
              <p:nvPr/>
            </p:nvSpPr>
            <p:spPr bwMode="auto">
              <a:xfrm>
                <a:off x="5963288" y="2111461"/>
                <a:ext cx="2706029" cy="5683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𝑢</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𝑟</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−117.0</m:t>
                              </m:r>
                            </m:e>
                          </m:d>
                        </m:num>
                        <m:den>
                          <m:r>
                            <a:rPr lang="en-US" sz="1400" i="1">
                              <a:solidFill>
                                <a:srgbClr val="000000"/>
                              </a:solidFill>
                              <a:latin typeface="Cambria Math" panose="02040503050406030204" pitchFamily="18" charset="0"/>
                            </a:rPr>
                            <m:t>271.1</m:t>
                          </m:r>
                        </m:den>
                      </m:f>
                      <m:r>
                        <a:rPr lang="en-US" sz="1400" i="1">
                          <a:solidFill>
                            <a:srgbClr val="000000"/>
                          </a:solidFill>
                          <a:latin typeface="Cambria Math" panose="02040503050406030204" pitchFamily="18" charset="0"/>
                        </a:rPr>
                        <m:t>=0.43&gt;0.2</m:t>
                      </m:r>
                    </m:oMath>
                  </m:oMathPara>
                </a14:m>
                <a:endParaRPr lang="en-US" sz="1400" dirty="0"/>
              </a:p>
            </p:txBody>
          </p:sp>
        </mc:Choice>
        <mc:Fallback xmlns="">
          <p:sp>
            <p:nvSpPr>
              <p:cNvPr id="29" name="Object 28">
                <a:extLst>
                  <a:ext uri="{FF2B5EF4-FFF2-40B4-BE49-F238E27FC236}">
                    <a16:creationId xmlns:a16="http://schemas.microsoft.com/office/drawing/2014/main" id="{16F6638D-5FAB-34E9-3873-D52E4A91DE7D}"/>
                  </a:ext>
                </a:extLst>
              </p:cNvPr>
              <p:cNvSpPr txBox="1">
                <a:spLocks noRot="1" noChangeAspect="1" noMove="1" noResize="1" noEditPoints="1" noAdjustHandles="1" noChangeArrowheads="1" noChangeShapeType="1" noTextEdit="1"/>
              </p:cNvSpPr>
              <p:nvPr/>
            </p:nvSpPr>
            <p:spPr bwMode="auto">
              <a:xfrm>
                <a:off x="5963288" y="2111461"/>
                <a:ext cx="2706029" cy="56832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bject 29">
                <a:extLst>
                  <a:ext uri="{FF2B5EF4-FFF2-40B4-BE49-F238E27FC236}">
                    <a16:creationId xmlns:a16="http://schemas.microsoft.com/office/drawing/2014/main" id="{04F4713A-A8D7-6E1D-11F7-7DD7C5B5F8DB}"/>
                  </a:ext>
                </a:extLst>
              </p:cNvPr>
              <p:cNvSpPr txBox="1"/>
              <p:nvPr/>
            </p:nvSpPr>
            <p:spPr bwMode="auto">
              <a:xfrm>
                <a:off x="5763418" y="2858162"/>
                <a:ext cx="3008223" cy="2651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𝐸𝑞</m:t>
                      </m:r>
                      <m:r>
                        <a:rPr lang="en-US" sz="1400" i="1">
                          <a:solidFill>
                            <a:srgbClr val="000000"/>
                          </a:solidFill>
                          <a:latin typeface="Cambria Math" panose="02040503050406030204" pitchFamily="18" charset="0"/>
                        </a:rPr>
                        <m:t>. 6.9.2.2.1−2  </m:t>
                      </m:r>
                      <m:r>
                        <a:rPr lang="en-US" sz="1400" i="1">
                          <a:solidFill>
                            <a:srgbClr val="000000"/>
                          </a:solidFill>
                          <a:latin typeface="Cambria Math" panose="02040503050406030204" pitchFamily="18" charset="0"/>
                        </a:rPr>
                        <m:t>𝑎𝑝𝑝𝑙𝑖𝑒𝑠</m:t>
                      </m:r>
                      <m:r>
                        <a:rPr lang="en-US" sz="1400" i="1">
                          <a:solidFill>
                            <a:srgbClr val="000000"/>
                          </a:solidFill>
                          <a:latin typeface="Cambria Math" panose="02040503050406030204" pitchFamily="18" charset="0"/>
                        </a:rPr>
                        <m:t>.</m:t>
                      </m:r>
                    </m:oMath>
                  </m:oMathPara>
                </a14:m>
                <a:endParaRPr lang="en-US" sz="1400" dirty="0"/>
              </a:p>
            </p:txBody>
          </p:sp>
        </mc:Choice>
        <mc:Fallback xmlns="">
          <p:sp>
            <p:nvSpPr>
              <p:cNvPr id="30" name="Object 29">
                <a:extLst>
                  <a:ext uri="{FF2B5EF4-FFF2-40B4-BE49-F238E27FC236}">
                    <a16:creationId xmlns:a16="http://schemas.microsoft.com/office/drawing/2014/main" id="{04F4713A-A8D7-6E1D-11F7-7DD7C5B5F8DB}"/>
                  </a:ext>
                </a:extLst>
              </p:cNvPr>
              <p:cNvSpPr txBox="1">
                <a:spLocks noRot="1" noChangeAspect="1" noMove="1" noResize="1" noEditPoints="1" noAdjustHandles="1" noChangeArrowheads="1" noChangeShapeType="1" noTextEdit="1"/>
              </p:cNvSpPr>
              <p:nvPr/>
            </p:nvSpPr>
            <p:spPr bwMode="auto">
              <a:xfrm>
                <a:off x="5763418" y="2858162"/>
                <a:ext cx="3008223" cy="265113"/>
              </a:xfrm>
              <a:prstGeom prst="rect">
                <a:avLst/>
              </a:prstGeom>
              <a:blipFill>
                <a:blip r:embed="rId10"/>
                <a:stretch>
                  <a:fillRect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bject 30">
                <a:extLst>
                  <a:ext uri="{FF2B5EF4-FFF2-40B4-BE49-F238E27FC236}">
                    <a16:creationId xmlns:a16="http://schemas.microsoft.com/office/drawing/2014/main" id="{4C93F758-90BE-7B81-A525-423A1F5F5D47}"/>
                  </a:ext>
                </a:extLst>
              </p:cNvPr>
              <p:cNvSpPr txBox="1"/>
              <p:nvPr/>
            </p:nvSpPr>
            <p:spPr bwMode="auto">
              <a:xfrm>
                <a:off x="2997200" y="3812133"/>
                <a:ext cx="3873500" cy="5556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d>
                            <m:dPr>
                              <m:begChr m:val="|"/>
                              <m:endChr m:val="|"/>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−117.0</m:t>
                              </m:r>
                            </m:e>
                          </m:d>
                        </m:num>
                        <m:den>
                          <m:r>
                            <a:rPr lang="en-US" sz="1400" i="1">
                              <a:solidFill>
                                <a:srgbClr val="000000"/>
                              </a:solidFill>
                              <a:latin typeface="Cambria Math" panose="02040503050406030204" pitchFamily="18" charset="0"/>
                            </a:rPr>
                            <m:t>271.0</m:t>
                          </m:r>
                        </m:den>
                      </m:f>
                      <m:r>
                        <a:rPr lang="en-US" sz="1400" i="1">
                          <a:solidFill>
                            <a:srgbClr val="000000"/>
                          </a:solidFill>
                          <a:latin typeface="Cambria Math" panose="02040503050406030204" pitchFamily="18" charset="0"/>
                        </a:rPr>
                        <m:t> + </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8</m:t>
                          </m:r>
                        </m:num>
                        <m:den>
                          <m:r>
                            <a:rPr lang="en-US" sz="1400" i="1">
                              <a:solidFill>
                                <a:srgbClr val="000000"/>
                              </a:solidFill>
                              <a:latin typeface="Cambria Math" panose="02040503050406030204" pitchFamily="18" charset="0"/>
                            </a:rPr>
                            <m:t>9</m:t>
                          </m:r>
                        </m:den>
                      </m:f>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345.5</m:t>
                              </m:r>
                            </m:num>
                            <m:den>
                              <m:r>
                                <a:rPr lang="en-US" sz="1400" i="1">
                                  <a:solidFill>
                                    <a:srgbClr val="000000"/>
                                  </a:solidFill>
                                  <a:latin typeface="Cambria Math" panose="02040503050406030204" pitchFamily="18" charset="0"/>
                                </a:rPr>
                                <m:t>597.0</m:t>
                              </m:r>
                            </m:den>
                          </m:f>
                        </m:e>
                      </m:d>
                      <m:r>
                        <a:rPr lang="en-US" sz="1400" i="1">
                          <a:solidFill>
                            <a:srgbClr val="000000"/>
                          </a:solidFill>
                          <a:latin typeface="Cambria Math" panose="02040503050406030204" pitchFamily="18" charset="0"/>
                        </a:rPr>
                        <m:t>=0.95&lt;1.0    </m:t>
                      </m:r>
                      <m:r>
                        <a:rPr lang="en-US" sz="1400" i="1">
                          <a:solidFill>
                            <a:srgbClr val="000000"/>
                          </a:solidFill>
                          <a:latin typeface="Cambria Math" panose="02040503050406030204" pitchFamily="18" charset="0"/>
                        </a:rPr>
                        <m:t>𝑜𝑘</m:t>
                      </m:r>
                    </m:oMath>
                  </m:oMathPara>
                </a14:m>
                <a:endParaRPr lang="en-US" sz="1400" dirty="0"/>
              </a:p>
            </p:txBody>
          </p:sp>
        </mc:Choice>
        <mc:Fallback xmlns="">
          <p:sp>
            <p:nvSpPr>
              <p:cNvPr id="31" name="Object 30">
                <a:extLst>
                  <a:ext uri="{FF2B5EF4-FFF2-40B4-BE49-F238E27FC236}">
                    <a16:creationId xmlns:a16="http://schemas.microsoft.com/office/drawing/2014/main" id="{4C93F758-90BE-7B81-A525-423A1F5F5D47}"/>
                  </a:ext>
                </a:extLst>
              </p:cNvPr>
              <p:cNvSpPr txBox="1">
                <a:spLocks noRot="1" noChangeAspect="1" noMove="1" noResize="1" noEditPoints="1" noAdjustHandles="1" noChangeArrowheads="1" noChangeShapeType="1" noTextEdit="1"/>
              </p:cNvSpPr>
              <p:nvPr/>
            </p:nvSpPr>
            <p:spPr bwMode="auto">
              <a:xfrm>
                <a:off x="2997200" y="3812133"/>
                <a:ext cx="3873500" cy="555625"/>
              </a:xfrm>
              <a:prstGeom prst="rect">
                <a:avLst/>
              </a:prstGeom>
              <a:blipFill>
                <a:blip r:embed="rId11"/>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35BC1B42-11B1-E631-0B8A-33A30AB30B65}"/>
              </a:ext>
            </a:extLst>
          </p:cNvPr>
          <p:cNvSpPr txBox="1"/>
          <p:nvPr/>
        </p:nvSpPr>
        <p:spPr>
          <a:xfrm>
            <a:off x="2142476" y="4543396"/>
            <a:ext cx="5405867" cy="369332"/>
          </a:xfrm>
          <a:prstGeom prst="rect">
            <a:avLst/>
          </a:prstGeom>
          <a:noFill/>
        </p:spPr>
        <p:txBody>
          <a:bodyPr wrap="square" rtlCol="0">
            <a:spAutoFit/>
          </a:bodyPr>
          <a:lstStyle/>
          <a:p>
            <a:r>
              <a:rPr lang="en-US" dirty="0">
                <a:latin typeface="+mn-lt"/>
              </a:rPr>
              <a:t>The WT8 x 28.5 tee-section member is satisfactory.</a:t>
            </a:r>
          </a:p>
        </p:txBody>
      </p:sp>
    </p:spTree>
    <p:extLst>
      <p:ext uri="{BB962C8B-B14F-4D97-AF65-F5344CB8AC3E}">
        <p14:creationId xmlns:p14="http://schemas.microsoft.com/office/powerpoint/2010/main" val="2350993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lIns="91440" tIns="45720" rIns="91440" bIns="45720" anchor="t"/>
          <a:lstStyle/>
          <a:p>
            <a:r>
              <a:rPr lang="en-US" dirty="0"/>
              <a:t>COMPRESSION MEMBERS</a:t>
            </a:r>
            <a:br>
              <a:rPr lang="en-US" dirty="0"/>
            </a:br>
            <a:r>
              <a:rPr lang="en-US" sz="3200" dirty="0"/>
              <a:t>     single-angle members</a:t>
            </a:r>
            <a:endParaRPr lang="en-US" dirty="0">
              <a:cs typeface="Calibri"/>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89</a:t>
            </a:fld>
            <a:endParaRPr lang="en-US" dirty="0"/>
          </a:p>
        </p:txBody>
      </p:sp>
    </p:spTree>
    <p:extLst>
      <p:ext uri="{BB962C8B-B14F-4D97-AF65-F5344CB8AC3E}">
        <p14:creationId xmlns:p14="http://schemas.microsoft.com/office/powerpoint/2010/main" val="420248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7C4DE59-0468-727B-86F8-C15D99B28801}"/>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648200" y="1200150"/>
            <a:ext cx="4038600" cy="3394075"/>
          </a:xfrm>
          <a:prstGeom prst="rect">
            <a:avLst/>
          </a:prstGeom>
          <a:noFill/>
        </p:spPr>
      </p:pic>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85725"/>
            <a:ext cx="8229600" cy="857250"/>
          </a:xfrm>
        </p:spPr>
        <p:txBody>
          <a:bodyPr lIns="91440" tIns="45720" rIns="91440" bIns="45720">
            <a:normAutofit fontScale="90000"/>
          </a:bodyPr>
          <a:lstStyle/>
          <a:p>
            <a:pPr>
              <a:lnSpc>
                <a:spcPct val="90000"/>
              </a:lnSpc>
            </a:pPr>
            <a:r>
              <a:rPr lang="en-US" sz="3600" dirty="0"/>
              <a:t>Factored Tensile Resistance</a:t>
            </a:r>
            <a:br>
              <a:rPr lang="en-US" sz="2400" dirty="0"/>
            </a:br>
            <a:r>
              <a:rPr lang="en-US" sz="2700" dirty="0"/>
              <a:t>Net Area, A</a:t>
            </a:r>
            <a:r>
              <a:rPr lang="en-US" sz="2700" baseline="-25000" dirty="0"/>
              <a:t>n</a:t>
            </a:r>
          </a:p>
        </p:txBody>
      </p:sp>
      <p:sp>
        <p:nvSpPr>
          <p:cNvPr id="8" name="Content Placeholder 7">
            <a:extLst>
              <a:ext uri="{FF2B5EF4-FFF2-40B4-BE49-F238E27FC236}">
                <a16:creationId xmlns:a16="http://schemas.microsoft.com/office/drawing/2014/main" id="{0EDDEBF8-7F56-323E-66EA-6AB004E7C9D4}"/>
              </a:ext>
            </a:extLst>
          </p:cNvPr>
          <p:cNvSpPr>
            <a:spLocks noGrp="1"/>
          </p:cNvSpPr>
          <p:nvPr>
            <p:ph sz="half" idx="1"/>
          </p:nvPr>
        </p:nvSpPr>
        <p:spPr>
          <a:xfrm>
            <a:off x="457200" y="1010985"/>
            <a:ext cx="4038600" cy="3893596"/>
          </a:xfrm>
        </p:spPr>
        <p:txBody>
          <a:bodyPr>
            <a:normAutofit fontScale="92500" lnSpcReduction="20000"/>
          </a:bodyPr>
          <a:lstStyle/>
          <a:p>
            <a:pPr marL="285750" indent="-285750">
              <a:lnSpc>
                <a:spcPct val="90000"/>
              </a:lnSpc>
              <a:buFont typeface="Arial" panose="020B0604020202020204" pitchFamily="34" charset="0"/>
              <a:buChar char="•"/>
            </a:pPr>
            <a:r>
              <a:rPr lang="en-US" sz="1600" dirty="0">
                <a:effectLst/>
              </a:rPr>
              <a:t>The net area, A</a:t>
            </a:r>
            <a:r>
              <a:rPr lang="en-US" sz="1600" baseline="-25000" dirty="0">
                <a:effectLst/>
              </a:rPr>
              <a:t>n</a:t>
            </a:r>
            <a:r>
              <a:rPr lang="en-US" sz="1600" dirty="0">
                <a:effectLst/>
              </a:rPr>
              <a:t>, is the product of the thickness of an element and its smallest net width.</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effectLst/>
              </a:rPr>
              <a:t>The width of each standard bolt hole for design is to be taken as the nominal diameter of the hole (e.g., for a 7/8-in. diameter bolt, the width of a standard hole is 15/16 in.).  The width of oversize and slotted holes, where permitted for use, is to be taken as the nominal diameter or width of the hole, as applicable (</a:t>
            </a:r>
            <a:r>
              <a:rPr lang="en-US" sz="1600" i="1" dirty="0">
                <a:effectLst/>
              </a:rPr>
              <a:t>AASHTO LRFD </a:t>
            </a:r>
            <a:r>
              <a:rPr lang="en-US" sz="1600" dirty="0">
                <a:effectLst/>
              </a:rPr>
              <a:t>Table 6.13.2.4.2-1).</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effectLst/>
              </a:rPr>
              <a:t>For lateral connection plates, splice plates, and gusset plates, the net area of the plate, A</a:t>
            </a:r>
            <a:r>
              <a:rPr lang="en-US" sz="1600" baseline="-25000" dirty="0">
                <a:effectLst/>
              </a:rPr>
              <a:t>n</a:t>
            </a:r>
            <a:r>
              <a:rPr lang="en-US" sz="1600" dirty="0">
                <a:effectLst/>
              </a:rPr>
              <a:t>, is not to be taken as greater than 85 percent of the gross area of the plate (</a:t>
            </a:r>
            <a:r>
              <a:rPr lang="en-US" sz="1600" i="1" dirty="0">
                <a:effectLst/>
              </a:rPr>
              <a:t>AASHTO LRFD </a:t>
            </a:r>
            <a:r>
              <a:rPr lang="en-US" sz="1600" dirty="0">
                <a:effectLst/>
              </a:rPr>
              <a:t>Article 6.13.5.2).  </a:t>
            </a:r>
            <a:endParaRPr lang="en-US" sz="1600" dirty="0"/>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effectLst/>
              </a:rPr>
              <a:t>For welded connections, A</a:t>
            </a:r>
            <a:r>
              <a:rPr lang="en-US" sz="1600" baseline="-25000" dirty="0">
                <a:effectLst/>
              </a:rPr>
              <a:t>n</a:t>
            </a:r>
            <a:r>
              <a:rPr lang="en-US" sz="1600" dirty="0">
                <a:effectLst/>
              </a:rPr>
              <a:t> is to be based on the gross section less any access holes in the connection region. </a:t>
            </a:r>
          </a:p>
          <a:p>
            <a:pPr>
              <a:lnSpc>
                <a:spcPct val="90000"/>
              </a:lnSpc>
            </a:pPr>
            <a:endParaRPr lang="en-US" sz="1400" dirty="0"/>
          </a:p>
          <a:p>
            <a:pPr>
              <a:lnSpc>
                <a:spcPct val="90000"/>
              </a:lnSpc>
            </a:pPr>
            <a:endParaRPr lang="en-US" sz="1400" dirty="0"/>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9</a:t>
            </a:fld>
            <a:endParaRPr lang="en-US" dirty="0"/>
          </a:p>
        </p:txBody>
      </p:sp>
      <p:cxnSp>
        <p:nvCxnSpPr>
          <p:cNvPr id="3" name="Straight Connector 2">
            <a:extLst>
              <a:ext uri="{FF2B5EF4-FFF2-40B4-BE49-F238E27FC236}">
                <a16:creationId xmlns:a16="http://schemas.microsoft.com/office/drawing/2014/main" id="{05321CB2-E937-BE89-76C3-FD6D65AC54A9}"/>
              </a:ext>
            </a:extLst>
          </p:cNvPr>
          <p:cNvCxnSpPr>
            <a:cxnSpLocks/>
          </p:cNvCxnSpPr>
          <p:nvPr/>
        </p:nvCxnSpPr>
        <p:spPr>
          <a:xfrm>
            <a:off x="5610225" y="2571750"/>
            <a:ext cx="207898" cy="1942465"/>
          </a:xfrm>
          <a:prstGeom prst="line">
            <a:avLst/>
          </a:prstGeom>
          <a:ln w="28575">
            <a:solidFill>
              <a:schemeClr val="accent5">
                <a:lumMod val="60000"/>
                <a:lumOff val="40000"/>
              </a:schemeClr>
            </a:solidFill>
            <a:prstDash val="sysDash"/>
          </a:ln>
        </p:spPr>
        <p:style>
          <a:lnRef idx="1">
            <a:schemeClr val="dk1"/>
          </a:lnRef>
          <a:fillRef idx="0">
            <a:schemeClr val="dk1"/>
          </a:fillRef>
          <a:effectRef idx="0">
            <a:schemeClr val="dk1"/>
          </a:effectRef>
          <a:fontRef idx="minor">
            <a:schemeClr val="tx1"/>
          </a:fontRef>
        </p:style>
      </p:cxnSp>
      <p:sp>
        <p:nvSpPr>
          <p:cNvPr id="11" name="Freeform: Shape 10">
            <a:extLst>
              <a:ext uri="{FF2B5EF4-FFF2-40B4-BE49-F238E27FC236}">
                <a16:creationId xmlns:a16="http://schemas.microsoft.com/office/drawing/2014/main" id="{103BF935-3330-8263-F9EF-1E7AB65253C8}"/>
              </a:ext>
            </a:extLst>
          </p:cNvPr>
          <p:cNvSpPr/>
          <p:nvPr/>
        </p:nvSpPr>
        <p:spPr>
          <a:xfrm>
            <a:off x="5014913" y="3114675"/>
            <a:ext cx="390525" cy="1247775"/>
          </a:xfrm>
          <a:custGeom>
            <a:avLst/>
            <a:gdLst>
              <a:gd name="connsiteX0" fmla="*/ 200025 w 390525"/>
              <a:gd name="connsiteY0" fmla="*/ 0 h 1247775"/>
              <a:gd name="connsiteX1" fmla="*/ 0 w 390525"/>
              <a:gd name="connsiteY1" fmla="*/ 371475 h 1247775"/>
              <a:gd name="connsiteX2" fmla="*/ 45243 w 390525"/>
              <a:gd name="connsiteY2" fmla="*/ 631031 h 1247775"/>
              <a:gd name="connsiteX3" fmla="*/ 90487 w 390525"/>
              <a:gd name="connsiteY3" fmla="*/ 881063 h 1247775"/>
              <a:gd name="connsiteX4" fmla="*/ 140493 w 390525"/>
              <a:gd name="connsiteY4" fmla="*/ 1131094 h 1247775"/>
              <a:gd name="connsiteX5" fmla="*/ 390525 w 390525"/>
              <a:gd name="connsiteY5" fmla="*/ 1247775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5" h="1247775">
                <a:moveTo>
                  <a:pt x="200025" y="0"/>
                </a:moveTo>
                <a:lnTo>
                  <a:pt x="0" y="371475"/>
                </a:lnTo>
                <a:lnTo>
                  <a:pt x="45243" y="631031"/>
                </a:lnTo>
                <a:lnTo>
                  <a:pt x="90487" y="881063"/>
                </a:lnTo>
                <a:lnTo>
                  <a:pt x="140493" y="1131094"/>
                </a:lnTo>
                <a:lnTo>
                  <a:pt x="390525" y="1247775"/>
                </a:lnTo>
              </a:path>
            </a:pathLst>
          </a:custGeom>
          <a:ln w="28575">
            <a:solidFill>
              <a:schemeClr val="accent5">
                <a:lumMod val="60000"/>
                <a:lumOff val="40000"/>
              </a:schemeClr>
            </a:solidFill>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6931633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90</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igure 6.6.3.4.5.1-1 Single-Angle Member Geometry. sketch of angle with geometric axes, major principal axis, and minor principal axis. center of gravity is indicated. ">
            <a:extLst>
              <a:ext uri="{FF2B5EF4-FFF2-40B4-BE49-F238E27FC236}">
                <a16:creationId xmlns:a16="http://schemas.microsoft.com/office/drawing/2014/main" id="{F756FD49-0288-98AF-2067-2C951BCC84E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46107" y="1000148"/>
            <a:ext cx="5460771" cy="3640514"/>
          </a:xfrm>
          <a:prstGeom prst="rect">
            <a:avLst/>
          </a:prstGeom>
          <a:noFill/>
          <a:ln>
            <a:noFill/>
          </a:ln>
        </p:spPr>
      </p:pic>
    </p:spTree>
    <p:extLst>
      <p:ext uri="{BB962C8B-B14F-4D97-AF65-F5344CB8AC3E}">
        <p14:creationId xmlns:p14="http://schemas.microsoft.com/office/powerpoint/2010/main" val="3510787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r>
              <a:rPr lang="en-US" sz="2800" dirty="0">
                <a:cs typeface="Calibri"/>
              </a:rPr>
              <a:t>Effective Slenderness Ratio</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91</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9648CA-7914-36D4-03FB-5BB14C84A8FC}"/>
              </a:ext>
            </a:extLst>
          </p:cNvPr>
          <p:cNvSpPr txBox="1"/>
          <p:nvPr/>
        </p:nvSpPr>
        <p:spPr>
          <a:xfrm>
            <a:off x="446595" y="1267435"/>
            <a:ext cx="8420492" cy="3569823"/>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The provisions of</a:t>
            </a:r>
            <a:r>
              <a:rPr lang="en-US" sz="1800" i="1" dirty="0">
                <a:effectLst/>
                <a:latin typeface="+mn-lt"/>
                <a:ea typeface="Times New Roman" panose="02020603050405020304" pitchFamily="18" charset="0"/>
                <a:cs typeface="Times New Roman" panose="02020603050405020304" pitchFamily="18" charset="0"/>
              </a:rPr>
              <a:t> AASHTO LRFD </a:t>
            </a:r>
            <a:r>
              <a:rPr lang="en-US" sz="1800" dirty="0">
                <a:effectLst/>
                <a:latin typeface="+mn-lt"/>
                <a:ea typeface="Times New Roman" panose="02020603050405020304" pitchFamily="18" charset="0"/>
                <a:cs typeface="Times New Roman" panose="02020603050405020304" pitchFamily="18" charset="0"/>
              </a:rPr>
              <a:t>Article 6.9.4.4 permit the effects of all eccentricities in single-angle compression members to be neglected when these members are evaluated as pin-ended concentrically  loaded compression members for flexural buckling (FB) only using an appropriate effective slenderness ratio, (K</a:t>
            </a:r>
            <a:r>
              <a:rPr lang="en-US" sz="18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800" dirty="0">
                <a:effectLst/>
                <a:latin typeface="+mn-lt"/>
                <a:ea typeface="Times New Roman" panose="02020603050405020304" pitchFamily="18" charset="0"/>
                <a:cs typeface="Times New Roman" panose="02020603050405020304" pitchFamily="18" charset="0"/>
              </a:rPr>
              <a:t>/r)</a:t>
            </a:r>
            <a:r>
              <a:rPr lang="en-US" sz="1800" baseline="-25000" dirty="0">
                <a:effectLst/>
                <a:latin typeface="+mn-lt"/>
                <a:ea typeface="Times New Roman" panose="02020603050405020304" pitchFamily="18" charset="0"/>
                <a:cs typeface="Times New Roman" panose="02020603050405020304" pitchFamily="18" charset="0"/>
              </a:rPr>
              <a:t>eff</a:t>
            </a:r>
            <a:r>
              <a:rPr lang="en-US" sz="1800" dirty="0">
                <a:effectLst/>
                <a:latin typeface="+mn-lt"/>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800" dirty="0">
                <a:effectLst/>
                <a:latin typeface="+mn-lt"/>
                <a:ea typeface="Times New Roman" panose="02020603050405020304" pitchFamily="18" charset="0"/>
                <a:cs typeface="Times New Roman" panose="02020603050405020304" pitchFamily="18" charset="0"/>
              </a:rPr>
              <a:t>Furthermore, when the effective slenderness ratio is used, single angles need not be checked for flexural-torsional buckling (FTB).</a:t>
            </a:r>
          </a:p>
          <a:p>
            <a:pPr marL="282575" marR="228600" indent="-282575" algn="just">
              <a:lnSpc>
                <a:spcPct val="110000"/>
              </a:lnSpc>
              <a:spcBef>
                <a:spcPts val="0"/>
              </a:spcBef>
              <a:spcAft>
                <a:spcPts val="0"/>
              </a:spcAft>
              <a:buFont typeface="Arial" panose="020B0604020202020204" pitchFamily="34" charset="0"/>
              <a:buChar char="•"/>
            </a:pPr>
            <a:r>
              <a:rPr lang="en-US" dirty="0">
                <a:effectLst/>
                <a:latin typeface="+mn-lt"/>
                <a:ea typeface="Times New Roman" panose="02020603050405020304" pitchFamily="18" charset="0"/>
                <a:cs typeface="Times New Roman" panose="02020603050405020304" pitchFamily="18" charset="0"/>
              </a:rPr>
              <a:t>The member must satisfy all the following conditions in order to use </a:t>
            </a:r>
            <a:r>
              <a:rPr lang="en-US" sz="1800" dirty="0">
                <a:effectLst/>
                <a:latin typeface="+mn-lt"/>
                <a:ea typeface="Times New Roman" panose="02020603050405020304" pitchFamily="18" charset="0"/>
                <a:cs typeface="Times New Roman" panose="02020603050405020304" pitchFamily="18" charset="0"/>
              </a:rPr>
              <a:t>(K</a:t>
            </a:r>
            <a:r>
              <a:rPr lang="en-US" sz="18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800" dirty="0">
                <a:effectLst/>
                <a:latin typeface="+mn-lt"/>
                <a:ea typeface="Times New Roman" panose="02020603050405020304" pitchFamily="18" charset="0"/>
                <a:cs typeface="Times New Roman" panose="02020603050405020304" pitchFamily="18" charset="0"/>
              </a:rPr>
              <a:t>/r)</a:t>
            </a:r>
            <a:r>
              <a:rPr lang="en-US" sz="1800" baseline="-25000" dirty="0">
                <a:effectLst/>
                <a:latin typeface="+mn-lt"/>
                <a:ea typeface="Times New Roman" panose="02020603050405020304" pitchFamily="18" charset="0"/>
                <a:cs typeface="Times New Roman" panose="02020603050405020304" pitchFamily="18" charset="0"/>
              </a:rPr>
              <a:t>eff </a:t>
            </a:r>
            <a:r>
              <a:rPr lang="en-US" dirty="0">
                <a:effectLst/>
                <a:latin typeface="+mn-lt"/>
                <a:ea typeface="Times New Roman" panose="02020603050405020304" pitchFamily="18" charset="0"/>
                <a:cs typeface="Times New Roman" panose="02020603050405020304" pitchFamily="18" charset="0"/>
              </a:rPr>
              <a:t>:</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marR="228600" lvl="1" indent="-342900" algn="just">
              <a:lnSpc>
                <a:spcPct val="110000"/>
              </a:lnSpc>
              <a:spcBef>
                <a:spcPts val="0"/>
              </a:spcBef>
              <a:spcAft>
                <a:spcPts val="0"/>
              </a:spcAft>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 end connections are to a single leg;</a:t>
            </a:r>
          </a:p>
          <a:p>
            <a:pPr marL="800100" marR="228600" lvl="1" indent="-342900" algn="just">
              <a:lnSpc>
                <a:spcPct val="110000"/>
              </a:lnSpc>
              <a:spcBef>
                <a:spcPts val="0"/>
              </a:spcBef>
              <a:spcAft>
                <a:spcPts val="0"/>
              </a:spcAft>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 member is loaded at the ends in compression through the same leg;</a:t>
            </a:r>
          </a:p>
          <a:p>
            <a:pPr marL="800100" marR="228600" lvl="1" indent="-342900" algn="just">
              <a:lnSpc>
                <a:spcPct val="110000"/>
              </a:lnSpc>
              <a:spcBef>
                <a:spcPts val="0"/>
              </a:spcBef>
              <a:spcAft>
                <a:spcPts val="0"/>
              </a:spcAft>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 end connections are welded or use a minimum of two bolts;</a:t>
            </a:r>
          </a:p>
          <a:p>
            <a:pPr marL="800100" marR="228600" lvl="1" indent="-342900" algn="just">
              <a:lnSpc>
                <a:spcPct val="110000"/>
              </a:lnSpc>
              <a:spcBef>
                <a:spcPts val="0"/>
              </a:spcBef>
              <a:spcAft>
                <a:spcPts val="0"/>
              </a:spcAft>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 member is not subjected to any intermediate transverse loads; and</a:t>
            </a:r>
          </a:p>
          <a:p>
            <a:pPr marL="800100" marR="228600" lvl="1" indent="-342900" algn="just">
              <a:lnSpc>
                <a:spcPct val="110000"/>
              </a:lnSpc>
              <a:spcBef>
                <a:spcPts val="0"/>
              </a:spcBef>
              <a:spcAft>
                <a:spcPts val="0"/>
              </a:spcAft>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When used as web members in trusses, all adjacent web members are attached to the same side of the gusset plate or chord.</a:t>
            </a:r>
            <a:endParaRPr lang="en-US" dirty="0">
              <a:latin typeface="+mn-lt"/>
            </a:endParaRPr>
          </a:p>
        </p:txBody>
      </p:sp>
    </p:spTree>
    <p:extLst>
      <p:ext uri="{BB962C8B-B14F-4D97-AF65-F5344CB8AC3E}">
        <p14:creationId xmlns:p14="http://schemas.microsoft.com/office/powerpoint/2010/main" val="996067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r>
              <a:rPr lang="en-US" sz="2800" dirty="0">
                <a:cs typeface="Calibri"/>
              </a:rPr>
              <a:t>Effective Slenderness Ratio</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92</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9" y="1267435"/>
            <a:ext cx="7276396"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9648CA-7914-36D4-03FB-5BB14C84A8FC}"/>
              </a:ext>
            </a:extLst>
          </p:cNvPr>
          <p:cNvSpPr txBox="1"/>
          <p:nvPr/>
        </p:nvSpPr>
        <p:spPr>
          <a:xfrm>
            <a:off x="490254" y="2778136"/>
            <a:ext cx="5969714"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The equations for the effective slenderness ratio presume significant end rotational restraint about the y-axis, or the axis perpendicular to the connected leg and gusset plate.  </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As a result, the angle tends to buckle primarily about the x-axis due to the eccentricity of the load about the x-axis coupled with the high degree of restraint about the y-axis. </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Thus, the radius of gyration in the effective slenderness ratio equations is taken as r</a:t>
            </a:r>
            <a:r>
              <a:rPr lang="en-US" sz="1600" baseline="-25000" dirty="0">
                <a:effectLst/>
                <a:latin typeface="+mn-lt"/>
                <a:ea typeface="Times New Roman" panose="02020603050405020304" pitchFamily="18" charset="0"/>
                <a:cs typeface="Times New Roman" panose="02020603050405020304" pitchFamily="18" charset="0"/>
              </a:rPr>
              <a:t>x</a:t>
            </a:r>
            <a:r>
              <a:rPr lang="en-US" sz="1600" dirty="0">
                <a:effectLst/>
                <a:latin typeface="+mn-lt"/>
                <a:ea typeface="Times New Roman" panose="02020603050405020304" pitchFamily="18" charset="0"/>
                <a:cs typeface="Times New Roman" panose="02020603050405020304" pitchFamily="18" charset="0"/>
              </a:rPr>
              <a:t>, or the radius of gyration about the geometric axis parallel to the connected leg.</a:t>
            </a:r>
            <a:endParaRPr lang="en-US" sz="1600" dirty="0">
              <a:latin typeface="+mn-lt"/>
            </a:endParaRPr>
          </a:p>
        </p:txBody>
      </p:sp>
      <p:pic>
        <p:nvPicPr>
          <p:cNvPr id="5" name="Picture 4" descr="Figure 6.6.3.4.5.2-1 Single-Angle Geometric Axes Utilized in the Effective Slenderness Ratio Expressions -  for Equal-Leg Angle and Unequal-Leg Angle Connected Through the Longer Leg. sketches of angle connected to gusset plate with x axis parallel to plane of gusset plate. ">
            <a:extLst>
              <a:ext uri="{FF2B5EF4-FFF2-40B4-BE49-F238E27FC236}">
                <a16:creationId xmlns:a16="http://schemas.microsoft.com/office/drawing/2014/main" id="{3B03D9AD-1103-9B22-E79F-07584021E80C}"/>
              </a:ext>
            </a:extLst>
          </p:cNvPr>
          <p:cNvPicPr>
            <a:picLocks noChangeAspect="1"/>
          </p:cNvPicPr>
          <p:nvPr/>
        </p:nvPicPr>
        <p:blipFill>
          <a:blip r:embed="rId3" cstate="print"/>
          <a:srcRect/>
          <a:stretch>
            <a:fillRect/>
          </a:stretch>
        </p:blipFill>
        <p:spPr bwMode="auto">
          <a:xfrm>
            <a:off x="1429093" y="1005082"/>
            <a:ext cx="3843432" cy="1679216"/>
          </a:xfrm>
          <a:prstGeom prst="rect">
            <a:avLst/>
          </a:prstGeom>
          <a:noFill/>
          <a:ln w="9525">
            <a:noFill/>
            <a:miter lim="800000"/>
            <a:headEnd/>
            <a:tailEnd/>
          </a:ln>
        </p:spPr>
      </p:pic>
      <p:grpSp>
        <p:nvGrpSpPr>
          <p:cNvPr id="13" name="Group 12">
            <a:extLst>
              <a:ext uri="{FF2B5EF4-FFF2-40B4-BE49-F238E27FC236}">
                <a16:creationId xmlns:a16="http://schemas.microsoft.com/office/drawing/2014/main" id="{AEEBC8DB-5A7F-6A7F-7139-AE254B98F78E}"/>
              </a:ext>
            </a:extLst>
          </p:cNvPr>
          <p:cNvGrpSpPr/>
          <p:nvPr/>
        </p:nvGrpSpPr>
        <p:grpSpPr>
          <a:xfrm>
            <a:off x="6699782" y="785308"/>
            <a:ext cx="1968472" cy="4160683"/>
            <a:chOff x="8823429" y="-111448"/>
            <a:chExt cx="2108361" cy="5143500"/>
          </a:xfrm>
        </p:grpSpPr>
        <p:pic>
          <p:nvPicPr>
            <p:cNvPr id="7" name="Picture 6">
              <a:extLst>
                <a:ext uri="{FF2B5EF4-FFF2-40B4-BE49-F238E27FC236}">
                  <a16:creationId xmlns:a16="http://schemas.microsoft.com/office/drawing/2014/main" id="{47FC4534-D50F-1585-9B38-0C9168A70089}"/>
                </a:ext>
              </a:extLst>
            </p:cNvPr>
            <p:cNvPicPr>
              <a:picLocks noChangeAspect="1"/>
            </p:cNvPicPr>
            <p:nvPr/>
          </p:nvPicPr>
          <p:blipFill>
            <a:blip r:embed="rId4"/>
            <a:stretch>
              <a:fillRect/>
            </a:stretch>
          </p:blipFill>
          <p:spPr>
            <a:xfrm>
              <a:off x="8823429" y="-111448"/>
              <a:ext cx="1078673" cy="5143500"/>
            </a:xfrm>
            <a:prstGeom prst="rect">
              <a:avLst/>
            </a:prstGeom>
          </p:spPr>
        </p:pic>
        <p:pic>
          <p:nvPicPr>
            <p:cNvPr id="10" name="Picture 9">
              <a:extLst>
                <a:ext uri="{FF2B5EF4-FFF2-40B4-BE49-F238E27FC236}">
                  <a16:creationId xmlns:a16="http://schemas.microsoft.com/office/drawing/2014/main" id="{7E4531B9-DD94-CD37-196C-89DFFB82BE7F}"/>
                </a:ext>
              </a:extLst>
            </p:cNvPr>
            <p:cNvPicPr>
              <a:picLocks noChangeAspect="1"/>
            </p:cNvPicPr>
            <p:nvPr/>
          </p:nvPicPr>
          <p:blipFill>
            <a:blip r:embed="rId5"/>
            <a:stretch>
              <a:fillRect/>
            </a:stretch>
          </p:blipFill>
          <p:spPr>
            <a:xfrm>
              <a:off x="9857196" y="-111448"/>
              <a:ext cx="1074594" cy="5143500"/>
            </a:xfrm>
            <a:prstGeom prst="rect">
              <a:avLst/>
            </a:prstGeom>
          </p:spPr>
        </p:pic>
      </p:grpSp>
    </p:spTree>
    <p:extLst>
      <p:ext uri="{BB962C8B-B14F-4D97-AF65-F5344CB8AC3E}">
        <p14:creationId xmlns:p14="http://schemas.microsoft.com/office/powerpoint/2010/main" val="3042562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r>
              <a:rPr lang="en-US" sz="2800" dirty="0">
                <a:cs typeface="Calibri"/>
              </a:rPr>
              <a:t>Effective Slenderness Ratio</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93</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6256256" y="3742624"/>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6773159" y="3537748"/>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3360707" y="3635680"/>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9648CA-7914-36D4-03FB-5BB14C84A8FC}"/>
              </a:ext>
            </a:extLst>
          </p:cNvPr>
          <p:cNvSpPr txBox="1"/>
          <p:nvPr/>
        </p:nvSpPr>
        <p:spPr>
          <a:xfrm>
            <a:off x="388012" y="2650169"/>
            <a:ext cx="8611385"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If              , then:</a:t>
            </a:r>
          </a:p>
          <a:p>
            <a:endParaRPr lang="en-US" dirty="0">
              <a:latin typeface="+mn-lt"/>
            </a:endParaRPr>
          </a:p>
        </p:txBody>
      </p:sp>
      <p:pic>
        <p:nvPicPr>
          <p:cNvPr id="5" name="Picture 4" descr="Figure 6.6.3.4.5.2-1 Single-Angle Geometric Axes Utilized in the Effective Slenderness Ratio Expressions -  for Equal-Leg Angle and Unequal-Leg Angle Connected Through the Longer Leg. sketches of angle connected to gusset plate with x axis parallel to plane of gusset plate. ">
            <a:extLst>
              <a:ext uri="{FF2B5EF4-FFF2-40B4-BE49-F238E27FC236}">
                <a16:creationId xmlns:a16="http://schemas.microsoft.com/office/drawing/2014/main" id="{3B03D9AD-1103-9B22-E79F-07584021E80C}"/>
              </a:ext>
            </a:extLst>
          </p:cNvPr>
          <p:cNvPicPr>
            <a:picLocks noChangeAspect="1"/>
          </p:cNvPicPr>
          <p:nvPr/>
        </p:nvPicPr>
        <p:blipFill>
          <a:blip r:embed="rId3" cstate="print"/>
          <a:srcRect/>
          <a:stretch>
            <a:fillRect/>
          </a:stretch>
        </p:blipFill>
        <p:spPr bwMode="auto">
          <a:xfrm>
            <a:off x="2229788" y="1016648"/>
            <a:ext cx="3421234" cy="149475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DED691AE-9126-C4B5-C264-9F6C40FDD45E}"/>
                  </a:ext>
                </a:extLst>
              </p:cNvPr>
              <p:cNvSpPr txBox="1"/>
              <p:nvPr/>
            </p:nvSpPr>
            <p:spPr bwMode="auto">
              <a:xfrm>
                <a:off x="949810" y="2611295"/>
                <a:ext cx="936139" cy="5524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r>
                        <a:rPr lang="en-US" sz="1400" i="1">
                          <a:solidFill>
                            <a:srgbClr val="000000"/>
                          </a:solidFill>
                          <a:latin typeface="Cambria Math" panose="02040503050406030204" pitchFamily="18" charset="0"/>
                        </a:rPr>
                        <m:t>≤80</m:t>
                      </m:r>
                    </m:oMath>
                  </m:oMathPara>
                </a14:m>
                <a:endParaRPr lang="en-US" sz="1400" dirty="0"/>
              </a:p>
            </p:txBody>
          </p:sp>
        </mc:Choice>
        <mc:Fallback xmlns="">
          <p:sp>
            <p:nvSpPr>
              <p:cNvPr id="7" name="Object 6">
                <a:extLst>
                  <a:ext uri="{FF2B5EF4-FFF2-40B4-BE49-F238E27FC236}">
                    <a16:creationId xmlns:a16="http://schemas.microsoft.com/office/drawing/2014/main" id="{DED691AE-9126-C4B5-C264-9F6C40FDD45E}"/>
                  </a:ext>
                </a:extLst>
              </p:cNvPr>
              <p:cNvSpPr txBox="1">
                <a:spLocks noRot="1" noChangeAspect="1" noMove="1" noResize="1" noEditPoints="1" noAdjustHandles="1" noChangeArrowheads="1" noChangeShapeType="1" noTextEdit="1"/>
              </p:cNvSpPr>
              <p:nvPr/>
            </p:nvSpPr>
            <p:spPr bwMode="auto">
              <a:xfrm>
                <a:off x="949810" y="2611295"/>
                <a:ext cx="936139" cy="55245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4841EFA7-0D42-1E80-05C5-4635AE213EDE}"/>
                  </a:ext>
                </a:extLst>
              </p:cNvPr>
              <p:cNvSpPr txBox="1"/>
              <p:nvPr/>
            </p:nvSpPr>
            <p:spPr bwMode="auto">
              <a:xfrm>
                <a:off x="2679568" y="2571147"/>
                <a:ext cx="2325742" cy="5857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=72+0.75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e>
                      </m:d>
                    </m:oMath>
                  </m:oMathPara>
                </a14:m>
                <a:endParaRPr lang="en-US" sz="1400" dirty="0"/>
              </a:p>
            </p:txBody>
          </p:sp>
        </mc:Choice>
        <mc:Fallback xmlns="">
          <p:sp>
            <p:nvSpPr>
              <p:cNvPr id="9" name="Object 8">
                <a:extLst>
                  <a:ext uri="{FF2B5EF4-FFF2-40B4-BE49-F238E27FC236}">
                    <a16:creationId xmlns:a16="http://schemas.microsoft.com/office/drawing/2014/main" id="{4841EFA7-0D42-1E80-05C5-4635AE213EDE}"/>
                  </a:ext>
                </a:extLst>
              </p:cNvPr>
              <p:cNvSpPr txBox="1">
                <a:spLocks noRot="1" noChangeAspect="1" noMove="1" noResize="1" noEditPoints="1" noAdjustHandles="1" noChangeArrowheads="1" noChangeShapeType="1" noTextEdit="1"/>
              </p:cNvSpPr>
              <p:nvPr/>
            </p:nvSpPr>
            <p:spPr bwMode="auto">
              <a:xfrm>
                <a:off x="2679568" y="2571147"/>
                <a:ext cx="2325742" cy="585787"/>
              </a:xfrm>
              <a:prstGeom prst="rect">
                <a:avLst/>
              </a:prstGeom>
              <a:blipFill>
                <a:blip r:embed="rId7"/>
                <a:stretch>
                  <a:fillRect b="-937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D2A1666-1DAF-42A2-2B9A-4E6494966021}"/>
              </a:ext>
            </a:extLst>
          </p:cNvPr>
          <p:cNvSpPr txBox="1"/>
          <p:nvPr/>
        </p:nvSpPr>
        <p:spPr>
          <a:xfrm>
            <a:off x="4963056" y="2667459"/>
            <a:ext cx="1739304" cy="369332"/>
          </a:xfrm>
          <a:prstGeom prst="rect">
            <a:avLst/>
          </a:prstGeom>
          <a:noFill/>
        </p:spPr>
        <p:txBody>
          <a:bodyPr wrap="square" rtlCol="0">
            <a:spAutoFit/>
          </a:bodyPr>
          <a:lstStyle/>
          <a:p>
            <a:r>
              <a:rPr lang="en-US" dirty="0">
                <a:latin typeface="+mn-lt"/>
              </a:rPr>
              <a:t>Eq. 6.9.4.4-1</a:t>
            </a:r>
          </a:p>
        </p:txBody>
      </p:sp>
      <p:sp>
        <p:nvSpPr>
          <p:cNvPr id="15" name="TextBox 14">
            <a:extLst>
              <a:ext uri="{FF2B5EF4-FFF2-40B4-BE49-F238E27FC236}">
                <a16:creationId xmlns:a16="http://schemas.microsoft.com/office/drawing/2014/main" id="{1F36BE0C-A9F9-AE8F-D9C9-8B4AD20EBC5F}"/>
              </a:ext>
            </a:extLst>
          </p:cNvPr>
          <p:cNvSpPr txBox="1"/>
          <p:nvPr/>
        </p:nvSpPr>
        <p:spPr>
          <a:xfrm>
            <a:off x="372359" y="3349531"/>
            <a:ext cx="640080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If              , then:</a:t>
            </a:r>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308E0057-B37D-6CD5-179F-1E3E176B9206}"/>
                  </a:ext>
                </a:extLst>
              </p:cNvPr>
              <p:cNvSpPr txBox="1"/>
              <p:nvPr/>
            </p:nvSpPr>
            <p:spPr bwMode="auto">
              <a:xfrm>
                <a:off x="936438" y="3313670"/>
                <a:ext cx="860612" cy="5524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r>
                        <a:rPr lang="en-US" sz="1400" i="1">
                          <a:solidFill>
                            <a:srgbClr val="000000"/>
                          </a:solidFill>
                          <a:latin typeface="Cambria Math" panose="02040503050406030204" pitchFamily="18" charset="0"/>
                        </a:rPr>
                        <m:t>&gt;80</m:t>
                      </m:r>
                    </m:oMath>
                  </m:oMathPara>
                </a14:m>
                <a:endParaRPr lang="en-US" sz="1400" dirty="0"/>
              </a:p>
            </p:txBody>
          </p:sp>
        </mc:Choice>
        <mc:Fallback xmlns="">
          <p:sp>
            <p:nvSpPr>
              <p:cNvPr id="17" name="Object 16">
                <a:extLst>
                  <a:ext uri="{FF2B5EF4-FFF2-40B4-BE49-F238E27FC236}">
                    <a16:creationId xmlns:a16="http://schemas.microsoft.com/office/drawing/2014/main" id="{308E0057-B37D-6CD5-179F-1E3E176B9206}"/>
                  </a:ext>
                </a:extLst>
              </p:cNvPr>
              <p:cNvSpPr txBox="1">
                <a:spLocks noRot="1" noChangeAspect="1" noMove="1" noResize="1" noEditPoints="1" noAdjustHandles="1" noChangeArrowheads="1" noChangeShapeType="1" noTextEdit="1"/>
              </p:cNvSpPr>
              <p:nvPr/>
            </p:nvSpPr>
            <p:spPr bwMode="auto">
              <a:xfrm>
                <a:off x="936438" y="3313670"/>
                <a:ext cx="860612" cy="5524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D961E1A0-EB04-D8F7-61F1-545F1C2FDC74}"/>
                  </a:ext>
                </a:extLst>
              </p:cNvPr>
              <p:cNvSpPr txBox="1"/>
              <p:nvPr/>
            </p:nvSpPr>
            <p:spPr bwMode="auto">
              <a:xfrm>
                <a:off x="2694474" y="3280333"/>
                <a:ext cx="2268582" cy="5857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=32+1.25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e>
                      </m:d>
                    </m:oMath>
                  </m:oMathPara>
                </a14:m>
                <a:endParaRPr lang="en-US" sz="1400" dirty="0"/>
              </a:p>
            </p:txBody>
          </p:sp>
        </mc:Choice>
        <mc:Fallback xmlns="">
          <p:sp>
            <p:nvSpPr>
              <p:cNvPr id="19" name="Object 18">
                <a:extLst>
                  <a:ext uri="{FF2B5EF4-FFF2-40B4-BE49-F238E27FC236}">
                    <a16:creationId xmlns:a16="http://schemas.microsoft.com/office/drawing/2014/main" id="{D961E1A0-EB04-D8F7-61F1-545F1C2FDC74}"/>
                  </a:ext>
                </a:extLst>
              </p:cNvPr>
              <p:cNvSpPr txBox="1">
                <a:spLocks noRot="1" noChangeAspect="1" noMove="1" noResize="1" noEditPoints="1" noAdjustHandles="1" noChangeArrowheads="1" noChangeShapeType="1" noTextEdit="1"/>
              </p:cNvSpPr>
              <p:nvPr/>
            </p:nvSpPr>
            <p:spPr bwMode="auto">
              <a:xfrm>
                <a:off x="2694474" y="3280333"/>
                <a:ext cx="2268582" cy="585787"/>
              </a:xfrm>
              <a:prstGeom prst="rect">
                <a:avLst/>
              </a:prstGeom>
              <a:blipFill>
                <a:blip r:embed="rId9"/>
                <a:stretch>
                  <a:fillRect b="-937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AF322CD-5BEF-BF16-DF51-E32D344E3EF4}"/>
              </a:ext>
            </a:extLst>
          </p:cNvPr>
          <p:cNvSpPr txBox="1"/>
          <p:nvPr/>
        </p:nvSpPr>
        <p:spPr>
          <a:xfrm>
            <a:off x="4941746" y="3417609"/>
            <a:ext cx="2561713" cy="369332"/>
          </a:xfrm>
          <a:prstGeom prst="rect">
            <a:avLst/>
          </a:prstGeom>
          <a:noFill/>
        </p:spPr>
        <p:txBody>
          <a:bodyPr wrap="square">
            <a:spAutoFit/>
          </a:bodyPr>
          <a:lstStyle/>
          <a:p>
            <a:r>
              <a:rPr lang="en-US" dirty="0">
                <a:latin typeface="+mn-lt"/>
              </a:rPr>
              <a:t>Eq. 6.9.4.4-2</a:t>
            </a:r>
          </a:p>
        </p:txBody>
      </p:sp>
      <p:sp>
        <p:nvSpPr>
          <p:cNvPr id="24" name="TextBox 23">
            <a:extLst>
              <a:ext uri="{FF2B5EF4-FFF2-40B4-BE49-F238E27FC236}">
                <a16:creationId xmlns:a16="http://schemas.microsoft.com/office/drawing/2014/main" id="{07623F9C-54C4-4174-48CF-1ABD5AAF991F}"/>
              </a:ext>
            </a:extLst>
          </p:cNvPr>
          <p:cNvSpPr txBox="1"/>
          <p:nvPr/>
        </p:nvSpPr>
        <p:spPr>
          <a:xfrm>
            <a:off x="779442" y="3773392"/>
            <a:ext cx="8523308" cy="1077218"/>
          </a:xfrm>
          <a:prstGeom prst="rect">
            <a:avLst/>
          </a:prstGeom>
          <a:noFill/>
        </p:spPr>
        <p:txBody>
          <a:bodyPr wrap="square">
            <a:spAutoFit/>
          </a:bodyPr>
          <a:lstStyle/>
          <a:p>
            <a:r>
              <a:rPr lang="en-US" sz="1600" dirty="0">
                <a:latin typeface="+mn-lt"/>
              </a:rPr>
              <a:t>where:</a:t>
            </a:r>
          </a:p>
          <a:p>
            <a:endParaRPr lang="en-US" sz="1600" dirty="0">
              <a:latin typeface="+mn-lt"/>
            </a:endParaRPr>
          </a:p>
          <a:p>
            <a:pPr marL="395288" indent="-395288"/>
            <a:r>
              <a:rPr lang="el-GR" sz="1600" dirty="0">
                <a:latin typeface="+mn-lt"/>
                <a:sym typeface="MT Extra" panose="05050102010205020202" pitchFamily="18" charset="2"/>
              </a:rPr>
              <a:t></a:t>
            </a:r>
            <a:r>
              <a:rPr lang="en-US" sz="1600" dirty="0">
                <a:latin typeface="+mn-lt"/>
              </a:rPr>
              <a:t>  =  </a:t>
            </a:r>
            <a:r>
              <a:rPr lang="en-US" sz="1600" dirty="0">
                <a:effectLst/>
                <a:latin typeface="+mn-lt"/>
                <a:ea typeface="Times New Roman" panose="02020603050405020304" pitchFamily="18" charset="0"/>
                <a:cs typeface="Times New Roman" panose="02020603050405020304" pitchFamily="18" charset="0"/>
              </a:rPr>
              <a:t>distance between the work points of the joints measured along the length of the angle (in.)</a:t>
            </a:r>
          </a:p>
          <a:p>
            <a:pPr marL="395288" indent="-395288"/>
            <a:r>
              <a:rPr lang="en-US" sz="1600" dirty="0">
                <a:latin typeface="+mn-lt"/>
              </a:rPr>
              <a:t>r</a:t>
            </a:r>
            <a:r>
              <a:rPr lang="en-US" sz="1600" baseline="-25000" dirty="0">
                <a:latin typeface="+mn-lt"/>
              </a:rPr>
              <a:t>x  </a:t>
            </a:r>
            <a:r>
              <a:rPr lang="en-US" sz="1600" dirty="0">
                <a:latin typeface="+mn-lt"/>
              </a:rPr>
              <a:t>=  </a:t>
            </a:r>
            <a:r>
              <a:rPr lang="en-US" sz="1600" dirty="0">
                <a:effectLst/>
                <a:latin typeface="+mn-lt"/>
                <a:ea typeface="Times New Roman" panose="02020603050405020304" pitchFamily="18" charset="0"/>
                <a:cs typeface="Times New Roman" panose="02020603050405020304" pitchFamily="18" charset="0"/>
              </a:rPr>
              <a:t>radius of gyration about the geometric axis of the angle parallel to the connected leg (in.)</a:t>
            </a:r>
            <a:endParaRPr lang="en-US" dirty="0">
              <a:latin typeface="+mn-lt"/>
            </a:endParaRPr>
          </a:p>
        </p:txBody>
      </p:sp>
      <p:pic>
        <p:nvPicPr>
          <p:cNvPr id="20" name="Picture 19">
            <a:extLst>
              <a:ext uri="{FF2B5EF4-FFF2-40B4-BE49-F238E27FC236}">
                <a16:creationId xmlns:a16="http://schemas.microsoft.com/office/drawing/2014/main" id="{F08B3D17-A7F6-E5CF-3774-46EEBD8A3845}"/>
              </a:ext>
            </a:extLst>
          </p:cNvPr>
          <p:cNvPicPr>
            <a:picLocks noChangeAspect="1"/>
          </p:cNvPicPr>
          <p:nvPr/>
        </p:nvPicPr>
        <p:blipFill>
          <a:blip r:embed="rId10"/>
          <a:stretch>
            <a:fillRect/>
          </a:stretch>
        </p:blipFill>
        <p:spPr>
          <a:xfrm>
            <a:off x="8142146" y="95866"/>
            <a:ext cx="761669" cy="4184650"/>
          </a:xfrm>
          <a:prstGeom prst="rect">
            <a:avLst/>
          </a:prstGeom>
        </p:spPr>
      </p:pic>
    </p:spTree>
    <p:extLst>
      <p:ext uri="{BB962C8B-B14F-4D97-AF65-F5344CB8AC3E}">
        <p14:creationId xmlns:p14="http://schemas.microsoft.com/office/powerpoint/2010/main" val="1242029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r>
              <a:rPr lang="en-US" sz="2800" dirty="0">
                <a:cs typeface="Calibri"/>
              </a:rPr>
              <a:t>Effective Slenderness Ratio</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94</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9648CA-7914-36D4-03FB-5BB14C84A8FC}"/>
              </a:ext>
            </a:extLst>
          </p:cNvPr>
          <p:cNvSpPr txBox="1"/>
          <p:nvPr/>
        </p:nvSpPr>
        <p:spPr>
          <a:xfrm>
            <a:off x="1362679" y="2658081"/>
            <a:ext cx="7621065"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If             , then:</a:t>
            </a:r>
          </a:p>
          <a:p>
            <a:endParaRPr lang="en-US" dirty="0">
              <a:latin typeface="+mn-lt"/>
            </a:endParaRP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DED691AE-9126-C4B5-C264-9F6C40FDD45E}"/>
                  </a:ext>
                </a:extLst>
              </p:cNvPr>
              <p:cNvSpPr txBox="1"/>
              <p:nvPr/>
            </p:nvSpPr>
            <p:spPr bwMode="auto">
              <a:xfrm>
                <a:off x="1895632" y="2608599"/>
                <a:ext cx="822167" cy="5524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ℓ</m:t>
                          </m:r>
                        </m:num>
                        <m:den>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𝑟</m:t>
                              </m:r>
                            </m:e>
                            <m:sub>
                              <m:r>
                                <a:rPr lang="en-US" sz="1200" i="1">
                                  <a:solidFill>
                                    <a:srgbClr val="000000"/>
                                  </a:solidFill>
                                  <a:latin typeface="Cambria Math" panose="02040503050406030204" pitchFamily="18" charset="0"/>
                                </a:rPr>
                                <m:t>𝑥</m:t>
                              </m:r>
                            </m:sub>
                          </m:sSub>
                        </m:den>
                      </m:f>
                      <m:r>
                        <a:rPr lang="en-US" sz="1200" i="1">
                          <a:solidFill>
                            <a:srgbClr val="000000"/>
                          </a:solidFill>
                          <a:latin typeface="Cambria Math" panose="02040503050406030204" pitchFamily="18" charset="0"/>
                        </a:rPr>
                        <m:t>≤80</m:t>
                      </m:r>
                    </m:oMath>
                  </m:oMathPara>
                </a14:m>
                <a:endParaRPr lang="en-US" sz="1200" dirty="0"/>
              </a:p>
            </p:txBody>
          </p:sp>
        </mc:Choice>
        <mc:Fallback xmlns="">
          <p:sp>
            <p:nvSpPr>
              <p:cNvPr id="7" name="Object 6">
                <a:extLst>
                  <a:ext uri="{FF2B5EF4-FFF2-40B4-BE49-F238E27FC236}">
                    <a16:creationId xmlns:a16="http://schemas.microsoft.com/office/drawing/2014/main" id="{DED691AE-9126-C4B5-C264-9F6C40FDD45E}"/>
                  </a:ext>
                </a:extLst>
              </p:cNvPr>
              <p:cNvSpPr txBox="1">
                <a:spLocks noRot="1" noChangeAspect="1" noMove="1" noResize="1" noEditPoints="1" noAdjustHandles="1" noChangeArrowheads="1" noChangeShapeType="1" noTextEdit="1"/>
              </p:cNvSpPr>
              <p:nvPr/>
            </p:nvSpPr>
            <p:spPr bwMode="auto">
              <a:xfrm>
                <a:off x="1895632" y="2608599"/>
                <a:ext cx="822167" cy="5524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4841EFA7-0D42-1E80-05C5-4635AE213EDE}"/>
                  </a:ext>
                </a:extLst>
              </p:cNvPr>
              <p:cNvSpPr txBox="1"/>
              <p:nvPr/>
            </p:nvSpPr>
            <p:spPr bwMode="auto">
              <a:xfrm>
                <a:off x="3330632" y="2514188"/>
                <a:ext cx="4848167" cy="6921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=72+0.75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e>
                      </m:d>
                      <m:r>
                        <a:rPr lang="en-US" sz="1400" i="1">
                          <a:solidFill>
                            <a:srgbClr val="000000"/>
                          </a:solidFill>
                          <a:latin typeface="Cambria Math" panose="02040503050406030204" pitchFamily="18" charset="0"/>
                        </a:rPr>
                        <m:t>+4</m:t>
                      </m:r>
                      <m:d>
                        <m:dPr>
                          <m:begChr m:val="["/>
                          <m:endChr m:val="]"/>
                          <m:ctrlPr>
                            <a:rPr lang="en-US" sz="1400" i="1">
                              <a:solidFill>
                                <a:srgbClr val="000000"/>
                              </a:solidFill>
                              <a:latin typeface="Cambria Math" panose="02040503050406030204" pitchFamily="18" charset="0"/>
                            </a:rPr>
                          </m:ctrlPr>
                        </m:dPr>
                        <m:e>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ℓ</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𝑠</m:t>
                                          </m:r>
                                        </m:sub>
                                      </m:sSub>
                                    </m:den>
                                  </m:f>
                                </m:e>
                              </m:d>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−1</m:t>
                          </m:r>
                        </m:e>
                      </m:d>
                      <m:r>
                        <a:rPr lang="en-US" sz="1400" i="1">
                          <a:solidFill>
                            <a:srgbClr val="000000"/>
                          </a:solidFill>
                          <a:latin typeface="Cambria Math" panose="02040503050406030204" pitchFamily="18" charset="0"/>
                        </a:rPr>
                        <m:t>≥0.95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𝑧</m:t>
                                  </m:r>
                                </m:sub>
                              </m:sSub>
                            </m:den>
                          </m:f>
                        </m:e>
                      </m:d>
                    </m:oMath>
                  </m:oMathPara>
                </a14:m>
                <a:endParaRPr lang="en-US" sz="1400" dirty="0"/>
              </a:p>
            </p:txBody>
          </p:sp>
        </mc:Choice>
        <mc:Fallback xmlns="">
          <p:sp>
            <p:nvSpPr>
              <p:cNvPr id="9" name="Object 8">
                <a:extLst>
                  <a:ext uri="{FF2B5EF4-FFF2-40B4-BE49-F238E27FC236}">
                    <a16:creationId xmlns:a16="http://schemas.microsoft.com/office/drawing/2014/main" id="{4841EFA7-0D42-1E80-05C5-4635AE213EDE}"/>
                  </a:ext>
                </a:extLst>
              </p:cNvPr>
              <p:cNvSpPr txBox="1">
                <a:spLocks noRot="1" noChangeAspect="1" noMove="1" noResize="1" noEditPoints="1" noAdjustHandles="1" noChangeArrowheads="1" noChangeShapeType="1" noTextEdit="1"/>
              </p:cNvSpPr>
              <p:nvPr/>
            </p:nvSpPr>
            <p:spPr bwMode="auto">
              <a:xfrm>
                <a:off x="3330632" y="2514188"/>
                <a:ext cx="4848167" cy="692150"/>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D2A1666-1DAF-42A2-2B9A-4E6494966021}"/>
              </a:ext>
            </a:extLst>
          </p:cNvPr>
          <p:cNvSpPr txBox="1"/>
          <p:nvPr/>
        </p:nvSpPr>
        <p:spPr>
          <a:xfrm>
            <a:off x="7644154" y="2627172"/>
            <a:ext cx="1739304" cy="369332"/>
          </a:xfrm>
          <a:prstGeom prst="rect">
            <a:avLst/>
          </a:prstGeom>
          <a:noFill/>
        </p:spPr>
        <p:txBody>
          <a:bodyPr wrap="square" rtlCol="0">
            <a:spAutoFit/>
          </a:bodyPr>
          <a:lstStyle/>
          <a:p>
            <a:r>
              <a:rPr lang="en-US" dirty="0">
                <a:latin typeface="+mn-lt"/>
              </a:rPr>
              <a:t>Eq. 6.9.4.4-3</a:t>
            </a:r>
          </a:p>
        </p:txBody>
      </p:sp>
      <p:sp>
        <p:nvSpPr>
          <p:cNvPr id="15" name="TextBox 14">
            <a:extLst>
              <a:ext uri="{FF2B5EF4-FFF2-40B4-BE49-F238E27FC236}">
                <a16:creationId xmlns:a16="http://schemas.microsoft.com/office/drawing/2014/main" id="{1F36BE0C-A9F9-AE8F-D9C9-8B4AD20EBC5F}"/>
              </a:ext>
            </a:extLst>
          </p:cNvPr>
          <p:cNvSpPr txBox="1"/>
          <p:nvPr/>
        </p:nvSpPr>
        <p:spPr>
          <a:xfrm>
            <a:off x="1318181" y="3346835"/>
            <a:ext cx="640080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mn-lt"/>
                <a:ea typeface="Times New Roman" panose="02020603050405020304" pitchFamily="18" charset="0"/>
                <a:cs typeface="Calibri" panose="020F0502020204030204" pitchFamily="34" charset="0"/>
              </a:rPr>
              <a:t>If             , then:</a:t>
            </a:r>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308E0057-B37D-6CD5-179F-1E3E176B9206}"/>
                  </a:ext>
                </a:extLst>
              </p:cNvPr>
              <p:cNvSpPr txBox="1"/>
              <p:nvPr/>
            </p:nvSpPr>
            <p:spPr bwMode="auto">
              <a:xfrm>
                <a:off x="1882259" y="3310974"/>
                <a:ext cx="835539" cy="5524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ℓ</m:t>
                          </m:r>
                        </m:num>
                        <m:den>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𝑟</m:t>
                              </m:r>
                            </m:e>
                            <m:sub>
                              <m:r>
                                <a:rPr lang="en-US" sz="1200" i="1">
                                  <a:solidFill>
                                    <a:srgbClr val="000000"/>
                                  </a:solidFill>
                                  <a:latin typeface="Cambria Math" panose="02040503050406030204" pitchFamily="18" charset="0"/>
                                </a:rPr>
                                <m:t>𝑥</m:t>
                              </m:r>
                            </m:sub>
                          </m:sSub>
                        </m:den>
                      </m:f>
                      <m:r>
                        <a:rPr lang="en-US" sz="1200" i="1">
                          <a:solidFill>
                            <a:srgbClr val="000000"/>
                          </a:solidFill>
                          <a:latin typeface="Cambria Math" panose="02040503050406030204" pitchFamily="18" charset="0"/>
                        </a:rPr>
                        <m:t>&gt;80</m:t>
                      </m:r>
                    </m:oMath>
                  </m:oMathPara>
                </a14:m>
                <a:endParaRPr lang="en-US" sz="1200" dirty="0"/>
              </a:p>
            </p:txBody>
          </p:sp>
        </mc:Choice>
        <mc:Fallback xmlns="">
          <p:sp>
            <p:nvSpPr>
              <p:cNvPr id="17" name="Object 16">
                <a:extLst>
                  <a:ext uri="{FF2B5EF4-FFF2-40B4-BE49-F238E27FC236}">
                    <a16:creationId xmlns:a16="http://schemas.microsoft.com/office/drawing/2014/main" id="{308E0057-B37D-6CD5-179F-1E3E176B9206}"/>
                  </a:ext>
                </a:extLst>
              </p:cNvPr>
              <p:cNvSpPr txBox="1">
                <a:spLocks noRot="1" noChangeAspect="1" noMove="1" noResize="1" noEditPoints="1" noAdjustHandles="1" noChangeArrowheads="1" noChangeShapeType="1" noTextEdit="1"/>
              </p:cNvSpPr>
              <p:nvPr/>
            </p:nvSpPr>
            <p:spPr bwMode="auto">
              <a:xfrm>
                <a:off x="1882259" y="3310974"/>
                <a:ext cx="835539" cy="5524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D961E1A0-EB04-D8F7-61F1-545F1C2FDC74}"/>
                  </a:ext>
                </a:extLst>
              </p:cNvPr>
              <p:cNvSpPr txBox="1"/>
              <p:nvPr/>
            </p:nvSpPr>
            <p:spPr bwMode="auto">
              <a:xfrm>
                <a:off x="3339117" y="3173469"/>
                <a:ext cx="4442203" cy="6937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=32+1.25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e>
                      </m:d>
                      <m:r>
                        <a:rPr lang="en-US" sz="1400" i="1">
                          <a:solidFill>
                            <a:srgbClr val="000000"/>
                          </a:solidFill>
                          <a:latin typeface="Cambria Math" panose="02040503050406030204" pitchFamily="18" charset="0"/>
                        </a:rPr>
                        <m:t>+4</m:t>
                      </m:r>
                      <m:d>
                        <m:dPr>
                          <m:begChr m:val="["/>
                          <m:endChr m:val="]"/>
                          <m:ctrlPr>
                            <a:rPr lang="en-US" sz="1400" i="1">
                              <a:solidFill>
                                <a:srgbClr val="000000"/>
                              </a:solidFill>
                              <a:latin typeface="Cambria Math" panose="02040503050406030204" pitchFamily="18" charset="0"/>
                            </a:rPr>
                          </m:ctrlPr>
                        </m:dPr>
                        <m:e>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ℓ</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𝑏</m:t>
                                          </m:r>
                                        </m:e>
                                        <m:sub>
                                          <m:r>
                                            <a:rPr lang="en-US" sz="1400" i="1">
                                              <a:solidFill>
                                                <a:srgbClr val="000000"/>
                                              </a:solidFill>
                                              <a:latin typeface="Cambria Math" panose="02040503050406030204" pitchFamily="18" charset="0"/>
                                            </a:rPr>
                                            <m:t>𝑠</m:t>
                                          </m:r>
                                        </m:sub>
                                      </m:sSub>
                                    </m:den>
                                  </m:f>
                                </m:e>
                              </m:d>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−1</m:t>
                          </m:r>
                        </m:e>
                      </m:d>
                      <m:r>
                        <a:rPr lang="en-US" sz="1400" i="1">
                          <a:solidFill>
                            <a:srgbClr val="000000"/>
                          </a:solidFill>
                          <a:latin typeface="Cambria Math" panose="02040503050406030204" pitchFamily="18" charset="0"/>
                        </a:rPr>
                        <m:t>≥0.95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𝑧</m:t>
                                  </m:r>
                                </m:sub>
                              </m:sSub>
                            </m:den>
                          </m:f>
                        </m:e>
                      </m:d>
                    </m:oMath>
                  </m:oMathPara>
                </a14:m>
                <a:endParaRPr lang="en-US" sz="1400" dirty="0"/>
              </a:p>
            </p:txBody>
          </p:sp>
        </mc:Choice>
        <mc:Fallback xmlns="">
          <p:sp>
            <p:nvSpPr>
              <p:cNvPr id="19" name="Object 18">
                <a:extLst>
                  <a:ext uri="{FF2B5EF4-FFF2-40B4-BE49-F238E27FC236}">
                    <a16:creationId xmlns:a16="http://schemas.microsoft.com/office/drawing/2014/main" id="{D961E1A0-EB04-D8F7-61F1-545F1C2FDC74}"/>
                  </a:ext>
                </a:extLst>
              </p:cNvPr>
              <p:cNvSpPr txBox="1">
                <a:spLocks noRot="1" noChangeAspect="1" noMove="1" noResize="1" noEditPoints="1" noAdjustHandles="1" noChangeArrowheads="1" noChangeShapeType="1" noTextEdit="1"/>
              </p:cNvSpPr>
              <p:nvPr/>
            </p:nvSpPr>
            <p:spPr bwMode="auto">
              <a:xfrm>
                <a:off x="3339117" y="3173469"/>
                <a:ext cx="4442203" cy="693737"/>
              </a:xfrm>
              <a:prstGeom prst="rect">
                <a:avLst/>
              </a:prstGeom>
              <a:blipFill>
                <a:blip r:embed="rId8"/>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AF322CD-5BEF-BF16-DF51-E32D344E3EF4}"/>
              </a:ext>
            </a:extLst>
          </p:cNvPr>
          <p:cNvSpPr txBox="1"/>
          <p:nvPr/>
        </p:nvSpPr>
        <p:spPr>
          <a:xfrm>
            <a:off x="7680859" y="3272130"/>
            <a:ext cx="1378340" cy="369332"/>
          </a:xfrm>
          <a:prstGeom prst="rect">
            <a:avLst/>
          </a:prstGeom>
          <a:noFill/>
        </p:spPr>
        <p:txBody>
          <a:bodyPr wrap="square">
            <a:spAutoFit/>
          </a:bodyPr>
          <a:lstStyle/>
          <a:p>
            <a:r>
              <a:rPr lang="en-US" dirty="0">
                <a:latin typeface="+mn-lt"/>
              </a:rPr>
              <a:t>Eq. 6.9.4.4-4</a:t>
            </a:r>
          </a:p>
        </p:txBody>
      </p:sp>
      <p:sp>
        <p:nvSpPr>
          <p:cNvPr id="24" name="TextBox 23">
            <a:extLst>
              <a:ext uri="{FF2B5EF4-FFF2-40B4-BE49-F238E27FC236}">
                <a16:creationId xmlns:a16="http://schemas.microsoft.com/office/drawing/2014/main" id="{07623F9C-54C4-4174-48CF-1ABD5AAF991F}"/>
              </a:ext>
            </a:extLst>
          </p:cNvPr>
          <p:cNvSpPr txBox="1"/>
          <p:nvPr/>
        </p:nvSpPr>
        <p:spPr>
          <a:xfrm>
            <a:off x="971905" y="3761260"/>
            <a:ext cx="6076595" cy="1323439"/>
          </a:xfrm>
          <a:prstGeom prst="rect">
            <a:avLst/>
          </a:prstGeom>
          <a:noFill/>
        </p:spPr>
        <p:txBody>
          <a:bodyPr wrap="square">
            <a:spAutoFit/>
          </a:bodyPr>
          <a:lstStyle/>
          <a:p>
            <a:r>
              <a:rPr lang="en-US" sz="1600" dirty="0">
                <a:latin typeface="+mn-lt"/>
              </a:rPr>
              <a:t>where:</a:t>
            </a:r>
          </a:p>
          <a:p>
            <a:endParaRPr lang="en-US" sz="1600" dirty="0">
              <a:latin typeface="+mn-lt"/>
            </a:endParaRPr>
          </a:p>
          <a:p>
            <a:pPr marL="395288" indent="-395288"/>
            <a:r>
              <a:rPr lang="en-US" sz="1600" dirty="0">
                <a:latin typeface="+mn-lt"/>
                <a:sym typeface="MT Extra" panose="05050102010205020202" pitchFamily="18" charset="2"/>
              </a:rPr>
              <a:t>b</a:t>
            </a:r>
            <a:r>
              <a:rPr lang="el-GR" sz="1600" baseline="-25000" dirty="0">
                <a:latin typeface="+mn-lt"/>
                <a:sym typeface="MT Extra" panose="05050102010205020202" pitchFamily="18" charset="2"/>
              </a:rPr>
              <a:t></a:t>
            </a:r>
            <a:r>
              <a:rPr lang="en-US" sz="1600" dirty="0">
                <a:latin typeface="+mn-lt"/>
              </a:rPr>
              <a:t>  =  </a:t>
            </a:r>
            <a:r>
              <a:rPr lang="en-US" sz="1600" dirty="0">
                <a:effectLst/>
                <a:latin typeface="+mn-lt"/>
                <a:ea typeface="Times New Roman" panose="02020603050405020304" pitchFamily="18" charset="0"/>
              </a:rPr>
              <a:t>length of the longer leg of an unequal-leg angle (in.)</a:t>
            </a:r>
          </a:p>
          <a:p>
            <a:pPr marL="395288" indent="-395288"/>
            <a:r>
              <a:rPr lang="en-US" sz="1600" dirty="0">
                <a:effectLst/>
                <a:latin typeface="+mn-lt"/>
                <a:ea typeface="Times New Roman" panose="02020603050405020304" pitchFamily="18" charset="0"/>
                <a:cs typeface="Times New Roman" panose="02020603050405020304" pitchFamily="18" charset="0"/>
              </a:rPr>
              <a:t>b</a:t>
            </a:r>
            <a:r>
              <a:rPr lang="en-US" sz="1600" baseline="-25000" dirty="0">
                <a:effectLst/>
                <a:latin typeface="+mn-lt"/>
                <a:ea typeface="Times New Roman" panose="02020603050405020304" pitchFamily="18" charset="0"/>
                <a:cs typeface="Times New Roman" panose="02020603050405020304" pitchFamily="18" charset="0"/>
              </a:rPr>
              <a:t>s</a:t>
            </a:r>
            <a:r>
              <a:rPr lang="en-US" sz="1600" dirty="0">
                <a:effectLst/>
                <a:latin typeface="+mn-lt"/>
                <a:ea typeface="Times New Roman" panose="02020603050405020304" pitchFamily="18" charset="0"/>
                <a:cs typeface="Times New Roman" panose="02020603050405020304" pitchFamily="18" charset="0"/>
              </a:rPr>
              <a:t>  =  length of the shorter leg of an unequal-leg angle (in.)</a:t>
            </a:r>
            <a:endParaRPr lang="en-US" sz="1600" baseline="-25000" dirty="0">
              <a:effectLst/>
              <a:latin typeface="+mn-lt"/>
              <a:ea typeface="Times New Roman" panose="02020603050405020304" pitchFamily="18" charset="0"/>
              <a:cs typeface="Times New Roman" panose="02020603050405020304" pitchFamily="18" charset="0"/>
            </a:endParaRPr>
          </a:p>
          <a:p>
            <a:pPr marL="395288" indent="-395288"/>
            <a:r>
              <a:rPr lang="en-US" sz="1600" dirty="0">
                <a:latin typeface="+mn-lt"/>
              </a:rPr>
              <a:t>r</a:t>
            </a:r>
            <a:r>
              <a:rPr lang="en-US" sz="1600" baseline="-25000" dirty="0">
                <a:latin typeface="+mn-lt"/>
              </a:rPr>
              <a:t>z    </a:t>
            </a:r>
            <a:r>
              <a:rPr lang="en-US" sz="1600" dirty="0">
                <a:latin typeface="+mn-lt"/>
              </a:rPr>
              <a:t>=  </a:t>
            </a:r>
            <a:r>
              <a:rPr lang="en-US" sz="1600" dirty="0">
                <a:effectLst/>
                <a:latin typeface="+mn-lt"/>
                <a:ea typeface="Times New Roman" panose="02020603050405020304" pitchFamily="18" charset="0"/>
                <a:cs typeface="Times New Roman" panose="02020603050405020304" pitchFamily="18" charset="0"/>
              </a:rPr>
              <a:t>radius of gyration about the minor principal axis of the angle (in.)</a:t>
            </a:r>
            <a:endParaRPr lang="en-US" dirty="0">
              <a:latin typeface="+mn-lt"/>
            </a:endParaRPr>
          </a:p>
        </p:txBody>
      </p:sp>
      <p:pic>
        <p:nvPicPr>
          <p:cNvPr id="13" name="Picture 12" descr="Figure 6.6.3.4.5.2-2 Unequal-Leg Angles Connected Through the Shorter Leg with Ratio of Leg Lengths &lt; 1.7. sketch of angle connected to gusset plate with dimensions and axes indicated. ">
            <a:extLst>
              <a:ext uri="{FF2B5EF4-FFF2-40B4-BE49-F238E27FC236}">
                <a16:creationId xmlns:a16="http://schemas.microsoft.com/office/drawing/2014/main" id="{D3C7FCBB-8A2C-0A41-A613-BE4357636D4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18805" y="1046638"/>
            <a:ext cx="2148944" cy="1559926"/>
          </a:xfrm>
          <a:prstGeom prst="rect">
            <a:avLst/>
          </a:prstGeom>
          <a:noFill/>
          <a:ln>
            <a:noFill/>
          </a:ln>
        </p:spPr>
      </p:pic>
    </p:spTree>
    <p:extLst>
      <p:ext uri="{BB962C8B-B14F-4D97-AF65-F5344CB8AC3E}">
        <p14:creationId xmlns:p14="http://schemas.microsoft.com/office/powerpoint/2010/main" val="15357357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E3F83E-ED79-241C-B65C-125B45ABCB84}"/>
              </a:ext>
            </a:extLst>
          </p:cNvPr>
          <p:cNvSpPr txBox="1"/>
          <p:nvPr/>
        </p:nvSpPr>
        <p:spPr>
          <a:xfrm>
            <a:off x="754145" y="1130921"/>
            <a:ext cx="6357950"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Elastic critical buckling resistance, P</a:t>
            </a:r>
            <a:r>
              <a:rPr lang="en-US" baseline="-25000"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Check for slender cross-section elements (i.e., the angle legs) and calculate P</a:t>
            </a:r>
            <a:r>
              <a:rPr lang="en-US" baseline="-25000" dirty="0">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 accordingly (Slides 54 through 62).</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Check the actual maximum slenderness ratio (vs. the effective slenderness ratio) against the appropriate limiting slenderness (Slide 66).  </a:t>
            </a:r>
          </a:p>
        </p:txBody>
      </p:sp>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101600"/>
            <a:ext cx="8229600" cy="857250"/>
          </a:xfrm>
        </p:spPr>
        <p:txBody>
          <a:bodyPr lIns="91440" tIns="45720" rIns="91440" bIns="45720" anchor="t">
            <a:normAutofit fontScale="90000"/>
          </a:bodyPr>
          <a:lstStyle/>
          <a:p>
            <a:r>
              <a:rPr lang="en-US" sz="3600" dirty="0">
                <a:cs typeface="Calibri"/>
              </a:rPr>
              <a:t>Single-Angle Compression Members</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95</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2FEA8F01-CED8-C0FB-362A-577CDD40CF40}"/>
                  </a:ext>
                </a:extLst>
              </p:cNvPr>
              <p:cNvSpPr txBox="1"/>
              <p:nvPr/>
            </p:nvSpPr>
            <p:spPr bwMode="auto">
              <a:xfrm>
                <a:off x="1752583" y="1627329"/>
                <a:ext cx="1565651" cy="1056969"/>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𝜋</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𝐸</m:t>
                          </m:r>
                        </m:num>
                        <m:den>
                          <m:sSubSup>
                            <m:sSubSupPr>
                              <m:ctrlPr>
                                <a:rPr lang="en-US" i="1">
                                  <a:solidFill>
                                    <a:srgbClr val="000000"/>
                                  </a:solidFill>
                                  <a:latin typeface="Cambria Math" panose="02040503050406030204" pitchFamily="18" charset="0"/>
                                </a:rPr>
                              </m:ctrlPr>
                            </m:sSub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ℓ</m:t>
                                      </m:r>
                                    </m:num>
                                    <m:den>
                                      <m:r>
                                        <a:rPr lang="en-US" i="1">
                                          <a:solidFill>
                                            <a:srgbClr val="000000"/>
                                          </a:solidFill>
                                          <a:latin typeface="Cambria Math" panose="02040503050406030204" pitchFamily="18" charset="0"/>
                                        </a:rPr>
                                        <m:t>𝑟</m:t>
                                      </m:r>
                                    </m:den>
                                  </m:f>
                                </m:e>
                              </m:d>
                            </m:e>
                            <m:sub>
                              <m:r>
                                <a:rPr lang="en-US" i="1">
                                  <a:solidFill>
                                    <a:srgbClr val="000000"/>
                                  </a:solidFill>
                                  <a:latin typeface="Cambria Math" panose="02040503050406030204" pitchFamily="18" charset="0"/>
                                </a:rPr>
                                <m:t>𝑒𝑓𝑓</m:t>
                              </m:r>
                            </m:sub>
                            <m:sup>
                              <m:r>
                                <a:rPr lang="en-US" i="1">
                                  <a:solidFill>
                                    <a:srgbClr val="000000"/>
                                  </a:solidFill>
                                  <a:latin typeface="Cambria Math" panose="02040503050406030204" pitchFamily="18" charset="0"/>
                                </a:rPr>
                                <m:t>2</m:t>
                              </m:r>
                            </m:sup>
                          </m:sSubSup>
                        </m:den>
                      </m:f>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𝑔</m:t>
                          </m:r>
                        </m:sub>
                      </m:sSub>
                    </m:oMath>
                  </m:oMathPara>
                </a14:m>
                <a:endParaRPr lang="en-US" dirty="0"/>
              </a:p>
            </p:txBody>
          </p:sp>
        </mc:Choice>
        <mc:Fallback xmlns="">
          <p:sp>
            <p:nvSpPr>
              <p:cNvPr id="7" name="Object 6">
                <a:extLst>
                  <a:ext uri="{FF2B5EF4-FFF2-40B4-BE49-F238E27FC236}">
                    <a16:creationId xmlns:a16="http://schemas.microsoft.com/office/drawing/2014/main" id="{2FEA8F01-CED8-C0FB-362A-577CDD40CF40}"/>
                  </a:ext>
                </a:extLst>
              </p:cNvPr>
              <p:cNvSpPr txBox="1">
                <a:spLocks noRot="1" noChangeAspect="1" noMove="1" noResize="1" noEditPoints="1" noAdjustHandles="1" noChangeArrowheads="1" noChangeShapeType="1" noTextEdit="1"/>
              </p:cNvSpPr>
              <p:nvPr/>
            </p:nvSpPr>
            <p:spPr bwMode="auto">
              <a:xfrm>
                <a:off x="1752583" y="1627329"/>
                <a:ext cx="1565651" cy="1056969"/>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DF08C97-E3A4-CAA7-7835-9522BD98D7A6}"/>
              </a:ext>
            </a:extLst>
          </p:cNvPr>
          <p:cNvSpPr txBox="1"/>
          <p:nvPr/>
        </p:nvSpPr>
        <p:spPr>
          <a:xfrm>
            <a:off x="3662771" y="1866421"/>
            <a:ext cx="2215299" cy="369332"/>
          </a:xfrm>
          <a:prstGeom prst="rect">
            <a:avLst/>
          </a:prstGeom>
          <a:noFill/>
        </p:spPr>
        <p:txBody>
          <a:bodyPr wrap="square" rtlCol="0">
            <a:spAutoFit/>
          </a:bodyPr>
          <a:lstStyle/>
          <a:p>
            <a:r>
              <a:rPr lang="en-US" dirty="0">
                <a:latin typeface="+mn-lt"/>
              </a:rPr>
              <a:t>Flexural buckling (FB)</a:t>
            </a:r>
          </a:p>
        </p:txBody>
      </p:sp>
      <p:pic>
        <p:nvPicPr>
          <p:cNvPr id="12" name="Picture 11">
            <a:extLst>
              <a:ext uri="{FF2B5EF4-FFF2-40B4-BE49-F238E27FC236}">
                <a16:creationId xmlns:a16="http://schemas.microsoft.com/office/drawing/2014/main" id="{0AFA26AF-5BD8-38DF-27FD-6D9A3E188ED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70397" y="661591"/>
            <a:ext cx="1598028" cy="1622613"/>
          </a:xfrm>
          <a:prstGeom prst="rect">
            <a:avLst/>
          </a:prstGeom>
        </p:spPr>
      </p:pic>
      <p:pic>
        <p:nvPicPr>
          <p:cNvPr id="15" name="Picture 14">
            <a:extLst>
              <a:ext uri="{FF2B5EF4-FFF2-40B4-BE49-F238E27FC236}">
                <a16:creationId xmlns:a16="http://schemas.microsoft.com/office/drawing/2014/main" id="{26567CDB-C67E-CB64-6020-C039E9659F00}"/>
              </a:ext>
            </a:extLst>
          </p:cNvPr>
          <p:cNvPicPr>
            <a:picLocks noChangeAspect="1"/>
          </p:cNvPicPr>
          <p:nvPr/>
        </p:nvPicPr>
        <p:blipFill>
          <a:blip r:embed="rId7"/>
          <a:stretch>
            <a:fillRect/>
          </a:stretch>
        </p:blipFill>
        <p:spPr>
          <a:xfrm>
            <a:off x="7369915" y="2290592"/>
            <a:ext cx="1577300" cy="2597057"/>
          </a:xfrm>
          <a:prstGeom prst="rect">
            <a:avLst/>
          </a:prstGeom>
        </p:spPr>
      </p:pic>
    </p:spTree>
    <p:extLst>
      <p:ext uri="{BB962C8B-B14F-4D97-AF65-F5344CB8AC3E}">
        <p14:creationId xmlns:p14="http://schemas.microsoft.com/office/powerpoint/2010/main" val="8917838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199" y="146979"/>
            <a:ext cx="8229600" cy="857250"/>
          </a:xfrm>
        </p:spPr>
        <p:txBody>
          <a:bodyPr lIns="91440" tIns="45720" rIns="91440" bIns="45720" anchor="t">
            <a:normAutofit fontScale="90000"/>
          </a:bodyPr>
          <a:lstStyle/>
          <a:p>
            <a:r>
              <a:rPr lang="en-US" sz="3200" dirty="0">
                <a:cs typeface="Calibri"/>
              </a:rPr>
              <a:t>Single-Angle Compression Members - Example</a:t>
            </a:r>
            <a:br>
              <a:rPr lang="en-US" sz="3600" dirty="0">
                <a:cs typeface="Calibri"/>
              </a:rPr>
            </a:br>
            <a:br>
              <a:rPr lang="en-US" sz="4000" dirty="0">
                <a:cs typeface="Calibri"/>
              </a:rPr>
            </a:br>
            <a:endParaRPr lang="en-US" sz="28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37977"/>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a:xfrm>
            <a:off x="6850144" y="4907501"/>
            <a:ext cx="2133600" cy="274637"/>
          </a:xfrm>
        </p:spPr>
        <p:txBody>
          <a:bodyPr/>
          <a:lstStyle/>
          <a:p>
            <a:fld id="{BA98D948-1207-4CB8-9C03-80C63F72A5E7}" type="slidenum">
              <a:rPr lang="en-US" smtClean="0"/>
              <a:t>96</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51148" y="1267435"/>
            <a:ext cx="8441703" cy="2308324"/>
          </a:xfrm>
          <a:prstGeom prst="rect">
            <a:avLst/>
          </a:prstGeom>
          <a:noFill/>
        </p:spPr>
        <p:txBody>
          <a:bodyPr wrap="square" rtlCol="0">
            <a:spAutoFit/>
          </a:bodyPr>
          <a:lstStyle/>
          <a:p>
            <a:pPr marR="0" algn="just">
              <a:spcBef>
                <a:spcPts val="0"/>
              </a:spcBef>
              <a:spcAft>
                <a:spcPts val="0"/>
              </a:spcAft>
            </a:pPr>
            <a:endParaRPr lang="en-US" sz="1800" dirty="0">
              <a:effectLst/>
              <a:latin typeface="+mn-lt"/>
              <a:ea typeface="Times New Roman" panose="02020603050405020304" pitchFamily="18" charset="0"/>
            </a:endParaRPr>
          </a:p>
          <a:p>
            <a:pPr marL="0" marR="0">
              <a:spcBef>
                <a:spcPts val="0"/>
              </a:spcBef>
              <a:spcAft>
                <a:spcPts val="0"/>
              </a:spcAft>
            </a:pPr>
            <a:r>
              <a:rPr lang="en-US" sz="1800" u="none" strike="noStrike"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endParaRPr lang="en-US" dirty="0">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pPr lvl="1"/>
            <a:endParaRPr lang="en-US" dirty="0">
              <a:latin typeface="+mn-lt"/>
              <a:ea typeface="Times New Roman" panose="02020603050405020304" pitchFamily="18" charset="0"/>
              <a:cs typeface="Calibri" panose="020F0502020204030204" pitchFamily="34" charset="0"/>
            </a:endParaRPr>
          </a:p>
          <a:p>
            <a:pPr marL="742950" lvl="1" indent="-285750">
              <a:buFont typeface="Wingdings" panose="05000000000000000000" pitchFamily="2" charset="2"/>
              <a:buChar char="Ø"/>
            </a:pPr>
            <a:endParaRPr lang="en-US" dirty="0">
              <a:effectLst/>
              <a:latin typeface="+mn-lt"/>
              <a:ea typeface="Times New Roman" panose="02020603050405020304" pitchFamily="18" charset="0"/>
              <a:cs typeface="Calibri" panose="020F0502020204030204" pitchFamily="34" charset="0"/>
            </a:endParaRPr>
          </a:p>
          <a:p>
            <a:pPr lvl="1"/>
            <a:endParaRPr lang="en-US" dirty="0">
              <a:effectLst/>
              <a:latin typeface="+mn-lt"/>
              <a:ea typeface="Times New Roman" panose="02020603050405020304" pitchFamily="18" charset="0"/>
              <a:cs typeface="Calibri" panose="020F0502020204030204" pitchFamily="34" charset="0"/>
            </a:endParaRPr>
          </a:p>
          <a:p>
            <a:endParaRPr lang="en-US" dirty="0"/>
          </a:p>
        </p:txBody>
      </p:sp>
      <p:sp>
        <p:nvSpPr>
          <p:cNvPr id="23" name="Rectangle 22">
            <a:extLst>
              <a:ext uri="{FF2B5EF4-FFF2-40B4-BE49-F238E27FC236}">
                <a16:creationId xmlns:a16="http://schemas.microsoft.com/office/drawing/2014/main" id="{7CCB9A55-17E7-F00D-5A63-9D23BDAB40FA}"/>
              </a:ext>
            </a:extLst>
          </p:cNvPr>
          <p:cNvSpPr/>
          <p:nvPr/>
        </p:nvSpPr>
        <p:spPr>
          <a:xfrm>
            <a:off x="7202078" y="3739928"/>
            <a:ext cx="45719" cy="11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4BE20D-08F4-B269-F01E-4640667A6FF1}"/>
              </a:ext>
            </a:extLst>
          </p:cNvPr>
          <p:cNvSpPr/>
          <p:nvPr/>
        </p:nvSpPr>
        <p:spPr>
          <a:xfrm>
            <a:off x="7718981" y="3535052"/>
            <a:ext cx="91185" cy="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B2357E-6FCE-678C-D13C-EBEFE3F4D9B6}"/>
              </a:ext>
            </a:extLst>
          </p:cNvPr>
          <p:cNvSpPr/>
          <p:nvPr/>
        </p:nvSpPr>
        <p:spPr>
          <a:xfrm>
            <a:off x="5203596" y="2488676"/>
            <a:ext cx="754144" cy="19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5C86F4-ED85-AB2D-4975-9CB687E67A8C}"/>
              </a:ext>
            </a:extLst>
          </p:cNvPr>
          <p:cNvSpPr/>
          <p:nvPr/>
        </p:nvSpPr>
        <p:spPr>
          <a:xfrm>
            <a:off x="5203596" y="2488676"/>
            <a:ext cx="754144" cy="1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BB643B-5E6D-C3DB-F885-C686C3D57669}"/>
              </a:ext>
            </a:extLst>
          </p:cNvPr>
          <p:cNvSpPr/>
          <p:nvPr/>
        </p:nvSpPr>
        <p:spPr>
          <a:xfrm>
            <a:off x="4306529" y="3632984"/>
            <a:ext cx="737419" cy="21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FE3F83E-ED79-241C-B65C-125B45ABCB84}"/>
              </a:ext>
            </a:extLst>
          </p:cNvPr>
          <p:cNvSpPr txBox="1"/>
          <p:nvPr/>
        </p:nvSpPr>
        <p:spPr>
          <a:xfrm>
            <a:off x="864670" y="900800"/>
            <a:ext cx="4343401" cy="4308872"/>
          </a:xfrm>
          <a:prstGeom prst="rect">
            <a:avLst/>
          </a:prstGeom>
          <a:noFill/>
        </p:spPr>
        <p:txBody>
          <a:bodyPr wrap="square" rtlCol="0">
            <a:spAutoFit/>
          </a:bodyPr>
          <a:lstStyle/>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Example</a:t>
            </a:r>
            <a:r>
              <a:rPr lang="en-US" sz="1600" dirty="0">
                <a:latin typeface="Calibri" panose="020F0502020204030204" pitchFamily="34" charset="0"/>
                <a:cs typeface="Calibri" panose="020F0502020204030204" pitchFamily="34" charset="0"/>
              </a:rPr>
              <a:t> – </a:t>
            </a:r>
            <a:r>
              <a:rPr lang="en-US" sz="1600" dirty="0">
                <a:effectLst/>
                <a:latin typeface="Calibri" panose="020F0502020204030204" pitchFamily="34" charset="0"/>
                <a:ea typeface="Times New Roman" panose="02020603050405020304" pitchFamily="18" charset="0"/>
                <a:cs typeface="Calibri" panose="020F0502020204030204" pitchFamily="34" charset="0"/>
              </a:rPr>
              <a:t>Determine the suitability of a L6 x 6 x 3/8 single-angle member for use as the bottom strut in a cross-frame of a horizontally curved I-girder bridge. The length of the member is 8′-0”</a:t>
            </a:r>
            <a:r>
              <a:rPr lang="en-US" sz="16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Assume the cross-frame is arranged in an X-type configuration, and that the work points of the bolted connections at each end of the member are located 6 inches from the centerline of the girder webs. The girder spacing is 11′-0”</a:t>
            </a:r>
            <a:r>
              <a:rPr lang="en-US" sz="16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Assume the structural steel for the angle is ASTM A709 Grade 50.</a:t>
            </a:r>
          </a:p>
          <a:p>
            <a:pPr marL="342900" indent="-34290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The factored compressive force, P</a:t>
            </a:r>
            <a:r>
              <a:rPr lang="en-US" sz="1600" baseline="-25000" dirty="0">
                <a:effectLst/>
                <a:latin typeface="+mn-lt"/>
                <a:ea typeface="Times New Roman" panose="02020603050405020304" pitchFamily="18" charset="0"/>
                <a:cs typeface="Times New Roman" panose="02020603050405020304" pitchFamily="18" charset="0"/>
              </a:rPr>
              <a:t>u</a:t>
            </a:r>
            <a:r>
              <a:rPr lang="en-US" sz="1600" dirty="0">
                <a:effectLst/>
                <a:latin typeface="+mn-lt"/>
                <a:ea typeface="Times New Roman" panose="02020603050405020304" pitchFamily="18" charset="0"/>
                <a:cs typeface="Times New Roman" panose="02020603050405020304" pitchFamily="18" charset="0"/>
              </a:rPr>
              <a:t>, due to the Strength I load combination is</a:t>
            </a:r>
          </a:p>
          <a:p>
            <a:r>
              <a:rPr lang="en-US" sz="1600" dirty="0">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-70.0 kips.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2" name="Picture 11" descr="Diagram, schematic&#10;&#10;Description automatically generated">
            <a:extLst>
              <a:ext uri="{FF2B5EF4-FFF2-40B4-BE49-F238E27FC236}">
                <a16:creationId xmlns:a16="http://schemas.microsoft.com/office/drawing/2014/main" id="{9A751411-95DE-ECE6-2C46-193F0BBA2F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59251" y="872205"/>
            <a:ext cx="3091114" cy="2373534"/>
          </a:xfrm>
          <a:prstGeom prst="rect">
            <a:avLst/>
          </a:prstGeom>
        </p:spPr>
      </p:pic>
      <p:sp>
        <p:nvSpPr>
          <p:cNvPr id="15" name="Rectangle 14">
            <a:extLst>
              <a:ext uri="{FF2B5EF4-FFF2-40B4-BE49-F238E27FC236}">
                <a16:creationId xmlns:a16="http://schemas.microsoft.com/office/drawing/2014/main" id="{74470FB8-6BB4-DE87-0B86-02CB19A8F13D}"/>
              </a:ext>
            </a:extLst>
          </p:cNvPr>
          <p:cNvSpPr/>
          <p:nvPr/>
        </p:nvSpPr>
        <p:spPr>
          <a:xfrm>
            <a:off x="7013542" y="2130458"/>
            <a:ext cx="1588417" cy="7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52BFF9E-4FF5-2789-0973-3814F5B65ABD}"/>
              </a:ext>
            </a:extLst>
          </p:cNvPr>
          <p:cNvSpPr txBox="1"/>
          <p:nvPr/>
        </p:nvSpPr>
        <p:spPr>
          <a:xfrm>
            <a:off x="7181453" y="2150719"/>
            <a:ext cx="2043056" cy="369332"/>
          </a:xfrm>
          <a:prstGeom prst="rect">
            <a:avLst/>
          </a:prstGeom>
          <a:noFill/>
        </p:spPr>
        <p:txBody>
          <a:bodyPr wrap="square" rtlCol="0">
            <a:spAutoFit/>
          </a:bodyPr>
          <a:lstStyle/>
          <a:p>
            <a:r>
              <a:rPr lang="en-US" dirty="0">
                <a:latin typeface="+mn-lt"/>
              </a:rPr>
              <a:t>L6 x 6 x 3/8</a:t>
            </a:r>
          </a:p>
        </p:txBody>
      </p:sp>
      <p:cxnSp>
        <p:nvCxnSpPr>
          <p:cNvPr id="26" name="Straight Arrow Connector 25">
            <a:extLst>
              <a:ext uri="{FF2B5EF4-FFF2-40B4-BE49-F238E27FC236}">
                <a16:creationId xmlns:a16="http://schemas.microsoft.com/office/drawing/2014/main" id="{9FBAAE6C-4F8D-4515-DB1D-28FE6BD0212C}"/>
              </a:ext>
            </a:extLst>
          </p:cNvPr>
          <p:cNvCxnSpPr/>
          <p:nvPr/>
        </p:nvCxnSpPr>
        <p:spPr>
          <a:xfrm flipH="1" flipV="1">
            <a:off x="6928701" y="1913641"/>
            <a:ext cx="273377" cy="3582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5AB85FA-F50C-8610-44B3-43F717D6F7A7}"/>
              </a:ext>
            </a:extLst>
          </p:cNvPr>
          <p:cNvSpPr txBox="1"/>
          <p:nvPr/>
        </p:nvSpPr>
        <p:spPr>
          <a:xfrm>
            <a:off x="6147113" y="3445479"/>
            <a:ext cx="2502817" cy="923330"/>
          </a:xfrm>
          <a:prstGeom prst="rect">
            <a:avLst/>
          </a:prstGeom>
          <a:noFill/>
        </p:spPr>
        <p:txBody>
          <a:bodyPr wrap="square" rtlCol="0">
            <a:spAutoFit/>
          </a:bodyPr>
          <a:lstStyle/>
          <a:p>
            <a:r>
              <a:rPr lang="en-US" dirty="0">
                <a:latin typeface="+mn-lt"/>
              </a:rPr>
              <a:t>A</a:t>
            </a:r>
            <a:r>
              <a:rPr lang="en-US" baseline="-25000" dirty="0">
                <a:latin typeface="+mn-lt"/>
              </a:rPr>
              <a:t>g</a:t>
            </a:r>
            <a:r>
              <a:rPr lang="en-US" dirty="0">
                <a:latin typeface="+mn-lt"/>
              </a:rPr>
              <a:t> = 4.36 in.</a:t>
            </a:r>
            <a:r>
              <a:rPr lang="en-US" baseline="30000" dirty="0">
                <a:latin typeface="+mn-lt"/>
              </a:rPr>
              <a:t>2</a:t>
            </a:r>
            <a:endParaRPr lang="en-US" dirty="0">
              <a:latin typeface="+mn-lt"/>
            </a:endParaRPr>
          </a:p>
          <a:p>
            <a:r>
              <a:rPr lang="en-US" dirty="0">
                <a:latin typeface="+mn-lt"/>
              </a:rPr>
              <a:t>r</a:t>
            </a:r>
            <a:r>
              <a:rPr lang="en-US" baseline="-25000" dirty="0">
                <a:latin typeface="+mn-lt"/>
              </a:rPr>
              <a:t>x</a:t>
            </a:r>
            <a:r>
              <a:rPr lang="en-US" dirty="0">
                <a:latin typeface="+mn-lt"/>
              </a:rPr>
              <a:t>  = 1.87 in.</a:t>
            </a:r>
          </a:p>
          <a:p>
            <a:r>
              <a:rPr lang="en-US" dirty="0">
                <a:latin typeface="+mn-lt"/>
              </a:rPr>
              <a:t>r</a:t>
            </a:r>
            <a:r>
              <a:rPr lang="en-US" baseline="-25000" dirty="0">
                <a:latin typeface="+mn-lt"/>
              </a:rPr>
              <a:t>z</a:t>
            </a:r>
            <a:r>
              <a:rPr lang="en-US" dirty="0">
                <a:latin typeface="+mn-lt"/>
              </a:rPr>
              <a:t>  = 1.19 in.</a:t>
            </a:r>
          </a:p>
        </p:txBody>
      </p:sp>
    </p:spTree>
    <p:extLst>
      <p:ext uri="{BB962C8B-B14F-4D97-AF65-F5344CB8AC3E}">
        <p14:creationId xmlns:p14="http://schemas.microsoft.com/office/powerpoint/2010/main" val="3428119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200" dirty="0">
                <a:cs typeface="Calibri"/>
              </a:rPr>
              <a:t>Single-Angle Compression Members - Example</a:t>
            </a: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97</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372359" y="295192"/>
            <a:ext cx="8366289" cy="4447371"/>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dirty="0">
                <a:latin typeface="+mn-lt"/>
                <a:ea typeface="Times New Roman" panose="02020603050405020304" pitchFamily="18" charset="0"/>
              </a:rPr>
              <a:t>Calculate the elastic critical buckling resistance, P</a:t>
            </a:r>
            <a:r>
              <a:rPr lang="en-US" baseline="-25000" dirty="0">
                <a:latin typeface="+mn-lt"/>
                <a:ea typeface="Times New Roman" panose="02020603050405020304" pitchFamily="18" charset="0"/>
              </a:rPr>
              <a:t>e</a:t>
            </a:r>
            <a:r>
              <a:rPr lang="en-US" dirty="0">
                <a:latin typeface="+mn-lt"/>
                <a:ea typeface="Times New Roman" panose="02020603050405020304" pitchFamily="18" charset="0"/>
              </a:rPr>
              <a:t>, of the single-angle member:</a:t>
            </a:r>
          </a:p>
          <a:p>
            <a:pPr marL="742950" lvl="1" indent="-285750" algn="just">
              <a:spcBef>
                <a:spcPts val="0"/>
              </a:spcBef>
              <a:spcAft>
                <a:spcPts val="0"/>
              </a:spcAft>
              <a:buFontTx/>
              <a:buChar char="―"/>
            </a:pPr>
            <a:r>
              <a:rPr lang="en-US" dirty="0">
                <a:latin typeface="+mn-lt"/>
                <a:ea typeface="Times New Roman" panose="02020603050405020304" pitchFamily="18" charset="0"/>
              </a:rPr>
              <a:t>Determine the </a:t>
            </a:r>
            <a:r>
              <a:rPr lang="en-US" dirty="0">
                <a:effectLst/>
                <a:latin typeface="Calibri" panose="020F0502020204030204" pitchFamily="34" charset="0"/>
                <a:ea typeface="Times New Roman" panose="02020603050405020304" pitchFamily="18" charset="0"/>
                <a:cs typeface="Calibri" panose="020F0502020204030204" pitchFamily="34" charset="0"/>
              </a:rPr>
              <a:t>effective slenderness ratio, </a:t>
            </a:r>
            <a:r>
              <a:rPr lang="en-US" sz="1600" dirty="0">
                <a:effectLst/>
                <a:latin typeface="+mn-lt"/>
                <a:ea typeface="Times New Roman" panose="02020603050405020304" pitchFamily="18" charset="0"/>
                <a:cs typeface="Times New Roman" panose="02020603050405020304" pitchFamily="18" charset="0"/>
              </a:rPr>
              <a:t>(K</a:t>
            </a:r>
            <a:r>
              <a:rPr lang="en-US" sz="1600" dirty="0">
                <a:effectLst/>
                <a:latin typeface="+mn-lt"/>
                <a:ea typeface="Times New Roman" panose="02020603050405020304" pitchFamily="18" charset="0"/>
                <a:cs typeface="Times New Roman" panose="02020603050405020304" pitchFamily="18" charset="0"/>
                <a:sym typeface="MT Extra" panose="05050102010205020202" pitchFamily="18" charset="2"/>
              </a:rPr>
              <a:t></a:t>
            </a:r>
            <a:r>
              <a:rPr lang="en-US" sz="1600" dirty="0">
                <a:effectLst/>
                <a:latin typeface="+mn-lt"/>
                <a:ea typeface="Times New Roman" panose="02020603050405020304" pitchFamily="18" charset="0"/>
                <a:cs typeface="Times New Roman" panose="02020603050405020304" pitchFamily="18" charset="0"/>
              </a:rPr>
              <a:t>/r)</a:t>
            </a:r>
            <a:r>
              <a:rPr lang="en-US" sz="1600" baseline="-25000" dirty="0">
                <a:effectLst/>
                <a:latin typeface="+mn-lt"/>
                <a:ea typeface="Times New Roman" panose="02020603050405020304" pitchFamily="18" charset="0"/>
                <a:cs typeface="Times New Roman" panose="02020603050405020304" pitchFamily="18" charset="0"/>
              </a:rPr>
              <a:t>eff</a:t>
            </a:r>
            <a:r>
              <a:rPr lang="en-US" sz="1600" dirty="0">
                <a:effectLst/>
                <a:latin typeface="+mn-lt"/>
                <a:ea typeface="Times New Roman" panose="02020603050405020304" pitchFamily="18" charset="0"/>
                <a:cs typeface="Times New Roman" panose="02020603050405020304" pitchFamily="18" charset="0"/>
              </a:rPr>
              <a:t>:</a:t>
            </a:r>
          </a:p>
          <a:p>
            <a:pPr marL="742950" lvl="1" indent="-285750" algn="just">
              <a:spcBef>
                <a:spcPts val="0"/>
              </a:spcBef>
              <a:spcAft>
                <a:spcPts val="0"/>
              </a:spcAft>
              <a:buFont typeface="Wingdings" panose="05000000000000000000" pitchFamily="2" charset="2"/>
              <a:buChar char="Ø"/>
            </a:pPr>
            <a:endParaRPr lang="en-US" sz="1700" dirty="0">
              <a:latin typeface="+mn-lt"/>
              <a:ea typeface="Times New Roman" panose="02020603050405020304" pitchFamily="18" charset="0"/>
            </a:endParaRPr>
          </a:p>
          <a:p>
            <a:pPr marR="0" algn="just">
              <a:spcBef>
                <a:spcPts val="0"/>
              </a:spcBef>
              <a:spcAft>
                <a:spcPts val="0"/>
              </a:spcAft>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CDBD69-FF7E-FD7E-07E3-6A04EE44AB1F}"/>
              </a:ext>
            </a:extLst>
          </p:cNvPr>
          <p:cNvSpPr txBox="1"/>
          <p:nvPr/>
        </p:nvSpPr>
        <p:spPr>
          <a:xfrm>
            <a:off x="6590303" y="2661721"/>
            <a:ext cx="1061509" cy="369332"/>
          </a:xfrm>
          <a:prstGeom prst="rect">
            <a:avLst/>
          </a:prstGeom>
          <a:noFill/>
        </p:spPr>
        <p:txBody>
          <a:bodyPr wrap="none" rtlCol="0">
            <a:spAutoFit/>
          </a:bodyPr>
          <a:lstStyle/>
          <a:p>
            <a:r>
              <a:rPr lang="en-US" dirty="0">
                <a:latin typeface="+mn-lt"/>
              </a:rPr>
              <a:t>(Slide 93)</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D71946CE-20CB-F09F-5C1E-C46311B47D94}"/>
                  </a:ext>
                </a:extLst>
              </p:cNvPr>
              <p:cNvSpPr txBox="1"/>
              <p:nvPr/>
            </p:nvSpPr>
            <p:spPr bwMode="auto">
              <a:xfrm>
                <a:off x="2955827" y="1403099"/>
                <a:ext cx="3406873" cy="304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ℓ=11.0−2(6.0/12)=10.0 </m:t>
                      </m:r>
                      <m:r>
                        <a:rPr lang="en-US" sz="1400" i="1">
                          <a:solidFill>
                            <a:srgbClr val="000000"/>
                          </a:solidFill>
                          <a:latin typeface="Cambria Math" panose="02040503050406030204" pitchFamily="18" charset="0"/>
                        </a:rPr>
                        <m:t>𝑓𝑒𝑒𝑡</m:t>
                      </m:r>
                    </m:oMath>
                  </m:oMathPara>
                </a14:m>
                <a:endParaRPr lang="en-US" sz="1400" dirty="0"/>
              </a:p>
            </p:txBody>
          </p:sp>
        </mc:Choice>
        <mc:Fallback xmlns="">
          <p:sp>
            <p:nvSpPr>
              <p:cNvPr id="5" name="Object 4">
                <a:extLst>
                  <a:ext uri="{FF2B5EF4-FFF2-40B4-BE49-F238E27FC236}">
                    <a16:creationId xmlns:a16="http://schemas.microsoft.com/office/drawing/2014/main" id="{D71946CE-20CB-F09F-5C1E-C46311B47D94}"/>
                  </a:ext>
                </a:extLst>
              </p:cNvPr>
              <p:cNvSpPr txBox="1">
                <a:spLocks noRot="1" noChangeAspect="1" noMove="1" noResize="1" noEditPoints="1" noAdjustHandles="1" noChangeArrowheads="1" noChangeShapeType="1" noTextEdit="1"/>
              </p:cNvSpPr>
              <p:nvPr/>
            </p:nvSpPr>
            <p:spPr bwMode="auto">
              <a:xfrm>
                <a:off x="2955827" y="1403099"/>
                <a:ext cx="3406873" cy="304800"/>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A59EAFCC-F1B0-966D-F656-02096743C18F}"/>
                  </a:ext>
                </a:extLst>
              </p:cNvPr>
              <p:cNvSpPr txBox="1"/>
              <p:nvPr/>
            </p:nvSpPr>
            <p:spPr bwMode="auto">
              <a:xfrm>
                <a:off x="3309143" y="1836486"/>
                <a:ext cx="2244725" cy="6096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ℓ</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𝑥</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10.0(12)</m:t>
                          </m:r>
                        </m:num>
                        <m:den>
                          <m:r>
                            <a:rPr lang="en-US" i="1">
                              <a:solidFill>
                                <a:srgbClr val="000000"/>
                              </a:solidFill>
                              <a:latin typeface="Cambria Math" panose="02040503050406030204" pitchFamily="18" charset="0"/>
                            </a:rPr>
                            <m:t>1.87</m:t>
                          </m:r>
                        </m:den>
                      </m:f>
                      <m:r>
                        <a:rPr lang="en-US" i="1">
                          <a:solidFill>
                            <a:srgbClr val="000000"/>
                          </a:solidFill>
                          <a:latin typeface="Cambria Math" panose="02040503050406030204" pitchFamily="18" charset="0"/>
                        </a:rPr>
                        <m:t>=64.2&lt;80</m:t>
                      </m:r>
                    </m:oMath>
                  </m:oMathPara>
                </a14:m>
                <a:endParaRPr lang="en-US" dirty="0"/>
              </a:p>
            </p:txBody>
          </p:sp>
        </mc:Choice>
        <mc:Fallback xmlns="">
          <p:sp>
            <p:nvSpPr>
              <p:cNvPr id="7" name="Object 6">
                <a:extLst>
                  <a:ext uri="{FF2B5EF4-FFF2-40B4-BE49-F238E27FC236}">
                    <a16:creationId xmlns:a16="http://schemas.microsoft.com/office/drawing/2014/main" id="{A59EAFCC-F1B0-966D-F656-02096743C18F}"/>
                  </a:ext>
                </a:extLst>
              </p:cNvPr>
              <p:cNvSpPr txBox="1">
                <a:spLocks noRot="1" noChangeAspect="1" noMove="1" noResize="1" noEditPoints="1" noAdjustHandles="1" noChangeArrowheads="1" noChangeShapeType="1" noTextEdit="1"/>
              </p:cNvSpPr>
              <p:nvPr/>
            </p:nvSpPr>
            <p:spPr bwMode="auto">
              <a:xfrm>
                <a:off x="3309143" y="1836486"/>
                <a:ext cx="2244725" cy="6096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D61A78E7-1DAB-DF26-43C2-2A60193A5E01}"/>
                  </a:ext>
                </a:extLst>
              </p:cNvPr>
              <p:cNvSpPr txBox="1"/>
              <p:nvPr/>
            </p:nvSpPr>
            <p:spPr bwMode="auto">
              <a:xfrm>
                <a:off x="2089929" y="2584464"/>
                <a:ext cx="4415533" cy="5857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Sub>
                      <m:r>
                        <a:rPr lang="en-US" sz="1400" i="1">
                          <a:solidFill>
                            <a:srgbClr val="000000"/>
                          </a:solidFill>
                          <a:latin typeface="Cambria Math" panose="02040503050406030204" pitchFamily="18" charset="0"/>
                        </a:rPr>
                        <m:t>=72+0.75</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ℓ</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𝑟</m:t>
                                  </m:r>
                                </m:e>
                                <m:sub>
                                  <m:r>
                                    <a:rPr lang="en-US" sz="1400" i="1">
                                      <a:solidFill>
                                        <a:srgbClr val="000000"/>
                                      </a:solidFill>
                                      <a:latin typeface="Cambria Math" panose="02040503050406030204" pitchFamily="18" charset="0"/>
                                    </a:rPr>
                                    <m:t>𝑥</m:t>
                                  </m:r>
                                </m:sub>
                              </m:sSub>
                            </m:den>
                          </m:f>
                        </m:e>
                      </m:d>
                      <m:r>
                        <a:rPr lang="en-US" sz="1400" i="1">
                          <a:solidFill>
                            <a:srgbClr val="000000"/>
                          </a:solidFill>
                          <a:latin typeface="Cambria Math" panose="02040503050406030204" pitchFamily="18" charset="0"/>
                        </a:rPr>
                        <m:t>=72+0.75(64.2)=120.2</m:t>
                      </m:r>
                    </m:oMath>
                  </m:oMathPara>
                </a14:m>
                <a:endParaRPr lang="en-US" sz="1400" dirty="0"/>
              </a:p>
            </p:txBody>
          </p:sp>
        </mc:Choice>
        <mc:Fallback xmlns="">
          <p:sp>
            <p:nvSpPr>
              <p:cNvPr id="8" name="Object 7">
                <a:extLst>
                  <a:ext uri="{FF2B5EF4-FFF2-40B4-BE49-F238E27FC236}">
                    <a16:creationId xmlns:a16="http://schemas.microsoft.com/office/drawing/2014/main" id="{D61A78E7-1DAB-DF26-43C2-2A60193A5E01}"/>
                  </a:ext>
                </a:extLst>
              </p:cNvPr>
              <p:cNvSpPr txBox="1">
                <a:spLocks noRot="1" noChangeAspect="1" noMove="1" noResize="1" noEditPoints="1" noAdjustHandles="1" noChangeArrowheads="1" noChangeShapeType="1" noTextEdit="1"/>
              </p:cNvSpPr>
              <p:nvPr/>
            </p:nvSpPr>
            <p:spPr bwMode="auto">
              <a:xfrm>
                <a:off x="2089929" y="2584464"/>
                <a:ext cx="4415533" cy="585788"/>
              </a:xfrm>
              <a:prstGeom prst="rect">
                <a:avLst/>
              </a:prstGeom>
              <a:blipFill>
                <a:blip r:embed="rId7"/>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2759F2A1-146C-E6C4-2C20-B2CEB76978E9}"/>
                  </a:ext>
                </a:extLst>
              </p:cNvPr>
              <p:cNvSpPr txBox="1"/>
              <p:nvPr/>
            </p:nvSpPr>
            <p:spPr bwMode="auto">
              <a:xfrm>
                <a:off x="3754436" y="3213608"/>
                <a:ext cx="1799432" cy="868274"/>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𝐸</m:t>
                          </m:r>
                        </m:num>
                        <m:den>
                          <m:sSubSup>
                            <m:sSubSupPr>
                              <m:ctrlPr>
                                <a:rPr lang="en-US" sz="1400" i="1">
                                  <a:solidFill>
                                    <a:srgbClr val="000000"/>
                                  </a:solidFill>
                                  <a:latin typeface="Cambria Math" panose="02040503050406030204" pitchFamily="18" charset="0"/>
                                </a:rPr>
                              </m:ctrlPr>
                            </m:sSubSup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𝐾</m:t>
                                      </m:r>
                                      <m:r>
                                        <a:rPr lang="en-US" sz="1400" i="1">
                                          <a:solidFill>
                                            <a:srgbClr val="000000"/>
                                          </a:solidFill>
                                          <a:latin typeface="Cambria Math" panose="02040503050406030204" pitchFamily="18" charset="0"/>
                                        </a:rPr>
                                        <m:t>ℓ</m:t>
                                      </m:r>
                                    </m:num>
                                    <m:den>
                                      <m:r>
                                        <a:rPr lang="en-US" sz="1400" i="1">
                                          <a:solidFill>
                                            <a:srgbClr val="000000"/>
                                          </a:solidFill>
                                          <a:latin typeface="Cambria Math" panose="02040503050406030204" pitchFamily="18" charset="0"/>
                                        </a:rPr>
                                        <m:t>𝑟</m:t>
                                      </m:r>
                                    </m:den>
                                  </m:f>
                                </m:e>
                              </m:d>
                            </m:e>
                            <m:sub>
                              <m:r>
                                <a:rPr lang="en-US" sz="1400" i="1">
                                  <a:solidFill>
                                    <a:srgbClr val="000000"/>
                                  </a:solidFill>
                                  <a:latin typeface="Cambria Math" panose="02040503050406030204" pitchFamily="18" charset="0"/>
                                </a:rPr>
                                <m:t>𝑒𝑓𝑓</m:t>
                              </m:r>
                            </m:sub>
                            <m:sup>
                              <m:r>
                                <a:rPr lang="en-US" sz="1400" i="1">
                                  <a:solidFill>
                                    <a:srgbClr val="000000"/>
                                  </a:solidFill>
                                  <a:latin typeface="Cambria Math" panose="02040503050406030204" pitchFamily="18" charset="0"/>
                                </a:rPr>
                                <m:t>2</m:t>
                              </m:r>
                            </m:sup>
                          </m:sSubSup>
                        </m:den>
                      </m:f>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oMath>
                  </m:oMathPara>
                </a14:m>
                <a:endParaRPr lang="en-US" sz="1400" dirty="0"/>
              </a:p>
            </p:txBody>
          </p:sp>
        </mc:Choice>
        <mc:Fallback xmlns="">
          <p:sp>
            <p:nvSpPr>
              <p:cNvPr id="10" name="Object 9">
                <a:extLst>
                  <a:ext uri="{FF2B5EF4-FFF2-40B4-BE49-F238E27FC236}">
                    <a16:creationId xmlns:a16="http://schemas.microsoft.com/office/drawing/2014/main" id="{2759F2A1-146C-E6C4-2C20-B2CEB76978E9}"/>
                  </a:ext>
                </a:extLst>
              </p:cNvPr>
              <p:cNvSpPr txBox="1">
                <a:spLocks noRot="1" noChangeAspect="1" noMove="1" noResize="1" noEditPoints="1" noAdjustHandles="1" noChangeArrowheads="1" noChangeShapeType="1" noTextEdit="1"/>
              </p:cNvSpPr>
              <p:nvPr/>
            </p:nvSpPr>
            <p:spPr bwMode="auto">
              <a:xfrm>
                <a:off x="3754436" y="3213608"/>
                <a:ext cx="1799432" cy="86827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577934B-59B4-F328-4A6F-A0813E07BDEF}"/>
              </a:ext>
            </a:extLst>
          </p:cNvPr>
          <p:cNvSpPr txBox="1"/>
          <p:nvPr/>
        </p:nvSpPr>
        <p:spPr>
          <a:xfrm>
            <a:off x="6590303" y="3345160"/>
            <a:ext cx="4572000" cy="369332"/>
          </a:xfrm>
          <a:prstGeom prst="rect">
            <a:avLst/>
          </a:prstGeom>
          <a:noFill/>
        </p:spPr>
        <p:txBody>
          <a:bodyPr wrap="square">
            <a:spAutoFit/>
          </a:bodyPr>
          <a:lstStyle/>
          <a:p>
            <a:r>
              <a:rPr lang="en-US" dirty="0">
                <a:latin typeface="+mn-lt"/>
              </a:rPr>
              <a:t>(Slide 95)</a:t>
            </a:r>
          </a:p>
        </p:txBody>
      </p:sp>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4B9FBA67-D4FB-D238-C460-EAFCBA8D0FF0}"/>
                  </a:ext>
                </a:extLst>
              </p:cNvPr>
              <p:cNvSpPr txBox="1"/>
              <p:nvPr/>
            </p:nvSpPr>
            <p:spPr bwMode="auto">
              <a:xfrm>
                <a:off x="3206750" y="4221245"/>
                <a:ext cx="3238500" cy="6270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𝜋</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(29,000)</m:t>
                          </m:r>
                        </m:num>
                        <m:den>
                          <m:sSup>
                            <m:sSupPr>
                              <m:ctrlPr>
                                <a:rPr lang="en-US" sz="1400" i="1">
                                  <a:solidFill>
                                    <a:srgbClr val="000000"/>
                                  </a:solidFill>
                                  <a:latin typeface="Cambria Math" panose="02040503050406030204" pitchFamily="18" charset="0"/>
                                </a:rPr>
                              </m:ctrlPr>
                            </m:sSupPr>
                            <m:e>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120.2</m:t>
                                  </m:r>
                                </m:e>
                              </m:d>
                            </m:e>
                            <m:sup>
                              <m:r>
                                <a:rPr lang="en-US" sz="1400" i="1">
                                  <a:solidFill>
                                    <a:srgbClr val="000000"/>
                                  </a:solidFill>
                                  <a:latin typeface="Cambria Math" panose="02040503050406030204" pitchFamily="18" charset="0"/>
                                </a:rPr>
                                <m:t>2</m:t>
                              </m:r>
                            </m:sup>
                          </m:sSup>
                        </m:den>
                      </m:f>
                      <m:r>
                        <a:rPr lang="en-US" sz="1400" i="1">
                          <a:solidFill>
                            <a:srgbClr val="000000"/>
                          </a:solidFill>
                          <a:latin typeface="Cambria Math" panose="02040503050406030204" pitchFamily="18" charset="0"/>
                        </a:rPr>
                        <m:t>(4.36)=86.4 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18" name="Object 17">
                <a:extLst>
                  <a:ext uri="{FF2B5EF4-FFF2-40B4-BE49-F238E27FC236}">
                    <a16:creationId xmlns:a16="http://schemas.microsoft.com/office/drawing/2014/main" id="{4B9FBA67-D4FB-D238-C460-EAFCBA8D0FF0}"/>
                  </a:ext>
                </a:extLst>
              </p:cNvPr>
              <p:cNvSpPr txBox="1">
                <a:spLocks noRot="1" noChangeAspect="1" noMove="1" noResize="1" noEditPoints="1" noAdjustHandles="1" noChangeArrowheads="1" noChangeShapeType="1" noTextEdit="1"/>
              </p:cNvSpPr>
              <p:nvPr/>
            </p:nvSpPr>
            <p:spPr bwMode="auto">
              <a:xfrm>
                <a:off x="3206750" y="4221245"/>
                <a:ext cx="3238500" cy="62706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255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200" dirty="0">
                <a:cs typeface="Calibri"/>
              </a:rPr>
              <a:t>Single-Angle Compression Members - Example</a:t>
            </a: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98</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553431" y="380265"/>
            <a:ext cx="8366289" cy="3903633"/>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spcBef>
                <a:spcPts val="0"/>
              </a:spcBef>
              <a:spcAft>
                <a:spcPts val="0"/>
              </a:spcAft>
              <a:buFont typeface="Calibri" panose="020F0502020204030204" pitchFamily="34" charset="0"/>
              <a:buChar char="―"/>
            </a:pPr>
            <a:r>
              <a:rPr lang="en-US" dirty="0">
                <a:latin typeface="+mn-lt"/>
                <a:ea typeface="Times New Roman" panose="02020603050405020304" pitchFamily="18" charset="0"/>
              </a:rPr>
              <a:t>Next, check for slender cross-section elements:</a:t>
            </a:r>
            <a:endParaRPr lang="en-US" dirty="0">
              <a:effectLst/>
              <a:latin typeface="+mn-lt"/>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sz="1700" dirty="0">
              <a:latin typeface="+mn-lt"/>
              <a:ea typeface="Times New Roman" panose="02020603050405020304" pitchFamily="18" charset="0"/>
            </a:endParaRPr>
          </a:p>
          <a:p>
            <a:pPr marL="742950" lvl="1" indent="-285750" algn="just">
              <a:spcBef>
                <a:spcPts val="0"/>
              </a:spcBef>
              <a:spcAft>
                <a:spcPts val="0"/>
              </a:spcAft>
              <a:buFont typeface="Courier New" panose="02070309020205020404" pitchFamily="49" charset="0"/>
              <a:buChar char="o"/>
            </a:pPr>
            <a:r>
              <a:rPr lang="en-US" dirty="0">
                <a:latin typeface="+mn-lt"/>
                <a:ea typeface="Times New Roman" panose="02020603050405020304" pitchFamily="18" charset="0"/>
                <a:cs typeface="Times New Roman" panose="02020603050405020304" pitchFamily="18" charset="0"/>
              </a:rPr>
              <a:t>Check if the angle legs are slender cross-section elements:</a:t>
            </a:r>
            <a:r>
              <a:rPr lang="en-US" dirty="0">
                <a:effectLst/>
                <a:latin typeface="+mn-lt"/>
                <a:ea typeface="Times New Roman" panose="02020603050405020304" pitchFamily="18" charset="0"/>
                <a:cs typeface="Times New Roman" panose="02020603050405020304" pitchFamily="18" charset="0"/>
              </a:rPr>
              <a:t> </a:t>
            </a:r>
            <a:endParaRPr lang="en-US" dirty="0">
              <a:latin typeface="+mn-lt"/>
            </a:endParaRPr>
          </a:p>
          <a:p>
            <a:pPr marL="285750" marR="0" indent="-285750" algn="just">
              <a:spcBef>
                <a:spcPts val="0"/>
              </a:spcBef>
              <a:spcAft>
                <a:spcPts val="0"/>
              </a:spcAft>
              <a:buFont typeface="Arial" panose="020B0604020202020204" pitchFamily="34" charset="0"/>
              <a:buChar char="•"/>
            </a:pPr>
            <a:endParaRPr lang="en-US" sz="1700" dirty="0">
              <a:effectLst/>
              <a:latin typeface="+mn-lt"/>
              <a:ea typeface="Times New Roman" panose="02020603050405020304" pitchFamily="18" charset="0"/>
            </a:endParaRPr>
          </a:p>
          <a:p>
            <a:endParaRPr lang="en-US" sz="1700" dirty="0">
              <a:latin typeface="+mn-lt"/>
              <a:ea typeface="Times New Roman" panose="02020603050405020304" pitchFamily="18" charset="0"/>
              <a:cs typeface="Times New Roman" panose="02020603050405020304" pitchFamily="18"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dirty="0">
              <a:latin typeface="+mn-lt"/>
              <a:ea typeface="Times New Roman" panose="02020603050405020304" pitchFamily="18" charset="0"/>
              <a:cs typeface="Calibri" panose="020F0502020204030204" pitchFamily="34" charset="0"/>
            </a:endParaRPr>
          </a:p>
          <a:p>
            <a:endParaRPr lang="en-US" sz="1700" dirty="0">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3083565" y="1701711"/>
                <a:ext cx="1223962" cy="68738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=0.45</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𝐸</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𝑦</m:t>
                                  </m:r>
                                </m:sub>
                              </m:sSub>
                            </m:den>
                          </m:f>
                        </m:e>
                      </m:rad>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3083565" y="1701711"/>
                <a:ext cx="1223962" cy="68738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5E9D789-D819-3E29-D127-F81E53811FCE}"/>
              </a:ext>
            </a:extLst>
          </p:cNvPr>
          <p:cNvSpPr txBox="1"/>
          <p:nvPr/>
        </p:nvSpPr>
        <p:spPr>
          <a:xfrm>
            <a:off x="4836475" y="1849300"/>
            <a:ext cx="404331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Table 6.9.4.2.1-1 (Slide 55)</a:t>
            </a: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A4F2793B-DAC6-07D7-D325-50F8231DD2C8}"/>
                  </a:ext>
                </a:extLst>
              </p:cNvPr>
              <p:cNvSpPr txBox="1"/>
              <p:nvPr/>
            </p:nvSpPr>
            <p:spPr bwMode="auto">
              <a:xfrm>
                <a:off x="3280266" y="2514510"/>
                <a:ext cx="4412006" cy="60642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𝑏</m:t>
                          </m:r>
                        </m:num>
                        <m:den>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6.0</m:t>
                          </m:r>
                        </m:num>
                        <m:den>
                          <m:r>
                            <a:rPr lang="en-US" sz="1400" i="1">
                              <a:solidFill>
                                <a:srgbClr val="000000"/>
                              </a:solidFill>
                              <a:latin typeface="Cambria Math" panose="02040503050406030204" pitchFamily="18" charset="0"/>
                            </a:rPr>
                            <m:t>0.375</m:t>
                          </m:r>
                        </m:den>
                      </m:f>
                      <m:r>
                        <a:rPr lang="en-US" sz="1400" i="1">
                          <a:solidFill>
                            <a:srgbClr val="000000"/>
                          </a:solidFill>
                          <a:latin typeface="Cambria Math" panose="02040503050406030204" pitchFamily="18" charset="0"/>
                        </a:rPr>
                        <m:t>=16.0&gt;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𝜆</m:t>
                          </m:r>
                        </m:e>
                        <m:sub>
                          <m:r>
                            <a:rPr lang="en-US" sz="1400" i="1">
                              <a:solidFill>
                                <a:srgbClr val="000000"/>
                              </a:solidFill>
                              <a:latin typeface="Cambria Math" panose="02040503050406030204" pitchFamily="18" charset="0"/>
                            </a:rPr>
                            <m:t>𝑟</m:t>
                          </m:r>
                        </m:sub>
                      </m:sSub>
                      <m:r>
                        <a:rPr lang="en-US" sz="1400" i="1">
                          <a:solidFill>
                            <a:srgbClr val="000000"/>
                          </a:solidFill>
                          <a:latin typeface="Cambria Math" panose="02040503050406030204" pitchFamily="18" charset="0"/>
                        </a:rPr>
                        <m:t>=0.45</m:t>
                      </m:r>
                      <m:rad>
                        <m:radPr>
                          <m:degHide m:val="on"/>
                          <m:ctrlPr>
                            <a:rPr lang="en-US" sz="1400" i="1">
                              <a:solidFill>
                                <a:srgbClr val="000000"/>
                              </a:solidFill>
                              <a:latin typeface="Cambria Math" panose="02040503050406030204" pitchFamily="18" charset="0"/>
                            </a:rPr>
                          </m:ctrlPr>
                        </m:radPr>
                        <m:deg/>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29,000</m:t>
                              </m:r>
                            </m:num>
                            <m:den>
                              <m:r>
                                <a:rPr lang="en-US" sz="1400" i="1">
                                  <a:solidFill>
                                    <a:srgbClr val="000000"/>
                                  </a:solidFill>
                                  <a:latin typeface="Cambria Math" panose="02040503050406030204" pitchFamily="18" charset="0"/>
                                </a:rPr>
                                <m:t>50</m:t>
                              </m:r>
                            </m:den>
                          </m:f>
                        </m:e>
                      </m:rad>
                      <m:r>
                        <a:rPr lang="en-US" sz="1400" i="1">
                          <a:solidFill>
                            <a:srgbClr val="000000"/>
                          </a:solidFill>
                          <a:latin typeface="Cambria Math" panose="02040503050406030204" pitchFamily="18" charset="0"/>
                        </a:rPr>
                        <m:t>=10.8</m:t>
                      </m:r>
                    </m:oMath>
                  </m:oMathPara>
                </a14:m>
                <a:endParaRPr lang="en-US" sz="1400" dirty="0"/>
              </a:p>
            </p:txBody>
          </p:sp>
        </mc:Choice>
        <mc:Fallback xmlns="">
          <p:sp>
            <p:nvSpPr>
              <p:cNvPr id="9" name="Object 8">
                <a:extLst>
                  <a:ext uri="{FF2B5EF4-FFF2-40B4-BE49-F238E27FC236}">
                    <a16:creationId xmlns:a16="http://schemas.microsoft.com/office/drawing/2014/main" id="{A4F2793B-DAC6-07D7-D325-50F8231DD2C8}"/>
                  </a:ext>
                </a:extLst>
              </p:cNvPr>
              <p:cNvSpPr txBox="1">
                <a:spLocks noRot="1" noChangeAspect="1" noMove="1" noResize="1" noEditPoints="1" noAdjustHandles="1" noChangeArrowheads="1" noChangeShapeType="1" noTextEdit="1"/>
              </p:cNvSpPr>
              <p:nvPr/>
            </p:nvSpPr>
            <p:spPr bwMode="auto">
              <a:xfrm>
                <a:off x="3280266" y="2514510"/>
                <a:ext cx="4412006" cy="606425"/>
              </a:xfrm>
              <a:prstGeom prst="rect">
                <a:avLst/>
              </a:prstGeom>
              <a:blipFill>
                <a:blip r:embed="rId6"/>
                <a:stretch>
                  <a:fillRect b="-12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7A050E-6BBB-6EEF-B3D9-E6ED6DAA9ABA}"/>
              </a:ext>
            </a:extLst>
          </p:cNvPr>
          <p:cNvSpPr txBox="1"/>
          <p:nvPr/>
        </p:nvSpPr>
        <p:spPr>
          <a:xfrm>
            <a:off x="2182436" y="3365299"/>
            <a:ext cx="4934801"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angle legs are slender cross-section elements.</a:t>
            </a:r>
          </a:p>
        </p:txBody>
      </p:sp>
      <p:pic>
        <p:nvPicPr>
          <p:cNvPr id="5" name="Picture 4" descr="Figure 6.6.3.4.2.4.3-1 Unstiffened Elements for a Single-Angle Member. sketch of angle connected to plate with b and t dimensions called out. legs of angle indicated to be unstiffened elements. ">
            <a:extLst>
              <a:ext uri="{FF2B5EF4-FFF2-40B4-BE49-F238E27FC236}">
                <a16:creationId xmlns:a16="http://schemas.microsoft.com/office/drawing/2014/main" id="{B6B9E4D4-80D6-C2B1-8E88-E463EA3DE90D}"/>
              </a:ext>
            </a:extLst>
          </p:cNvPr>
          <p:cNvPicPr>
            <a:picLocks noChangeAspect="1"/>
          </p:cNvPicPr>
          <p:nvPr/>
        </p:nvPicPr>
        <p:blipFill>
          <a:blip r:embed="rId7" cstate="print"/>
          <a:srcRect/>
          <a:stretch>
            <a:fillRect/>
          </a:stretch>
        </p:blipFill>
        <p:spPr bwMode="auto">
          <a:xfrm>
            <a:off x="730414" y="2140607"/>
            <a:ext cx="1979467" cy="1152611"/>
          </a:xfrm>
          <a:prstGeom prst="rect">
            <a:avLst/>
          </a:prstGeom>
          <a:noFill/>
          <a:ln w="9525">
            <a:noFill/>
            <a:miter lim="800000"/>
            <a:headEnd/>
            <a:tailEnd/>
          </a:ln>
        </p:spPr>
      </p:pic>
      <p:sp>
        <p:nvSpPr>
          <p:cNvPr id="13" name="Rectangle 12">
            <a:extLst>
              <a:ext uri="{FF2B5EF4-FFF2-40B4-BE49-F238E27FC236}">
                <a16:creationId xmlns:a16="http://schemas.microsoft.com/office/drawing/2014/main" id="{FD135FFB-CC9D-D6ED-D09C-57987BE8A002}"/>
              </a:ext>
            </a:extLst>
          </p:cNvPr>
          <p:cNvSpPr/>
          <p:nvPr/>
        </p:nvSpPr>
        <p:spPr>
          <a:xfrm>
            <a:off x="1781666" y="2696066"/>
            <a:ext cx="716437" cy="5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B1D1B84-EF23-DED4-0001-E7B007A1AB27}"/>
              </a:ext>
            </a:extLst>
          </p:cNvPr>
          <p:cNvSpPr/>
          <p:nvPr/>
        </p:nvSpPr>
        <p:spPr>
          <a:xfrm>
            <a:off x="1451728" y="3016577"/>
            <a:ext cx="329938" cy="10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061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D1-22C0-4455-B199-64C0CB289A78}"/>
              </a:ext>
            </a:extLst>
          </p:cNvPr>
          <p:cNvSpPr>
            <a:spLocks noGrp="1"/>
          </p:cNvSpPr>
          <p:nvPr>
            <p:ph type="title"/>
          </p:nvPr>
        </p:nvSpPr>
        <p:spPr>
          <a:xfrm>
            <a:off x="457200" y="-48360"/>
            <a:ext cx="8229600" cy="857250"/>
          </a:xfrm>
        </p:spPr>
        <p:txBody>
          <a:bodyPr lIns="91440" tIns="45720" rIns="91440" bIns="45720" anchor="t"/>
          <a:lstStyle/>
          <a:p>
            <a:r>
              <a:rPr lang="en-US" sz="3200" dirty="0">
                <a:cs typeface="Calibri"/>
              </a:rPr>
              <a:t>Single-Angle Compression Members - Example</a:t>
            </a:r>
            <a:endParaRPr lang="en-US" sz="3200" dirty="0"/>
          </a:p>
        </p:txBody>
      </p:sp>
      <p:sp>
        <p:nvSpPr>
          <p:cNvPr id="3" name="Content Placeholder 2">
            <a:extLst>
              <a:ext uri="{FF2B5EF4-FFF2-40B4-BE49-F238E27FC236}">
                <a16:creationId xmlns:a16="http://schemas.microsoft.com/office/drawing/2014/main" id="{AC69975F-510C-460A-867A-965E7DB033FF}"/>
              </a:ext>
            </a:extLst>
          </p:cNvPr>
          <p:cNvSpPr>
            <a:spLocks noGrp="1"/>
          </p:cNvSpPr>
          <p:nvPr>
            <p:ph idx="1"/>
          </p:nvPr>
        </p:nvSpPr>
        <p:spPr>
          <a:xfrm>
            <a:off x="542041" y="1647825"/>
            <a:ext cx="8229600" cy="3394075"/>
          </a:xfrm>
        </p:spPr>
        <p:txBody>
          <a:bodyPr lIns="91440" tIns="45720" rIns="91440" bIns="45720" anchor="t"/>
          <a:lstStyle/>
          <a:p>
            <a:pPr marL="0" indent="0">
              <a:buNone/>
            </a:pPr>
            <a:endParaRPr lang="en-US" sz="2400" dirty="0">
              <a:ea typeface="+mn-lt"/>
              <a:cs typeface="+mn-lt"/>
            </a:endParaRPr>
          </a:p>
          <a:p>
            <a:endParaRPr lang="en-US" sz="2400" dirty="0">
              <a:ea typeface="+mn-lt"/>
              <a:cs typeface="+mn-lt"/>
            </a:endParaRPr>
          </a:p>
          <a:p>
            <a:endParaRPr lang="en-US" sz="2400" dirty="0">
              <a:ea typeface="+mn-lt"/>
              <a:cs typeface="+mn-lt"/>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D4C31740-0B87-4FEB-B7E0-7E70505F8B7D}"/>
              </a:ext>
            </a:extLst>
          </p:cNvPr>
          <p:cNvSpPr>
            <a:spLocks noGrp="1"/>
          </p:cNvSpPr>
          <p:nvPr>
            <p:ph type="sldNum" sz="quarter" idx="12"/>
          </p:nvPr>
        </p:nvSpPr>
        <p:spPr/>
        <p:txBody>
          <a:bodyPr/>
          <a:lstStyle/>
          <a:p>
            <a:fld id="{BA98D948-1207-4CB8-9C03-80C63F72A5E7}" type="slidenum">
              <a:rPr lang="en-US" smtClean="0"/>
              <a:t>99</a:t>
            </a:fld>
            <a:endParaRPr lang="en-US" dirty="0"/>
          </a:p>
        </p:txBody>
      </p:sp>
      <p:sp>
        <p:nvSpPr>
          <p:cNvPr id="6" name="TextBox 5">
            <a:extLst>
              <a:ext uri="{FF2B5EF4-FFF2-40B4-BE49-F238E27FC236}">
                <a16:creationId xmlns:a16="http://schemas.microsoft.com/office/drawing/2014/main" id="{5F6E6CB3-8D7A-C77D-AB18-4B2F4642E0A2}"/>
              </a:ext>
            </a:extLst>
          </p:cNvPr>
          <p:cNvSpPr txBox="1"/>
          <p:nvPr/>
        </p:nvSpPr>
        <p:spPr>
          <a:xfrm>
            <a:off x="154967" y="380265"/>
            <a:ext cx="8366289" cy="3303468"/>
          </a:xfrm>
          <a:prstGeom prst="rect">
            <a:avLst/>
          </a:prstGeom>
          <a:noFill/>
        </p:spPr>
        <p:txBody>
          <a:bodyPr wrap="square" rtlCol="0">
            <a:spAutoFit/>
          </a:bodyPr>
          <a:lstStyle/>
          <a:p>
            <a:pPr marL="0" marR="0" indent="228600" algn="just">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1700" baseline="-25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aseline="-25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12" name="Rectangle 2">
            <a:extLst>
              <a:ext uri="{FF2B5EF4-FFF2-40B4-BE49-F238E27FC236}">
                <a16:creationId xmlns:a16="http://schemas.microsoft.com/office/drawing/2014/main" id="{621CA8FA-1977-D43D-734F-B923E81036BA}"/>
              </a:ext>
            </a:extLst>
          </p:cNvPr>
          <p:cNvSpPr>
            <a:spLocks noChangeArrowheads="1"/>
          </p:cNvSpPr>
          <p:nvPr/>
        </p:nvSpPr>
        <p:spPr bwMode="auto">
          <a:xfrm>
            <a:off x="0" y="-1"/>
            <a:ext cx="79339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6AAA22A5-F378-F833-7545-3CEB3A1311CD}"/>
                  </a:ext>
                </a:extLst>
              </p:cNvPr>
              <p:cNvSpPr txBox="1"/>
              <p:nvPr/>
            </p:nvSpPr>
            <p:spPr bwMode="auto">
              <a:xfrm>
                <a:off x="3868737" y="688802"/>
                <a:ext cx="1231950" cy="3032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𝑒𝑓𝑓</m:t>
                          </m:r>
                        </m:sub>
                      </m:sSub>
                    </m:oMath>
                  </m:oMathPara>
                </a14:m>
                <a:endParaRPr lang="en-US" sz="1400" dirty="0"/>
              </a:p>
            </p:txBody>
          </p:sp>
        </mc:Choice>
        <mc:Fallback xmlns="">
          <p:sp>
            <p:nvSpPr>
              <p:cNvPr id="7" name="Object 6">
                <a:extLst>
                  <a:ext uri="{FF2B5EF4-FFF2-40B4-BE49-F238E27FC236}">
                    <a16:creationId xmlns:a16="http://schemas.microsoft.com/office/drawing/2014/main" id="{6AAA22A5-F378-F833-7545-3CEB3A1311CD}"/>
                  </a:ext>
                </a:extLst>
              </p:cNvPr>
              <p:cNvSpPr txBox="1">
                <a:spLocks noRot="1" noChangeAspect="1" noMove="1" noResize="1" noEditPoints="1" noAdjustHandles="1" noChangeArrowheads="1" noChangeShapeType="1" noTextEdit="1"/>
              </p:cNvSpPr>
              <p:nvPr/>
            </p:nvSpPr>
            <p:spPr bwMode="auto">
              <a:xfrm>
                <a:off x="3868737" y="688802"/>
                <a:ext cx="1231950" cy="303213"/>
              </a:xfrm>
              <a:prstGeom prst="rect">
                <a:avLst/>
              </a:prstGeom>
              <a:blipFill>
                <a:blip r:embed="rId5"/>
                <a:stretch>
                  <a:fillRect b="-1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5E9D789-D819-3E29-D127-F81E53811FCE}"/>
              </a:ext>
            </a:extLst>
          </p:cNvPr>
          <p:cNvSpPr txBox="1"/>
          <p:nvPr/>
        </p:nvSpPr>
        <p:spPr>
          <a:xfrm>
            <a:off x="5100687" y="958771"/>
            <a:ext cx="404331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(Slide 58)</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F6262692-4302-B6BB-42BA-1E968871024D}"/>
                  </a:ext>
                </a:extLst>
              </p:cNvPr>
              <p:cNvSpPr txBox="1"/>
              <p:nvPr/>
            </p:nvSpPr>
            <p:spPr bwMode="auto">
              <a:xfrm>
                <a:off x="3939650" y="1105521"/>
                <a:ext cx="1161037" cy="6302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den>
                      </m:f>
                    </m:oMath>
                  </m:oMathPara>
                </a14:m>
                <a:endParaRPr lang="en-US" sz="1400" dirty="0"/>
              </a:p>
            </p:txBody>
          </p:sp>
        </mc:Choice>
        <mc:Fallback xmlns="">
          <p:sp>
            <p:nvSpPr>
              <p:cNvPr id="5" name="Object 4">
                <a:extLst>
                  <a:ext uri="{FF2B5EF4-FFF2-40B4-BE49-F238E27FC236}">
                    <a16:creationId xmlns:a16="http://schemas.microsoft.com/office/drawing/2014/main" id="{F6262692-4302-B6BB-42BA-1E968871024D}"/>
                  </a:ext>
                </a:extLst>
              </p:cNvPr>
              <p:cNvSpPr txBox="1">
                <a:spLocks noRot="1" noChangeAspect="1" noMove="1" noResize="1" noEditPoints="1" noAdjustHandles="1" noChangeArrowheads="1" noChangeShapeType="1" noTextEdit="1"/>
              </p:cNvSpPr>
              <p:nvPr/>
            </p:nvSpPr>
            <p:spPr bwMode="auto">
              <a:xfrm>
                <a:off x="3939650" y="1105521"/>
                <a:ext cx="1161037" cy="630237"/>
              </a:xfrm>
              <a:prstGeom prst="rect">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81EA85E-F2FF-F665-BBB5-3F737B4D2A3A}"/>
              </a:ext>
            </a:extLst>
          </p:cNvPr>
          <p:cNvSpPr txBox="1"/>
          <p:nvPr/>
        </p:nvSpPr>
        <p:spPr>
          <a:xfrm>
            <a:off x="372359" y="1746978"/>
            <a:ext cx="8690727" cy="686470"/>
          </a:xfrm>
          <a:prstGeom prst="rect">
            <a:avLst/>
          </a:prstGeom>
          <a:noFill/>
        </p:spPr>
        <p:txBody>
          <a:bodyPr wrap="square">
            <a:spAutoFit/>
          </a:bodyPr>
          <a:lstStyle/>
          <a:p>
            <a:pPr marL="857250" marR="228600" indent="-628650">
              <a:lnSpc>
                <a:spcPct val="110000"/>
              </a:lnSpc>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cr</a:t>
            </a:r>
            <a:r>
              <a:rPr lang="en-US" sz="1800" dirty="0">
                <a:effectLst/>
                <a:latin typeface="Calibri" panose="020F0502020204030204" pitchFamily="34" charset="0"/>
                <a:ea typeface="Times New Roman" panose="02020603050405020304" pitchFamily="18" charset="0"/>
                <a:cs typeface="Calibri" panose="020F0502020204030204" pitchFamily="34" charset="0"/>
              </a:rPr>
              <a:t>  =    nominal compressive resistance of the member calculated from Eq. 6.9.4.1.1-1 or 6.9.4.1.1-2, as applicable, using 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rPr>
              <a:t>g</a:t>
            </a:r>
            <a:r>
              <a:rPr lang="en-US" sz="1800" dirty="0">
                <a:effectLst/>
                <a:latin typeface="Calibri" panose="020F0502020204030204" pitchFamily="34" charset="0"/>
                <a:ea typeface="Times New Roman" panose="02020603050405020304" pitchFamily="18" charset="0"/>
                <a:cs typeface="Calibri" panose="020F0502020204030204" pitchFamily="34" charset="0"/>
              </a:rPr>
              <a:t> (Slide 52) (kips)</a:t>
            </a:r>
          </a:p>
        </p:txBody>
      </p:sp>
      <p:sp>
        <p:nvSpPr>
          <p:cNvPr id="16" name="TextBox 15">
            <a:extLst>
              <a:ext uri="{FF2B5EF4-FFF2-40B4-BE49-F238E27FC236}">
                <a16:creationId xmlns:a16="http://schemas.microsoft.com/office/drawing/2014/main" id="{377467A0-7FCB-D0B1-457A-7E1DD07883C3}"/>
              </a:ext>
            </a:extLst>
          </p:cNvPr>
          <p:cNvSpPr txBox="1"/>
          <p:nvPr/>
        </p:nvSpPr>
        <p:spPr>
          <a:xfrm>
            <a:off x="1534212" y="2538157"/>
            <a:ext cx="6245258"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P</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o</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  nominal yield resistance = F</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y</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A</a:t>
            </a:r>
            <a:r>
              <a:rPr lang="en-US" sz="1800" baseline="-250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g</a:t>
            </a:r>
            <a:r>
              <a:rPr lang="en-US" baseline="-25000"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a:t>
            </a:r>
            <a:r>
              <a:rPr lang="en-US" dirty="0">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(50)(4.36) = 218.0 kips</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MT Extra" panose="05050102010205020202" pitchFamily="18" charset="2"/>
              </a:rPr>
              <a:t> </a:t>
            </a:r>
            <a:endParaRPr lang="en-US" dirty="0"/>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A42BDA00-DD1E-D09E-E75B-9CBC01B59E70}"/>
                  </a:ext>
                </a:extLst>
              </p:cNvPr>
              <p:cNvSpPr txBox="1"/>
              <p:nvPr/>
            </p:nvSpPr>
            <p:spPr bwMode="auto">
              <a:xfrm>
                <a:off x="3546474" y="3035300"/>
                <a:ext cx="2638425" cy="5508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𝑜</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218.0</m:t>
                          </m:r>
                        </m:num>
                        <m:den>
                          <m:r>
                            <a:rPr lang="en-US" sz="1400" i="1">
                              <a:solidFill>
                                <a:srgbClr val="000000"/>
                              </a:solidFill>
                              <a:latin typeface="Cambria Math" panose="02040503050406030204" pitchFamily="18" charset="0"/>
                            </a:rPr>
                            <m:t>86.4</m:t>
                          </m:r>
                        </m:den>
                      </m:f>
                      <m:r>
                        <a:rPr lang="en-US" sz="1400" i="1">
                          <a:solidFill>
                            <a:srgbClr val="000000"/>
                          </a:solidFill>
                          <a:latin typeface="Cambria Math" panose="02040503050406030204" pitchFamily="18" charset="0"/>
                        </a:rPr>
                        <m:t>=2.52&gt;2.25</m:t>
                      </m:r>
                    </m:oMath>
                  </m:oMathPara>
                </a14:m>
                <a:endParaRPr lang="en-US" sz="1400" dirty="0"/>
              </a:p>
            </p:txBody>
          </p:sp>
        </mc:Choice>
        <mc:Fallback xmlns="">
          <p:sp>
            <p:nvSpPr>
              <p:cNvPr id="17" name="Object 16">
                <a:extLst>
                  <a:ext uri="{FF2B5EF4-FFF2-40B4-BE49-F238E27FC236}">
                    <a16:creationId xmlns:a16="http://schemas.microsoft.com/office/drawing/2014/main" id="{A42BDA00-DD1E-D09E-E75B-9CBC01B59E70}"/>
                  </a:ext>
                </a:extLst>
              </p:cNvPr>
              <p:cNvSpPr txBox="1">
                <a:spLocks noRot="1" noChangeAspect="1" noMove="1" noResize="1" noEditPoints="1" noAdjustHandles="1" noChangeArrowheads="1" noChangeShapeType="1" noTextEdit="1"/>
              </p:cNvSpPr>
              <p:nvPr/>
            </p:nvSpPr>
            <p:spPr bwMode="auto">
              <a:xfrm>
                <a:off x="3546474" y="3035300"/>
                <a:ext cx="2638425" cy="550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F5B4B504-2233-54DE-825C-E1A5ABF5637F}"/>
                  </a:ext>
                </a:extLst>
              </p:cNvPr>
              <p:cNvSpPr txBox="1"/>
              <p:nvPr/>
            </p:nvSpPr>
            <p:spPr bwMode="auto">
              <a:xfrm>
                <a:off x="2714625" y="3868738"/>
                <a:ext cx="4092575" cy="277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𝑛</m:t>
                          </m:r>
                        </m:sub>
                      </m:sSub>
                      <m:r>
                        <a:rPr lang="en-US" sz="1400" i="1">
                          <a:solidFill>
                            <a:srgbClr val="000000"/>
                          </a:solidFill>
                          <a:latin typeface="Cambria Math" panose="02040503050406030204" pitchFamily="18" charset="0"/>
                        </a:rPr>
                        <m:t>=0.877</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𝑒</m:t>
                          </m:r>
                        </m:sub>
                      </m:sSub>
                      <m:r>
                        <a:rPr lang="en-US" sz="1400" i="1">
                          <a:solidFill>
                            <a:srgbClr val="000000"/>
                          </a:solidFill>
                          <a:latin typeface="Cambria Math" panose="02040503050406030204" pitchFamily="18" charset="0"/>
                        </a:rPr>
                        <m:t>=0.877(86.4)=75.8 </m:t>
                      </m:r>
                      <m:r>
                        <a:rPr lang="en-US" sz="1400" i="1">
                          <a:solidFill>
                            <a:srgbClr val="000000"/>
                          </a:solidFill>
                          <a:latin typeface="Cambria Math" panose="02040503050406030204" pitchFamily="18" charset="0"/>
                        </a:rPr>
                        <m:t>𝑘𝑖𝑝𝑠</m:t>
                      </m:r>
                    </m:oMath>
                  </m:oMathPara>
                </a14:m>
                <a:endParaRPr lang="en-US" sz="1400" dirty="0"/>
              </a:p>
            </p:txBody>
          </p:sp>
        </mc:Choice>
        <mc:Fallback xmlns="">
          <p:sp>
            <p:nvSpPr>
              <p:cNvPr id="18" name="Object 17">
                <a:extLst>
                  <a:ext uri="{FF2B5EF4-FFF2-40B4-BE49-F238E27FC236}">
                    <a16:creationId xmlns:a16="http://schemas.microsoft.com/office/drawing/2014/main" id="{F5B4B504-2233-54DE-825C-E1A5ABF5637F}"/>
                  </a:ext>
                </a:extLst>
              </p:cNvPr>
              <p:cNvSpPr txBox="1">
                <a:spLocks noRot="1" noChangeAspect="1" noMove="1" noResize="1" noEditPoints="1" noAdjustHandles="1" noChangeArrowheads="1" noChangeShapeType="1" noTextEdit="1"/>
              </p:cNvSpPr>
              <p:nvPr/>
            </p:nvSpPr>
            <p:spPr bwMode="auto">
              <a:xfrm>
                <a:off x="2714625" y="3868738"/>
                <a:ext cx="4092575" cy="277812"/>
              </a:xfrm>
              <a:prstGeom prst="rect">
                <a:avLst/>
              </a:prstGeom>
              <a:blipFill>
                <a:blip r:embed="rId8"/>
                <a:stretch>
                  <a:fillRect b="-2222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6A21A2C-5454-21EF-FB03-5977F512E779}"/>
              </a:ext>
            </a:extLst>
          </p:cNvPr>
          <p:cNvSpPr txBox="1"/>
          <p:nvPr/>
        </p:nvSpPr>
        <p:spPr>
          <a:xfrm>
            <a:off x="6928700" y="3782886"/>
            <a:ext cx="1244339" cy="369332"/>
          </a:xfrm>
          <a:prstGeom prst="rect">
            <a:avLst/>
          </a:prstGeom>
          <a:noFill/>
        </p:spPr>
        <p:txBody>
          <a:bodyPr wrap="square" rtlCol="0">
            <a:spAutoFit/>
          </a:bodyPr>
          <a:lstStyle/>
          <a:p>
            <a:r>
              <a:rPr lang="en-US" dirty="0">
                <a:latin typeface="+mn-lt"/>
              </a:rPr>
              <a:t>(Slide 52)</a:t>
            </a:r>
          </a:p>
        </p:txBody>
      </p: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D1BFAD45-7F74-6BDD-79DD-B28D4961CA1B}"/>
                  </a:ext>
                </a:extLst>
              </p:cNvPr>
              <p:cNvSpPr txBox="1"/>
              <p:nvPr/>
            </p:nvSpPr>
            <p:spPr bwMode="auto">
              <a:xfrm>
                <a:off x="3502025" y="4392613"/>
                <a:ext cx="2797175" cy="5540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𝐹</m:t>
                          </m:r>
                        </m:e>
                        <m:sub>
                          <m:r>
                            <a:rPr lang="en-US" sz="1400" i="1">
                              <a:solidFill>
                                <a:srgbClr val="000000"/>
                              </a:solidFill>
                              <a:latin typeface="Cambria Math" panose="02040503050406030204" pitchFamily="18" charset="0"/>
                            </a:rPr>
                            <m:t>𝑐𝑟</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𝑃</m:t>
                              </m:r>
                            </m:e>
                            <m:sub>
                              <m:r>
                                <a:rPr lang="en-US" sz="1400" i="1">
                                  <a:solidFill>
                                    <a:srgbClr val="000000"/>
                                  </a:solidFill>
                                  <a:latin typeface="Cambria Math" panose="02040503050406030204" pitchFamily="18" charset="0"/>
                                </a:rPr>
                                <m:t>𝑐𝑟</m:t>
                              </m:r>
                            </m:sub>
                          </m:sSub>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𝐴</m:t>
                              </m:r>
                            </m:e>
                            <m:sub>
                              <m:r>
                                <a:rPr lang="en-US" sz="1400" i="1">
                                  <a:solidFill>
                                    <a:srgbClr val="000000"/>
                                  </a:solidFill>
                                  <a:latin typeface="Cambria Math" panose="02040503050406030204" pitchFamily="18" charset="0"/>
                                </a:rPr>
                                <m:t>𝑔</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75.8</m:t>
                          </m:r>
                        </m:num>
                        <m:den>
                          <m:r>
                            <a:rPr lang="en-US" sz="1400" i="1">
                              <a:solidFill>
                                <a:srgbClr val="000000"/>
                              </a:solidFill>
                              <a:latin typeface="Cambria Math" panose="02040503050406030204" pitchFamily="18" charset="0"/>
                            </a:rPr>
                            <m:t>4.36</m:t>
                          </m:r>
                        </m:den>
                      </m:f>
                      <m:r>
                        <a:rPr lang="en-US" sz="1400" i="1">
                          <a:solidFill>
                            <a:srgbClr val="000000"/>
                          </a:solidFill>
                          <a:latin typeface="Cambria Math" panose="02040503050406030204" pitchFamily="18" charset="0"/>
                        </a:rPr>
                        <m:t>=17.4 </m:t>
                      </m:r>
                      <m:r>
                        <a:rPr lang="en-US" sz="1400" i="1">
                          <a:solidFill>
                            <a:srgbClr val="000000"/>
                          </a:solidFill>
                          <a:latin typeface="Cambria Math" panose="02040503050406030204" pitchFamily="18" charset="0"/>
                        </a:rPr>
                        <m:t>𝑘𝑠𝑖</m:t>
                      </m:r>
                    </m:oMath>
                  </m:oMathPara>
                </a14:m>
                <a:endParaRPr lang="en-US" sz="1400" dirty="0"/>
              </a:p>
            </p:txBody>
          </p:sp>
        </mc:Choice>
        <mc:Fallback xmlns="">
          <p:sp>
            <p:nvSpPr>
              <p:cNvPr id="20" name="Object 19">
                <a:extLst>
                  <a:ext uri="{FF2B5EF4-FFF2-40B4-BE49-F238E27FC236}">
                    <a16:creationId xmlns:a16="http://schemas.microsoft.com/office/drawing/2014/main" id="{D1BFAD45-7F74-6BDD-79DD-B28D4961CA1B}"/>
                  </a:ext>
                </a:extLst>
              </p:cNvPr>
              <p:cNvSpPr txBox="1">
                <a:spLocks noRot="1" noChangeAspect="1" noMove="1" noResize="1" noEditPoints="1" noAdjustHandles="1" noChangeArrowheads="1" noChangeShapeType="1" noTextEdit="1"/>
              </p:cNvSpPr>
              <p:nvPr/>
            </p:nvSpPr>
            <p:spPr bwMode="auto">
              <a:xfrm>
                <a:off x="3502025" y="4392613"/>
                <a:ext cx="2797175" cy="554037"/>
              </a:xfrm>
              <a:prstGeom prst="rect">
                <a:avLst/>
              </a:prstGeom>
              <a:blipFill>
                <a:blip r:embed="rId9"/>
                <a:stretch>
                  <a:fillRect b="-1111"/>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C83CAC8-E0B4-0C63-F336-2C7323E0A34D}"/>
              </a:ext>
            </a:extLst>
          </p:cNvPr>
          <p:cNvSpPr txBox="1"/>
          <p:nvPr/>
        </p:nvSpPr>
        <p:spPr>
          <a:xfrm>
            <a:off x="7477812" y="2532601"/>
            <a:ext cx="4572000" cy="369332"/>
          </a:xfrm>
          <a:prstGeom prst="rect">
            <a:avLst/>
          </a:prstGeom>
          <a:noFill/>
        </p:spPr>
        <p:txBody>
          <a:bodyPr wrap="square">
            <a:spAutoFit/>
          </a:bodyPr>
          <a:lstStyle/>
          <a:p>
            <a:r>
              <a:rPr lang="en-US" dirty="0">
                <a:latin typeface="+mn-lt"/>
              </a:rPr>
              <a:t>(Slide 52)</a:t>
            </a:r>
          </a:p>
        </p:txBody>
      </p:sp>
    </p:spTree>
    <p:extLst>
      <p:ext uri="{BB962C8B-B14F-4D97-AF65-F5344CB8AC3E}">
        <p14:creationId xmlns:p14="http://schemas.microsoft.com/office/powerpoint/2010/main" val="35924425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7850CE3F-F4D3-4DC2-9DB4-0D7D5C3DACEB}" vid="{06CC885D-06CA-4724-9B99-AE98E9999FB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2021_AISC_NSBA_Template_16.9</Template>
  <TotalTime>78282</TotalTime>
  <Words>40246</Words>
  <Application>Microsoft Office PowerPoint</Application>
  <PresentationFormat>On-screen Show (16:9)</PresentationFormat>
  <Paragraphs>2250</Paragraphs>
  <Slides>110</Slides>
  <Notes>110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4" baseType="lpstr">
      <vt:lpstr>Arial</vt:lpstr>
      <vt:lpstr>Arial Narrow</vt:lpstr>
      <vt:lpstr>Berlin Sans FB</vt:lpstr>
      <vt:lpstr>Calibri</vt:lpstr>
      <vt:lpstr>Calibri Light</vt:lpstr>
      <vt:lpstr>Cambria Math</vt:lpstr>
      <vt:lpstr>Courier New</vt:lpstr>
      <vt:lpstr>MT Extra</vt:lpstr>
      <vt:lpstr>Roboto</vt:lpstr>
      <vt:lpstr>Symbol</vt:lpstr>
      <vt:lpstr>Times New Roman</vt:lpstr>
      <vt:lpstr>Wingdings</vt:lpstr>
      <vt:lpstr>Custom Design</vt:lpstr>
      <vt:lpstr>Visio.Drawing.11</vt:lpstr>
      <vt:lpstr>Fundamentals of Steel Bridge Engineering</vt:lpstr>
      <vt:lpstr>Lesson 12 Roadmap – Tension and Compression Members</vt:lpstr>
      <vt:lpstr>TENSION MEMBERS      INTRODUCTION</vt:lpstr>
      <vt:lpstr>Typical Tension Members</vt:lpstr>
      <vt:lpstr>Built-up Tension Members</vt:lpstr>
      <vt:lpstr>TENSION MEMBERS      Factored tensile resistance</vt:lpstr>
      <vt:lpstr>Factored Tensile Resistance Yielding on the Gross Section</vt:lpstr>
      <vt:lpstr>Factored Tensile Resistance Fracture on the Net Section</vt:lpstr>
      <vt:lpstr>Factored Tensile Resistance Net Area, An</vt:lpstr>
      <vt:lpstr>Factored Tensile Resistance Net Area, An</vt:lpstr>
      <vt:lpstr>Factored Tensile Resistance Net Area, An</vt:lpstr>
      <vt:lpstr>Factored Tensile Resistance Reduction Factor for Shear Lag, U</vt:lpstr>
      <vt:lpstr>Factored Tensile Resistance Reduction Factor for Shear Lag, U</vt:lpstr>
      <vt:lpstr>Factored Tensile Resistance Reduction Factor for Shear Lag, U</vt:lpstr>
      <vt:lpstr>Factored Tensile Resistance Reduction Factor for Shear Lag, U</vt:lpstr>
      <vt:lpstr>Factored Tensile Resistance Block Shear Rupture Resistance</vt:lpstr>
      <vt:lpstr>Factored Tensile Resistance Block Shear Rupture Resistance</vt:lpstr>
      <vt:lpstr>Factored Tensile Resistance Example 1</vt:lpstr>
      <vt:lpstr>Factored Tensile Resistance Example 1 - cont.</vt:lpstr>
      <vt:lpstr>Factored Tensile Resistance Example 1 - cont.</vt:lpstr>
      <vt:lpstr>Factored Tensile Resistance Example 1 - cont.</vt:lpstr>
      <vt:lpstr>Factored Tensile Resistance Example 1 - cont.</vt:lpstr>
      <vt:lpstr>Factored Tensile Resistance Example 1 - cont.</vt:lpstr>
      <vt:lpstr>Factored Tensile Resistance Example 2</vt:lpstr>
      <vt:lpstr>Factored Tensile Resistance Example 2 - cont.</vt:lpstr>
      <vt:lpstr>Factored Tensile Resistance Example 2 - cont.</vt:lpstr>
      <vt:lpstr>Factored Tensile Resistance Example 2 - cont.</vt:lpstr>
      <vt:lpstr>TENSION MEMBERS      limiting slenderness ratios</vt:lpstr>
      <vt:lpstr>Limiting Slenderness Ratios</vt:lpstr>
      <vt:lpstr>TENSION MEMBERS      Combined loading</vt:lpstr>
      <vt:lpstr>Combined Loading</vt:lpstr>
      <vt:lpstr>Combined Loading</vt:lpstr>
      <vt:lpstr>Combined Loading</vt:lpstr>
      <vt:lpstr>Combined Loading</vt:lpstr>
      <vt:lpstr>Combined Loading</vt:lpstr>
      <vt:lpstr>Combined Loading</vt:lpstr>
      <vt:lpstr>TENSION MEMBERS      Built-up members</vt:lpstr>
      <vt:lpstr>Built-up Tension Members</vt:lpstr>
      <vt:lpstr>Built-up Tension Members</vt:lpstr>
      <vt:lpstr>Compression MEMBERS      INTRODUCTION</vt:lpstr>
      <vt:lpstr>Typical Compression Members</vt:lpstr>
      <vt:lpstr>Compression MEMBERS      Factored Compressive resistance</vt:lpstr>
      <vt:lpstr>Factored Compressive Resistance </vt:lpstr>
      <vt:lpstr>Factored Compressive Resistance Nominal Compressive Resistance, Pn </vt:lpstr>
      <vt:lpstr>Factored Compressive Resistance Nominal Compressive Resistance, Pn </vt:lpstr>
      <vt:lpstr>Factored Compressive Resistance Nominal Compressive Resistance, Pn </vt:lpstr>
      <vt:lpstr>Factored Compressive Resistance Flexural Buckling (FB) Resistance, Pe </vt:lpstr>
      <vt:lpstr>Factored Compressive Resistance Effective Length Factor, K</vt:lpstr>
      <vt:lpstr>Factored Compressive Resistance Torsional Buckling (TB) Resistance, Pe </vt:lpstr>
      <vt:lpstr>Factored Compressive Resistance Flexural-Torsional Buckling (FTB) Resistance, Pe </vt:lpstr>
      <vt:lpstr>Factored Compressive Resistance Flexural-Torsional Buckling (FTB) Resistance, Pe </vt:lpstr>
      <vt:lpstr>Factored Compressive Resistance Nominal Compressive Resistance, Pn </vt:lpstr>
      <vt:lpstr>Factored Compressive Resistance Nominal Compressive Resistance,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Factored Compressive Resistance Effects of Local Buckling on Pn </vt:lpstr>
      <vt:lpstr>COMPRESSION MEMBERS      Limiting Slenderness Ratios</vt:lpstr>
      <vt:lpstr>Limiting Slenderness Ratios</vt:lpstr>
      <vt:lpstr>COMPRESSION MEMBERS      Combined loading</vt:lpstr>
      <vt:lpstr>Combined Loading</vt:lpstr>
      <vt:lpstr>Combined Loading</vt:lpstr>
      <vt:lpstr>Combined Loading</vt:lpstr>
      <vt:lpstr>Combined Loading</vt:lpstr>
      <vt:lpstr>Combined Loading</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Combined Loading - Example</vt:lpstr>
      <vt:lpstr>COMPRESSION MEMBERS      single-angle members</vt:lpstr>
      <vt:lpstr>Single-Angle Compression Members  </vt:lpstr>
      <vt:lpstr>Single-Angle Compression Members Effective Slenderness Ratio  </vt:lpstr>
      <vt:lpstr>Single-Angle Compression Members Effective Slenderness Ratio  </vt:lpstr>
      <vt:lpstr>Single-Angle Compression Members Effective Slenderness Ratio  </vt:lpstr>
      <vt:lpstr>Single-Angle Compression Members Effective Slenderness Ratio  </vt:lpstr>
      <vt:lpstr>Single-Angle Compression Members  </vt:lpstr>
      <vt:lpstr>Single-Angle Compression Members - Example  </vt:lpstr>
      <vt:lpstr>Single-Angle Compression Members - Example</vt:lpstr>
      <vt:lpstr>Single-Angle Compression Members - Example</vt:lpstr>
      <vt:lpstr>Single-Angle Compression Members - Example</vt:lpstr>
      <vt:lpstr>Single-Angle Compression Members - Example</vt:lpstr>
      <vt:lpstr>Single-Angle Compression Members - Example</vt:lpstr>
      <vt:lpstr>COMPRESSION MEMBERS      Built-up members</vt:lpstr>
      <vt:lpstr>Built-up Compression Members</vt:lpstr>
      <vt:lpstr>Built-up Compression Members Nominal Compressive Resistance, Pn</vt:lpstr>
      <vt:lpstr>Built-up Compression Members Nominal Compressive Resistance, Pn </vt:lpstr>
      <vt:lpstr>Built-up Compression Members Nominal Compressive Resistance, Pn </vt:lpstr>
      <vt:lpstr>Built-up Compression Members Nominal Compressive Resistance, Pn </vt:lpstr>
      <vt:lpstr>Built-up Compression Members Nominal Compressive Resistance, Pn </vt:lpstr>
      <vt:lpstr>Lesson 12 Summary – Tension and Compression Members</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Steel Bridge Engineering</dc:title>
  <dc:creator>Francesco Russo</dc:creator>
  <cp:lastModifiedBy>Kristi Sattler</cp:lastModifiedBy>
  <cp:revision>640</cp:revision>
  <cp:lastPrinted>2022-02-24T19:58:38Z</cp:lastPrinted>
  <dcterms:created xsi:type="dcterms:W3CDTF">2022-01-31T19:20:48Z</dcterms:created>
  <dcterms:modified xsi:type="dcterms:W3CDTF">2024-08-07T12:50:50Z</dcterms:modified>
</cp:coreProperties>
</file>