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tif" ContentType="image/tiff"/>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ppt/notesSlides/notesSlide193.xml" ContentType="application/vnd.openxmlformats-officedocument.presentationml.notesSlide+xml"/>
  <Override PartName="/ppt/notesSlides/notesSlide194.xml" ContentType="application/vnd.openxmlformats-officedocument.presentationml.notesSlide+xml"/>
  <Override PartName="/ppt/notesSlides/notesSlide195.xml" ContentType="application/vnd.openxmlformats-officedocument.presentationml.notesSlide+xml"/>
  <Override PartName="/ppt/notesSlides/notesSlide196.xml" ContentType="application/vnd.openxmlformats-officedocument.presentationml.notesSlide+xml"/>
  <Override PartName="/ppt/notesSlides/notesSlide197.xml" ContentType="application/vnd.openxmlformats-officedocument.presentationml.notesSlide+xml"/>
  <Override PartName="/ppt/notesSlides/notesSlide198.xml" ContentType="application/vnd.openxmlformats-officedocument.presentationml.notesSlide+xml"/>
  <Override PartName="/ppt/notesSlides/notesSlide199.xml" ContentType="application/vnd.openxmlformats-officedocument.presentationml.notesSlide+xml"/>
  <Override PartName="/ppt/notesSlides/notesSlide200.xml" ContentType="application/vnd.openxmlformats-officedocument.presentationml.notesSlide+xml"/>
  <Override PartName="/ppt/notesSlides/notesSlide201.xml" ContentType="application/vnd.openxmlformats-officedocument.presentationml.notesSlide+xml"/>
  <Override PartName="/ppt/notesSlides/notesSlide202.xml" ContentType="application/vnd.openxmlformats-officedocument.presentationml.notesSlide+xml"/>
  <Override PartName="/ppt/notesSlides/notesSlide203.xml" ContentType="application/vnd.openxmlformats-officedocument.presentationml.notesSlide+xml"/>
  <Override PartName="/ppt/notesSlides/notesSlide204.xml" ContentType="application/vnd.openxmlformats-officedocument.presentationml.notesSlide+xml"/>
  <Override PartName="/ppt/notesSlides/notesSlide205.xml" ContentType="application/vnd.openxmlformats-officedocument.presentationml.notesSlide+xml"/>
  <Override PartName="/ppt/notesSlides/notesSlide206.xml" ContentType="application/vnd.openxmlformats-officedocument.presentationml.notesSlide+xml"/>
  <Override PartName="/ppt/notesSlides/notesSlide207.xml" ContentType="application/vnd.openxmlformats-officedocument.presentationml.notesSlide+xml"/>
  <Override PartName="/ppt/notesSlides/notesSlide208.xml" ContentType="application/vnd.openxmlformats-officedocument.presentationml.notesSlide+xml"/>
  <Override PartName="/ppt/notesSlides/notesSlide209.xml" ContentType="application/vnd.openxmlformats-officedocument.presentationml.notesSlide+xml"/>
  <Override PartName="/ppt/notesSlides/notesSlide210.xml" ContentType="application/vnd.openxmlformats-officedocument.presentationml.notesSlide+xml"/>
  <Override PartName="/ppt/notesSlides/notesSlide211.xml" ContentType="application/vnd.openxmlformats-officedocument.presentationml.notesSlide+xml"/>
  <Override PartName="/ppt/notesSlides/notesSlide212.xml" ContentType="application/vnd.openxmlformats-officedocument.presentationml.notesSlide+xml"/>
  <Override PartName="/ppt/notesSlides/notesSlide213.xml" ContentType="application/vnd.openxmlformats-officedocument.presentationml.notesSlide+xml"/>
  <Override PartName="/ppt/notesSlides/notesSlide214.xml" ContentType="application/vnd.openxmlformats-officedocument.presentationml.notesSlide+xml"/>
  <Override PartName="/ppt/notesSlides/notesSlide215.xml" ContentType="application/vnd.openxmlformats-officedocument.presentationml.notesSlide+xml"/>
  <Override PartName="/ppt/notesSlides/notesSlide216.xml" ContentType="application/vnd.openxmlformats-officedocument.presentationml.notesSlide+xml"/>
  <Override PartName="/ppt/notesSlides/notesSlide217.xml" ContentType="application/vnd.openxmlformats-officedocument.presentationml.notesSlide+xml"/>
  <Override PartName="/ppt/notesSlides/notesSlide218.xml" ContentType="application/vnd.openxmlformats-officedocument.presentationml.notesSlide+xml"/>
  <Override PartName="/ppt/notesSlides/notesSlide219.xml" ContentType="application/vnd.openxmlformats-officedocument.presentationml.notesSlide+xml"/>
  <Override PartName="/ppt/notesSlides/notesSlide220.xml" ContentType="application/vnd.openxmlformats-officedocument.presentationml.notesSlide+xml"/>
  <Override PartName="/ppt/notesSlides/notesSlide221.xml" ContentType="application/vnd.openxmlformats-officedocument.presentationml.notesSlide+xml"/>
  <Override PartName="/ppt/notesSlides/notesSlide222.xml" ContentType="application/vnd.openxmlformats-officedocument.presentationml.notesSlide+xml"/>
  <Override PartName="/ppt/notesSlides/notesSlide223.xml" ContentType="application/vnd.openxmlformats-officedocument.presentationml.notesSlide+xml"/>
  <Override PartName="/ppt/notesSlides/notesSlide224.xml" ContentType="application/vnd.openxmlformats-officedocument.presentationml.notesSlide+xml"/>
  <Override PartName="/ppt/notesSlides/notesSlide225.xml" ContentType="application/vnd.openxmlformats-officedocument.presentationml.notesSlide+xml"/>
  <Override PartName="/ppt/notesSlides/notesSlide226.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947" r:id="rId4"/>
  </p:sldMasterIdLst>
  <p:notesMasterIdLst>
    <p:notesMasterId r:id="rId238"/>
  </p:notesMasterIdLst>
  <p:sldIdLst>
    <p:sldId id="1131" r:id="rId5"/>
    <p:sldId id="1132" r:id="rId6"/>
    <p:sldId id="1174" r:id="rId7"/>
    <p:sldId id="1175" r:id="rId8"/>
    <p:sldId id="1176" r:id="rId9"/>
    <p:sldId id="1177" r:id="rId10"/>
    <p:sldId id="1173" r:id="rId11"/>
    <p:sldId id="1171" r:id="rId12"/>
    <p:sldId id="1172" r:id="rId13"/>
    <p:sldId id="1178" r:id="rId14"/>
    <p:sldId id="1179" r:id="rId15"/>
    <p:sldId id="1180" r:id="rId16"/>
    <p:sldId id="1181" r:id="rId17"/>
    <p:sldId id="1183" r:id="rId18"/>
    <p:sldId id="1182" r:id="rId19"/>
    <p:sldId id="1184" r:id="rId20"/>
    <p:sldId id="1185" r:id="rId21"/>
    <p:sldId id="1186" r:id="rId22"/>
    <p:sldId id="1187" r:id="rId23"/>
    <p:sldId id="1188" r:id="rId24"/>
    <p:sldId id="1189" r:id="rId25"/>
    <p:sldId id="1190" r:id="rId26"/>
    <p:sldId id="1191" r:id="rId27"/>
    <p:sldId id="1192" r:id="rId28"/>
    <p:sldId id="1193" r:id="rId29"/>
    <p:sldId id="1194" r:id="rId30"/>
    <p:sldId id="1195" r:id="rId31"/>
    <p:sldId id="1196" r:id="rId32"/>
    <p:sldId id="1197" r:id="rId33"/>
    <p:sldId id="1198" r:id="rId34"/>
    <p:sldId id="1199" r:id="rId35"/>
    <p:sldId id="1200" r:id="rId36"/>
    <p:sldId id="1201" r:id="rId37"/>
    <p:sldId id="1202" r:id="rId38"/>
    <p:sldId id="1212" r:id="rId39"/>
    <p:sldId id="1204" r:id="rId40"/>
    <p:sldId id="1205" r:id="rId41"/>
    <p:sldId id="1206" r:id="rId42"/>
    <p:sldId id="1207" r:id="rId43"/>
    <p:sldId id="1208" r:id="rId44"/>
    <p:sldId id="1209" r:id="rId45"/>
    <p:sldId id="1210" r:id="rId46"/>
    <p:sldId id="1211" r:id="rId47"/>
    <p:sldId id="1213" r:id="rId48"/>
    <p:sldId id="1214" r:id="rId49"/>
    <p:sldId id="1215" r:id="rId50"/>
    <p:sldId id="1216" r:id="rId51"/>
    <p:sldId id="1217" r:id="rId52"/>
    <p:sldId id="1218" r:id="rId53"/>
    <p:sldId id="1219" r:id="rId54"/>
    <p:sldId id="1220" r:id="rId55"/>
    <p:sldId id="1221" r:id="rId56"/>
    <p:sldId id="1222" r:id="rId57"/>
    <p:sldId id="1223" r:id="rId58"/>
    <p:sldId id="1224" r:id="rId59"/>
    <p:sldId id="1225" r:id="rId60"/>
    <p:sldId id="1226" r:id="rId61"/>
    <p:sldId id="1228" r:id="rId62"/>
    <p:sldId id="1229" r:id="rId63"/>
    <p:sldId id="1230" r:id="rId64"/>
    <p:sldId id="1231" r:id="rId65"/>
    <p:sldId id="1232" r:id="rId66"/>
    <p:sldId id="1233" r:id="rId67"/>
    <p:sldId id="1234" r:id="rId68"/>
    <p:sldId id="1235" r:id="rId69"/>
    <p:sldId id="1247" r:id="rId70"/>
    <p:sldId id="1237" r:id="rId71"/>
    <p:sldId id="1238" r:id="rId72"/>
    <p:sldId id="1239" r:id="rId73"/>
    <p:sldId id="1240" r:id="rId74"/>
    <p:sldId id="1241" r:id="rId75"/>
    <p:sldId id="1242" r:id="rId76"/>
    <p:sldId id="1243" r:id="rId77"/>
    <p:sldId id="1244" r:id="rId78"/>
    <p:sldId id="1245" r:id="rId79"/>
    <p:sldId id="1246" r:id="rId80"/>
    <p:sldId id="1248" r:id="rId81"/>
    <p:sldId id="1249" r:id="rId82"/>
    <p:sldId id="1250" r:id="rId83"/>
    <p:sldId id="1251" r:id="rId84"/>
    <p:sldId id="1252" r:id="rId85"/>
    <p:sldId id="1253" r:id="rId86"/>
    <p:sldId id="1254" r:id="rId87"/>
    <p:sldId id="1255" r:id="rId88"/>
    <p:sldId id="1257" r:id="rId89"/>
    <p:sldId id="1258" r:id="rId90"/>
    <p:sldId id="1256" r:id="rId91"/>
    <p:sldId id="1259" r:id="rId92"/>
    <p:sldId id="1260" r:id="rId93"/>
    <p:sldId id="1261" r:id="rId94"/>
    <p:sldId id="1262" r:id="rId95"/>
    <p:sldId id="1263" r:id="rId96"/>
    <p:sldId id="1264" r:id="rId97"/>
    <p:sldId id="1265" r:id="rId98"/>
    <p:sldId id="1266" r:id="rId99"/>
    <p:sldId id="1267" r:id="rId100"/>
    <p:sldId id="1268" r:id="rId101"/>
    <p:sldId id="1270" r:id="rId102"/>
    <p:sldId id="1271" r:id="rId103"/>
    <p:sldId id="1272" r:id="rId104"/>
    <p:sldId id="1273" r:id="rId105"/>
    <p:sldId id="1274" r:id="rId106"/>
    <p:sldId id="1275" r:id="rId107"/>
    <p:sldId id="1276" r:id="rId108"/>
    <p:sldId id="1277" r:id="rId109"/>
    <p:sldId id="1278" r:id="rId110"/>
    <p:sldId id="1279" r:id="rId111"/>
    <p:sldId id="1280" r:id="rId112"/>
    <p:sldId id="1281" r:id="rId113"/>
    <p:sldId id="1282" r:id="rId114"/>
    <p:sldId id="1283" r:id="rId115"/>
    <p:sldId id="1284" r:id="rId116"/>
    <p:sldId id="1285" r:id="rId117"/>
    <p:sldId id="1286" r:id="rId118"/>
    <p:sldId id="1287" r:id="rId119"/>
    <p:sldId id="1288" r:id="rId120"/>
    <p:sldId id="1289" r:id="rId121"/>
    <p:sldId id="1290" r:id="rId122"/>
    <p:sldId id="1291" r:id="rId123"/>
    <p:sldId id="1292" r:id="rId124"/>
    <p:sldId id="1293" r:id="rId125"/>
    <p:sldId id="1294" r:id="rId126"/>
    <p:sldId id="1295" r:id="rId127"/>
    <p:sldId id="1296" r:id="rId128"/>
    <p:sldId id="1297" r:id="rId129"/>
    <p:sldId id="1298" r:id="rId130"/>
    <p:sldId id="1299" r:id="rId131"/>
    <p:sldId id="1300" r:id="rId132"/>
    <p:sldId id="1301" r:id="rId133"/>
    <p:sldId id="1302" r:id="rId134"/>
    <p:sldId id="1303" r:id="rId135"/>
    <p:sldId id="1304" r:id="rId136"/>
    <p:sldId id="1305" r:id="rId137"/>
    <p:sldId id="1306" r:id="rId138"/>
    <p:sldId id="1307" r:id="rId139"/>
    <p:sldId id="1308" r:id="rId140"/>
    <p:sldId id="1309" r:id="rId141"/>
    <p:sldId id="1311" r:id="rId142"/>
    <p:sldId id="1312" r:id="rId143"/>
    <p:sldId id="1313" r:id="rId144"/>
    <p:sldId id="1314" r:id="rId145"/>
    <p:sldId id="1315" r:id="rId146"/>
    <p:sldId id="1316" r:id="rId147"/>
    <p:sldId id="1317" r:id="rId148"/>
    <p:sldId id="1318" r:id="rId149"/>
    <p:sldId id="1319" r:id="rId150"/>
    <p:sldId id="1320" r:id="rId151"/>
    <p:sldId id="1321" r:id="rId152"/>
    <p:sldId id="1322" r:id="rId153"/>
    <p:sldId id="1323" r:id="rId154"/>
    <p:sldId id="1324" r:id="rId155"/>
    <p:sldId id="1325" r:id="rId156"/>
    <p:sldId id="1326" r:id="rId157"/>
    <p:sldId id="1327" r:id="rId158"/>
    <p:sldId id="1328" r:id="rId159"/>
    <p:sldId id="1329" r:id="rId160"/>
    <p:sldId id="1333" r:id="rId161"/>
    <p:sldId id="1330" r:id="rId162"/>
    <p:sldId id="1334" r:id="rId163"/>
    <p:sldId id="1335" r:id="rId164"/>
    <p:sldId id="1336" r:id="rId165"/>
    <p:sldId id="1339" r:id="rId166"/>
    <p:sldId id="1338" r:id="rId167"/>
    <p:sldId id="1340" r:id="rId168"/>
    <p:sldId id="1342" r:id="rId169"/>
    <p:sldId id="1343" r:id="rId170"/>
    <p:sldId id="1344" r:id="rId171"/>
    <p:sldId id="1347" r:id="rId172"/>
    <p:sldId id="1345" r:id="rId173"/>
    <p:sldId id="1346" r:id="rId174"/>
    <p:sldId id="1350" r:id="rId175"/>
    <p:sldId id="1351" r:id="rId176"/>
    <p:sldId id="1352" r:id="rId177"/>
    <p:sldId id="1354" r:id="rId178"/>
    <p:sldId id="1355" r:id="rId179"/>
    <p:sldId id="1362" r:id="rId180"/>
    <p:sldId id="1357" r:id="rId181"/>
    <p:sldId id="1363" r:id="rId182"/>
    <p:sldId id="1359" r:id="rId183"/>
    <p:sldId id="1364" r:id="rId184"/>
    <p:sldId id="1361" r:id="rId185"/>
    <p:sldId id="1365" r:id="rId186"/>
    <p:sldId id="1353" r:id="rId187"/>
    <p:sldId id="1366" r:id="rId188"/>
    <p:sldId id="1367" r:id="rId189"/>
    <p:sldId id="1368" r:id="rId190"/>
    <p:sldId id="1369" r:id="rId191"/>
    <p:sldId id="1371" r:id="rId192"/>
    <p:sldId id="1372" r:id="rId193"/>
    <p:sldId id="1373" r:id="rId194"/>
    <p:sldId id="1374" r:id="rId195"/>
    <p:sldId id="1375" r:id="rId196"/>
    <p:sldId id="1376" r:id="rId197"/>
    <p:sldId id="1377" r:id="rId198"/>
    <p:sldId id="1378" r:id="rId199"/>
    <p:sldId id="1379" r:id="rId200"/>
    <p:sldId id="1380" r:id="rId201"/>
    <p:sldId id="1381" r:id="rId202"/>
    <p:sldId id="1382" r:id="rId203"/>
    <p:sldId id="1384" r:id="rId204"/>
    <p:sldId id="1385" r:id="rId205"/>
    <p:sldId id="1386" r:id="rId206"/>
    <p:sldId id="1397" r:id="rId207"/>
    <p:sldId id="1387" r:id="rId208"/>
    <p:sldId id="1388" r:id="rId209"/>
    <p:sldId id="1398" r:id="rId210"/>
    <p:sldId id="1391" r:id="rId211"/>
    <p:sldId id="1392" r:id="rId212"/>
    <p:sldId id="1393" r:id="rId213"/>
    <p:sldId id="1394" r:id="rId214"/>
    <p:sldId id="1395" r:id="rId215"/>
    <p:sldId id="1396" r:id="rId216"/>
    <p:sldId id="1399" r:id="rId217"/>
    <p:sldId id="1400" r:id="rId218"/>
    <p:sldId id="1404" r:id="rId219"/>
    <p:sldId id="1402" r:id="rId220"/>
    <p:sldId id="1403" r:id="rId221"/>
    <p:sldId id="1405" r:id="rId222"/>
    <p:sldId id="1406" r:id="rId223"/>
    <p:sldId id="1407" r:id="rId224"/>
    <p:sldId id="1408" r:id="rId225"/>
    <p:sldId id="1409" r:id="rId226"/>
    <p:sldId id="1410" r:id="rId227"/>
    <p:sldId id="1412" r:id="rId228"/>
    <p:sldId id="1411" r:id="rId229"/>
    <p:sldId id="1413" r:id="rId230"/>
    <p:sldId id="1414" r:id="rId231"/>
    <p:sldId id="1416" r:id="rId232"/>
    <p:sldId id="1415" r:id="rId233"/>
    <p:sldId id="1418" r:id="rId234"/>
    <p:sldId id="1419" r:id="rId235"/>
    <p:sldId id="1420" r:id="rId236"/>
    <p:sldId id="1417" r:id="rId237"/>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 Title Slide" id="{BEF29D6A-1967-334A-BD90-6A2E587A8F8D}">
          <p14:sldIdLst>
            <p14:sldId id="1131"/>
          </p14:sldIdLst>
        </p14:section>
        <p14:section name="Untitled Section" id="{269CC7A4-100B-4DB8-A53E-29A3382548DF}">
          <p14:sldIdLst>
            <p14:sldId id="1132"/>
            <p14:sldId id="1174"/>
            <p14:sldId id="1175"/>
            <p14:sldId id="1176"/>
            <p14:sldId id="1177"/>
            <p14:sldId id="1173"/>
            <p14:sldId id="1171"/>
            <p14:sldId id="1172"/>
            <p14:sldId id="1178"/>
            <p14:sldId id="1179"/>
            <p14:sldId id="1180"/>
            <p14:sldId id="1181"/>
            <p14:sldId id="1183"/>
            <p14:sldId id="1182"/>
            <p14:sldId id="1184"/>
            <p14:sldId id="1185"/>
            <p14:sldId id="1186"/>
            <p14:sldId id="1187"/>
            <p14:sldId id="1188"/>
            <p14:sldId id="1189"/>
            <p14:sldId id="1190"/>
            <p14:sldId id="1191"/>
            <p14:sldId id="1192"/>
            <p14:sldId id="1193"/>
            <p14:sldId id="1194"/>
            <p14:sldId id="1195"/>
            <p14:sldId id="1196"/>
            <p14:sldId id="1197"/>
            <p14:sldId id="1198"/>
            <p14:sldId id="1199"/>
            <p14:sldId id="1200"/>
            <p14:sldId id="1201"/>
            <p14:sldId id="1202"/>
            <p14:sldId id="1212"/>
            <p14:sldId id="1204"/>
            <p14:sldId id="1205"/>
            <p14:sldId id="1206"/>
            <p14:sldId id="1207"/>
            <p14:sldId id="1208"/>
            <p14:sldId id="1209"/>
            <p14:sldId id="1210"/>
            <p14:sldId id="1211"/>
            <p14:sldId id="1213"/>
            <p14:sldId id="1214"/>
            <p14:sldId id="1215"/>
            <p14:sldId id="1216"/>
            <p14:sldId id="1217"/>
            <p14:sldId id="1218"/>
            <p14:sldId id="1219"/>
            <p14:sldId id="1220"/>
            <p14:sldId id="1221"/>
            <p14:sldId id="1222"/>
            <p14:sldId id="1223"/>
            <p14:sldId id="1224"/>
            <p14:sldId id="1225"/>
            <p14:sldId id="1226"/>
            <p14:sldId id="1228"/>
            <p14:sldId id="1229"/>
            <p14:sldId id="1230"/>
            <p14:sldId id="1231"/>
            <p14:sldId id="1232"/>
            <p14:sldId id="1233"/>
            <p14:sldId id="1234"/>
            <p14:sldId id="1235"/>
            <p14:sldId id="1247"/>
            <p14:sldId id="1237"/>
            <p14:sldId id="1238"/>
            <p14:sldId id="1239"/>
            <p14:sldId id="1240"/>
            <p14:sldId id="1241"/>
            <p14:sldId id="1242"/>
            <p14:sldId id="1243"/>
            <p14:sldId id="1244"/>
            <p14:sldId id="1245"/>
            <p14:sldId id="1246"/>
            <p14:sldId id="1248"/>
            <p14:sldId id="1249"/>
            <p14:sldId id="1250"/>
            <p14:sldId id="1251"/>
            <p14:sldId id="1252"/>
            <p14:sldId id="1253"/>
            <p14:sldId id="1254"/>
            <p14:sldId id="1255"/>
            <p14:sldId id="1257"/>
            <p14:sldId id="1258"/>
            <p14:sldId id="1256"/>
            <p14:sldId id="1259"/>
            <p14:sldId id="1260"/>
            <p14:sldId id="1261"/>
            <p14:sldId id="1262"/>
            <p14:sldId id="1263"/>
            <p14:sldId id="1264"/>
            <p14:sldId id="1265"/>
            <p14:sldId id="1266"/>
            <p14:sldId id="1267"/>
            <p14:sldId id="1268"/>
            <p14:sldId id="1270"/>
            <p14:sldId id="1271"/>
            <p14:sldId id="1272"/>
            <p14:sldId id="1273"/>
            <p14:sldId id="1274"/>
            <p14:sldId id="1275"/>
            <p14:sldId id="1276"/>
            <p14:sldId id="1277"/>
            <p14:sldId id="1278"/>
            <p14:sldId id="1279"/>
            <p14:sldId id="1280"/>
            <p14:sldId id="1281"/>
            <p14:sldId id="1282"/>
            <p14:sldId id="1283"/>
            <p14:sldId id="1284"/>
            <p14:sldId id="1285"/>
            <p14:sldId id="1286"/>
            <p14:sldId id="1287"/>
            <p14:sldId id="1288"/>
            <p14:sldId id="1289"/>
            <p14:sldId id="1290"/>
            <p14:sldId id="1291"/>
            <p14:sldId id="1292"/>
            <p14:sldId id="1293"/>
            <p14:sldId id="1294"/>
            <p14:sldId id="1295"/>
            <p14:sldId id="1296"/>
            <p14:sldId id="1297"/>
            <p14:sldId id="1298"/>
            <p14:sldId id="1299"/>
            <p14:sldId id="1300"/>
            <p14:sldId id="1301"/>
            <p14:sldId id="1302"/>
            <p14:sldId id="1303"/>
            <p14:sldId id="1304"/>
            <p14:sldId id="1305"/>
            <p14:sldId id="1306"/>
            <p14:sldId id="1307"/>
            <p14:sldId id="1308"/>
            <p14:sldId id="1309"/>
            <p14:sldId id="1311"/>
            <p14:sldId id="1312"/>
            <p14:sldId id="1313"/>
            <p14:sldId id="1314"/>
            <p14:sldId id="1315"/>
            <p14:sldId id="1316"/>
            <p14:sldId id="1317"/>
            <p14:sldId id="1318"/>
            <p14:sldId id="1319"/>
            <p14:sldId id="1320"/>
            <p14:sldId id="1321"/>
            <p14:sldId id="1322"/>
            <p14:sldId id="1323"/>
            <p14:sldId id="1324"/>
            <p14:sldId id="1325"/>
            <p14:sldId id="1326"/>
            <p14:sldId id="1327"/>
            <p14:sldId id="1328"/>
            <p14:sldId id="1329"/>
            <p14:sldId id="1333"/>
            <p14:sldId id="1330"/>
            <p14:sldId id="1334"/>
            <p14:sldId id="1335"/>
            <p14:sldId id="1336"/>
            <p14:sldId id="1339"/>
            <p14:sldId id="1338"/>
            <p14:sldId id="1340"/>
            <p14:sldId id="1342"/>
            <p14:sldId id="1343"/>
            <p14:sldId id="1344"/>
            <p14:sldId id="1347"/>
            <p14:sldId id="1345"/>
            <p14:sldId id="1346"/>
            <p14:sldId id="1350"/>
            <p14:sldId id="1351"/>
            <p14:sldId id="1352"/>
            <p14:sldId id="1354"/>
            <p14:sldId id="1355"/>
            <p14:sldId id="1362"/>
            <p14:sldId id="1357"/>
            <p14:sldId id="1363"/>
            <p14:sldId id="1359"/>
            <p14:sldId id="1364"/>
            <p14:sldId id="1361"/>
            <p14:sldId id="1365"/>
            <p14:sldId id="1353"/>
            <p14:sldId id="1366"/>
            <p14:sldId id="1367"/>
            <p14:sldId id="1368"/>
            <p14:sldId id="1369"/>
            <p14:sldId id="1371"/>
            <p14:sldId id="1372"/>
            <p14:sldId id="1373"/>
            <p14:sldId id="1374"/>
            <p14:sldId id="1375"/>
            <p14:sldId id="1376"/>
            <p14:sldId id="1377"/>
            <p14:sldId id="1378"/>
            <p14:sldId id="1379"/>
            <p14:sldId id="1380"/>
            <p14:sldId id="1381"/>
            <p14:sldId id="1382"/>
            <p14:sldId id="1384"/>
            <p14:sldId id="1385"/>
            <p14:sldId id="1386"/>
            <p14:sldId id="1397"/>
            <p14:sldId id="1387"/>
            <p14:sldId id="1388"/>
            <p14:sldId id="1398"/>
            <p14:sldId id="1391"/>
            <p14:sldId id="1392"/>
            <p14:sldId id="1393"/>
            <p14:sldId id="1394"/>
            <p14:sldId id="1395"/>
            <p14:sldId id="1396"/>
            <p14:sldId id="1399"/>
            <p14:sldId id="1400"/>
            <p14:sldId id="1404"/>
            <p14:sldId id="1402"/>
            <p14:sldId id="1403"/>
            <p14:sldId id="1405"/>
            <p14:sldId id="1406"/>
            <p14:sldId id="1407"/>
            <p14:sldId id="1408"/>
            <p14:sldId id="1409"/>
            <p14:sldId id="1410"/>
            <p14:sldId id="1412"/>
            <p14:sldId id="1411"/>
            <p14:sldId id="1413"/>
            <p14:sldId id="1414"/>
            <p14:sldId id="1416"/>
            <p14:sldId id="1415"/>
            <p14:sldId id="1418"/>
            <p14:sldId id="1419"/>
            <p14:sldId id="1420"/>
            <p14:sldId id="1417"/>
          </p14:sldIdLst>
        </p14:section>
      </p14:sectionLst>
    </p:ext>
    <p:ext uri="{EFAFB233-063F-42B5-8137-9DF3F51BA10A}">
      <p15:sldGuideLst xmlns:p15="http://schemas.microsoft.com/office/powerpoint/2012/main">
        <p15:guide id="3" orient="horz" pos="2750" userDrawn="1">
          <p15:clr>
            <a:srgbClr val="A4A3A4"/>
          </p15:clr>
        </p15:guide>
        <p15:guide id="4" pos="2691" userDrawn="1">
          <p15:clr>
            <a:srgbClr val="A4A3A4"/>
          </p15:clr>
        </p15:guide>
      </p15:sld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890977D-D74C-B967-D8FF-3A8B743BB367}" name="Hau, Kay" initials="HK" userId="S-1-5-21-1301968545-752882652-1190612905-12192" providerId="AD"/>
  <p188:author id="{8D0203D2-C5A6-F5DF-81A6-F3FF548C6F84}" name="Kristi Sattler" initials="KS" userId="S::sattler@aisc.org::2d572ef0-af60-4968-b69e-0badbc75a3a4" providerId="AD"/>
  <p188:author id="{5CAE35E3-C85E-FD51-E71D-78538D5D123A}" name="Bilerman, Diana" initials="DB" userId="S::Bilerman@aisc.org::87019511-0de7-450f-8394-37a38e4245e3"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0" name="Sattler, Kristi" initials="SK" lastIdx="15" clrIdx="0"/>
</p:cmAuthorLst>
</file>

<file path=ppt/presProps.xml><?xml version="1.0" encoding="utf-8"?>
<p:presentationPr xmlns:a="http://schemas.openxmlformats.org/drawingml/2006/main" xmlns:r="http://schemas.openxmlformats.org/officeDocument/2006/relationships" xmlns:p="http://schemas.openxmlformats.org/presentationml/2006/main">
  <p:prnPr/>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A577A"/>
    <a:srgbClr val="16ABEE"/>
    <a:srgbClr val="7CBD32"/>
    <a:srgbClr val="AED87C"/>
    <a:srgbClr val="FC9F2E"/>
    <a:srgbClr val="FAC678"/>
    <a:srgbClr val="FF9A4A"/>
    <a:srgbClr val="CC7D3C"/>
    <a:srgbClr val="0A10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E3FDE45-AF77-4B5C-9715-49D594BDF05E}" styleName="Style léger 1 - Accentuation 2">
    <a:wholeTbl>
      <a:tcTxStyle>
        <a:fontRef idx="minor">
          <a:scrgbClr r="0" g="0" b="0"/>
        </a:fontRef>
        <a:schemeClr val="tx1"/>
      </a:tcTxStyle>
      <a:tcStyle>
        <a:tcBdr>
          <a:left>
            <a:ln>
              <a:noFill/>
            </a:ln>
          </a:left>
          <a:right>
            <a:ln>
              <a:noFill/>
            </a:ln>
          </a:right>
          <a:top>
            <a:ln w="12700" cmpd="sng">
              <a:solidFill>
                <a:schemeClr val="accent2"/>
              </a:solidFill>
            </a:ln>
          </a:top>
          <a:bottom>
            <a:ln w="12700" cmpd="sng">
              <a:solidFill>
                <a:schemeClr val="accent2"/>
              </a:solidFill>
            </a:ln>
          </a:bottom>
          <a:insideH>
            <a:ln>
              <a:noFill/>
            </a:ln>
          </a:insideH>
          <a:insideV>
            <a:ln>
              <a:noFill/>
            </a:ln>
          </a:insideV>
        </a:tcBdr>
        <a:fill>
          <a:noFill/>
        </a:fill>
      </a:tcStyle>
    </a:wholeTbl>
    <a:band1H>
      <a:tcStyle>
        <a:tcBdr/>
        <a:fill>
          <a:solidFill>
            <a:schemeClr val="accent2">
              <a:alpha val="20000"/>
            </a:schemeClr>
          </a:solidFill>
        </a:fill>
      </a:tcStyle>
    </a:band1H>
    <a:band2H>
      <a:tcStyle>
        <a:tcBdr/>
      </a:tcStyle>
    </a:band2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12700" cmpd="sng">
              <a:solidFill>
                <a:schemeClr val="accent2"/>
              </a:solidFill>
            </a:ln>
          </a:top>
        </a:tcBdr>
        <a:fill>
          <a:noFill/>
        </a:fill>
      </a:tcStyle>
    </a:lastRow>
    <a:firstRow>
      <a:tcTxStyle b="on"/>
      <a:tcStyle>
        <a:tcBdr>
          <a:bottom>
            <a:ln w="12700" cmpd="sng">
              <a:solidFill>
                <a:schemeClr val="accent2"/>
              </a:solidFill>
            </a:ln>
          </a:bottom>
        </a:tcBdr>
        <a:fill>
          <a:noFill/>
        </a:fill>
      </a:tcStyle>
    </a:firstRow>
  </a:tblStyle>
  <a:tblStyle styleId="{91EBBBCC-DAD2-459C-BE2E-F6DE35CF9A28}" styleName="Style foncé 2 - Accentuation 3/Accentuation 4">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accent3">
              <a:tint val="20000"/>
            </a:schemeClr>
          </a:solidFill>
        </a:fill>
      </a:tcStyle>
    </a:lastRow>
    <a:firstRow>
      <a:tcTxStyle b="on">
        <a:fontRef idx="minor">
          <a:scrgbClr r="0" g="0" b="0"/>
        </a:fontRef>
        <a:schemeClr val="lt1"/>
      </a:tcTxStyle>
      <a:tcStyle>
        <a:tcBdr/>
        <a:fill>
          <a:solidFill>
            <a:schemeClr val="accent4"/>
          </a:solidFill>
        </a:fill>
      </a:tcStyle>
    </a:firstRow>
  </a:tblStyle>
  <a:tblStyle styleId="{21E4AEA4-8DFA-4A89-87EB-49C32662AFE0}" styleName="Style moyen 2 - Accentuation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D5ABB26-0587-4C30-8999-92F81FD0307C}" styleName="Aucun style, aucune grille">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0016" autoAdjust="0"/>
    <p:restoredTop sz="61743" autoAdjust="0"/>
  </p:normalViewPr>
  <p:slideViewPr>
    <p:cSldViewPr>
      <p:cViewPr varScale="1">
        <p:scale>
          <a:sx n="65" d="100"/>
          <a:sy n="65" d="100"/>
        </p:scale>
        <p:origin x="1320" y="72"/>
      </p:cViewPr>
      <p:guideLst>
        <p:guide orient="horz" pos="2750"/>
        <p:guide pos="2691"/>
      </p:guideLst>
    </p:cSldViewPr>
  </p:slideViewPr>
  <p:outlineViewPr>
    <p:cViewPr>
      <p:scale>
        <a:sx n="33" d="100"/>
        <a:sy n="33" d="100"/>
      </p:scale>
      <p:origin x="0" y="0"/>
    </p:cViewPr>
  </p:outlineViewPr>
  <p:notesTextViewPr>
    <p:cViewPr>
      <p:scale>
        <a:sx n="125" d="100"/>
        <a:sy n="125" d="100"/>
      </p:scale>
      <p:origin x="0" y="-270"/>
    </p:cViewPr>
  </p:notesTextViewPr>
  <p:sorterViewPr>
    <p:cViewPr>
      <p:scale>
        <a:sx n="150" d="100"/>
        <a:sy n="150" d="100"/>
      </p:scale>
      <p:origin x="0" y="0"/>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3.xml"/><Relationship Id="rId21" Type="http://schemas.openxmlformats.org/officeDocument/2006/relationships/slide" Target="slides/slide17.xml"/><Relationship Id="rId42" Type="http://schemas.openxmlformats.org/officeDocument/2006/relationships/slide" Target="slides/slide38.xml"/><Relationship Id="rId63" Type="http://schemas.openxmlformats.org/officeDocument/2006/relationships/slide" Target="slides/slide59.xml"/><Relationship Id="rId84" Type="http://schemas.openxmlformats.org/officeDocument/2006/relationships/slide" Target="slides/slide80.xml"/><Relationship Id="rId138" Type="http://schemas.openxmlformats.org/officeDocument/2006/relationships/slide" Target="slides/slide134.xml"/><Relationship Id="rId159" Type="http://schemas.openxmlformats.org/officeDocument/2006/relationships/slide" Target="slides/slide155.xml"/><Relationship Id="rId170" Type="http://schemas.openxmlformats.org/officeDocument/2006/relationships/slide" Target="slides/slide166.xml"/><Relationship Id="rId191" Type="http://schemas.openxmlformats.org/officeDocument/2006/relationships/slide" Target="slides/slide187.xml"/><Relationship Id="rId205" Type="http://schemas.openxmlformats.org/officeDocument/2006/relationships/slide" Target="slides/slide201.xml"/><Relationship Id="rId226" Type="http://schemas.openxmlformats.org/officeDocument/2006/relationships/slide" Target="slides/slide222.xml"/><Relationship Id="rId107" Type="http://schemas.openxmlformats.org/officeDocument/2006/relationships/slide" Target="slides/slide103.xml"/><Relationship Id="rId11" Type="http://schemas.openxmlformats.org/officeDocument/2006/relationships/slide" Target="slides/slide7.xml"/><Relationship Id="rId32" Type="http://schemas.openxmlformats.org/officeDocument/2006/relationships/slide" Target="slides/slide28.xml"/><Relationship Id="rId53" Type="http://schemas.openxmlformats.org/officeDocument/2006/relationships/slide" Target="slides/slide49.xml"/><Relationship Id="rId74" Type="http://schemas.openxmlformats.org/officeDocument/2006/relationships/slide" Target="slides/slide70.xml"/><Relationship Id="rId128" Type="http://schemas.openxmlformats.org/officeDocument/2006/relationships/slide" Target="slides/slide124.xml"/><Relationship Id="rId149" Type="http://schemas.openxmlformats.org/officeDocument/2006/relationships/slide" Target="slides/slide145.xml"/><Relationship Id="rId5" Type="http://schemas.openxmlformats.org/officeDocument/2006/relationships/slide" Target="slides/slide1.xml"/><Relationship Id="rId95" Type="http://schemas.openxmlformats.org/officeDocument/2006/relationships/slide" Target="slides/slide91.xml"/><Relationship Id="rId160" Type="http://schemas.openxmlformats.org/officeDocument/2006/relationships/slide" Target="slides/slide156.xml"/><Relationship Id="rId181" Type="http://schemas.openxmlformats.org/officeDocument/2006/relationships/slide" Target="slides/slide177.xml"/><Relationship Id="rId216" Type="http://schemas.openxmlformats.org/officeDocument/2006/relationships/slide" Target="slides/slide212.xml"/><Relationship Id="rId237" Type="http://schemas.openxmlformats.org/officeDocument/2006/relationships/slide" Target="slides/slide233.xml"/><Relationship Id="rId22" Type="http://schemas.openxmlformats.org/officeDocument/2006/relationships/slide" Target="slides/slide18.xml"/><Relationship Id="rId43" Type="http://schemas.openxmlformats.org/officeDocument/2006/relationships/slide" Target="slides/slide39.xml"/><Relationship Id="rId64" Type="http://schemas.openxmlformats.org/officeDocument/2006/relationships/slide" Target="slides/slide60.xml"/><Relationship Id="rId118" Type="http://schemas.openxmlformats.org/officeDocument/2006/relationships/slide" Target="slides/slide114.xml"/><Relationship Id="rId139" Type="http://schemas.openxmlformats.org/officeDocument/2006/relationships/slide" Target="slides/slide135.xml"/><Relationship Id="rId85" Type="http://schemas.openxmlformats.org/officeDocument/2006/relationships/slide" Target="slides/slide81.xml"/><Relationship Id="rId150" Type="http://schemas.openxmlformats.org/officeDocument/2006/relationships/slide" Target="slides/slide146.xml"/><Relationship Id="rId171" Type="http://schemas.openxmlformats.org/officeDocument/2006/relationships/slide" Target="slides/slide167.xml"/><Relationship Id="rId192" Type="http://schemas.openxmlformats.org/officeDocument/2006/relationships/slide" Target="slides/slide188.xml"/><Relationship Id="rId206" Type="http://schemas.openxmlformats.org/officeDocument/2006/relationships/slide" Target="slides/slide202.xml"/><Relationship Id="rId227" Type="http://schemas.openxmlformats.org/officeDocument/2006/relationships/slide" Target="slides/slide223.xml"/><Relationship Id="rId12" Type="http://schemas.openxmlformats.org/officeDocument/2006/relationships/slide" Target="slides/slide8.xml"/><Relationship Id="rId33" Type="http://schemas.openxmlformats.org/officeDocument/2006/relationships/slide" Target="slides/slide29.xml"/><Relationship Id="rId108" Type="http://schemas.openxmlformats.org/officeDocument/2006/relationships/slide" Target="slides/slide104.xml"/><Relationship Id="rId129" Type="http://schemas.openxmlformats.org/officeDocument/2006/relationships/slide" Target="slides/slide125.xml"/><Relationship Id="rId54" Type="http://schemas.openxmlformats.org/officeDocument/2006/relationships/slide" Target="slides/slide50.xml"/><Relationship Id="rId75" Type="http://schemas.openxmlformats.org/officeDocument/2006/relationships/slide" Target="slides/slide71.xml"/><Relationship Id="rId96" Type="http://schemas.openxmlformats.org/officeDocument/2006/relationships/slide" Target="slides/slide92.xml"/><Relationship Id="rId140" Type="http://schemas.openxmlformats.org/officeDocument/2006/relationships/slide" Target="slides/slide136.xml"/><Relationship Id="rId161" Type="http://schemas.openxmlformats.org/officeDocument/2006/relationships/slide" Target="slides/slide157.xml"/><Relationship Id="rId182" Type="http://schemas.openxmlformats.org/officeDocument/2006/relationships/slide" Target="slides/slide178.xml"/><Relationship Id="rId217" Type="http://schemas.openxmlformats.org/officeDocument/2006/relationships/slide" Target="slides/slide213.xml"/><Relationship Id="rId6" Type="http://schemas.openxmlformats.org/officeDocument/2006/relationships/slide" Target="slides/slide2.xml"/><Relationship Id="rId238" Type="http://schemas.openxmlformats.org/officeDocument/2006/relationships/notesMaster" Target="notesMasters/notesMaster1.xml"/><Relationship Id="rId23" Type="http://schemas.openxmlformats.org/officeDocument/2006/relationships/slide" Target="slides/slide19.xml"/><Relationship Id="rId119" Type="http://schemas.openxmlformats.org/officeDocument/2006/relationships/slide" Target="slides/slide115.xml"/><Relationship Id="rId44" Type="http://schemas.openxmlformats.org/officeDocument/2006/relationships/slide" Target="slides/slide40.xml"/><Relationship Id="rId65" Type="http://schemas.openxmlformats.org/officeDocument/2006/relationships/slide" Target="slides/slide61.xml"/><Relationship Id="rId86" Type="http://schemas.openxmlformats.org/officeDocument/2006/relationships/slide" Target="slides/slide82.xml"/><Relationship Id="rId130" Type="http://schemas.openxmlformats.org/officeDocument/2006/relationships/slide" Target="slides/slide126.xml"/><Relationship Id="rId151" Type="http://schemas.openxmlformats.org/officeDocument/2006/relationships/slide" Target="slides/slide147.xml"/><Relationship Id="rId172" Type="http://schemas.openxmlformats.org/officeDocument/2006/relationships/slide" Target="slides/slide168.xml"/><Relationship Id="rId193" Type="http://schemas.openxmlformats.org/officeDocument/2006/relationships/slide" Target="slides/slide189.xml"/><Relationship Id="rId207" Type="http://schemas.openxmlformats.org/officeDocument/2006/relationships/slide" Target="slides/slide203.xml"/><Relationship Id="rId228" Type="http://schemas.openxmlformats.org/officeDocument/2006/relationships/slide" Target="slides/slide224.xml"/><Relationship Id="rId13" Type="http://schemas.openxmlformats.org/officeDocument/2006/relationships/slide" Target="slides/slide9.xml"/><Relationship Id="rId109" Type="http://schemas.openxmlformats.org/officeDocument/2006/relationships/slide" Target="slides/slide105.xml"/><Relationship Id="rId34" Type="http://schemas.openxmlformats.org/officeDocument/2006/relationships/slide" Target="slides/slide30.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slide" Target="slides/slide93.xml"/><Relationship Id="rId120" Type="http://schemas.openxmlformats.org/officeDocument/2006/relationships/slide" Target="slides/slide116.xml"/><Relationship Id="rId141" Type="http://schemas.openxmlformats.org/officeDocument/2006/relationships/slide" Target="slides/slide137.xml"/><Relationship Id="rId7" Type="http://schemas.openxmlformats.org/officeDocument/2006/relationships/slide" Target="slides/slide3.xml"/><Relationship Id="rId162" Type="http://schemas.openxmlformats.org/officeDocument/2006/relationships/slide" Target="slides/slide158.xml"/><Relationship Id="rId183" Type="http://schemas.openxmlformats.org/officeDocument/2006/relationships/slide" Target="slides/slide179.xml"/><Relationship Id="rId218" Type="http://schemas.openxmlformats.org/officeDocument/2006/relationships/slide" Target="slides/slide214.xml"/><Relationship Id="rId239" Type="http://schemas.openxmlformats.org/officeDocument/2006/relationships/commentAuthors" Target="commentAuthors.xml"/><Relationship Id="rId24" Type="http://schemas.openxmlformats.org/officeDocument/2006/relationships/slide" Target="slides/slide20.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110" Type="http://schemas.openxmlformats.org/officeDocument/2006/relationships/slide" Target="slides/slide106.xml"/><Relationship Id="rId131" Type="http://schemas.openxmlformats.org/officeDocument/2006/relationships/slide" Target="slides/slide127.xml"/><Relationship Id="rId152" Type="http://schemas.openxmlformats.org/officeDocument/2006/relationships/slide" Target="slides/slide148.xml"/><Relationship Id="rId173" Type="http://schemas.openxmlformats.org/officeDocument/2006/relationships/slide" Target="slides/slide169.xml"/><Relationship Id="rId194" Type="http://schemas.openxmlformats.org/officeDocument/2006/relationships/slide" Target="slides/slide190.xml"/><Relationship Id="rId208" Type="http://schemas.openxmlformats.org/officeDocument/2006/relationships/slide" Target="slides/slide204.xml"/><Relationship Id="rId229" Type="http://schemas.openxmlformats.org/officeDocument/2006/relationships/slide" Target="slides/slide225.xml"/><Relationship Id="rId240" Type="http://schemas.openxmlformats.org/officeDocument/2006/relationships/presProps" Target="presProps.xml"/><Relationship Id="rId14" Type="http://schemas.openxmlformats.org/officeDocument/2006/relationships/slide" Target="slides/slide10.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openxmlformats.org/officeDocument/2006/relationships/slide" Target="slides/slide96.xml"/><Relationship Id="rId8" Type="http://schemas.openxmlformats.org/officeDocument/2006/relationships/slide" Target="slides/slide4.xml"/><Relationship Id="rId98" Type="http://schemas.openxmlformats.org/officeDocument/2006/relationships/slide" Target="slides/slide94.xml"/><Relationship Id="rId121" Type="http://schemas.openxmlformats.org/officeDocument/2006/relationships/slide" Target="slides/slide117.xml"/><Relationship Id="rId142" Type="http://schemas.openxmlformats.org/officeDocument/2006/relationships/slide" Target="slides/slide138.xml"/><Relationship Id="rId163" Type="http://schemas.openxmlformats.org/officeDocument/2006/relationships/slide" Target="slides/slide159.xml"/><Relationship Id="rId184" Type="http://schemas.openxmlformats.org/officeDocument/2006/relationships/slide" Target="slides/slide180.xml"/><Relationship Id="rId219" Type="http://schemas.openxmlformats.org/officeDocument/2006/relationships/slide" Target="slides/slide215.xml"/><Relationship Id="rId230" Type="http://schemas.openxmlformats.org/officeDocument/2006/relationships/slide" Target="slides/slide226.xml"/><Relationship Id="rId25" Type="http://schemas.openxmlformats.org/officeDocument/2006/relationships/slide" Target="slides/slide21.xml"/><Relationship Id="rId46" Type="http://schemas.openxmlformats.org/officeDocument/2006/relationships/slide" Target="slides/slide42.xml"/><Relationship Id="rId67" Type="http://schemas.openxmlformats.org/officeDocument/2006/relationships/slide" Target="slides/slide63.xml"/><Relationship Id="rId88" Type="http://schemas.openxmlformats.org/officeDocument/2006/relationships/slide" Target="slides/slide84.xml"/><Relationship Id="rId111" Type="http://schemas.openxmlformats.org/officeDocument/2006/relationships/slide" Target="slides/slide107.xml"/><Relationship Id="rId132" Type="http://schemas.openxmlformats.org/officeDocument/2006/relationships/slide" Target="slides/slide128.xml"/><Relationship Id="rId153" Type="http://schemas.openxmlformats.org/officeDocument/2006/relationships/slide" Target="slides/slide149.xml"/><Relationship Id="rId174" Type="http://schemas.openxmlformats.org/officeDocument/2006/relationships/slide" Target="slides/slide170.xml"/><Relationship Id="rId195" Type="http://schemas.openxmlformats.org/officeDocument/2006/relationships/slide" Target="slides/slide191.xml"/><Relationship Id="rId209" Type="http://schemas.openxmlformats.org/officeDocument/2006/relationships/slide" Target="slides/slide205.xml"/><Relationship Id="rId220" Type="http://schemas.openxmlformats.org/officeDocument/2006/relationships/slide" Target="slides/slide216.xml"/><Relationship Id="rId241" Type="http://schemas.openxmlformats.org/officeDocument/2006/relationships/viewProps" Target="viewProps.xml"/><Relationship Id="rId15" Type="http://schemas.openxmlformats.org/officeDocument/2006/relationships/slide" Target="slides/slide11.xml"/><Relationship Id="rId36" Type="http://schemas.openxmlformats.org/officeDocument/2006/relationships/slide" Target="slides/slide32.xml"/><Relationship Id="rId57" Type="http://schemas.openxmlformats.org/officeDocument/2006/relationships/slide" Target="slides/slide53.xml"/><Relationship Id="rId106" Type="http://schemas.openxmlformats.org/officeDocument/2006/relationships/slide" Target="slides/slide102.xml"/><Relationship Id="rId127" Type="http://schemas.openxmlformats.org/officeDocument/2006/relationships/slide" Target="slides/slide123.xml"/><Relationship Id="rId10" Type="http://schemas.openxmlformats.org/officeDocument/2006/relationships/slide" Target="slides/slide6.xml"/><Relationship Id="rId31" Type="http://schemas.openxmlformats.org/officeDocument/2006/relationships/slide" Target="slides/slide27.xml"/><Relationship Id="rId52" Type="http://schemas.openxmlformats.org/officeDocument/2006/relationships/slide" Target="slides/slide48.xml"/><Relationship Id="rId73" Type="http://schemas.openxmlformats.org/officeDocument/2006/relationships/slide" Target="slides/slide69.xml"/><Relationship Id="rId78" Type="http://schemas.openxmlformats.org/officeDocument/2006/relationships/slide" Target="slides/slide74.xml"/><Relationship Id="rId94" Type="http://schemas.openxmlformats.org/officeDocument/2006/relationships/slide" Target="slides/slide90.xml"/><Relationship Id="rId99" Type="http://schemas.openxmlformats.org/officeDocument/2006/relationships/slide" Target="slides/slide95.xml"/><Relationship Id="rId101" Type="http://schemas.openxmlformats.org/officeDocument/2006/relationships/slide" Target="slides/slide97.xml"/><Relationship Id="rId122" Type="http://schemas.openxmlformats.org/officeDocument/2006/relationships/slide" Target="slides/slide118.xml"/><Relationship Id="rId143" Type="http://schemas.openxmlformats.org/officeDocument/2006/relationships/slide" Target="slides/slide139.xml"/><Relationship Id="rId148" Type="http://schemas.openxmlformats.org/officeDocument/2006/relationships/slide" Target="slides/slide144.xml"/><Relationship Id="rId164" Type="http://schemas.openxmlformats.org/officeDocument/2006/relationships/slide" Target="slides/slide160.xml"/><Relationship Id="rId169" Type="http://schemas.openxmlformats.org/officeDocument/2006/relationships/slide" Target="slides/slide165.xml"/><Relationship Id="rId185" Type="http://schemas.openxmlformats.org/officeDocument/2006/relationships/slide" Target="slides/slide181.xml"/><Relationship Id="rId4" Type="http://schemas.openxmlformats.org/officeDocument/2006/relationships/slideMaster" Target="slideMasters/slideMaster1.xml"/><Relationship Id="rId9" Type="http://schemas.openxmlformats.org/officeDocument/2006/relationships/slide" Target="slides/slide5.xml"/><Relationship Id="rId180" Type="http://schemas.openxmlformats.org/officeDocument/2006/relationships/slide" Target="slides/slide176.xml"/><Relationship Id="rId210" Type="http://schemas.openxmlformats.org/officeDocument/2006/relationships/slide" Target="slides/slide206.xml"/><Relationship Id="rId215" Type="http://schemas.openxmlformats.org/officeDocument/2006/relationships/slide" Target="slides/slide211.xml"/><Relationship Id="rId236" Type="http://schemas.openxmlformats.org/officeDocument/2006/relationships/slide" Target="slides/slide232.xml"/><Relationship Id="rId26" Type="http://schemas.openxmlformats.org/officeDocument/2006/relationships/slide" Target="slides/slide22.xml"/><Relationship Id="rId231" Type="http://schemas.openxmlformats.org/officeDocument/2006/relationships/slide" Target="slides/slide227.xml"/><Relationship Id="rId47" Type="http://schemas.openxmlformats.org/officeDocument/2006/relationships/slide" Target="slides/slide43.xml"/><Relationship Id="rId68" Type="http://schemas.openxmlformats.org/officeDocument/2006/relationships/slide" Target="slides/slide64.xml"/><Relationship Id="rId89" Type="http://schemas.openxmlformats.org/officeDocument/2006/relationships/slide" Target="slides/slide85.xml"/><Relationship Id="rId112" Type="http://schemas.openxmlformats.org/officeDocument/2006/relationships/slide" Target="slides/slide108.xml"/><Relationship Id="rId133" Type="http://schemas.openxmlformats.org/officeDocument/2006/relationships/slide" Target="slides/slide129.xml"/><Relationship Id="rId154" Type="http://schemas.openxmlformats.org/officeDocument/2006/relationships/slide" Target="slides/slide150.xml"/><Relationship Id="rId175" Type="http://schemas.openxmlformats.org/officeDocument/2006/relationships/slide" Target="slides/slide171.xml"/><Relationship Id="rId196" Type="http://schemas.openxmlformats.org/officeDocument/2006/relationships/slide" Target="slides/slide192.xml"/><Relationship Id="rId200" Type="http://schemas.openxmlformats.org/officeDocument/2006/relationships/slide" Target="slides/slide196.xml"/><Relationship Id="rId16" Type="http://schemas.openxmlformats.org/officeDocument/2006/relationships/slide" Target="slides/slide12.xml"/><Relationship Id="rId221" Type="http://schemas.openxmlformats.org/officeDocument/2006/relationships/slide" Target="slides/slide217.xml"/><Relationship Id="rId242" Type="http://schemas.openxmlformats.org/officeDocument/2006/relationships/theme" Target="theme/theme1.xml"/><Relationship Id="rId37" Type="http://schemas.openxmlformats.org/officeDocument/2006/relationships/slide" Target="slides/slide33.xml"/><Relationship Id="rId58" Type="http://schemas.openxmlformats.org/officeDocument/2006/relationships/slide" Target="slides/slide54.xml"/><Relationship Id="rId79" Type="http://schemas.openxmlformats.org/officeDocument/2006/relationships/slide" Target="slides/slide75.xml"/><Relationship Id="rId102" Type="http://schemas.openxmlformats.org/officeDocument/2006/relationships/slide" Target="slides/slide98.xml"/><Relationship Id="rId123" Type="http://schemas.openxmlformats.org/officeDocument/2006/relationships/slide" Target="slides/slide119.xml"/><Relationship Id="rId144" Type="http://schemas.openxmlformats.org/officeDocument/2006/relationships/slide" Target="slides/slide140.xml"/><Relationship Id="rId90" Type="http://schemas.openxmlformats.org/officeDocument/2006/relationships/slide" Target="slides/slide86.xml"/><Relationship Id="rId165" Type="http://schemas.openxmlformats.org/officeDocument/2006/relationships/slide" Target="slides/slide161.xml"/><Relationship Id="rId186" Type="http://schemas.openxmlformats.org/officeDocument/2006/relationships/slide" Target="slides/slide182.xml"/><Relationship Id="rId211" Type="http://schemas.openxmlformats.org/officeDocument/2006/relationships/slide" Target="slides/slide207.xml"/><Relationship Id="rId232" Type="http://schemas.openxmlformats.org/officeDocument/2006/relationships/slide" Target="slides/slide228.xml"/><Relationship Id="rId27" Type="http://schemas.openxmlformats.org/officeDocument/2006/relationships/slide" Target="slides/slide23.xml"/><Relationship Id="rId48" Type="http://schemas.openxmlformats.org/officeDocument/2006/relationships/slide" Target="slides/slide44.xml"/><Relationship Id="rId69" Type="http://schemas.openxmlformats.org/officeDocument/2006/relationships/slide" Target="slides/slide65.xml"/><Relationship Id="rId113" Type="http://schemas.openxmlformats.org/officeDocument/2006/relationships/slide" Target="slides/slide109.xml"/><Relationship Id="rId134" Type="http://schemas.openxmlformats.org/officeDocument/2006/relationships/slide" Target="slides/slide130.xml"/><Relationship Id="rId80" Type="http://schemas.openxmlformats.org/officeDocument/2006/relationships/slide" Target="slides/slide76.xml"/><Relationship Id="rId155" Type="http://schemas.openxmlformats.org/officeDocument/2006/relationships/slide" Target="slides/slide151.xml"/><Relationship Id="rId176" Type="http://schemas.openxmlformats.org/officeDocument/2006/relationships/slide" Target="slides/slide172.xml"/><Relationship Id="rId197" Type="http://schemas.openxmlformats.org/officeDocument/2006/relationships/slide" Target="slides/slide193.xml"/><Relationship Id="rId201" Type="http://schemas.openxmlformats.org/officeDocument/2006/relationships/slide" Target="slides/slide197.xml"/><Relationship Id="rId222" Type="http://schemas.openxmlformats.org/officeDocument/2006/relationships/slide" Target="slides/slide218.xml"/><Relationship Id="rId243" Type="http://schemas.openxmlformats.org/officeDocument/2006/relationships/tableStyles" Target="tableStyles.xml"/><Relationship Id="rId17" Type="http://schemas.openxmlformats.org/officeDocument/2006/relationships/slide" Target="slides/slide13.xml"/><Relationship Id="rId38" Type="http://schemas.openxmlformats.org/officeDocument/2006/relationships/slide" Target="slides/slide34.xml"/><Relationship Id="rId59" Type="http://schemas.openxmlformats.org/officeDocument/2006/relationships/slide" Target="slides/slide55.xml"/><Relationship Id="rId103" Type="http://schemas.openxmlformats.org/officeDocument/2006/relationships/slide" Target="slides/slide99.xml"/><Relationship Id="rId124" Type="http://schemas.openxmlformats.org/officeDocument/2006/relationships/slide" Target="slides/slide120.xml"/><Relationship Id="rId70" Type="http://schemas.openxmlformats.org/officeDocument/2006/relationships/slide" Target="slides/slide66.xml"/><Relationship Id="rId91" Type="http://schemas.openxmlformats.org/officeDocument/2006/relationships/slide" Target="slides/slide87.xml"/><Relationship Id="rId145" Type="http://schemas.openxmlformats.org/officeDocument/2006/relationships/slide" Target="slides/slide141.xml"/><Relationship Id="rId166" Type="http://schemas.openxmlformats.org/officeDocument/2006/relationships/slide" Target="slides/slide162.xml"/><Relationship Id="rId187" Type="http://schemas.openxmlformats.org/officeDocument/2006/relationships/slide" Target="slides/slide183.xml"/><Relationship Id="rId1" Type="http://schemas.openxmlformats.org/officeDocument/2006/relationships/customXml" Target="../customXml/item1.xml"/><Relationship Id="rId212" Type="http://schemas.openxmlformats.org/officeDocument/2006/relationships/slide" Target="slides/slide208.xml"/><Relationship Id="rId233" Type="http://schemas.openxmlformats.org/officeDocument/2006/relationships/slide" Target="slides/slide229.xml"/><Relationship Id="rId28" Type="http://schemas.openxmlformats.org/officeDocument/2006/relationships/slide" Target="slides/slide24.xml"/><Relationship Id="rId49" Type="http://schemas.openxmlformats.org/officeDocument/2006/relationships/slide" Target="slides/slide45.xml"/><Relationship Id="rId114" Type="http://schemas.openxmlformats.org/officeDocument/2006/relationships/slide" Target="slides/slide110.xml"/><Relationship Id="rId60" Type="http://schemas.openxmlformats.org/officeDocument/2006/relationships/slide" Target="slides/slide56.xml"/><Relationship Id="rId81" Type="http://schemas.openxmlformats.org/officeDocument/2006/relationships/slide" Target="slides/slide77.xml"/><Relationship Id="rId135" Type="http://schemas.openxmlformats.org/officeDocument/2006/relationships/slide" Target="slides/slide131.xml"/><Relationship Id="rId156" Type="http://schemas.openxmlformats.org/officeDocument/2006/relationships/slide" Target="slides/slide152.xml"/><Relationship Id="rId177" Type="http://schemas.openxmlformats.org/officeDocument/2006/relationships/slide" Target="slides/slide173.xml"/><Relationship Id="rId198" Type="http://schemas.openxmlformats.org/officeDocument/2006/relationships/slide" Target="slides/slide194.xml"/><Relationship Id="rId202" Type="http://schemas.openxmlformats.org/officeDocument/2006/relationships/slide" Target="slides/slide198.xml"/><Relationship Id="rId223" Type="http://schemas.openxmlformats.org/officeDocument/2006/relationships/slide" Target="slides/slide219.xml"/><Relationship Id="rId244" Type="http://schemas.microsoft.com/office/2018/10/relationships/authors" Target="authors.xml"/><Relationship Id="rId18" Type="http://schemas.openxmlformats.org/officeDocument/2006/relationships/slide" Target="slides/slide14.xml"/><Relationship Id="rId39" Type="http://schemas.openxmlformats.org/officeDocument/2006/relationships/slide" Target="slides/slide35.xml"/><Relationship Id="rId50" Type="http://schemas.openxmlformats.org/officeDocument/2006/relationships/slide" Target="slides/slide46.xml"/><Relationship Id="rId104" Type="http://schemas.openxmlformats.org/officeDocument/2006/relationships/slide" Target="slides/slide100.xml"/><Relationship Id="rId125" Type="http://schemas.openxmlformats.org/officeDocument/2006/relationships/slide" Target="slides/slide121.xml"/><Relationship Id="rId146" Type="http://schemas.openxmlformats.org/officeDocument/2006/relationships/slide" Target="slides/slide142.xml"/><Relationship Id="rId167" Type="http://schemas.openxmlformats.org/officeDocument/2006/relationships/slide" Target="slides/slide163.xml"/><Relationship Id="rId188" Type="http://schemas.openxmlformats.org/officeDocument/2006/relationships/slide" Target="slides/slide184.xml"/><Relationship Id="rId71" Type="http://schemas.openxmlformats.org/officeDocument/2006/relationships/slide" Target="slides/slide67.xml"/><Relationship Id="rId92" Type="http://schemas.openxmlformats.org/officeDocument/2006/relationships/slide" Target="slides/slide88.xml"/><Relationship Id="rId213" Type="http://schemas.openxmlformats.org/officeDocument/2006/relationships/slide" Target="slides/slide209.xml"/><Relationship Id="rId234" Type="http://schemas.openxmlformats.org/officeDocument/2006/relationships/slide" Target="slides/slide230.xml"/><Relationship Id="rId2" Type="http://schemas.openxmlformats.org/officeDocument/2006/relationships/customXml" Target="../customXml/item2.xml"/><Relationship Id="rId29" Type="http://schemas.openxmlformats.org/officeDocument/2006/relationships/slide" Target="slides/slide25.xml"/><Relationship Id="rId40" Type="http://schemas.openxmlformats.org/officeDocument/2006/relationships/slide" Target="slides/slide36.xml"/><Relationship Id="rId115" Type="http://schemas.openxmlformats.org/officeDocument/2006/relationships/slide" Target="slides/slide111.xml"/><Relationship Id="rId136" Type="http://schemas.openxmlformats.org/officeDocument/2006/relationships/slide" Target="slides/slide132.xml"/><Relationship Id="rId157" Type="http://schemas.openxmlformats.org/officeDocument/2006/relationships/slide" Target="slides/slide153.xml"/><Relationship Id="rId178" Type="http://schemas.openxmlformats.org/officeDocument/2006/relationships/slide" Target="slides/slide174.xml"/><Relationship Id="rId61" Type="http://schemas.openxmlformats.org/officeDocument/2006/relationships/slide" Target="slides/slide57.xml"/><Relationship Id="rId82" Type="http://schemas.openxmlformats.org/officeDocument/2006/relationships/slide" Target="slides/slide78.xml"/><Relationship Id="rId199" Type="http://schemas.openxmlformats.org/officeDocument/2006/relationships/slide" Target="slides/slide195.xml"/><Relationship Id="rId203" Type="http://schemas.openxmlformats.org/officeDocument/2006/relationships/slide" Target="slides/slide199.xml"/><Relationship Id="rId19" Type="http://schemas.openxmlformats.org/officeDocument/2006/relationships/slide" Target="slides/slide15.xml"/><Relationship Id="rId224" Type="http://schemas.openxmlformats.org/officeDocument/2006/relationships/slide" Target="slides/slide220.xml"/><Relationship Id="rId30" Type="http://schemas.openxmlformats.org/officeDocument/2006/relationships/slide" Target="slides/slide26.xml"/><Relationship Id="rId105" Type="http://schemas.openxmlformats.org/officeDocument/2006/relationships/slide" Target="slides/slide101.xml"/><Relationship Id="rId126" Type="http://schemas.openxmlformats.org/officeDocument/2006/relationships/slide" Target="slides/slide122.xml"/><Relationship Id="rId147" Type="http://schemas.openxmlformats.org/officeDocument/2006/relationships/slide" Target="slides/slide143.xml"/><Relationship Id="rId168" Type="http://schemas.openxmlformats.org/officeDocument/2006/relationships/slide" Target="slides/slide16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189" Type="http://schemas.openxmlformats.org/officeDocument/2006/relationships/slide" Target="slides/slide185.xml"/><Relationship Id="rId3" Type="http://schemas.openxmlformats.org/officeDocument/2006/relationships/customXml" Target="../customXml/item3.xml"/><Relationship Id="rId214" Type="http://schemas.openxmlformats.org/officeDocument/2006/relationships/slide" Target="slides/slide210.xml"/><Relationship Id="rId235" Type="http://schemas.openxmlformats.org/officeDocument/2006/relationships/slide" Target="slides/slide231.xml"/><Relationship Id="rId116" Type="http://schemas.openxmlformats.org/officeDocument/2006/relationships/slide" Target="slides/slide112.xml"/><Relationship Id="rId137" Type="http://schemas.openxmlformats.org/officeDocument/2006/relationships/slide" Target="slides/slide133.xml"/><Relationship Id="rId158" Type="http://schemas.openxmlformats.org/officeDocument/2006/relationships/slide" Target="slides/slide154.xml"/><Relationship Id="rId20" Type="http://schemas.openxmlformats.org/officeDocument/2006/relationships/slide" Target="slides/slide16.xml"/><Relationship Id="rId41" Type="http://schemas.openxmlformats.org/officeDocument/2006/relationships/slide" Target="slides/slide37.xml"/><Relationship Id="rId62" Type="http://schemas.openxmlformats.org/officeDocument/2006/relationships/slide" Target="slides/slide58.xml"/><Relationship Id="rId83" Type="http://schemas.openxmlformats.org/officeDocument/2006/relationships/slide" Target="slides/slide79.xml"/><Relationship Id="rId179" Type="http://schemas.openxmlformats.org/officeDocument/2006/relationships/slide" Target="slides/slide175.xml"/><Relationship Id="rId190" Type="http://schemas.openxmlformats.org/officeDocument/2006/relationships/slide" Target="slides/slide186.xml"/><Relationship Id="rId204" Type="http://schemas.openxmlformats.org/officeDocument/2006/relationships/slide" Target="slides/slide200.xml"/><Relationship Id="rId225" Type="http://schemas.openxmlformats.org/officeDocument/2006/relationships/slide" Target="slides/slide22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CA"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C76EAF8-3271-4142-89B6-932C21916834}" type="datetimeFigureOut">
              <a:rPr lang="fr-FR" smtClean="0"/>
              <a:pPr/>
              <a:t>27/01/2025</a:t>
            </a:fld>
            <a:endParaRPr lang="fr-CA"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CA"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fr-CA"/>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CA"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FDAD251D-F4B4-477B-AC6C-B1160455DDA7}" type="slidenum">
              <a:rPr lang="fr-CA" smtClean="0"/>
              <a:pPr/>
              <a:t>‹#›</a:t>
            </a:fld>
            <a:endParaRPr lang="fr-CA" dirty="0"/>
          </a:p>
        </p:txBody>
      </p:sp>
    </p:spTree>
    <p:extLst>
      <p:ext uri="{BB962C8B-B14F-4D97-AF65-F5344CB8AC3E}">
        <p14:creationId xmlns:p14="http://schemas.microsoft.com/office/powerpoint/2010/main" val="86938687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3" Type="http://schemas.openxmlformats.org/officeDocument/2006/relationships/hyperlink" Target="https://www.castconnex.com/" TargetMode="External"/><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3" Type="http://schemas.openxmlformats.org/officeDocument/2006/relationships/hyperlink" Target="https://www.conxtech.com/" TargetMode="External"/><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3" Type="http://schemas.openxmlformats.org/officeDocument/2006/relationships/hyperlink" Target="https://www.strongtie.com/" TargetMode="External"/><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93.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94.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95.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96.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7.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8.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9.xml"/><Relationship Id="rId1" Type="http://schemas.openxmlformats.org/officeDocument/2006/relationships/notesMaster" Target="../notesMasters/notesMaster1.xml"/></Relationships>
</file>

<file path=ppt/notesSlides/_rels/notesSlide193.xml.rels><?xml version="1.0" encoding="UTF-8" standalone="yes"?>
<Relationships xmlns="http://schemas.openxmlformats.org/package/2006/relationships"><Relationship Id="rId2" Type="http://schemas.openxmlformats.org/officeDocument/2006/relationships/slide" Target="../slides/slide200.xml"/><Relationship Id="rId1" Type="http://schemas.openxmlformats.org/officeDocument/2006/relationships/notesMaster" Target="../notesMasters/notesMaster1.xml"/></Relationships>
</file>

<file path=ppt/notesSlides/_rels/notesSlide194.xml.rels><?xml version="1.0" encoding="UTF-8" standalone="yes"?>
<Relationships xmlns="http://schemas.openxmlformats.org/package/2006/relationships"><Relationship Id="rId2" Type="http://schemas.openxmlformats.org/officeDocument/2006/relationships/slide" Target="../slides/slide201.xml"/><Relationship Id="rId1" Type="http://schemas.openxmlformats.org/officeDocument/2006/relationships/notesMaster" Target="../notesMasters/notesMaster1.xml"/></Relationships>
</file>

<file path=ppt/notesSlides/_rels/notesSlide195.xml.rels><?xml version="1.0" encoding="UTF-8" standalone="yes"?>
<Relationships xmlns="http://schemas.openxmlformats.org/package/2006/relationships"><Relationship Id="rId2" Type="http://schemas.openxmlformats.org/officeDocument/2006/relationships/slide" Target="../slides/slide202.xml"/><Relationship Id="rId1" Type="http://schemas.openxmlformats.org/officeDocument/2006/relationships/notesMaster" Target="../notesMasters/notesMaster1.xml"/></Relationships>
</file>

<file path=ppt/notesSlides/_rels/notesSlide196.xml.rels><?xml version="1.0" encoding="UTF-8" standalone="yes"?>
<Relationships xmlns="http://schemas.openxmlformats.org/package/2006/relationships"><Relationship Id="rId2" Type="http://schemas.openxmlformats.org/officeDocument/2006/relationships/slide" Target="../slides/slide203.xml"/><Relationship Id="rId1" Type="http://schemas.openxmlformats.org/officeDocument/2006/relationships/notesMaster" Target="../notesMasters/notesMaster1.xml"/></Relationships>
</file>

<file path=ppt/notesSlides/_rels/notesSlide197.xml.rels><?xml version="1.0" encoding="UTF-8" standalone="yes"?>
<Relationships xmlns="http://schemas.openxmlformats.org/package/2006/relationships"><Relationship Id="rId2" Type="http://schemas.openxmlformats.org/officeDocument/2006/relationships/slide" Target="../slides/slide204.xml"/><Relationship Id="rId1" Type="http://schemas.openxmlformats.org/officeDocument/2006/relationships/notesMaster" Target="../notesMasters/notesMaster1.xml"/></Relationships>
</file>

<file path=ppt/notesSlides/_rels/notesSlide198.xml.rels><?xml version="1.0" encoding="UTF-8" standalone="yes"?>
<Relationships xmlns="http://schemas.openxmlformats.org/package/2006/relationships"><Relationship Id="rId2" Type="http://schemas.openxmlformats.org/officeDocument/2006/relationships/slide" Target="../slides/slide205.xml"/><Relationship Id="rId1" Type="http://schemas.openxmlformats.org/officeDocument/2006/relationships/notesMaster" Target="../notesMasters/notesMaster1.xml"/></Relationships>
</file>

<file path=ppt/notesSlides/_rels/notesSlide199.xml.rels><?xml version="1.0" encoding="UTF-8" standalone="yes"?>
<Relationships xmlns="http://schemas.openxmlformats.org/package/2006/relationships"><Relationship Id="rId2" Type="http://schemas.openxmlformats.org/officeDocument/2006/relationships/slide" Target="../slides/slide20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00.xml.rels><?xml version="1.0" encoding="UTF-8" standalone="yes"?>
<Relationships xmlns="http://schemas.openxmlformats.org/package/2006/relationships"><Relationship Id="rId2" Type="http://schemas.openxmlformats.org/officeDocument/2006/relationships/slide" Target="../slides/slide207.xml"/><Relationship Id="rId1" Type="http://schemas.openxmlformats.org/officeDocument/2006/relationships/notesMaster" Target="../notesMasters/notesMaster1.xml"/></Relationships>
</file>

<file path=ppt/notesSlides/_rels/notesSlide201.xml.rels><?xml version="1.0" encoding="UTF-8" standalone="yes"?>
<Relationships xmlns="http://schemas.openxmlformats.org/package/2006/relationships"><Relationship Id="rId2" Type="http://schemas.openxmlformats.org/officeDocument/2006/relationships/slide" Target="../slides/slide208.xml"/><Relationship Id="rId1" Type="http://schemas.openxmlformats.org/officeDocument/2006/relationships/notesMaster" Target="../notesMasters/notesMaster1.xml"/></Relationships>
</file>

<file path=ppt/notesSlides/_rels/notesSlide202.xml.rels><?xml version="1.0" encoding="UTF-8" standalone="yes"?>
<Relationships xmlns="http://schemas.openxmlformats.org/package/2006/relationships"><Relationship Id="rId2" Type="http://schemas.openxmlformats.org/officeDocument/2006/relationships/slide" Target="../slides/slide209.xml"/><Relationship Id="rId1" Type="http://schemas.openxmlformats.org/officeDocument/2006/relationships/notesMaster" Target="../notesMasters/notesMaster1.xml"/></Relationships>
</file>

<file path=ppt/notesSlides/_rels/notesSlide203.xml.rels><?xml version="1.0" encoding="UTF-8" standalone="yes"?>
<Relationships xmlns="http://schemas.openxmlformats.org/package/2006/relationships"><Relationship Id="rId2" Type="http://schemas.openxmlformats.org/officeDocument/2006/relationships/slide" Target="../slides/slide210.xml"/><Relationship Id="rId1" Type="http://schemas.openxmlformats.org/officeDocument/2006/relationships/notesMaster" Target="../notesMasters/notesMaster1.xml"/></Relationships>
</file>

<file path=ppt/notesSlides/_rels/notesSlide204.xml.rels><?xml version="1.0" encoding="UTF-8" standalone="yes"?>
<Relationships xmlns="http://schemas.openxmlformats.org/package/2006/relationships"><Relationship Id="rId2" Type="http://schemas.openxmlformats.org/officeDocument/2006/relationships/slide" Target="../slides/slide211.xml"/><Relationship Id="rId1" Type="http://schemas.openxmlformats.org/officeDocument/2006/relationships/notesMaster" Target="../notesMasters/notesMaster1.xml"/></Relationships>
</file>

<file path=ppt/notesSlides/_rels/notesSlide205.xml.rels><?xml version="1.0" encoding="UTF-8" standalone="yes"?>
<Relationships xmlns="http://schemas.openxmlformats.org/package/2006/relationships"><Relationship Id="rId2" Type="http://schemas.openxmlformats.org/officeDocument/2006/relationships/slide" Target="../slides/slide212.xml"/><Relationship Id="rId1" Type="http://schemas.openxmlformats.org/officeDocument/2006/relationships/notesMaster" Target="../notesMasters/notesMaster1.xml"/></Relationships>
</file>

<file path=ppt/notesSlides/_rels/notesSlide206.xml.rels><?xml version="1.0" encoding="UTF-8" standalone="yes"?>
<Relationships xmlns="http://schemas.openxmlformats.org/package/2006/relationships"><Relationship Id="rId2" Type="http://schemas.openxmlformats.org/officeDocument/2006/relationships/slide" Target="../slides/slide213.xml"/><Relationship Id="rId1" Type="http://schemas.openxmlformats.org/officeDocument/2006/relationships/notesMaster" Target="../notesMasters/notesMaster1.xml"/></Relationships>
</file>

<file path=ppt/notesSlides/_rels/notesSlide207.xml.rels><?xml version="1.0" encoding="UTF-8" standalone="yes"?>
<Relationships xmlns="http://schemas.openxmlformats.org/package/2006/relationships"><Relationship Id="rId2" Type="http://schemas.openxmlformats.org/officeDocument/2006/relationships/slide" Target="../slides/slide214.xml"/><Relationship Id="rId1" Type="http://schemas.openxmlformats.org/officeDocument/2006/relationships/notesMaster" Target="../notesMasters/notesMaster1.xml"/></Relationships>
</file>

<file path=ppt/notesSlides/_rels/notesSlide208.xml.rels><?xml version="1.0" encoding="UTF-8" standalone="yes"?>
<Relationships xmlns="http://schemas.openxmlformats.org/package/2006/relationships"><Relationship Id="rId2" Type="http://schemas.openxmlformats.org/officeDocument/2006/relationships/slide" Target="../slides/slide215.xml"/><Relationship Id="rId1" Type="http://schemas.openxmlformats.org/officeDocument/2006/relationships/notesMaster" Target="../notesMasters/notesMaster1.xml"/></Relationships>
</file>

<file path=ppt/notesSlides/_rels/notesSlide209.xml.rels><?xml version="1.0" encoding="UTF-8" standalone="yes"?>
<Relationships xmlns="http://schemas.openxmlformats.org/package/2006/relationships"><Relationship Id="rId2" Type="http://schemas.openxmlformats.org/officeDocument/2006/relationships/slide" Target="../slides/slide21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10.xml.rels><?xml version="1.0" encoding="UTF-8" standalone="yes"?>
<Relationships xmlns="http://schemas.openxmlformats.org/package/2006/relationships"><Relationship Id="rId2" Type="http://schemas.openxmlformats.org/officeDocument/2006/relationships/slide" Target="../slides/slide217.xml"/><Relationship Id="rId1" Type="http://schemas.openxmlformats.org/officeDocument/2006/relationships/notesMaster" Target="../notesMasters/notesMaster1.xml"/></Relationships>
</file>

<file path=ppt/notesSlides/_rels/notesSlide211.xml.rels><?xml version="1.0" encoding="UTF-8" standalone="yes"?>
<Relationships xmlns="http://schemas.openxmlformats.org/package/2006/relationships"><Relationship Id="rId2" Type="http://schemas.openxmlformats.org/officeDocument/2006/relationships/slide" Target="../slides/slide218.xml"/><Relationship Id="rId1" Type="http://schemas.openxmlformats.org/officeDocument/2006/relationships/notesMaster" Target="../notesMasters/notesMaster1.xml"/></Relationships>
</file>

<file path=ppt/notesSlides/_rels/notesSlide212.xml.rels><?xml version="1.0" encoding="UTF-8" standalone="yes"?>
<Relationships xmlns="http://schemas.openxmlformats.org/package/2006/relationships"><Relationship Id="rId2" Type="http://schemas.openxmlformats.org/officeDocument/2006/relationships/slide" Target="../slides/slide219.xml"/><Relationship Id="rId1" Type="http://schemas.openxmlformats.org/officeDocument/2006/relationships/notesMaster" Target="../notesMasters/notesMaster1.xml"/></Relationships>
</file>

<file path=ppt/notesSlides/_rels/notesSlide213.xml.rels><?xml version="1.0" encoding="UTF-8" standalone="yes"?>
<Relationships xmlns="http://schemas.openxmlformats.org/package/2006/relationships"><Relationship Id="rId2" Type="http://schemas.openxmlformats.org/officeDocument/2006/relationships/slide" Target="../slides/slide220.xml"/><Relationship Id="rId1" Type="http://schemas.openxmlformats.org/officeDocument/2006/relationships/notesMaster" Target="../notesMasters/notesMaster1.xml"/></Relationships>
</file>

<file path=ppt/notesSlides/_rels/notesSlide214.xml.rels><?xml version="1.0" encoding="UTF-8" standalone="yes"?>
<Relationships xmlns="http://schemas.openxmlformats.org/package/2006/relationships"><Relationship Id="rId2" Type="http://schemas.openxmlformats.org/officeDocument/2006/relationships/slide" Target="../slides/slide221.xml"/><Relationship Id="rId1" Type="http://schemas.openxmlformats.org/officeDocument/2006/relationships/notesMaster" Target="../notesMasters/notesMaster1.xml"/></Relationships>
</file>

<file path=ppt/notesSlides/_rels/notesSlide215.xml.rels><?xml version="1.0" encoding="UTF-8" standalone="yes"?>
<Relationships xmlns="http://schemas.openxmlformats.org/package/2006/relationships"><Relationship Id="rId2" Type="http://schemas.openxmlformats.org/officeDocument/2006/relationships/slide" Target="../slides/slide222.xml"/><Relationship Id="rId1" Type="http://schemas.openxmlformats.org/officeDocument/2006/relationships/notesMaster" Target="../notesMasters/notesMaster1.xml"/></Relationships>
</file>

<file path=ppt/notesSlides/_rels/notesSlide216.xml.rels><?xml version="1.0" encoding="UTF-8" standalone="yes"?>
<Relationships xmlns="http://schemas.openxmlformats.org/package/2006/relationships"><Relationship Id="rId2" Type="http://schemas.openxmlformats.org/officeDocument/2006/relationships/slide" Target="../slides/slide223.xml"/><Relationship Id="rId1" Type="http://schemas.openxmlformats.org/officeDocument/2006/relationships/notesMaster" Target="../notesMasters/notesMaster1.xml"/></Relationships>
</file>

<file path=ppt/notesSlides/_rels/notesSlide217.xml.rels><?xml version="1.0" encoding="UTF-8" standalone="yes"?>
<Relationships xmlns="http://schemas.openxmlformats.org/package/2006/relationships"><Relationship Id="rId2" Type="http://schemas.openxmlformats.org/officeDocument/2006/relationships/slide" Target="../slides/slide224.xml"/><Relationship Id="rId1" Type="http://schemas.openxmlformats.org/officeDocument/2006/relationships/notesMaster" Target="../notesMasters/notesMaster1.xml"/></Relationships>
</file>

<file path=ppt/notesSlides/_rels/notesSlide218.xml.rels><?xml version="1.0" encoding="UTF-8" standalone="yes"?>
<Relationships xmlns="http://schemas.openxmlformats.org/package/2006/relationships"><Relationship Id="rId2" Type="http://schemas.openxmlformats.org/officeDocument/2006/relationships/slide" Target="../slides/slide225.xml"/><Relationship Id="rId1" Type="http://schemas.openxmlformats.org/officeDocument/2006/relationships/notesMaster" Target="../notesMasters/notesMaster1.xml"/></Relationships>
</file>

<file path=ppt/notesSlides/_rels/notesSlide219.xml.rels><?xml version="1.0" encoding="UTF-8" standalone="yes"?>
<Relationships xmlns="http://schemas.openxmlformats.org/package/2006/relationships"><Relationship Id="rId2" Type="http://schemas.openxmlformats.org/officeDocument/2006/relationships/slide" Target="../slides/slide2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0.xml.rels><?xml version="1.0" encoding="UTF-8" standalone="yes"?>
<Relationships xmlns="http://schemas.openxmlformats.org/package/2006/relationships"><Relationship Id="rId2" Type="http://schemas.openxmlformats.org/officeDocument/2006/relationships/slide" Target="../slides/slide227.xml"/><Relationship Id="rId1" Type="http://schemas.openxmlformats.org/officeDocument/2006/relationships/notesMaster" Target="../notesMasters/notesMaster1.xml"/></Relationships>
</file>

<file path=ppt/notesSlides/_rels/notesSlide221.xml.rels><?xml version="1.0" encoding="UTF-8" standalone="yes"?>
<Relationships xmlns="http://schemas.openxmlformats.org/package/2006/relationships"><Relationship Id="rId2" Type="http://schemas.openxmlformats.org/officeDocument/2006/relationships/slide" Target="../slides/slide228.xml"/><Relationship Id="rId1" Type="http://schemas.openxmlformats.org/officeDocument/2006/relationships/notesMaster" Target="../notesMasters/notesMaster1.xml"/></Relationships>
</file>

<file path=ppt/notesSlides/_rels/notesSlide222.xml.rels><?xml version="1.0" encoding="UTF-8" standalone="yes"?>
<Relationships xmlns="http://schemas.openxmlformats.org/package/2006/relationships"><Relationship Id="rId2" Type="http://schemas.openxmlformats.org/officeDocument/2006/relationships/slide" Target="../slides/slide229.xml"/><Relationship Id="rId1" Type="http://schemas.openxmlformats.org/officeDocument/2006/relationships/notesMaster" Target="../notesMasters/notesMaster1.xml"/></Relationships>
</file>

<file path=ppt/notesSlides/_rels/notesSlide223.xml.rels><?xml version="1.0" encoding="UTF-8" standalone="yes"?>
<Relationships xmlns="http://schemas.openxmlformats.org/package/2006/relationships"><Relationship Id="rId2" Type="http://schemas.openxmlformats.org/officeDocument/2006/relationships/slide" Target="../slides/slide230.xml"/><Relationship Id="rId1" Type="http://schemas.openxmlformats.org/officeDocument/2006/relationships/notesMaster" Target="../notesMasters/notesMaster1.xml"/></Relationships>
</file>

<file path=ppt/notesSlides/_rels/notesSlide224.xml.rels><?xml version="1.0" encoding="UTF-8" standalone="yes"?>
<Relationships xmlns="http://schemas.openxmlformats.org/package/2006/relationships"><Relationship Id="rId2" Type="http://schemas.openxmlformats.org/officeDocument/2006/relationships/slide" Target="../slides/slide231.xml"/><Relationship Id="rId1" Type="http://schemas.openxmlformats.org/officeDocument/2006/relationships/notesMaster" Target="../notesMasters/notesMaster1.xml"/></Relationships>
</file>

<file path=ppt/notesSlides/_rels/notesSlide225.xml.rels><?xml version="1.0" encoding="UTF-8" standalone="yes"?>
<Relationships xmlns="http://schemas.openxmlformats.org/package/2006/relationships"><Relationship Id="rId2" Type="http://schemas.openxmlformats.org/officeDocument/2006/relationships/slide" Target="../slides/slide232.xml"/><Relationship Id="rId1" Type="http://schemas.openxmlformats.org/officeDocument/2006/relationships/notesMaster" Target="../notesMasters/notesMaster1.xml"/></Relationships>
</file>

<file path=ppt/notesSlides/_rels/notesSlide226.xml.rels><?xml version="1.0" encoding="UTF-8" standalone="yes"?>
<Relationships xmlns="http://schemas.openxmlformats.org/package/2006/relationships"><Relationship Id="rId2" Type="http://schemas.openxmlformats.org/officeDocument/2006/relationships/slide" Target="../slides/slide23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normAutofit fontScale="92500" lnSpcReduction="10000"/>
          </a:bodyPr>
          <a:lstStyle/>
          <a:p>
            <a:pPr>
              <a:lnSpc>
                <a:spcPct val="90000"/>
              </a:lnSpc>
            </a:pPr>
            <a:r>
              <a:rPr lang="en-US" altLang="en-US" sz="800" dirty="0"/>
              <a:t>This series of PowerPoint presentations covers the fundamentals of the design of seismic-resistant steel building structures. The primary focus of the material is on ductile detailing of steel structures for seismic resistance, rather than on calculation of lateral forces, dynamic analysis, or other general topics on earthquake engineering. The material is intended primarily for use at the graduate level, although many portions of the presentations are appropriate for undergraduates. </a:t>
            </a:r>
          </a:p>
          <a:p>
            <a:pPr>
              <a:lnSpc>
                <a:spcPct val="90000"/>
              </a:lnSpc>
            </a:pPr>
            <a:endParaRPr lang="en-US" altLang="en-US" sz="800" dirty="0"/>
          </a:p>
          <a:p>
            <a:pPr>
              <a:lnSpc>
                <a:spcPct val="90000"/>
              </a:lnSpc>
            </a:pPr>
            <a:r>
              <a:rPr lang="en-US" altLang="en-US" sz="800" dirty="0"/>
              <a:t>The presentations are closely tied to the 2022 AISC </a:t>
            </a:r>
            <a:r>
              <a:rPr lang="en-US" altLang="en-US" sz="800" i="1" dirty="0"/>
              <a:t>Seismic Provisions for Structural Steel Buildings </a:t>
            </a:r>
            <a:r>
              <a:rPr lang="en-US" altLang="en-US" sz="800" dirty="0"/>
              <a:t>(referred to herein as the AISC </a:t>
            </a:r>
            <a:r>
              <a:rPr lang="en-US" altLang="en-US" sz="800" i="1" dirty="0"/>
              <a:t>Seismic Provisions</a:t>
            </a:r>
            <a:r>
              <a:rPr lang="en-US" altLang="en-US" sz="800" dirty="0"/>
              <a:t>). The presentations discuss basic principles of the behavior of seismic response of steel structures, and show how these principles are treated in the AISC </a:t>
            </a:r>
            <a:r>
              <a:rPr lang="en-US" altLang="en-US" sz="800" i="1" dirty="0"/>
              <a:t>Seismic Provisions</a:t>
            </a:r>
            <a:r>
              <a:rPr lang="en-US" altLang="en-US" sz="800" dirty="0"/>
              <a:t>. The presentations are most effective if the students have a copy of the AISC </a:t>
            </a:r>
            <a:r>
              <a:rPr lang="en-US" altLang="en-US" sz="800" i="1" dirty="0"/>
              <a:t>Seismic Provisions</a:t>
            </a:r>
            <a:r>
              <a:rPr lang="en-US" altLang="en-US" sz="800" dirty="0"/>
              <a:t>. A free copy can be downloaded from the AISC website, at: www.aisc.org.</a:t>
            </a:r>
          </a:p>
          <a:p>
            <a:pPr>
              <a:lnSpc>
                <a:spcPct val="90000"/>
              </a:lnSpc>
            </a:pPr>
            <a:endParaRPr lang="en-US" altLang="en-US" sz="800" dirty="0"/>
          </a:p>
          <a:p>
            <a:pPr>
              <a:lnSpc>
                <a:spcPct val="90000"/>
              </a:lnSpc>
            </a:pPr>
            <a:r>
              <a:rPr lang="en-US" altLang="en-US" sz="800" dirty="0"/>
              <a:t>For basic steel design topics, the presentation refers to the 2022 AISC </a:t>
            </a:r>
            <a:r>
              <a:rPr lang="en-US" altLang="en-US" sz="800" i="1" dirty="0"/>
              <a:t>Specification for Structural Steel Buildings</a:t>
            </a:r>
            <a:r>
              <a:rPr lang="en-US" altLang="en-US" sz="800" dirty="0"/>
              <a:t> (herein referred to as the AISC </a:t>
            </a:r>
            <a:r>
              <a:rPr lang="en-US" altLang="en-US" sz="800" i="1" dirty="0"/>
              <a:t>Specification</a:t>
            </a:r>
            <a:r>
              <a:rPr lang="en-US" altLang="en-US" sz="800" dirty="0"/>
              <a:t>). Both the 2022 AISC </a:t>
            </a:r>
            <a:r>
              <a:rPr lang="en-US" altLang="en-US" sz="800" i="1" dirty="0"/>
              <a:t>Seismic Provisions</a:t>
            </a:r>
            <a:r>
              <a:rPr lang="en-US" altLang="en-US" sz="800" dirty="0"/>
              <a:t> and AISC </a:t>
            </a:r>
            <a:r>
              <a:rPr lang="en-US" altLang="en-US" sz="800" i="1" dirty="0"/>
              <a:t>Specification </a:t>
            </a:r>
            <a:r>
              <a:rPr lang="en-US" altLang="en-US" sz="800" dirty="0"/>
              <a:t>are written in the combined LRFD - ASD format. These PowerPoint presentations, however, present only the LRFD format. For seismic-resistant design, the LRFD format is preferable, in that it more closely follows the element capacity concepts used seismic design. </a:t>
            </a:r>
          </a:p>
          <a:p>
            <a:pPr>
              <a:lnSpc>
                <a:spcPct val="90000"/>
              </a:lnSpc>
            </a:pPr>
            <a:endParaRPr lang="en-US" altLang="en-US" sz="800" dirty="0"/>
          </a:p>
          <a:p>
            <a:pPr>
              <a:lnSpc>
                <a:spcPct val="90000"/>
              </a:lnSpc>
            </a:pPr>
            <a:r>
              <a:rPr lang="en-US" altLang="en-US" sz="800" dirty="0"/>
              <a:t>For code related seismic-design topics not covered in the AISC </a:t>
            </a:r>
            <a:r>
              <a:rPr lang="en-US" altLang="en-US" sz="800" i="1" dirty="0"/>
              <a:t>Seismic Provisions </a:t>
            </a:r>
            <a:r>
              <a:rPr lang="en-US" altLang="en-US" sz="800" dirty="0"/>
              <a:t>(seismic design categories, R-factors, seismic overstrength factors, etc.), the presentations refer to ASCE 7-22 - </a:t>
            </a:r>
            <a:r>
              <a:rPr lang="en-US" altLang="en-US" sz="800" i="1" dirty="0"/>
              <a:t>Minimum Design Loads for Buildings and Other Structures</a:t>
            </a:r>
            <a:r>
              <a:rPr lang="en-US" altLang="en-US" sz="800" dirty="0"/>
              <a:t>.</a:t>
            </a:r>
          </a:p>
          <a:p>
            <a:pPr>
              <a:lnSpc>
                <a:spcPct val="90000"/>
              </a:lnSpc>
            </a:pPr>
            <a:endParaRPr lang="en-US" altLang="en-US" sz="800" dirty="0"/>
          </a:p>
          <a:p>
            <a:pPr>
              <a:lnSpc>
                <a:spcPct val="90000"/>
              </a:lnSpc>
            </a:pPr>
            <a:r>
              <a:rPr lang="en-US" altLang="en-US" sz="800" dirty="0"/>
              <a:t>For questions, comments, corrections, or suggestions on these presentations, please contact:</a:t>
            </a:r>
          </a:p>
          <a:p>
            <a:pPr>
              <a:lnSpc>
                <a:spcPct val="90000"/>
              </a:lnSpc>
            </a:pPr>
            <a:endParaRPr lang="en-US" altLang="en-US" sz="800" dirty="0"/>
          </a:p>
          <a:p>
            <a:pPr>
              <a:lnSpc>
                <a:spcPct val="90000"/>
              </a:lnSpc>
            </a:pPr>
            <a:r>
              <a:rPr lang="en-US" altLang="en-US" sz="800" dirty="0"/>
              <a:t>AISC University Programs</a:t>
            </a:r>
          </a:p>
          <a:p>
            <a:pPr>
              <a:lnSpc>
                <a:spcPct val="90000"/>
              </a:lnSpc>
            </a:pPr>
            <a:r>
              <a:rPr lang="en-US" altLang="en-US" sz="800" dirty="0"/>
              <a:t>universityprograms@aisc.org</a:t>
            </a:r>
          </a:p>
          <a:p>
            <a:pPr>
              <a:lnSpc>
                <a:spcPct val="90000"/>
              </a:lnSpc>
            </a:pPr>
            <a:endParaRPr lang="en-US" altLang="en-US" sz="800" dirty="0"/>
          </a:p>
          <a:p>
            <a:pPr>
              <a:lnSpc>
                <a:spcPct val="90000"/>
              </a:lnSpc>
            </a:pPr>
            <a:endParaRPr lang="en-US" altLang="en-US" sz="800" dirty="0"/>
          </a:p>
          <a:p>
            <a:pPr>
              <a:lnSpc>
                <a:spcPct val="90000"/>
              </a:lnSpc>
            </a:pPr>
            <a:r>
              <a:rPr lang="en-US" altLang="en-US" sz="800" dirty="0"/>
              <a:t>Acknowledgments:</a:t>
            </a:r>
          </a:p>
          <a:p>
            <a:pPr>
              <a:lnSpc>
                <a:spcPct val="90000"/>
              </a:lnSpc>
            </a:pPr>
            <a:r>
              <a:rPr lang="en-US" altLang="en-US" sz="800" dirty="0"/>
              <a:t>These presentations were originally prepared with support from the AISC </a:t>
            </a:r>
            <a:r>
              <a:rPr lang="en-US" altLang="en-US" sz="800" i="1" dirty="0"/>
              <a:t>Educator Career Enhancement Award</a:t>
            </a:r>
            <a:r>
              <a:rPr lang="en-US" altLang="en-US" sz="800" dirty="0"/>
              <a:t>. Overall coordination of this effort was provided by </a:t>
            </a:r>
            <a:r>
              <a:rPr lang="en-US" altLang="en-US" sz="800" dirty="0" err="1"/>
              <a:t>Fromy</a:t>
            </a:r>
            <a:r>
              <a:rPr lang="en-US" altLang="en-US" sz="800" dirty="0"/>
              <a:t> Rosenberg at AISC. The author gratefully acknowledges support provided by AISC and the coordination and oversight provided by Mr. Rosenberg.</a:t>
            </a:r>
          </a:p>
          <a:p>
            <a:pPr>
              <a:lnSpc>
                <a:spcPct val="90000"/>
              </a:lnSpc>
            </a:pPr>
            <a:endParaRPr lang="en-US" altLang="en-US" sz="800" dirty="0"/>
          </a:p>
          <a:p>
            <a:pPr>
              <a:lnSpc>
                <a:spcPct val="90000"/>
              </a:lnSpc>
            </a:pPr>
            <a:r>
              <a:rPr lang="en-US" altLang="en-US" sz="800" dirty="0"/>
              <a:t>The author also gratefully acknowledges contributions and review provided by the AISC Task Group for this project:</a:t>
            </a:r>
          </a:p>
          <a:p>
            <a:pPr>
              <a:lnSpc>
                <a:spcPct val="90000"/>
              </a:lnSpc>
            </a:pPr>
            <a:r>
              <a:rPr lang="en-US" altLang="en-US" sz="800" dirty="0"/>
              <a:t>Mark Bowman - Purdue University</a:t>
            </a:r>
          </a:p>
          <a:p>
            <a:pPr>
              <a:lnSpc>
                <a:spcPct val="90000"/>
              </a:lnSpc>
            </a:pPr>
            <a:r>
              <a:rPr lang="en-US" altLang="en-US" sz="800" dirty="0"/>
              <a:t>Steve </a:t>
            </a:r>
            <a:r>
              <a:rPr lang="en-US" altLang="en-US" sz="800" dirty="0" err="1"/>
              <a:t>Mahin</a:t>
            </a:r>
            <a:r>
              <a:rPr lang="en-US" altLang="en-US" sz="800" dirty="0"/>
              <a:t> - University of California at Berkeley</a:t>
            </a:r>
          </a:p>
          <a:p>
            <a:pPr>
              <a:lnSpc>
                <a:spcPct val="90000"/>
              </a:lnSpc>
            </a:pPr>
            <a:r>
              <a:rPr lang="en-US" altLang="en-US" sz="800" dirty="0"/>
              <a:t>Brett Manning - PMB 200</a:t>
            </a:r>
          </a:p>
          <a:p>
            <a:pPr>
              <a:lnSpc>
                <a:spcPct val="90000"/>
              </a:lnSpc>
            </a:pPr>
            <a:r>
              <a:rPr lang="en-US" altLang="en-US" sz="800" dirty="0"/>
              <a:t>Carol Pivonka - AISC</a:t>
            </a:r>
          </a:p>
          <a:p>
            <a:pPr>
              <a:lnSpc>
                <a:spcPct val="90000"/>
              </a:lnSpc>
            </a:pPr>
            <a:r>
              <a:rPr lang="en-US" altLang="en-US" sz="800" dirty="0"/>
              <a:t>Larry </a:t>
            </a:r>
            <a:r>
              <a:rPr lang="en-US" altLang="en-US" sz="800" dirty="0" err="1"/>
              <a:t>Reaveley</a:t>
            </a:r>
            <a:r>
              <a:rPr lang="en-US" altLang="en-US" sz="800" dirty="0"/>
              <a:t> - University of Utah</a:t>
            </a:r>
          </a:p>
          <a:p>
            <a:pPr>
              <a:lnSpc>
                <a:spcPct val="80000"/>
              </a:lnSpc>
            </a:pPr>
            <a:r>
              <a:rPr lang="en-US" altLang="en-US" sz="800" dirty="0"/>
              <a:t>Rafael </a:t>
            </a:r>
            <a:r>
              <a:rPr lang="en-US" altLang="en-US" sz="800" dirty="0" err="1"/>
              <a:t>Sabelli</a:t>
            </a:r>
            <a:r>
              <a:rPr lang="en-US" altLang="en-US" sz="800" dirty="0"/>
              <a:t> - </a:t>
            </a:r>
            <a:r>
              <a:rPr lang="en-US" altLang="en-US" sz="800" dirty="0" err="1"/>
              <a:t>Dasse</a:t>
            </a:r>
            <a:r>
              <a:rPr lang="en-US" altLang="en-US" sz="800" dirty="0"/>
              <a:t> Design, San Francisco</a:t>
            </a:r>
          </a:p>
          <a:p>
            <a:pPr>
              <a:lnSpc>
                <a:spcPct val="90000"/>
              </a:lnSpc>
            </a:pPr>
            <a:r>
              <a:rPr lang="en-US" altLang="en-US" sz="800" dirty="0"/>
              <a:t>Tom Sabol - </a:t>
            </a:r>
            <a:r>
              <a:rPr lang="en-US" altLang="en-US" sz="800" dirty="0" err="1"/>
              <a:t>Englekirk</a:t>
            </a:r>
            <a:r>
              <a:rPr lang="en-US" altLang="en-US" sz="800" dirty="0"/>
              <a:t> &amp; Sabol Consulting Engineers, Los Angeles</a:t>
            </a:r>
          </a:p>
          <a:p>
            <a:pPr>
              <a:lnSpc>
                <a:spcPct val="90000"/>
              </a:lnSpc>
            </a:pPr>
            <a:r>
              <a:rPr lang="en-US" altLang="en-US" sz="800" dirty="0"/>
              <a:t>Chia-Ming Uang - University of California at San Diego</a:t>
            </a:r>
          </a:p>
          <a:p>
            <a:pPr>
              <a:lnSpc>
                <a:spcPct val="90000"/>
              </a:lnSpc>
            </a:pPr>
            <a:endParaRPr lang="en-US" altLang="en-US" sz="800" dirty="0"/>
          </a:p>
          <a:p>
            <a:pPr>
              <a:lnSpc>
                <a:spcPct val="90000"/>
              </a:lnSpc>
            </a:pPr>
            <a:r>
              <a:rPr lang="en-US" altLang="en-US" sz="800" dirty="0"/>
              <a:t>The module on Special Plate Shear Walls was prepared by Rafael </a:t>
            </a:r>
            <a:r>
              <a:rPr lang="en-US" altLang="en-US" sz="800" dirty="0" err="1"/>
              <a:t>Sabelli</a:t>
            </a:r>
            <a:r>
              <a:rPr lang="en-US" altLang="en-US" sz="800" dirty="0"/>
              <a:t> - </a:t>
            </a:r>
            <a:r>
              <a:rPr lang="en-US" altLang="en-US" sz="800" dirty="0" err="1"/>
              <a:t>Dasse</a:t>
            </a:r>
            <a:r>
              <a:rPr lang="en-US" altLang="en-US" sz="800" dirty="0"/>
              <a:t> Design, San Francisco</a:t>
            </a:r>
          </a:p>
        </p:txBody>
      </p:sp>
      <p:sp>
        <p:nvSpPr>
          <p:cNvPr id="4" name="Slide Number Placeholder 3"/>
          <p:cNvSpPr>
            <a:spLocks noGrp="1"/>
          </p:cNvSpPr>
          <p:nvPr>
            <p:ph type="sldNum" sz="quarter" idx="10"/>
          </p:nvPr>
        </p:nvSpPr>
        <p:spPr/>
        <p:txBody>
          <a:bodyPr/>
          <a:lstStyle/>
          <a:p>
            <a:fld id="{FDAD251D-F4B4-477B-AC6C-B1160455DDA7}" type="slidenum">
              <a:rPr lang="fr-CA" smtClean="0"/>
              <a:pPr/>
              <a:t>1</a:t>
            </a:fld>
            <a:endParaRPr lang="fr-CA" dirty="0"/>
          </a:p>
        </p:txBody>
      </p:sp>
    </p:spTree>
    <p:extLst>
      <p:ext uri="{BB962C8B-B14F-4D97-AF65-F5344CB8AC3E}">
        <p14:creationId xmlns:p14="http://schemas.microsoft.com/office/powerpoint/2010/main" val="6003513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Using a centerline model, this slide shows qualitatively the moment diagram in the beams and columns of an MRF under lateral load. Observe that maximum moment occur at the member ends. i.e. at the ends of beams and at the ends of columns. Thus, if flexural yielding occurs in an MRF, it is likely to occur at the ends of beams and columns.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a:t>
            </a:fld>
            <a:endParaRPr lang="fr-CA" dirty="0"/>
          </a:p>
        </p:txBody>
      </p:sp>
    </p:spTree>
    <p:extLst>
      <p:ext uri="{BB962C8B-B14F-4D97-AF65-F5344CB8AC3E}">
        <p14:creationId xmlns:p14="http://schemas.microsoft.com/office/powerpoint/2010/main" val="1122171504"/>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top flange in a typical improved post-Northridge moment connection. As with the bottom flange weld, the top flange weld was made using an electrode that meets specified CVN requirements. The weld tabs and weld runoff regions have been removed, and the areas ground smooth.</a:t>
            </a:r>
          </a:p>
          <a:p>
            <a:endParaRPr lang="en-US" altLang="en-US" dirty="0"/>
          </a:p>
          <a:p>
            <a:r>
              <a:rPr lang="en-US" altLang="en-US" dirty="0"/>
              <a:t>The back-up is not typically removed at the top flange, in post-Northridge practice. The likelihood of a weld defect is less at the top flange, because the weld is easier to place and to ultrasonically test. Further, as described earlier, the stress levels at the root of the top flange weld is expected to be lower than at the bottom flange weld. Further, cutting out the top flange back-up bar in the region of the weld access hole poses difficulties, and may result in damaging the beam base metal in this region.</a:t>
            </a:r>
          </a:p>
          <a:p>
            <a:r>
              <a:rPr lang="en-US" altLang="en-US" dirty="0"/>
              <a:t>Thus, the top flange back-up bar is left in place. However, a small fillet weld (usually 5/16" leg size) is placed between the back-up bar and the face of the column, as shown in the slide. This weld serves to reduce the stress riser effect of the back-up bar.</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103</a:t>
            </a:fld>
            <a:endParaRPr lang="fr-CA" dirty="0"/>
          </a:p>
        </p:txBody>
      </p:sp>
    </p:spTree>
    <p:extLst>
      <p:ext uri="{BB962C8B-B14F-4D97-AF65-F5344CB8AC3E}">
        <p14:creationId xmlns:p14="http://schemas.microsoft.com/office/powerpoint/2010/main" val="51917792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additional strategy for improved connection performance is more explicit recognition of realistic material properties of structural steel in the design process, and better control of yield stress variability.</a:t>
            </a:r>
          </a:p>
          <a:p>
            <a:endParaRPr lang="en-US" altLang="en-US" dirty="0"/>
          </a:p>
          <a:p>
            <a:r>
              <a:rPr lang="en-US" altLang="en-US" dirty="0"/>
              <a:t>To provide more explicit recognition of the fact that the actual yield stress of steel often exceeds the minimum specified value, the AISC </a:t>
            </a:r>
            <a:r>
              <a:rPr lang="en-US" altLang="en-US" i="1" dirty="0"/>
              <a:t>Seismic Provisions</a:t>
            </a:r>
            <a:r>
              <a:rPr lang="en-US" altLang="en-US" dirty="0"/>
              <a:t> introduced (in the 1997 edition) the concept of "expected yield stress." The expected yield stress, specified in Section A3 of the 2022 AISC </a:t>
            </a:r>
            <a:r>
              <a:rPr lang="en-US" altLang="en-US" i="1" dirty="0"/>
              <a:t>Seismic Provisions, </a:t>
            </a:r>
            <a:r>
              <a:rPr lang="en-US" altLang="en-US" dirty="0"/>
              <a:t>provides an estimate of the mean yield stress for a particular grade of steel (see discussion on Module 1). </a:t>
            </a:r>
          </a:p>
          <a:p>
            <a:endParaRPr lang="en-US" altLang="en-US" dirty="0"/>
          </a:p>
          <a:p>
            <a:r>
              <a:rPr lang="en-US" altLang="en-US" dirty="0"/>
              <a:t>Although the Northridge moment frame connection failures motivated the concept of "expected yield stress," this concept is now used in in many areas of seismic-resistant design of steel frames.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104</a:t>
            </a:fld>
            <a:endParaRPr lang="fr-CA" dirty="0"/>
          </a:p>
        </p:txBody>
      </p:sp>
    </p:spTree>
    <p:extLst>
      <p:ext uri="{BB962C8B-B14F-4D97-AF65-F5344CB8AC3E}">
        <p14:creationId xmlns:p14="http://schemas.microsoft.com/office/powerpoint/2010/main" val="2951986998"/>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As a result of the Northridge moment connection failures, the steel industry in the US introduced ASTM A992 steel. A992 provides the same minimum specified yield stress and tensile strength as A572 Grade 50. However, A992 places an upper bound on yield stress (</a:t>
            </a:r>
            <a:r>
              <a:rPr lang="en-US" altLang="en-US" dirty="0" err="1"/>
              <a:t>F</a:t>
            </a:r>
            <a:r>
              <a:rPr lang="en-US" altLang="en-US" baseline="-25000" dirty="0" err="1"/>
              <a:t>y</a:t>
            </a:r>
            <a:r>
              <a:rPr lang="en-US" altLang="en-US" dirty="0"/>
              <a:t> cannot exceed 65 </a:t>
            </a:r>
            <a:r>
              <a:rPr lang="en-US" altLang="en-US" dirty="0" err="1"/>
              <a:t>ksi</a:t>
            </a:r>
            <a:r>
              <a:rPr lang="en-US" altLang="en-US" dirty="0"/>
              <a:t>), and also places an upper bound of 0.85 on the yield ratio (</a:t>
            </a:r>
            <a:r>
              <a:rPr lang="en-US" altLang="en-US" dirty="0" err="1"/>
              <a:t>F</a:t>
            </a:r>
            <a:r>
              <a:rPr lang="en-US" altLang="en-US" baseline="-25000" dirty="0" err="1"/>
              <a:t>y</a:t>
            </a:r>
            <a:r>
              <a:rPr lang="en-US" altLang="en-US" dirty="0"/>
              <a:t>/F</a:t>
            </a:r>
            <a:r>
              <a:rPr lang="en-US" altLang="en-US" baseline="-25000" dirty="0"/>
              <a:t>u</a:t>
            </a:r>
            <a:r>
              <a:rPr lang="en-US" altLang="en-US" dirty="0"/>
              <a:t>). Lower values of yield ratio (i.e. a large gap between </a:t>
            </a:r>
            <a:r>
              <a:rPr lang="en-US" altLang="en-US" dirty="0" err="1"/>
              <a:t>F</a:t>
            </a:r>
            <a:r>
              <a:rPr lang="en-US" altLang="en-US" baseline="-25000" dirty="0" err="1"/>
              <a:t>y</a:t>
            </a:r>
            <a:r>
              <a:rPr lang="en-US" altLang="en-US" dirty="0"/>
              <a:t> and F</a:t>
            </a:r>
            <a:r>
              <a:rPr lang="en-US" altLang="en-US" baseline="-25000" dirty="0"/>
              <a:t>u</a:t>
            </a:r>
            <a:r>
              <a:rPr lang="en-US" altLang="en-US" dirty="0"/>
              <a:t>) is desirable for ductile behavior.</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105</a:t>
            </a:fld>
            <a:endParaRPr lang="fr-CA" dirty="0"/>
          </a:p>
        </p:txBody>
      </p:sp>
    </p:spTree>
    <p:extLst>
      <p:ext uri="{BB962C8B-B14F-4D97-AF65-F5344CB8AC3E}">
        <p14:creationId xmlns:p14="http://schemas.microsoft.com/office/powerpoint/2010/main" val="1570672446"/>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described earlier, many of the design and detailing features of the welded flange-bolted web moment connection result in very high stress levels in the beam flanges and in the beam flange groove welds. Consequently, one of the strategies for improved connection performance is to modify some of the design and detailing features of the connection to reduce stress levels at the beam flange groove welds. </a:t>
            </a:r>
          </a:p>
          <a:p>
            <a:endParaRPr lang="en-US" altLang="en-US" dirty="0"/>
          </a:p>
          <a:p>
            <a:r>
              <a:rPr lang="en-US" altLang="en-US" dirty="0"/>
              <a:t>The presence of the weld access hole introduces a stress concentration. The severity of this stress concentration depends on the size and shape of the access hole. Research was conducted in the SAC-FEMA program to identify an improved weld access hole geometry that would minimize this stress concentration.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106</a:t>
            </a:fld>
            <a:endParaRPr lang="fr-CA" dirty="0"/>
          </a:p>
        </p:txBody>
      </p:sp>
    </p:spTree>
    <p:extLst>
      <p:ext uri="{BB962C8B-B14F-4D97-AF65-F5344CB8AC3E}">
        <p14:creationId xmlns:p14="http://schemas.microsoft.com/office/powerpoint/2010/main" val="3754489964"/>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diagram illustrates the recommended size and geometry for the weld access hole.</a:t>
            </a:r>
          </a:p>
        </p:txBody>
      </p:sp>
      <p:sp>
        <p:nvSpPr>
          <p:cNvPr id="4" name="Slide Number Placeholder 3"/>
          <p:cNvSpPr>
            <a:spLocks noGrp="1"/>
          </p:cNvSpPr>
          <p:nvPr>
            <p:ph type="sldNum" sz="quarter" idx="5"/>
          </p:nvPr>
        </p:nvSpPr>
        <p:spPr/>
        <p:txBody>
          <a:bodyPr/>
          <a:lstStyle/>
          <a:p>
            <a:fld id="{FDAD251D-F4B4-477B-AC6C-B1160455DDA7}" type="slidenum">
              <a:rPr lang="fr-CA" smtClean="0"/>
              <a:pPr/>
              <a:t>107</a:t>
            </a:fld>
            <a:endParaRPr lang="fr-CA" dirty="0"/>
          </a:p>
        </p:txBody>
      </p:sp>
    </p:spTree>
    <p:extLst>
      <p:ext uri="{BB962C8B-B14F-4D97-AF65-F5344CB8AC3E}">
        <p14:creationId xmlns:p14="http://schemas.microsoft.com/office/powerpoint/2010/main" val="21595619"/>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the improved weld access hole.</a:t>
            </a:r>
          </a:p>
          <a:p>
            <a:endParaRPr lang="en-US" altLang="en-US" dirty="0"/>
          </a:p>
          <a:p>
            <a:endParaRPr lang="en-US" altLang="en-US" dirty="0"/>
          </a:p>
          <a:p>
            <a:r>
              <a:rPr lang="en-US" altLang="en-US" dirty="0"/>
              <a:t>Photo courtesy of Jim </a:t>
            </a:r>
            <a:r>
              <a:rPr lang="en-US" altLang="en-US" dirty="0" err="1"/>
              <a:t>Ricles</a:t>
            </a:r>
            <a:r>
              <a:rPr lang="en-US" altLang="en-US" dirty="0"/>
              <a:t> - Lehigh University.</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108</a:t>
            </a:fld>
            <a:endParaRPr lang="fr-CA" dirty="0"/>
          </a:p>
        </p:txBody>
      </p:sp>
    </p:spTree>
    <p:extLst>
      <p:ext uri="{BB962C8B-B14F-4D97-AF65-F5344CB8AC3E}">
        <p14:creationId xmlns:p14="http://schemas.microsoft.com/office/powerpoint/2010/main" val="38189895"/>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addition to developing an improved weld access hole geometry, a wide variety of new moment connection designs have been developed since the Northridge Earthquake. The following slides will illustrate a number of improved moment connection designs.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109</a:t>
            </a:fld>
            <a:endParaRPr lang="fr-CA" dirty="0"/>
          </a:p>
        </p:txBody>
      </p:sp>
    </p:spTree>
    <p:extLst>
      <p:ext uri="{BB962C8B-B14F-4D97-AF65-F5344CB8AC3E}">
        <p14:creationId xmlns:p14="http://schemas.microsoft.com/office/powerpoint/2010/main" val="3182278976"/>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Shortly after the Northridge Earthquake, a number of "reinforced connections" were developed and used in practice. The cover-plated connection was used in many buildings in 1994 and 1995. In this connection, the beam flanges are reinforced with cover plates, The cover plates are fillet welded to the beam flanges. The combined beam flange and cover plate is then groove welded to the face of the column. The cover plates, in effect, strengthen the connection and reduce stress levels in groove weld and in the beam flanges in the region adjacent to the groove welds.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110</a:t>
            </a:fld>
            <a:endParaRPr lang="fr-CA" dirty="0"/>
          </a:p>
        </p:txBody>
      </p:sp>
    </p:spTree>
    <p:extLst>
      <p:ext uri="{BB962C8B-B14F-4D97-AF65-F5344CB8AC3E}">
        <p14:creationId xmlns:p14="http://schemas.microsoft.com/office/powerpoint/2010/main" val="704951717"/>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a cover plated connection tested in the laboratory. Note the formation of a plastic hinge in the beam (as indicated by flaking of the whitewash), in the region near the tips of the cover plates. This specimen, like many other cover plated specimens, permitted the development of large levels of ductility in the beam, without failure of the connection. </a:t>
            </a:r>
          </a:p>
          <a:p>
            <a:r>
              <a:rPr lang="en-US" altLang="en-US" dirty="0"/>
              <a:t>Cover plated connections (combined with improved welding practices) permitted connection performance that was much improved compared to the pre-Northridge connection. Ultimately, however, this connection proved costly to construct, and although much more reliable than the pre-Northridge connection, still exhibited occasional poor performance in the laboratory.</a:t>
            </a:r>
          </a:p>
          <a:p>
            <a:endParaRPr lang="en-US" altLang="en-US" dirty="0"/>
          </a:p>
          <a:p>
            <a:endParaRPr lang="en-US" altLang="en-US" dirty="0"/>
          </a:p>
          <a:p>
            <a:r>
              <a:rPr lang="en-US" altLang="en-US" dirty="0"/>
              <a:t>Reference:</a:t>
            </a:r>
          </a:p>
          <a:p>
            <a:r>
              <a:rPr lang="en-US" altLang="en-US" dirty="0"/>
              <a:t>Engelhardt, M.D. and Sabol, T.A., “Reinforcing of Steel Moment Connections with Cover Plates: Benefits and Limitations,” </a:t>
            </a:r>
            <a:r>
              <a:rPr lang="en-US" altLang="en-US" i="1" dirty="0"/>
              <a:t>Engineering Structures</a:t>
            </a:r>
            <a:r>
              <a:rPr lang="en-US" altLang="en-US" dirty="0"/>
              <a:t>, Vol. 20, No. 6, pp. 510-520, 1998.</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111</a:t>
            </a:fld>
            <a:endParaRPr lang="fr-CA" dirty="0"/>
          </a:p>
        </p:txBody>
      </p:sp>
    </p:spTree>
    <p:extLst>
      <p:ext uri="{BB962C8B-B14F-4D97-AF65-F5344CB8AC3E}">
        <p14:creationId xmlns:p14="http://schemas.microsoft.com/office/powerpoint/2010/main" val="1161977048"/>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shows another method used to reinforce moment connections. For this connection, large ribs are welded to the beam flanges and to the face of the column. Like cover plates, the ribs serve to make the connection much stronger than the beam, and to force plastic hinge formation away from the face of the column.</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112</a:t>
            </a:fld>
            <a:endParaRPr lang="fr-CA" dirty="0"/>
          </a:p>
        </p:txBody>
      </p:sp>
    </p:spTree>
    <p:extLst>
      <p:ext uri="{BB962C8B-B14F-4D97-AF65-F5344CB8AC3E}">
        <p14:creationId xmlns:p14="http://schemas.microsoft.com/office/powerpoint/2010/main" val="30257697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shows the moment and shear diagrams for a column of an MRF under lateral load. This is not a centerline model of the frame, but rather includes the beam-column joint regions. Observe that the shear in the clear span portions of the columns is typically very small, and has little effect on the elastic or inelastic response of the frame. However, within the joint regions, the shear in the column is very high. Recall that shear is the rate of change of moment (V=</a:t>
            </a:r>
            <a:r>
              <a:rPr lang="en-US" altLang="en-US" dirty="0" err="1"/>
              <a:t>dM</a:t>
            </a:r>
            <a:r>
              <a:rPr lang="en-US" altLang="en-US" dirty="0"/>
              <a:t>/dx), i.e., the shear is the slope of the moment diagram. As seen above, there is a very high moment gradient in the joint region, resulting in very high shear. This high shear can result in shear yielding of the column in the beam-joint joint region.</a:t>
            </a:r>
          </a:p>
          <a:p>
            <a:r>
              <a:rPr lang="en-US" altLang="en-US" dirty="0"/>
              <a:t>The portion of the column within the beam-column joint region is called the column "panel zone."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13</a:t>
            </a:fld>
            <a:endParaRPr lang="fr-CA" dirty="0"/>
          </a:p>
        </p:txBody>
      </p:sp>
    </p:spTree>
    <p:extLst>
      <p:ext uri="{BB962C8B-B14F-4D97-AF65-F5344CB8AC3E}">
        <p14:creationId xmlns:p14="http://schemas.microsoft.com/office/powerpoint/2010/main" val="3766353505"/>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laboratory test of a rib-reinforced moment connection. This specimen developed very large beam ductility without connection failure.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113</a:t>
            </a:fld>
            <a:endParaRPr lang="fr-CA" dirty="0"/>
          </a:p>
        </p:txBody>
      </p:sp>
    </p:spTree>
    <p:extLst>
      <p:ext uri="{BB962C8B-B14F-4D97-AF65-F5344CB8AC3E}">
        <p14:creationId xmlns:p14="http://schemas.microsoft.com/office/powerpoint/2010/main" val="2602731754"/>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another reinforcement scheme: addition of a haunch at the bottom flange (some connections provided haunches at both the top and bottom flanges).</a:t>
            </a:r>
          </a:p>
          <a:p>
            <a:endParaRPr lang="en-US" altLang="en-US" dirty="0"/>
          </a:p>
          <a:p>
            <a:r>
              <a:rPr lang="en-US" altLang="en-US" dirty="0"/>
              <a:t>A variety of reinforcing schemes were developed, tested, and used in buildings in the initial years following the Northridge Earthquake. While these reinforced connections generally showed very good performance in the laboratory, but were costly to construct.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114</a:t>
            </a:fld>
            <a:endParaRPr lang="fr-CA" dirty="0"/>
          </a:p>
        </p:txBody>
      </p:sp>
    </p:spTree>
    <p:extLst>
      <p:ext uri="{BB962C8B-B14F-4D97-AF65-F5344CB8AC3E}">
        <p14:creationId xmlns:p14="http://schemas.microsoft.com/office/powerpoint/2010/main" val="3219383563"/>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lnSpcReduction="10000"/>
          </a:bodyPr>
          <a:lstStyle/>
          <a:p>
            <a:r>
              <a:rPr lang="en-US" altLang="en-US" dirty="0"/>
              <a:t>An alternative moment connection that came into use after the Northridge earthquake was the reduced beam section (RBS) connection, sometimes called the "</a:t>
            </a:r>
            <a:r>
              <a:rPr lang="en-US" altLang="en-US" dirty="0" err="1"/>
              <a:t>dogbone</a:t>
            </a:r>
            <a:r>
              <a:rPr lang="en-US" altLang="en-US" dirty="0"/>
              <a:t>" connection. The RBS forces yielding and hinge formation to occur within the reduced section of the beam and limits the moment the can be developed at the face of the column.  By reducing demands on the beam flange groove welds and the surrounding base metal regions, the RBS reduces the possibility of fractures occurring in this vulnerable region. The RBS plays a role similar to that of connection reinforcement schemes such as cover plates, ribs and haunches. Both the RBS and connection reinforcement move the plastic hinge away from the face of the column and reduce inelastic deformation demands in the vicinity of the beam flange groove welds. Connection reinforcement often requires welds that are difficult and costly to make and inspect. These problems are lessened with the RBS, which is relatively simpler to construct. The smaller moment generated at the face of the column for an RBS connection also offers some advantages in satisfying strong column-weak beam requirements and in minimizing column doubler plate requirements.</a:t>
            </a:r>
          </a:p>
          <a:p>
            <a:endParaRPr lang="en-US" altLang="en-US" dirty="0"/>
          </a:p>
          <a:p>
            <a:r>
              <a:rPr lang="en-US" altLang="en-US" dirty="0"/>
              <a:t>The goal in connection design in moment frames is to provide a connection that is stronger than the beam. This can be accomplished either by strengthening the connection (as with reinforced connections) or by weakening the beam (as with the RBS).</a:t>
            </a:r>
          </a:p>
          <a:p>
            <a:endParaRPr lang="en-US" altLang="en-US" dirty="0"/>
          </a:p>
          <a:p>
            <a:r>
              <a:rPr lang="en-US" altLang="en-US" dirty="0"/>
              <a:t>The RBS has become one of the most common moment connection details used in current practice.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115</a:t>
            </a:fld>
            <a:endParaRPr lang="fr-CA" dirty="0"/>
          </a:p>
        </p:txBody>
      </p:sp>
    </p:spTree>
    <p:extLst>
      <p:ext uri="{BB962C8B-B14F-4D97-AF65-F5344CB8AC3E}">
        <p14:creationId xmlns:p14="http://schemas.microsoft.com/office/powerpoint/2010/main" val="215031683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photo of an RBS connection specimen after testing. Note that yielding and plastic hinge formation id concentrated within the reduced section of the beam, as intended.</a:t>
            </a:r>
          </a:p>
          <a:p>
            <a:endParaRPr lang="en-US" altLang="en-US" dirty="0"/>
          </a:p>
          <a:p>
            <a:r>
              <a:rPr lang="en-US" altLang="en-US" dirty="0"/>
              <a:t>More details of the RBS will be provided later in this module.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116</a:t>
            </a:fld>
            <a:endParaRPr lang="fr-CA" dirty="0"/>
          </a:p>
        </p:txBody>
      </p:sp>
    </p:spTree>
    <p:extLst>
      <p:ext uri="{BB962C8B-B14F-4D97-AF65-F5344CB8AC3E}">
        <p14:creationId xmlns:p14="http://schemas.microsoft.com/office/powerpoint/2010/main" val="3132464458"/>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"side plate" connection is a proprietary connection that sandwiches the beam and column between two side plates, as shown. The beam flanges are not welded directly to the column flanges, as in most other moment connection designs. Rather, stress is transferred form the beam flanges to the column flanges through the side plates.</a:t>
            </a:r>
          </a:p>
          <a:p>
            <a:endParaRPr lang="en-US" altLang="en-US" dirty="0"/>
          </a:p>
          <a:p>
            <a:r>
              <a:rPr lang="en-US" altLang="en-US" dirty="0"/>
              <a:t>Further information is available at: http://www.sideplate.com/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118</a:t>
            </a:fld>
            <a:endParaRPr lang="fr-CA" dirty="0"/>
          </a:p>
        </p:txBody>
      </p:sp>
    </p:spTree>
    <p:extLst>
      <p:ext uri="{BB962C8B-B14F-4D97-AF65-F5344CB8AC3E}">
        <p14:creationId xmlns:p14="http://schemas.microsoft.com/office/powerpoint/2010/main" val="1106242267"/>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slotted web connection is a proprietary connection that provides slots that separate the beam flanges from the beam web, in the connection region. The slots serve to significantly reduce stress concentrations in the beam flanges and beam flange groove welds.</a:t>
            </a:r>
          </a:p>
          <a:p>
            <a:endParaRPr lang="en-US" altLang="en-US" dirty="0"/>
          </a:p>
          <a:p>
            <a:r>
              <a:rPr lang="en-US" altLang="en-US" dirty="0"/>
              <a:t>Further information is available at: http://www.slottedweb.com/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119</a:t>
            </a:fld>
            <a:endParaRPr lang="fr-CA" dirty="0"/>
          </a:p>
        </p:txBody>
      </p:sp>
    </p:spTree>
    <p:extLst>
      <p:ext uri="{BB962C8B-B14F-4D97-AF65-F5344CB8AC3E}">
        <p14:creationId xmlns:p14="http://schemas.microsoft.com/office/powerpoint/2010/main" val="129882996"/>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Cast Bolted</a:t>
            </a:r>
            <a:r>
              <a:rPr lang="en-US" altLang="en-US" baseline="0" dirty="0"/>
              <a:t> Connection (previously known as the </a:t>
            </a:r>
            <a:r>
              <a:rPr lang="en-US" altLang="en-US" dirty="0"/>
              <a:t>Kaiser Bolted Bracket</a:t>
            </a:r>
            <a:r>
              <a:rPr lang="en-US" altLang="en-US" baseline="0" dirty="0"/>
              <a:t> C</a:t>
            </a:r>
            <a:r>
              <a:rPr lang="en-US" altLang="en-US" dirty="0"/>
              <a:t>onnection) is a proprietary connection made of cast high-strength steel brackets fastened to the beam and column. The brackets are bolted to the column and</a:t>
            </a:r>
            <a:r>
              <a:rPr lang="en-US" altLang="en-US" baseline="0" dirty="0"/>
              <a:t> can either be bolted or welded to the beam</a:t>
            </a:r>
            <a:r>
              <a:rPr lang="en-US" altLang="en-US" dirty="0"/>
              <a:t>. </a:t>
            </a:r>
          </a:p>
          <a:p>
            <a:endParaRPr lang="en-US" altLang="en-US" dirty="0"/>
          </a:p>
          <a:p>
            <a:r>
              <a:rPr lang="en-US" altLang="en-US" dirty="0"/>
              <a:t>Further information is available at: </a:t>
            </a:r>
            <a:r>
              <a:rPr lang="en-US" dirty="0">
                <a:hlinkClick r:id="rId3"/>
              </a:rPr>
              <a:t>https://www.castconnex.com/</a:t>
            </a:r>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120</a:t>
            </a:fld>
            <a:endParaRPr lang="fr-CA" dirty="0"/>
          </a:p>
        </p:txBody>
      </p:sp>
    </p:spTree>
    <p:extLst>
      <p:ext uri="{BB962C8B-B14F-4D97-AF65-F5344CB8AC3E}">
        <p14:creationId xmlns:p14="http://schemas.microsoft.com/office/powerpoint/2010/main" val="205524983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a:t>
            </a:r>
            <a:r>
              <a:rPr lang="en-US" altLang="en-US" dirty="0" err="1"/>
              <a:t>ConXtech</a:t>
            </a:r>
            <a:r>
              <a:rPr lang="en-US" altLang="en-US" dirty="0"/>
              <a:t> </a:t>
            </a:r>
            <a:r>
              <a:rPr lang="en-US" altLang="en-US" dirty="0" err="1"/>
              <a:t>ConXL</a:t>
            </a:r>
            <a:r>
              <a:rPr lang="en-US" altLang="en-US" dirty="0"/>
              <a:t> connection is a proprietary connection that provides beam and column collar assemblies</a:t>
            </a:r>
            <a:r>
              <a:rPr lang="en-US" altLang="en-US" baseline="0" dirty="0"/>
              <a:t> that provide a bi-axial connection between wide-flange beams and an HSS or built-up box column</a:t>
            </a:r>
            <a:r>
              <a:rPr lang="en-US" altLang="en-US" dirty="0"/>
              <a:t>. The beam is shop-welded to the collar flange assembly, and</a:t>
            </a:r>
            <a:r>
              <a:rPr lang="en-US" altLang="en-US" baseline="0" dirty="0"/>
              <a:t> the remainder of the connection is field bolted.</a:t>
            </a:r>
            <a:endParaRPr lang="en-US" altLang="en-US" dirty="0"/>
          </a:p>
          <a:p>
            <a:endParaRPr lang="en-US" altLang="en-US" dirty="0"/>
          </a:p>
          <a:p>
            <a:r>
              <a:rPr lang="en-US" altLang="en-US" dirty="0"/>
              <a:t>Further information is available at: </a:t>
            </a:r>
            <a:r>
              <a:rPr lang="en-US" dirty="0">
                <a:hlinkClick r:id="rId3"/>
              </a:rPr>
              <a:t>https://www.conxtech.com/</a:t>
            </a:r>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121</a:t>
            </a:fld>
            <a:endParaRPr lang="fr-CA" dirty="0"/>
          </a:p>
        </p:txBody>
      </p:sp>
    </p:spTree>
    <p:extLst>
      <p:ext uri="{BB962C8B-B14F-4D97-AF65-F5344CB8AC3E}">
        <p14:creationId xmlns:p14="http://schemas.microsoft.com/office/powerpoint/2010/main" val="4142118541"/>
      </p:ext>
    </p:extLst>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Simpson Strong-Tie Strong Frame connection is a proprietary connection,</a:t>
            </a:r>
            <a:r>
              <a:rPr lang="en-US" altLang="en-US" baseline="0" dirty="0"/>
              <a:t> where </a:t>
            </a:r>
            <a:r>
              <a:rPr lang="en-US" altLang="en-US" dirty="0"/>
              <a:t>Yield Link™ structural fuses are used to concentrate yielding. These Yield</a:t>
            </a:r>
            <a:r>
              <a:rPr lang="en-US" altLang="en-US" baseline="0" dirty="0"/>
              <a:t> Links are modified T-stub connections with reduced sections, which are bolted to the beam and column flanges. Cover plates prevent buckling in the Yield Links, such that they can yield in compression and tension. The connection intentionally does not reach the full plastic moment of the beam due to the reduced yielding area in the Yield Links.</a:t>
            </a:r>
            <a:endParaRPr lang="en-US" altLang="en-US" dirty="0"/>
          </a:p>
          <a:p>
            <a:endParaRPr lang="en-US" altLang="en-US" dirty="0"/>
          </a:p>
          <a:p>
            <a:r>
              <a:rPr lang="en-US" altLang="en-US" dirty="0"/>
              <a:t>Further information is available at: </a:t>
            </a:r>
            <a:r>
              <a:rPr lang="en-US" sz="1200" b="0" i="0" u="none" strike="noStrike" kern="1200" dirty="0">
                <a:solidFill>
                  <a:schemeClr val="tx1"/>
                </a:solidFill>
                <a:effectLst/>
                <a:latin typeface="+mn-lt"/>
                <a:ea typeface="+mn-ea"/>
                <a:cs typeface="+mn-cs"/>
                <a:hlinkClick r:id="rId3"/>
              </a:rPr>
              <a:t>www.strongtie.com</a:t>
            </a:r>
          </a:p>
          <a:p>
            <a:br>
              <a:rPr lang="en-US" sz="1200" b="0" i="0" kern="1200" dirty="0">
                <a:solidFill>
                  <a:schemeClr val="tx1"/>
                </a:solidFill>
                <a:effectLst/>
                <a:latin typeface="+mn-lt"/>
                <a:ea typeface="+mn-ea"/>
                <a:cs typeface="+mn-cs"/>
              </a:rPr>
            </a:br>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122</a:t>
            </a:fld>
            <a:endParaRPr lang="fr-CA" dirty="0"/>
          </a:p>
        </p:txBody>
      </p:sp>
    </p:spTree>
    <p:extLst>
      <p:ext uri="{BB962C8B-B14F-4D97-AF65-F5344CB8AC3E}">
        <p14:creationId xmlns:p14="http://schemas.microsoft.com/office/powerpoint/2010/main" val="384961700"/>
      </p:ext>
    </p:extLst>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Although the RBS was investigated and tested prior to the SAC-FEMA program, further investigations were conducted under this program to further identify the capabilities and limitations of this connection, as well as to refine design requirements.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124</a:t>
            </a:fld>
            <a:endParaRPr lang="fr-CA" dirty="0"/>
          </a:p>
        </p:txBody>
      </p:sp>
    </p:spTree>
    <p:extLst>
      <p:ext uri="{BB962C8B-B14F-4D97-AF65-F5344CB8AC3E}">
        <p14:creationId xmlns:p14="http://schemas.microsoft.com/office/powerpoint/2010/main" val="26058869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Based on the typical distributions of moment and shear in the members of an MRF under lateral load, there are three locations where yielding might occur, .</a:t>
            </a:r>
            <a:r>
              <a:rPr lang="en-US" altLang="en-US" dirty="0" err="1"/>
              <a:t>i</a:t>
            </a:r>
            <a:r>
              <a:rPr lang="en-US" altLang="en-US" dirty="0"/>
              <a:t>., three possible plastic hinge locations. These are the locations of high moment or high shear.</a:t>
            </a:r>
          </a:p>
          <a:p>
            <a:r>
              <a:rPr lang="en-US" altLang="en-US" dirty="0"/>
              <a:t>1. Flexural yielding at the ends of the clear span portions of beams, i.e., plastic hinges in the beams.</a:t>
            </a:r>
          </a:p>
          <a:p>
            <a:r>
              <a:rPr lang="en-US" altLang="en-US" dirty="0"/>
              <a:t>2. Flexural yielding at the ends of the clear span portions of the columns, i.e., plastic hinges in the columns.</a:t>
            </a:r>
          </a:p>
          <a:p>
            <a:r>
              <a:rPr lang="en-US" altLang="en-US" dirty="0"/>
              <a:t>(Note: plastic hinges in the clear span portions of the column will typically involve yielding due to flexure + axial force - since columns may be carrying significant axial force in addition to large bending moments.</a:t>
            </a:r>
          </a:p>
          <a:p>
            <a:r>
              <a:rPr lang="en-US" altLang="en-US" dirty="0"/>
              <a:t>3. Shear yielding within the joint region of the columns, i.e., plastic hinges in the panel zones.</a:t>
            </a:r>
          </a:p>
          <a:p>
            <a:endParaRPr lang="en-US" altLang="en-US" dirty="0"/>
          </a:p>
          <a:p>
            <a:r>
              <a:rPr lang="en-US" altLang="en-US" dirty="0"/>
              <a:t>It is possible to control the location of the plastic hinges by controlling the relative strengths of the beam, column and panel zone. The plastic hinge will occur in the weakest element. In many practical cases, yielding may occur in more than one location, e.g. in the beams and in the panel zones.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a:t>
            </a:fld>
            <a:endParaRPr lang="fr-CA" dirty="0"/>
          </a:p>
        </p:txBody>
      </p:sp>
    </p:spTree>
    <p:extLst>
      <p:ext uri="{BB962C8B-B14F-4D97-AF65-F5344CB8AC3E}">
        <p14:creationId xmlns:p14="http://schemas.microsoft.com/office/powerpoint/2010/main" val="2615639438"/>
      </p:ext>
    </p:extLst>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Welded Unreinforced Flange - Bolted Web (WUF-B) was investigated at the University of Michigan under the SAC-FEMA program. This is similar to the pre-Northridge connection, except that improved welding practices are employed (high toughness weld metal, improved practices for back-up bars and weld tabs) and the improved weld access hole is specified. With these improvements, the WUF-W was capable of developing limited ductility in the beam, prior to connection failure. Although likely not adequate for the high ductility demands in Special Moment Frames, this connection may be adequate for lower ductility demands, such as in Intermediate and Ordinary Moment Frames.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125</a:t>
            </a:fld>
            <a:endParaRPr lang="fr-CA" dirty="0"/>
          </a:p>
        </p:txBody>
      </p:sp>
    </p:spTree>
    <p:extLst>
      <p:ext uri="{BB962C8B-B14F-4D97-AF65-F5344CB8AC3E}">
        <p14:creationId xmlns:p14="http://schemas.microsoft.com/office/powerpoint/2010/main" val="817083880"/>
      </p:ext>
    </p:extLst>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Welded Unreinforced Flange - Welded Web (WUF-W) was investigated at Lehigh University under the SAC-FEMA program. This is an all-welded connection. Both beam flanges as well as the beam web are welded to the face of the column. The beam web is welded to the column flange using a CJP groove weld, but also include supplemental fillet welds to the shear tab. Like all other improved moment connections, the WUF-W employs improved welding practices (high toughness weld metal, improved practices for back-up bars and weld tabs) and uses the improved weld access hole. Tests at Lehigh University, and subsequent tests at University of Minnesota showed that the WUF-W provides excellent performance, allowing the beams to develop ductility levels suitable for use in Special Moment Frames.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126</a:t>
            </a:fld>
            <a:endParaRPr lang="fr-CA" dirty="0"/>
          </a:p>
        </p:txBody>
      </p:sp>
    </p:spTree>
    <p:extLst>
      <p:ext uri="{BB962C8B-B14F-4D97-AF65-F5344CB8AC3E}">
        <p14:creationId xmlns:p14="http://schemas.microsoft.com/office/powerpoint/2010/main" val="774582572"/>
      </p:ext>
    </p:extLst>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Free Flange connection was developed and tested at the University of Michigan under the SAC-FEMA program. In this connection, the beam web is cut away in the region adjacent to the column. The beam flanges are therefore "free" in the connection region. The connection also features a very heavy welded shear tab. This connection showed excellent performance in a limited number of tests. In these tests, the beams developed ductility levels suitable for use in Special Moment Frames.</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127</a:t>
            </a:fld>
            <a:endParaRPr lang="fr-CA" dirty="0"/>
          </a:p>
        </p:txBody>
      </p:sp>
    </p:spTree>
    <p:extLst>
      <p:ext uri="{BB962C8B-B14F-4D97-AF65-F5344CB8AC3E}">
        <p14:creationId xmlns:p14="http://schemas.microsoft.com/office/powerpoint/2010/main" val="2262241992"/>
      </p:ext>
    </p:extLst>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Welded Flange Plate connection was investigated at the University of California at Berkeley, under the SAC-FEMA program. This connection is similar to the cover plated connections described earlier, with one significant difference. In the cover plated connections used immediately following the Northridge earthquake, both the beam flange and cover plate were groove welded to the face of the column. In the SAC Welded Flange Plate connection, only the cover plates are welded to the face of the column. This results in the need for heavier cover plates, but avoids some problems associated with welding the combined beam flange and cover plate to the column. The Welded Flange Plate also showed good performance in a limited number of tests.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128</a:t>
            </a:fld>
            <a:endParaRPr lang="fr-CA" dirty="0"/>
          </a:p>
        </p:txBody>
      </p:sp>
    </p:spTree>
    <p:extLst>
      <p:ext uri="{BB962C8B-B14F-4D97-AF65-F5344CB8AC3E}">
        <p14:creationId xmlns:p14="http://schemas.microsoft.com/office/powerpoint/2010/main" val="2913281244"/>
      </p:ext>
    </p:extLst>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Two types of end plate connections were investigated at Virginia Tech University under the SAC-FEMA program. These were the Bolted Unstiffened End Plate (shown here) and the Bolted Stiffened End Plate (shown on the next slide). Both types showed good performance in testing, and detailed design procedures were developed. End plate connections are commonly used in Metal Building Systems, and are sometimes used in industrial construction (refinery structures, power plants, </a:t>
            </a:r>
            <a:r>
              <a:rPr lang="en-US" altLang="en-US" dirty="0" err="1"/>
              <a:t>etc</a:t>
            </a:r>
            <a:r>
              <a:rPr lang="en-US" altLang="en-US" dirty="0"/>
              <a:t>). Note that end plate connections require no field welding.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129</a:t>
            </a:fld>
            <a:endParaRPr lang="fr-CA" dirty="0"/>
          </a:p>
        </p:txBody>
      </p:sp>
    </p:spTree>
    <p:extLst>
      <p:ext uri="{BB962C8B-B14F-4D97-AF65-F5344CB8AC3E}">
        <p14:creationId xmlns:p14="http://schemas.microsoft.com/office/powerpoint/2010/main" val="1156965805"/>
      </p:ext>
    </p:extLst>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Bolted Flange Plate was investigated at the University of Illinois under the SAC-FEMA program. This connection, like the end plate, requires no field welding. This connection showed promising performance in a limited number of tests.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131</a:t>
            </a:fld>
            <a:endParaRPr lang="fr-CA" dirty="0"/>
          </a:p>
        </p:txBody>
      </p:sp>
    </p:spTree>
    <p:extLst>
      <p:ext uri="{BB962C8B-B14F-4D97-AF65-F5344CB8AC3E}">
        <p14:creationId xmlns:p14="http://schemas.microsoft.com/office/powerpoint/2010/main" val="625153312"/>
      </p:ext>
    </p:extLst>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Double Split Tee was investigated at Georgia Tech University under the SAC-FEMA program. This connection is all-bolted in the field. The connection showed good performance in limited testing, and design procedures were developed. This connection is typically treated as a semi-rigid connection, for which the effects of connection flexibility must be included in the overall frame analysis.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132</a:t>
            </a:fld>
            <a:endParaRPr lang="fr-CA" dirty="0"/>
          </a:p>
        </p:txBody>
      </p:sp>
    </p:spTree>
    <p:extLst>
      <p:ext uri="{BB962C8B-B14F-4D97-AF65-F5344CB8AC3E}">
        <p14:creationId xmlns:p14="http://schemas.microsoft.com/office/powerpoint/2010/main" val="1031802702"/>
      </p:ext>
    </p:extLst>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SAC-FEMA program resulted in a large number of research reports. The program also produced four design oriented documents that provide detailed guidance for designers and building code officials. The four design guideline documents are listed on this slide. These documents are available for free (in hardcopy or pdf download) from FEMA. PDF versions can also be downloaded for free from the AISC website (www.aisc.org).</a:t>
            </a:r>
          </a:p>
        </p:txBody>
      </p:sp>
      <p:sp>
        <p:nvSpPr>
          <p:cNvPr id="4" name="Slide Number Placeholder 3"/>
          <p:cNvSpPr>
            <a:spLocks noGrp="1"/>
          </p:cNvSpPr>
          <p:nvPr>
            <p:ph type="sldNum" sz="quarter" idx="5"/>
          </p:nvPr>
        </p:nvSpPr>
        <p:spPr/>
        <p:txBody>
          <a:bodyPr/>
          <a:lstStyle/>
          <a:p>
            <a:fld id="{FDAD251D-F4B4-477B-AC6C-B1160455DDA7}" type="slidenum">
              <a:rPr lang="fr-CA" smtClean="0"/>
              <a:pPr/>
              <a:t>133</a:t>
            </a:fld>
            <a:endParaRPr lang="fr-CA" dirty="0"/>
          </a:p>
        </p:txBody>
      </p:sp>
    </p:spTree>
    <p:extLst>
      <p:ext uri="{BB962C8B-B14F-4D97-AF65-F5344CB8AC3E}">
        <p14:creationId xmlns:p14="http://schemas.microsoft.com/office/powerpoint/2010/main" val="2317987592"/>
      </p:ext>
    </p:extLst>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FEMA 350: "Recommended Seismic Design Criteria for New Steel Moment-Frame Buildings," was one of the most important outcomes from the SAC-FEMA program. This document, published in 2000, provides guidance on many issues related to the design of moment frame buildings. Included in FEMA 350 are descriptions of the nine moment connection details just described (RBS, WUF-B, WUF-W, free flange, </a:t>
            </a:r>
            <a:r>
              <a:rPr lang="en-US" altLang="en-US" dirty="0" err="1"/>
              <a:t>etc</a:t>
            </a:r>
            <a:r>
              <a:rPr lang="en-US" altLang="en-US" dirty="0"/>
              <a:t>). Included are recommended design procedures, recommended limits of usage, etc. These moment connection details are called "prequalified" connections in FEMA 350. The intent is that these connections, when used within the specified limits, could be used without the need for further testing or verification.</a:t>
            </a:r>
          </a:p>
          <a:p>
            <a:r>
              <a:rPr lang="en-US" altLang="en-US" dirty="0"/>
              <a:t>In 2005, AISC released a new standard: "Prequalified Connections for Special and Intermediate Steel Moment Frames for Seismic Applications," Standard ANSI/AISC 358-05. AISC 358, in effect, replaced FEMA 350 for "prequalified" moment connections. Nonetheless, FEMA 350 contains a great deal of useful design information for steel moment frames, and still serves as a valuable reference. The current version of this standard is ANSI/AISC 358-22.</a:t>
            </a:r>
          </a:p>
          <a:p>
            <a:endParaRPr lang="en-US" altLang="en-US" dirty="0"/>
          </a:p>
          <a:p>
            <a:r>
              <a:rPr lang="en-US" altLang="en-US" dirty="0"/>
              <a:t>This completes our initial discussion on moment connections. We will see more on moment connections later, when we look at specific requirements for moment connections in the 2022 AISC </a:t>
            </a:r>
            <a:r>
              <a:rPr lang="en-US" altLang="en-US" i="1" dirty="0"/>
              <a:t>Seismic Provisions.</a:t>
            </a:r>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134</a:t>
            </a:fld>
            <a:endParaRPr lang="fr-CA" dirty="0"/>
          </a:p>
        </p:txBody>
      </p:sp>
    </p:spTree>
    <p:extLst>
      <p:ext uri="{BB962C8B-B14F-4D97-AF65-F5344CB8AC3E}">
        <p14:creationId xmlns:p14="http://schemas.microsoft.com/office/powerpoint/2010/main" val="1131134470"/>
      </p:ext>
    </p:extLst>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important aspect of understanding ductile detailing of steel MRFs  is develop an understanding of the behavior of the column panel zone regions. Some basic definitions and ideas on panel zone behavior are discussed in the next section of this module.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135</a:t>
            </a:fld>
            <a:endParaRPr lang="fr-CA" dirty="0"/>
          </a:p>
        </p:txBody>
      </p:sp>
    </p:spTree>
    <p:extLst>
      <p:ext uri="{BB962C8B-B14F-4D97-AF65-F5344CB8AC3E}">
        <p14:creationId xmlns:p14="http://schemas.microsoft.com/office/powerpoint/2010/main" val="2912937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plastic mechanism for an MRF with plastic hinges at the beam ends. Note that to form a complete mechanism, plastic hinges must also occur at the column bases (or column bases must be "pinned").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a:t>
            </a:fld>
            <a:endParaRPr lang="fr-CA" dirty="0"/>
          </a:p>
        </p:txBody>
      </p:sp>
    </p:spTree>
    <p:extLst>
      <p:ext uri="{BB962C8B-B14F-4D97-AF65-F5344CB8AC3E}">
        <p14:creationId xmlns:p14="http://schemas.microsoft.com/office/powerpoint/2010/main" val="2124696593"/>
      </p:ext>
    </p:extLst>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Before looking at moment frame requirements in the AISC </a:t>
            </a:r>
            <a:r>
              <a:rPr lang="en-US" altLang="en-US" i="1" dirty="0"/>
              <a:t>Seismic Provisions</a:t>
            </a:r>
            <a:r>
              <a:rPr lang="en-US" altLang="en-US" dirty="0"/>
              <a:t>, we will discuss some background on the behavior of the column panel zone regions of steel moment frames.</a:t>
            </a:r>
          </a:p>
          <a:p>
            <a:endParaRPr lang="en-US" altLang="en-US" dirty="0"/>
          </a:p>
          <a:p>
            <a:r>
              <a:rPr lang="en-US" altLang="en-US" dirty="0"/>
              <a:t>As discussed earlier in this module, the panel zone (the portion of the column within the beam-column joint region) is subject to high shear when the frame is under lateral load. This can lead to shear yielding of the panel zone, and the development of "shear hinges." This leads to an alternative plastic mechanism for steel moment frames, i.e., one where the plastic hinges are in the panel zones rather than at the beam ends.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136</a:t>
            </a:fld>
            <a:endParaRPr lang="fr-CA" dirty="0"/>
          </a:p>
        </p:txBody>
      </p:sp>
    </p:spTree>
    <p:extLst>
      <p:ext uri="{BB962C8B-B14F-4D97-AF65-F5344CB8AC3E}">
        <p14:creationId xmlns:p14="http://schemas.microsoft.com/office/powerpoint/2010/main" val="3571647359"/>
      </p:ext>
    </p:extLst>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Shear yielding of the panel zone leads to a deformation pattern as shown in this slide. Under high shear, the panel zone region deforms essentially like a parallelogram.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137</a:t>
            </a:fld>
            <a:endParaRPr lang="fr-CA" dirty="0"/>
          </a:p>
        </p:txBody>
      </p:sp>
    </p:spTree>
    <p:extLst>
      <p:ext uri="{BB962C8B-B14F-4D97-AF65-F5344CB8AC3E}">
        <p14:creationId xmlns:p14="http://schemas.microsoft.com/office/powerpoint/2010/main" val="2828267905"/>
      </p:ext>
    </p:extLst>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plastic mechanism for an MRF with plastic hinges at column panel zones. Note that to form a complete mechanism, plastic hinges must also occur at the column bases (or column bases must be "pinned").</a:t>
            </a:r>
          </a:p>
        </p:txBody>
      </p:sp>
      <p:sp>
        <p:nvSpPr>
          <p:cNvPr id="4" name="Slide Number Placeholder 3"/>
          <p:cNvSpPr>
            <a:spLocks noGrp="1"/>
          </p:cNvSpPr>
          <p:nvPr>
            <p:ph type="sldNum" sz="quarter" idx="5"/>
          </p:nvPr>
        </p:nvSpPr>
        <p:spPr/>
        <p:txBody>
          <a:bodyPr/>
          <a:lstStyle/>
          <a:p>
            <a:fld id="{FDAD251D-F4B4-477B-AC6C-B1160455DDA7}" type="slidenum">
              <a:rPr lang="fr-CA" smtClean="0"/>
              <a:pPr/>
              <a:t>138</a:t>
            </a:fld>
            <a:endParaRPr lang="fr-CA" dirty="0"/>
          </a:p>
        </p:txBody>
      </p:sp>
    </p:spTree>
    <p:extLst>
      <p:ext uri="{BB962C8B-B14F-4D97-AF65-F5344CB8AC3E}">
        <p14:creationId xmlns:p14="http://schemas.microsoft.com/office/powerpoint/2010/main" val="2136220114"/>
      </p:ext>
    </p:extLst>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There have been a number of experiments and studies on the behavior of beam-column joints with weak panel zones, i.e., where yielding is concentrated in the panel zone (in the form of shear yielding), rather than flexural yielding in the beam. This photo shows a panel zone that has undergone large inelastic deformations.</a:t>
            </a:r>
          </a:p>
          <a:p>
            <a:endParaRPr lang="en-US" altLang="en-US" dirty="0"/>
          </a:p>
          <a:p>
            <a:r>
              <a:rPr lang="en-US" altLang="en-US" dirty="0"/>
              <a:t>Photo from:</a:t>
            </a:r>
            <a:br>
              <a:rPr lang="en-US" altLang="en-US" dirty="0"/>
            </a:br>
            <a:r>
              <a:rPr lang="en-US" altLang="en-US" dirty="0"/>
              <a:t>"25 Jahre </a:t>
            </a:r>
            <a:r>
              <a:rPr lang="en-US" altLang="en-US" dirty="0" err="1"/>
              <a:t>Institut</a:t>
            </a:r>
            <a:r>
              <a:rPr lang="en-US" altLang="en-US" dirty="0"/>
              <a:t> f</a:t>
            </a:r>
            <a:r>
              <a:rPr lang="en-US" altLang="en-US" dirty="0">
                <a:cs typeface="Times New Roman" pitchFamily="18" charset="0"/>
              </a:rPr>
              <a:t>ü</a:t>
            </a:r>
            <a:r>
              <a:rPr lang="en-US" altLang="en-US" dirty="0"/>
              <a:t>r </a:t>
            </a:r>
            <a:r>
              <a:rPr lang="en-US" altLang="en-US" dirty="0" err="1"/>
              <a:t>Stahlbau</a:t>
            </a:r>
            <a:r>
              <a:rPr lang="en-US" altLang="en-US" dirty="0"/>
              <a:t> and </a:t>
            </a:r>
            <a:r>
              <a:rPr lang="en-US" altLang="en-US" dirty="0" err="1"/>
              <a:t>Holzbau</a:t>
            </a:r>
            <a:r>
              <a:rPr lang="en-US" altLang="en-US" dirty="0"/>
              <a:t> - 15 Jahre Labor f</a:t>
            </a:r>
            <a:r>
              <a:rPr lang="en-US" altLang="en-US" dirty="0">
                <a:cs typeface="Times New Roman" pitchFamily="18" charset="0"/>
              </a:rPr>
              <a:t>ü</a:t>
            </a:r>
            <a:r>
              <a:rPr lang="en-US" altLang="en-US" dirty="0"/>
              <a:t>r </a:t>
            </a:r>
            <a:r>
              <a:rPr lang="en-US" altLang="en-US" dirty="0" err="1"/>
              <a:t>Bauteilprufung</a:t>
            </a:r>
            <a:r>
              <a:rPr lang="en-US" altLang="en-US" dirty="0"/>
              <a:t>," </a:t>
            </a:r>
            <a:r>
              <a:rPr lang="en-US" altLang="en-US" dirty="0" err="1"/>
              <a:t>Herausgegeben</a:t>
            </a:r>
            <a:r>
              <a:rPr lang="en-US" altLang="en-US" dirty="0"/>
              <a:t> </a:t>
            </a:r>
            <a:r>
              <a:rPr lang="en-US" altLang="en-US" dirty="0" err="1"/>
              <a:t>anl</a:t>
            </a:r>
            <a:r>
              <a:rPr lang="en-US" altLang="en-US" dirty="0" err="1">
                <a:cs typeface="Times New Roman" pitchFamily="18" charset="0"/>
              </a:rPr>
              <a:t>äßlich</a:t>
            </a:r>
            <a:r>
              <a:rPr lang="en-US" altLang="en-US" dirty="0">
                <a:cs typeface="Times New Roman" pitchFamily="18" charset="0"/>
              </a:rPr>
              <a:t> des 25 </a:t>
            </a:r>
            <a:r>
              <a:rPr lang="en-US" altLang="en-US" dirty="0" err="1">
                <a:cs typeface="Times New Roman" pitchFamily="18" charset="0"/>
              </a:rPr>
              <a:t>jährigen</a:t>
            </a:r>
            <a:r>
              <a:rPr lang="en-US" altLang="en-US" dirty="0">
                <a:cs typeface="Times New Roman" pitchFamily="18" charset="0"/>
              </a:rPr>
              <a:t> </a:t>
            </a:r>
            <a:r>
              <a:rPr lang="en-US" altLang="en-US" dirty="0" err="1">
                <a:cs typeface="Times New Roman" pitchFamily="18" charset="0"/>
              </a:rPr>
              <a:t>Bestehens</a:t>
            </a:r>
            <a:r>
              <a:rPr lang="en-US" altLang="en-US" dirty="0">
                <a:cs typeface="Times New Roman" pitchFamily="18" charset="0"/>
              </a:rPr>
              <a:t> der </a:t>
            </a:r>
            <a:r>
              <a:rPr lang="en-US" altLang="en-US" dirty="0" err="1">
                <a:cs typeface="Times New Roman" pitchFamily="18" charset="0"/>
              </a:rPr>
              <a:t>Fakultät</a:t>
            </a:r>
            <a:r>
              <a:rPr lang="en-US" altLang="en-US" dirty="0">
                <a:cs typeface="Times New Roman" pitchFamily="18" charset="0"/>
              </a:rPr>
              <a:t> für </a:t>
            </a:r>
            <a:r>
              <a:rPr lang="en-US" altLang="en-US" dirty="0" err="1">
                <a:cs typeface="Times New Roman" pitchFamily="18" charset="0"/>
              </a:rPr>
              <a:t>Bauingenieurwesen</a:t>
            </a:r>
            <a:r>
              <a:rPr lang="en-US" altLang="en-US" dirty="0">
                <a:cs typeface="Times New Roman" pitchFamily="18" charset="0"/>
              </a:rPr>
              <a:t> and </a:t>
            </a:r>
            <a:r>
              <a:rPr lang="en-US" altLang="en-US" dirty="0" err="1">
                <a:cs typeface="Times New Roman" pitchFamily="18" charset="0"/>
              </a:rPr>
              <a:t>Architektur</a:t>
            </a:r>
            <a:r>
              <a:rPr lang="en-US" altLang="en-US" dirty="0">
                <a:cs typeface="Times New Roman" pitchFamily="18" charset="0"/>
              </a:rPr>
              <a:t>, Leopold-</a:t>
            </a:r>
            <a:r>
              <a:rPr lang="en-US" altLang="en-US" dirty="0" err="1">
                <a:cs typeface="Times New Roman" pitchFamily="18" charset="0"/>
              </a:rPr>
              <a:t>Franzens</a:t>
            </a:r>
            <a:r>
              <a:rPr lang="en-US" altLang="en-US" dirty="0">
                <a:cs typeface="Times New Roman" pitchFamily="18" charset="0"/>
              </a:rPr>
              <a:t>-Universität Innsbruck, December 1994.</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139</a:t>
            </a:fld>
            <a:endParaRPr lang="fr-CA" dirty="0"/>
          </a:p>
        </p:txBody>
      </p:sp>
    </p:spTree>
    <p:extLst>
      <p:ext uri="{BB962C8B-B14F-4D97-AF65-F5344CB8AC3E}">
        <p14:creationId xmlns:p14="http://schemas.microsoft.com/office/powerpoint/2010/main" val="758277222"/>
      </p:ext>
    </p:extLst>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another experiment on a moment frame joint where the panel zone is the primary yielding element. Note the flaking of whitewash in the web of the panel zone. There has also been a small amount of flexural yielding in the beam (this is a cover-plated connection).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140</a:t>
            </a:fld>
            <a:endParaRPr lang="fr-CA" dirty="0"/>
          </a:p>
        </p:txBody>
      </p:sp>
    </p:spTree>
    <p:extLst>
      <p:ext uri="{BB962C8B-B14F-4D97-AF65-F5344CB8AC3E}">
        <p14:creationId xmlns:p14="http://schemas.microsoft.com/office/powerpoint/2010/main" val="3733878059"/>
      </p:ext>
    </p:extLst>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pPr>
              <a:lnSpc>
                <a:spcPct val="90000"/>
              </a:lnSpc>
            </a:pPr>
            <a:r>
              <a:rPr lang="en-US" altLang="en-US" sz="1200" dirty="0"/>
              <a:t>This slide shows a large moment connection test specimen. The specimen consists of a column, with moment frame beams attached on both sides. Load is applied at the top of the column. This specimen was also provided with a composite floor slab. Reduced beam section (RBS) connections were provided for the beam-to-column connections. </a:t>
            </a:r>
          </a:p>
          <a:p>
            <a:pPr>
              <a:lnSpc>
                <a:spcPct val="90000"/>
              </a:lnSpc>
            </a:pPr>
            <a:r>
              <a:rPr lang="en-US" altLang="en-US" sz="1200" dirty="0"/>
              <a:t>This specimen was designed with a very weak panel zone, so that virtually all inelastic action was concentrated in the panel zone. Note that there is almost no yielding in the RBS region of the beams, although the specimen has been loaded to a very large inelastic drift level.  </a:t>
            </a:r>
          </a:p>
          <a:p>
            <a:pPr>
              <a:lnSpc>
                <a:spcPct val="90000"/>
              </a:lnSpc>
            </a:pPr>
            <a:endParaRPr lang="en-US" altLang="en-US" sz="1200" dirty="0"/>
          </a:p>
          <a:p>
            <a:pPr>
              <a:lnSpc>
                <a:spcPct val="90000"/>
              </a:lnSpc>
            </a:pPr>
            <a:r>
              <a:rPr lang="en-US" altLang="en-US" sz="1200" dirty="0"/>
              <a:t>This specimen, like many others with weak panel zones, demonstrated very high levels of ductility. That is, shear yielding of the panel zone is a highly ductile process. Ultimately, however, failure typically occurs by the development of a fracture in the vicinity of the beam flange groove welds. These fractures can occur in the groove weld, in the beam flange, or sometimes in the column flange. </a:t>
            </a:r>
          </a:p>
          <a:p>
            <a:pPr>
              <a:lnSpc>
                <a:spcPct val="90000"/>
              </a:lnSpc>
            </a:pPr>
            <a:endParaRPr lang="en-US" altLang="en-US" sz="1200" dirty="0"/>
          </a:p>
          <a:p>
            <a:pPr>
              <a:lnSpc>
                <a:spcPct val="90000"/>
              </a:lnSpc>
            </a:pPr>
            <a:r>
              <a:rPr lang="en-US" altLang="en-US" sz="1200" dirty="0"/>
              <a:t>Although the moment in the beam may be well below </a:t>
            </a:r>
            <a:r>
              <a:rPr lang="en-US" altLang="en-US" sz="1200" dirty="0" err="1"/>
              <a:t>M</a:t>
            </a:r>
            <a:r>
              <a:rPr lang="en-US" altLang="en-US" sz="1200" baseline="-25000" dirty="0" err="1"/>
              <a:t>p</a:t>
            </a:r>
            <a:r>
              <a:rPr lang="en-US" altLang="en-US" sz="1200" dirty="0"/>
              <a:t> of the beam, fracture of the beam flange or beam flange groove weld can still occur in a joint with a weak panel zone. S</a:t>
            </a:r>
            <a:r>
              <a:rPr lang="en-US" altLang="ja-JP" sz="1200" dirty="0"/>
              <a:t>hear distortion of the panel zone results in the formation of localized “kinks” at the corners of the panel zone. These kinks, in turn, caused localized strain concentrations, ultimately leading to the occurrence of fracture in the vicinity of the beam flange groove welds. These fractures are normally the controlling limit state for joints with weak panel zones. That is, fracture at or near the beam flange groove welds is ultimately what limits the inelastic deformation capacity of the panel zone. </a:t>
            </a:r>
          </a:p>
          <a:p>
            <a:pPr>
              <a:lnSpc>
                <a:spcPct val="90000"/>
              </a:lnSpc>
            </a:pPr>
            <a:endParaRPr lang="en-US" altLang="en-US" sz="1200" dirty="0"/>
          </a:p>
          <a:p>
            <a:pPr>
              <a:lnSpc>
                <a:spcPct val="90000"/>
              </a:lnSpc>
            </a:pPr>
            <a:r>
              <a:rPr lang="en-US" altLang="en-US" sz="1200" dirty="0"/>
              <a:t>The circle in this photo highlights the "kink" that forms at the corner of the panel zone. For this specimen, failure occurred by fracture of the beam flange in this area (see next slide).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141</a:t>
            </a:fld>
            <a:endParaRPr lang="fr-CA" dirty="0"/>
          </a:p>
        </p:txBody>
      </p:sp>
    </p:spTree>
    <p:extLst>
      <p:ext uri="{BB962C8B-B14F-4D97-AF65-F5344CB8AC3E}">
        <p14:creationId xmlns:p14="http://schemas.microsoft.com/office/powerpoint/2010/main" val="2327793863"/>
      </p:ext>
    </p:extLst>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shows a fracture at the bottom flange of the right beam for the specimen shown on the previous slide. This fracture is immediately adjacent to the beam flange groove welds. This fracture occurred when the moment in the beam was well below </a:t>
            </a:r>
            <a:r>
              <a:rPr lang="en-US" altLang="en-US" dirty="0" err="1"/>
              <a:t>M</a:t>
            </a:r>
            <a:r>
              <a:rPr lang="en-US" altLang="en-US" baseline="-25000" dirty="0" err="1"/>
              <a:t>p</a:t>
            </a:r>
            <a:r>
              <a:rPr lang="en-US" altLang="en-US" dirty="0"/>
              <a:t>, and was the result of the highly localized deformations at the panel zone corners ("kink" regions).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142</a:t>
            </a:fld>
            <a:endParaRPr lang="fr-CA" dirty="0"/>
          </a:p>
        </p:txBody>
      </p:sp>
    </p:spTree>
    <p:extLst>
      <p:ext uri="{BB962C8B-B14F-4D97-AF65-F5344CB8AC3E}">
        <p14:creationId xmlns:p14="http://schemas.microsoft.com/office/powerpoint/2010/main" val="256579917"/>
      </p:ext>
    </p:extLst>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diagram illustrates the "kinks" that form at the corners of the panel zone, that typically lead to fracture in these regions.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143</a:t>
            </a:fld>
            <a:endParaRPr lang="fr-CA" dirty="0"/>
          </a:p>
        </p:txBody>
      </p:sp>
    </p:spTree>
    <p:extLst>
      <p:ext uri="{BB962C8B-B14F-4D97-AF65-F5344CB8AC3E}">
        <p14:creationId xmlns:p14="http://schemas.microsoft.com/office/powerpoint/2010/main" val="1957166404"/>
      </p:ext>
    </p:extLst>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t>This plot is for the same specimen shown in the last few slides. This slide shows local response of the panel zone. Shown on the plot is the shear force on the panel zone, versus shear deformation (</a:t>
            </a:r>
            <a:r>
              <a:rPr lang="el-GR" altLang="en-US" dirty="0">
                <a:cs typeface="Times New Roman" pitchFamily="18" charset="0"/>
                <a:sym typeface="Symbol" pitchFamily="18" charset="2"/>
              </a:rPr>
              <a:t></a:t>
            </a:r>
            <a:r>
              <a:rPr lang="en-US" altLang="en-US" dirty="0">
                <a:cs typeface="Times New Roman" pitchFamily="18" charset="0"/>
                <a:sym typeface="Symbol" pitchFamily="18" charset="2"/>
              </a:rPr>
              <a:t>) of the panel zone.</a:t>
            </a:r>
          </a:p>
          <a:p>
            <a:pPr>
              <a:lnSpc>
                <a:spcPct val="90000"/>
              </a:lnSpc>
            </a:pPr>
            <a:endParaRPr lang="en-US" altLang="en-US" dirty="0">
              <a:cs typeface="Times New Roman" pitchFamily="18" charset="0"/>
              <a:sym typeface="Symbol" pitchFamily="18" charset="2"/>
            </a:endParaRPr>
          </a:p>
          <a:p>
            <a:pPr>
              <a:lnSpc>
                <a:spcPct val="90000"/>
              </a:lnSpc>
            </a:pPr>
            <a:r>
              <a:rPr lang="en-US" altLang="en-US" dirty="0">
                <a:cs typeface="Times New Roman" pitchFamily="18" charset="0"/>
                <a:sym typeface="Symbol" pitchFamily="18" charset="2"/>
              </a:rPr>
              <a:t>This plot shows the outstanding ductility that can be achieved by shear yielding of the panel zone. Note that the panel zone sustained many cycles of inelastic deformation, without strength degradation. In contrast, when flexural yielding occurs at the end of the beam, strength tends to degrade at large deformation levels due to local and lateral torsional buckling of the beam.</a:t>
            </a:r>
          </a:p>
          <a:p>
            <a:pPr>
              <a:lnSpc>
                <a:spcPct val="90000"/>
              </a:lnSpc>
            </a:pPr>
            <a:r>
              <a:rPr lang="en-US" altLang="en-US" dirty="0">
                <a:cs typeface="Times New Roman" pitchFamily="18" charset="0"/>
                <a:sym typeface="Symbol" pitchFamily="18" charset="2"/>
              </a:rPr>
              <a:t>Shear yielding of the panel zone typically does not exhibit strength degradation due to local buckling (shear buckling of the panel zone is possible, but normally does not occur for the panel zone proportions found in typical rolled shape columns). Thus, the panel zone will normally exhibit large cyclic ductility, until the occurrence of fracture near the beam flange groove welds.</a:t>
            </a:r>
          </a:p>
          <a:p>
            <a:pPr>
              <a:lnSpc>
                <a:spcPct val="90000"/>
              </a:lnSpc>
            </a:pPr>
            <a:endParaRPr lang="en-US" altLang="en-US" dirty="0">
              <a:cs typeface="Times New Roman" pitchFamily="18" charset="0"/>
              <a:sym typeface="Symbol" pitchFamily="18" charset="2"/>
            </a:endParaRPr>
          </a:p>
          <a:p>
            <a:pPr>
              <a:lnSpc>
                <a:spcPct val="90000"/>
              </a:lnSpc>
            </a:pPr>
            <a:r>
              <a:rPr lang="en-US" altLang="en-US" dirty="0">
                <a:cs typeface="Times New Roman" pitchFamily="18" charset="0"/>
                <a:sym typeface="Symbol" pitchFamily="18" charset="2"/>
              </a:rPr>
              <a:t>This slide clearly demonstrates the outstanding ductility possible when we have shear yielding of steel elements. We'll see later that we also make use of the great ductility of steel elements in shear in eccentrically braced frames.</a:t>
            </a:r>
          </a:p>
          <a:p>
            <a:pPr>
              <a:lnSpc>
                <a:spcPct val="90000"/>
              </a:lnSpc>
            </a:pPr>
            <a:endParaRPr lang="en-US" altLang="en-US" dirty="0">
              <a:cs typeface="Times New Roman" pitchFamily="18" charset="0"/>
              <a:sym typeface="Symbol" pitchFamily="18" charset="2"/>
            </a:endParaRPr>
          </a:p>
          <a:p>
            <a:pPr>
              <a:lnSpc>
                <a:spcPct val="90000"/>
              </a:lnSpc>
            </a:pPr>
            <a:r>
              <a:rPr lang="en-US" altLang="en-US" dirty="0">
                <a:cs typeface="Times New Roman" pitchFamily="18" charset="0"/>
                <a:sym typeface="Symbol" pitchFamily="18" charset="2"/>
              </a:rPr>
              <a:t>Note also that ductility in shear is an important difference between steel and reinforced concrete. Steel elements are typically highly ductile in shear, whereas reinforced concrete element are typically highly non-ductile in shear.</a:t>
            </a:r>
            <a:endParaRPr lang="el-GR" altLang="en-US" dirty="0">
              <a:cs typeface="Times New Roman" pitchFamily="18" charset="0"/>
              <a:sym typeface="Symbol" pitchFamily="18" charset="2"/>
            </a:endParaRP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145</a:t>
            </a:fld>
            <a:endParaRPr lang="fr-CA" dirty="0"/>
          </a:p>
        </p:txBody>
      </p:sp>
    </p:spTree>
    <p:extLst>
      <p:ext uri="{BB962C8B-B14F-4D97-AF65-F5344CB8AC3E}">
        <p14:creationId xmlns:p14="http://schemas.microsoft.com/office/powerpoint/2010/main" val="1835971975"/>
      </p:ext>
    </p:extLst>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a:t>This slide summarizes key ideas regarding the panel zone:</a:t>
            </a:r>
          </a:p>
          <a:p>
            <a:pPr>
              <a:lnSpc>
                <a:spcPct val="90000"/>
              </a:lnSpc>
            </a:pPr>
            <a:endParaRPr lang="en-US" altLang="en-US" sz="1200" dirty="0"/>
          </a:p>
          <a:p>
            <a:pPr>
              <a:lnSpc>
                <a:spcPct val="90000"/>
              </a:lnSpc>
            </a:pPr>
            <a:r>
              <a:rPr lang="en-US" altLang="en-US" sz="1200" dirty="0"/>
              <a:t>- Panel zone yielding is a highly ductile process. Moment frames designed with "weak" panel zones (i.e. designed so that yielding occurs primarily in the panel zones) can achieve very high levels of ductility under lateral earthquake loading.</a:t>
            </a:r>
          </a:p>
          <a:p>
            <a:pPr>
              <a:lnSpc>
                <a:spcPct val="90000"/>
              </a:lnSpc>
            </a:pPr>
            <a:endParaRPr lang="en-US" altLang="en-US" sz="1200" dirty="0"/>
          </a:p>
          <a:p>
            <a:pPr>
              <a:lnSpc>
                <a:spcPct val="90000"/>
              </a:lnSpc>
            </a:pPr>
            <a:r>
              <a:rPr lang="en-US" altLang="en-US" sz="1200" dirty="0"/>
              <a:t>- Even though panel zone yielding is highly ductile, this yielding leads to the development of "kinks" at the panel zone corners, which in turn, lead to fracture. Further, the degree of inelastic deformation that can be developed in the panel zone before fracture is not well understood.</a:t>
            </a:r>
          </a:p>
          <a:p>
            <a:pPr>
              <a:lnSpc>
                <a:spcPct val="90000"/>
              </a:lnSpc>
            </a:pPr>
            <a:endParaRPr lang="en-US" altLang="en-US" sz="1200" dirty="0"/>
          </a:p>
          <a:p>
            <a:pPr>
              <a:lnSpc>
                <a:spcPct val="90000"/>
              </a:lnSpc>
            </a:pPr>
            <a:r>
              <a:rPr lang="en-US" altLang="en-US" sz="1200" dirty="0"/>
              <a:t>- Additional research is needed to better define </a:t>
            </a:r>
            <a:r>
              <a:rPr lang="en-US" altLang="ja-JP" sz="1200" dirty="0"/>
              <a:t>how much panel zone participation should be permitted in the inelastic seismic response of a steel moment frame. Despite a number of past studies on this issue, there are sharply conflicting views of how panel zones should be treated in design, both within the research community as well as within the building regulatory community. At the crux of the disagreements are concerns regarding fracture induced by panel zone yielding. There appears to be broad agreement that panel zone yielding is a highly ductile process, and that in many ways, the panel zone is an ideal energy dissipater in a steel moment frame. However, there is broad disagreement on the role that panel zone yielding plays in joint fracture.</a:t>
            </a:r>
          </a:p>
          <a:p>
            <a:pPr>
              <a:lnSpc>
                <a:spcPct val="90000"/>
              </a:lnSpc>
            </a:pPr>
            <a:endParaRPr lang="en-US" altLang="en-US" sz="1200" dirty="0"/>
          </a:p>
          <a:p>
            <a:pPr>
              <a:lnSpc>
                <a:spcPct val="90000"/>
              </a:lnSpc>
            </a:pPr>
            <a:r>
              <a:rPr lang="en-US" altLang="en-US" sz="1200" dirty="0"/>
              <a:t>- Because of conflicting views on panel zone behavior, building code provisions on panel zone design have shown large variations over time.</a:t>
            </a:r>
          </a:p>
          <a:p>
            <a:pPr>
              <a:lnSpc>
                <a:spcPct val="90000"/>
              </a:lnSpc>
            </a:pPr>
            <a:endParaRPr lang="en-US" altLang="en-US" sz="1200" dirty="0"/>
          </a:p>
          <a:p>
            <a:pPr>
              <a:lnSpc>
                <a:spcPct val="90000"/>
              </a:lnSpc>
            </a:pPr>
            <a:r>
              <a:rPr lang="en-US" altLang="en-US" sz="1200" dirty="0"/>
              <a:t>- The current (2016) AISC Seismic Provisions have taken the approach of permitting limited yielding in the panel zone, but do not permit designs in which essentially all yielding occurs in the panel zone. </a:t>
            </a:r>
          </a:p>
          <a:p>
            <a:pPr>
              <a:lnSpc>
                <a:spcPct val="90000"/>
              </a:lnSpc>
            </a:pPr>
            <a:endParaRPr lang="en-US" altLang="en-US" sz="1200" dirty="0"/>
          </a:p>
          <a:p>
            <a:pPr>
              <a:lnSpc>
                <a:spcPct val="90000"/>
              </a:lnSpc>
            </a:pPr>
            <a:r>
              <a:rPr lang="en-US" altLang="en-US" sz="1200" dirty="0"/>
              <a:t>This completes the general discussion on panel zone behavior. We will consider further design and detailing requirements when we discuss Section E3.6 of the AISC Seismic Provisions.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146</a:t>
            </a:fld>
            <a:endParaRPr lang="fr-CA" dirty="0"/>
          </a:p>
        </p:txBody>
      </p:sp>
    </p:spTree>
    <p:extLst>
      <p:ext uri="{BB962C8B-B14F-4D97-AF65-F5344CB8AC3E}">
        <p14:creationId xmlns:p14="http://schemas.microsoft.com/office/powerpoint/2010/main" val="25726863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plastic mechanism for an MRF with plastic hinges at column panel zones. Note that to form a complete mechanism, plastic hinges must also occur at the column bases (or column bases must be "pinned").</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a:t>
            </a:fld>
            <a:endParaRPr lang="fr-CA" dirty="0"/>
          </a:p>
        </p:txBody>
      </p:sp>
    </p:spTree>
    <p:extLst>
      <p:ext uri="{BB962C8B-B14F-4D97-AF65-F5344CB8AC3E}">
        <p14:creationId xmlns:p14="http://schemas.microsoft.com/office/powerpoint/2010/main" val="2503962397"/>
      </p:ext>
    </p:extLst>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the final section of this module, we will look at the detailing requirements for Special Moment Frames in the AISC Seismic Provisions.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147</a:t>
            </a:fld>
            <a:endParaRPr lang="fr-CA" dirty="0"/>
          </a:p>
        </p:txBody>
      </p:sp>
    </p:spTree>
    <p:extLst>
      <p:ext uri="{BB962C8B-B14F-4D97-AF65-F5344CB8AC3E}">
        <p14:creationId xmlns:p14="http://schemas.microsoft.com/office/powerpoint/2010/main" val="4218503840"/>
      </p:ext>
    </p:extLst>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85000" lnSpcReduction="20000"/>
          </a:bodyPr>
          <a:lstStyle/>
          <a:p>
            <a:pPr>
              <a:lnSpc>
                <a:spcPct val="80000"/>
              </a:lnSpc>
            </a:pPr>
            <a:r>
              <a:rPr lang="en-US" altLang="en-US" sz="1200" dirty="0"/>
              <a:t>We will now start looking at detailing requirements for moment frames in the 2022 AISC </a:t>
            </a:r>
            <a:r>
              <a:rPr lang="en-US" altLang="en-US" sz="1200" i="1" dirty="0"/>
              <a:t>Seismic Provisions</a:t>
            </a:r>
            <a:r>
              <a:rPr lang="en-US" altLang="en-US" sz="1200" dirty="0"/>
              <a:t>.</a:t>
            </a:r>
          </a:p>
          <a:p>
            <a:pPr>
              <a:lnSpc>
                <a:spcPct val="80000"/>
              </a:lnSpc>
            </a:pPr>
            <a:endParaRPr lang="en-US" altLang="en-US" sz="1200" dirty="0"/>
          </a:p>
          <a:p>
            <a:pPr>
              <a:lnSpc>
                <a:spcPct val="80000"/>
              </a:lnSpc>
            </a:pPr>
            <a:r>
              <a:rPr lang="en-US" altLang="en-US" sz="1200" dirty="0"/>
              <a:t>Moment frames are covered in Chapter E</a:t>
            </a:r>
          </a:p>
          <a:p>
            <a:pPr>
              <a:lnSpc>
                <a:spcPct val="80000"/>
              </a:lnSpc>
            </a:pPr>
            <a:endParaRPr lang="en-US" altLang="en-US" sz="1200" dirty="0"/>
          </a:p>
          <a:p>
            <a:pPr>
              <a:lnSpc>
                <a:spcPct val="80000"/>
              </a:lnSpc>
            </a:pPr>
            <a:r>
              <a:rPr lang="en-US" altLang="en-US" sz="1200" dirty="0"/>
              <a:t>Special Moment Frames (SMF) have the highest level of ductile detailing requirements, and are therefore expected to be capable of sustaining very large levels of inelastic deformation. That is, SMF systems are expected to be capable of supplying very high levels of ductility. Accordingly, they can be designed with lower levels of lateral strength, and therefore have a high "R-factor." R=8 for SMF.</a:t>
            </a:r>
          </a:p>
          <a:p>
            <a:pPr>
              <a:lnSpc>
                <a:spcPct val="80000"/>
              </a:lnSpc>
            </a:pPr>
            <a:endParaRPr lang="en-US" altLang="en-US" sz="1200" dirty="0"/>
          </a:p>
          <a:p>
            <a:pPr>
              <a:lnSpc>
                <a:spcPct val="80000"/>
              </a:lnSpc>
            </a:pPr>
            <a:r>
              <a:rPr lang="en-US" altLang="en-US" sz="1200" dirty="0"/>
              <a:t>Ordinary Moment Frames (OMF) have very few ductile detailing requirements, and therefore are not expected to be capable of supplying significant levels of ductility. Accordingly, they must be designed to provide higher levels of lateral strength, and therefore have a low "R-factor." R=3.5 for OMF.</a:t>
            </a:r>
          </a:p>
          <a:p>
            <a:pPr>
              <a:lnSpc>
                <a:spcPct val="80000"/>
              </a:lnSpc>
            </a:pPr>
            <a:endParaRPr lang="en-US" altLang="en-US" sz="1200" dirty="0"/>
          </a:p>
          <a:p>
            <a:pPr>
              <a:lnSpc>
                <a:spcPct val="80000"/>
              </a:lnSpc>
            </a:pPr>
            <a:r>
              <a:rPr lang="en-US" altLang="en-US" sz="1200" dirty="0"/>
              <a:t>Finally, Intermediate Moment Frames (IMF) have ductile detailing requirements that are intermediate between SMF and OMF, and are therefore expected to be capable of supplying moderate levels of ductility. The required lateral strength of IMF systems is therefore also intermediate between SMF and OMF. R=4.5 for IMF. Note that IMF are close to OMF in terms of R-factor, and therefore should be considered to be a system of limited ductility.</a:t>
            </a:r>
          </a:p>
          <a:p>
            <a:pPr>
              <a:lnSpc>
                <a:spcPct val="80000"/>
              </a:lnSpc>
            </a:pPr>
            <a:endParaRPr lang="en-US" altLang="en-US" sz="1200" dirty="0"/>
          </a:p>
          <a:p>
            <a:pPr>
              <a:lnSpc>
                <a:spcPct val="80000"/>
              </a:lnSpc>
            </a:pPr>
            <a:r>
              <a:rPr lang="en-US" altLang="en-US" sz="1200" dirty="0"/>
              <a:t>There is also a fourth type of moment frame system defined in the AISC </a:t>
            </a:r>
            <a:r>
              <a:rPr lang="en-US" altLang="en-US" sz="1200" i="1" dirty="0"/>
              <a:t>Seismic Provisions</a:t>
            </a:r>
            <a:r>
              <a:rPr lang="en-US" altLang="en-US" sz="1200" dirty="0"/>
              <a:t>. These are Special Truss Moment Frames (STMF), which are covered in Section E4 of the </a:t>
            </a:r>
            <a:r>
              <a:rPr lang="en-US" altLang="en-US" sz="1200" i="1" dirty="0"/>
              <a:t>Seismic Provisions.</a:t>
            </a:r>
            <a:r>
              <a:rPr lang="en-US" altLang="en-US" sz="1200" dirty="0"/>
              <a:t> In STMF, the horizontal members are trusses rather than conventional wide flange beams. The trusses in STMF are designed to force yielding to occur in special segments of the truss, which in turn, are then detailed for high ductility. STMF systems will not be covered herein.</a:t>
            </a:r>
          </a:p>
          <a:p>
            <a:pPr>
              <a:lnSpc>
                <a:spcPct val="80000"/>
              </a:lnSpc>
            </a:pPr>
            <a:endParaRPr lang="en-US" altLang="en-US" sz="1200" dirty="0"/>
          </a:p>
          <a:p>
            <a:pPr>
              <a:lnSpc>
                <a:spcPct val="80000"/>
              </a:lnSpc>
            </a:pPr>
            <a:r>
              <a:rPr lang="en-US" altLang="en-US" sz="1200" dirty="0"/>
              <a:t>The final type of moment frame system defined in the AIS</a:t>
            </a:r>
            <a:r>
              <a:rPr lang="en-US" altLang="en-US" sz="1200" i="0" dirty="0"/>
              <a:t>C</a:t>
            </a:r>
            <a:r>
              <a:rPr lang="en-US" altLang="en-US" sz="1200" i="0" baseline="0" dirty="0"/>
              <a:t> </a:t>
            </a:r>
            <a:r>
              <a:rPr lang="en-US" altLang="en-US" sz="1200" i="1" baseline="0" dirty="0"/>
              <a:t>Seismic Provisions</a:t>
            </a:r>
            <a:r>
              <a:rPr lang="en-US" altLang="en-US" sz="1200" i="0" baseline="0" dirty="0"/>
              <a:t> are the Ordinary and Special Cantilever Column Systems (OCCS and SCCS, respectively). These systems rely on flexural yielding in the columns only with minimal inelastic drift capacity and redundancy. OCCS and SCCS systems will not be covered herein.</a:t>
            </a:r>
            <a:endParaRPr lang="en-US" altLang="en-US" sz="1200" dirty="0"/>
          </a:p>
          <a:p>
            <a:pPr>
              <a:lnSpc>
                <a:spcPct val="80000"/>
              </a:lnSpc>
            </a:pPr>
            <a:endParaRPr lang="en-US" altLang="en-US" sz="1200" dirty="0"/>
          </a:p>
          <a:p>
            <a:pPr>
              <a:lnSpc>
                <a:spcPct val="80000"/>
              </a:lnSpc>
            </a:pPr>
            <a:r>
              <a:rPr lang="en-US" altLang="en-US" sz="1200" dirty="0"/>
              <a:t>The remainder of this module will focus on Special Moment Frames (SMF). As noted above, SMF systems have the highest level of ductile detailing requirements. IMF and OMF systems are similar to SMF, but relax or eliminate many of the SMF requirements. </a:t>
            </a:r>
          </a:p>
          <a:p>
            <a:pPr>
              <a:lnSpc>
                <a:spcPct val="80000"/>
              </a:lnSpc>
            </a:pPr>
            <a:endParaRPr lang="en-US" altLang="en-US" sz="1200" dirty="0"/>
          </a:p>
          <a:p>
            <a:pPr>
              <a:lnSpc>
                <a:spcPct val="80000"/>
              </a:lnSpc>
            </a:pPr>
            <a:r>
              <a:rPr lang="en-US" altLang="en-US" sz="1200" dirty="0"/>
              <a:t>Finally, recall that all SFRS (Seismic Force</a:t>
            </a:r>
            <a:r>
              <a:rPr lang="en-US" altLang="en-US" sz="1200" baseline="0" dirty="0"/>
              <a:t> </a:t>
            </a:r>
            <a:r>
              <a:rPr lang="en-US" altLang="en-US" sz="1200" dirty="0"/>
              <a:t>Resisting Systems) must satisfy the requirements in Chapters A through D of the </a:t>
            </a:r>
            <a:r>
              <a:rPr lang="en-US" altLang="en-US" sz="1200" i="1" dirty="0"/>
              <a:t>Seismic Provisions.</a:t>
            </a:r>
            <a:r>
              <a:rPr lang="en-US" altLang="en-US" sz="1200" dirty="0"/>
              <a:t> Thus, moment frame systems must satisfy Chapter E (for SMF, IMF or OMF), but must also satisfy Chapters A through D.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148</a:t>
            </a:fld>
            <a:endParaRPr lang="fr-CA" dirty="0"/>
          </a:p>
        </p:txBody>
      </p:sp>
    </p:spTree>
    <p:extLst>
      <p:ext uri="{BB962C8B-B14F-4D97-AF65-F5344CB8AC3E}">
        <p14:creationId xmlns:p14="http://schemas.microsoft.com/office/powerpoint/2010/main" val="1503464525"/>
      </p:ext>
    </p:extLst>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E3 covers requirements for Special Moment Frames.</a:t>
            </a:r>
          </a:p>
          <a:p>
            <a:endParaRPr lang="en-US" altLang="en-US" dirty="0"/>
          </a:p>
          <a:p>
            <a:r>
              <a:rPr lang="en-US" altLang="en-US" dirty="0"/>
              <a:t>Note that many of the detailing requirements pertain to the beam-column joint region.</a:t>
            </a:r>
          </a:p>
          <a:p>
            <a:endParaRPr lang="en-US" altLang="en-US" dirty="0"/>
          </a:p>
          <a:p>
            <a:r>
              <a:rPr lang="en-US" altLang="en-US" dirty="0"/>
              <a:t>We will now cover selected highlights of Section E3.</a:t>
            </a:r>
          </a:p>
          <a:p>
            <a:endParaRPr lang="en-US" altLang="en-US" dirty="0"/>
          </a:p>
          <a:p>
            <a:endParaRPr lang="en-US" altLang="en-US" dirty="0"/>
          </a:p>
          <a:p>
            <a:pPr>
              <a:lnSpc>
                <a:spcPct val="80000"/>
              </a:lnSpc>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149</a:t>
            </a:fld>
            <a:endParaRPr lang="fr-CA" dirty="0"/>
          </a:p>
        </p:txBody>
      </p:sp>
    </p:spTree>
    <p:extLst>
      <p:ext uri="{BB962C8B-B14F-4D97-AF65-F5344CB8AC3E}">
        <p14:creationId xmlns:p14="http://schemas.microsoft.com/office/powerpoint/2010/main" val="778808178"/>
      </p:ext>
    </p:extLst>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key words in the Basis of Design statement are "..significant inelastic deformations.." This indicates that SMF systems are expected to supply high levels of ductility, and therefore have fairly extensive detailing requirements intended to assure high ductility.</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150</a:t>
            </a:fld>
            <a:endParaRPr lang="fr-CA" dirty="0"/>
          </a:p>
        </p:txBody>
      </p:sp>
    </p:spTree>
    <p:extLst>
      <p:ext uri="{BB962C8B-B14F-4D97-AF65-F5344CB8AC3E}">
        <p14:creationId xmlns:p14="http://schemas.microsoft.com/office/powerpoint/2010/main" val="654022883"/>
      </p:ext>
    </p:extLst>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E3.6 covers requirements for beam-to-column connections. This section of the AISC </a:t>
            </a:r>
            <a:r>
              <a:rPr lang="en-US" altLang="en-US" i="1" dirty="0"/>
              <a:t>Seismic Provisions</a:t>
            </a:r>
            <a:r>
              <a:rPr lang="en-US" altLang="en-US" dirty="0"/>
              <a:t> has been heavily influenced by the moment connection failures seen in the 1994 Northridge Earthquake, and the subsequent research programs (SAC-FEMA and others).</a:t>
            </a:r>
          </a:p>
          <a:p>
            <a:endParaRPr lang="en-US" altLang="en-US" dirty="0"/>
          </a:p>
          <a:p>
            <a:r>
              <a:rPr lang="en-US" altLang="en-US" dirty="0"/>
              <a:t>Prior to the 1994 Northridge Earthquake, the AISC </a:t>
            </a:r>
            <a:r>
              <a:rPr lang="en-US" altLang="en-US" i="1" dirty="0"/>
              <a:t>Seismic Provisions</a:t>
            </a:r>
            <a:r>
              <a:rPr lang="en-US" altLang="en-US" dirty="0"/>
              <a:t> prescribed the use of the welded flange-bolted web connection in SMF systems. Unfortunately, the connection that was prescribed proved to be a poor choice.</a:t>
            </a:r>
          </a:p>
          <a:p>
            <a:r>
              <a:rPr lang="en-US" altLang="en-US" dirty="0"/>
              <a:t>The current AISC </a:t>
            </a:r>
            <a:r>
              <a:rPr lang="en-US" altLang="en-US" i="1" dirty="0"/>
              <a:t>Seismic Provisions</a:t>
            </a:r>
            <a:r>
              <a:rPr lang="en-US" altLang="en-US" dirty="0"/>
              <a:t> no longer prescribe the use of any particular type of connection. Instead, the AISC </a:t>
            </a:r>
            <a:r>
              <a:rPr lang="en-US" altLang="en-US" i="1" dirty="0"/>
              <a:t>Seismic Provisions</a:t>
            </a:r>
            <a:r>
              <a:rPr lang="en-US" altLang="en-US" dirty="0"/>
              <a:t> specify the performance requirements for beam-to-column connections in SMF, and then specify how a designer may demonstrate the connections satisfy these performance requirements.</a:t>
            </a:r>
          </a:p>
          <a:p>
            <a:r>
              <a:rPr lang="en-US" altLang="en-US" dirty="0"/>
              <a:t>Thus, with the current AISC </a:t>
            </a:r>
            <a:r>
              <a:rPr lang="en-US" altLang="en-US" i="1" dirty="0"/>
              <a:t>Seismic Provisions</a:t>
            </a:r>
            <a:r>
              <a:rPr lang="en-US" altLang="en-US" dirty="0"/>
              <a:t>, a designer can choose any type of beam-to-column connection for use in a Special Moment Frame, as long as they can demonstrate (using methods given in Section E3.6c) that the chosen connection satisfies the performance requirements in Section E3.6b.</a:t>
            </a:r>
          </a:p>
          <a:p>
            <a:endParaRPr lang="en-US" altLang="en-US" dirty="0"/>
          </a:p>
          <a:p>
            <a:endParaRPr lang="en-US" altLang="en-US" dirty="0"/>
          </a:p>
          <a:p>
            <a:pPr>
              <a:lnSpc>
                <a:spcPct val="80000"/>
              </a:lnSpc>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151</a:t>
            </a:fld>
            <a:endParaRPr lang="fr-CA" dirty="0"/>
          </a:p>
        </p:txBody>
      </p:sp>
    </p:spTree>
    <p:extLst>
      <p:ext uri="{BB962C8B-B14F-4D97-AF65-F5344CB8AC3E}">
        <p14:creationId xmlns:p14="http://schemas.microsoft.com/office/powerpoint/2010/main" val="2787215179"/>
      </p:ext>
    </p:extLst>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77500" lnSpcReduction="20000"/>
          </a:bodyPr>
          <a:lstStyle/>
          <a:p>
            <a:pPr>
              <a:lnSpc>
                <a:spcPct val="80000"/>
              </a:lnSpc>
            </a:pPr>
            <a:r>
              <a:rPr lang="en-US" altLang="en-US" sz="1200" dirty="0"/>
              <a:t>Section E3.6b states the fundamental performance requirements for an SMF beam-to-column connection. </a:t>
            </a:r>
          </a:p>
          <a:p>
            <a:pPr>
              <a:lnSpc>
                <a:spcPct val="80000"/>
              </a:lnSpc>
            </a:pPr>
            <a:endParaRPr lang="en-US" altLang="en-US" sz="1200" dirty="0"/>
          </a:p>
          <a:p>
            <a:pPr>
              <a:lnSpc>
                <a:spcPct val="80000"/>
              </a:lnSpc>
            </a:pPr>
            <a:r>
              <a:rPr lang="en-US" altLang="en-US" sz="1200" dirty="0"/>
              <a:t>The basic performance requirement is stated in terms of required deformation capacity. Essentially, the connection must be capable of permitting the frame to sustain cyclic loading up to a story drift angle of </a:t>
            </a:r>
            <a:r>
              <a:rPr lang="en-US" altLang="en-US" sz="1200" dirty="0">
                <a:sym typeface="Symbol" pitchFamily="18" charset="2"/>
              </a:rPr>
              <a:t></a:t>
            </a:r>
            <a:r>
              <a:rPr lang="en-US" altLang="en-US" sz="1200" dirty="0"/>
              <a:t>0.04 radian, without failure of the connection.</a:t>
            </a:r>
          </a:p>
          <a:p>
            <a:pPr>
              <a:lnSpc>
                <a:spcPct val="80000"/>
              </a:lnSpc>
            </a:pPr>
            <a:r>
              <a:rPr lang="en-US" altLang="en-US" sz="1200" dirty="0"/>
              <a:t>The connection is considered satisfactory if it can still resist of a moment equal to at least 0.80 </a:t>
            </a:r>
            <a:r>
              <a:rPr lang="en-US" altLang="en-US" sz="1200" i="1" dirty="0" err="1"/>
              <a:t>M</a:t>
            </a:r>
            <a:r>
              <a:rPr lang="en-US" altLang="en-US" sz="1200" i="1" baseline="-25000" dirty="0" err="1"/>
              <a:t>p</a:t>
            </a:r>
            <a:r>
              <a:rPr lang="en-US" altLang="en-US" sz="1200" dirty="0"/>
              <a:t> of the connected beam, after being subjected to cyclic loading up to </a:t>
            </a:r>
            <a:r>
              <a:rPr lang="en-US" altLang="en-US" sz="1200" dirty="0">
                <a:sym typeface="Symbol" pitchFamily="18" charset="2"/>
              </a:rPr>
              <a:t> 0.04 radian. This is referred to as the "measured flexural resistance," since (as will be seen in E3.6c), the moment capacity of the connection after cyclic loading is </a:t>
            </a:r>
            <a:r>
              <a:rPr lang="en-US" altLang="en-US" sz="1200" i="1" dirty="0">
                <a:sym typeface="Symbol" pitchFamily="18" charset="2"/>
              </a:rPr>
              <a:t>measured</a:t>
            </a:r>
            <a:r>
              <a:rPr lang="en-US" altLang="en-US" sz="1200" dirty="0">
                <a:sym typeface="Symbol" pitchFamily="18" charset="2"/>
              </a:rPr>
              <a:t> in a connection test.</a:t>
            </a:r>
          </a:p>
          <a:p>
            <a:pPr>
              <a:lnSpc>
                <a:spcPct val="80000"/>
              </a:lnSpc>
            </a:pPr>
            <a:endParaRPr lang="en-US" altLang="en-US" sz="1200" dirty="0">
              <a:sym typeface="Symbol" pitchFamily="18" charset="2"/>
            </a:endParaRPr>
          </a:p>
          <a:p>
            <a:pPr>
              <a:lnSpc>
                <a:spcPct val="80000"/>
              </a:lnSpc>
            </a:pPr>
            <a:r>
              <a:rPr lang="en-US" altLang="en-US" sz="1200" dirty="0">
                <a:sym typeface="Symbol" pitchFamily="18" charset="2"/>
              </a:rPr>
              <a:t>Note that the flexural capacity of the connection must be at least 0.80 </a:t>
            </a:r>
            <a:r>
              <a:rPr lang="en-US" altLang="en-US" sz="1200" i="1" dirty="0" err="1">
                <a:sym typeface="Symbol" pitchFamily="18" charset="2"/>
              </a:rPr>
              <a:t>M</a:t>
            </a:r>
            <a:r>
              <a:rPr lang="en-US" altLang="en-US" sz="1200" i="1" baseline="-25000" dirty="0" err="1">
                <a:sym typeface="Symbol" pitchFamily="18" charset="2"/>
              </a:rPr>
              <a:t>p</a:t>
            </a:r>
            <a:r>
              <a:rPr lang="en-US" altLang="en-US" sz="1200" baseline="-25000" dirty="0">
                <a:sym typeface="Symbol" pitchFamily="18" charset="2"/>
              </a:rPr>
              <a:t> </a:t>
            </a:r>
            <a:r>
              <a:rPr lang="en-US" altLang="en-US" sz="1200" dirty="0">
                <a:sym typeface="Symbol" pitchFamily="18" charset="2"/>
              </a:rPr>
              <a:t>after cyclic load testing. </a:t>
            </a:r>
            <a:r>
              <a:rPr lang="en-US" altLang="en-US" sz="1200" i="1" dirty="0" err="1">
                <a:sym typeface="Symbol" pitchFamily="18" charset="2"/>
              </a:rPr>
              <a:t>M</a:t>
            </a:r>
            <a:r>
              <a:rPr lang="en-US" altLang="en-US" sz="1200" i="1" baseline="-25000" dirty="0" err="1">
                <a:sym typeface="Symbol" pitchFamily="18" charset="2"/>
              </a:rPr>
              <a:t>p</a:t>
            </a:r>
            <a:r>
              <a:rPr lang="en-US" altLang="en-US" sz="1200" i="1" dirty="0">
                <a:sym typeface="Symbol" pitchFamily="18" charset="2"/>
              </a:rPr>
              <a:t> </a:t>
            </a:r>
            <a:r>
              <a:rPr lang="en-US" altLang="en-US" sz="1200" dirty="0">
                <a:sym typeface="Symbol" pitchFamily="18" charset="2"/>
              </a:rPr>
              <a:t>here is computed using nominal material properties, i.e. </a:t>
            </a:r>
            <a:r>
              <a:rPr lang="en-US" altLang="en-US" sz="1200" i="1" dirty="0" err="1">
                <a:sym typeface="Symbol" pitchFamily="18" charset="2"/>
              </a:rPr>
              <a:t>M</a:t>
            </a:r>
            <a:r>
              <a:rPr lang="en-US" altLang="en-US" sz="1200" i="1" baseline="-25000" dirty="0" err="1">
                <a:sym typeface="Symbol" pitchFamily="18" charset="2"/>
              </a:rPr>
              <a:t>p</a:t>
            </a:r>
            <a:r>
              <a:rPr lang="en-US" altLang="en-US" sz="1200" i="1" dirty="0">
                <a:sym typeface="Symbol" pitchFamily="18" charset="2"/>
              </a:rPr>
              <a:t> = Z </a:t>
            </a:r>
            <a:r>
              <a:rPr lang="en-US" altLang="en-US" sz="1200" i="1" dirty="0" err="1">
                <a:sym typeface="Symbol" pitchFamily="18" charset="2"/>
              </a:rPr>
              <a:t>F</a:t>
            </a:r>
            <a:r>
              <a:rPr lang="en-US" altLang="en-US" sz="1200" i="1" baseline="-25000" dirty="0" err="1">
                <a:sym typeface="Symbol" pitchFamily="18" charset="2"/>
              </a:rPr>
              <a:t>y</a:t>
            </a:r>
            <a:r>
              <a:rPr lang="en-US" altLang="en-US" sz="1200" dirty="0">
                <a:sym typeface="Symbol" pitchFamily="18" charset="2"/>
              </a:rPr>
              <a:t>, where </a:t>
            </a:r>
            <a:r>
              <a:rPr lang="en-US" altLang="en-US" sz="1200" i="1" dirty="0" err="1">
                <a:sym typeface="Symbol" pitchFamily="18" charset="2"/>
              </a:rPr>
              <a:t>F</a:t>
            </a:r>
            <a:r>
              <a:rPr lang="en-US" altLang="en-US" sz="1200" i="1" baseline="-25000" dirty="0" err="1">
                <a:sym typeface="Symbol" pitchFamily="18" charset="2"/>
              </a:rPr>
              <a:t>y</a:t>
            </a:r>
            <a:r>
              <a:rPr lang="en-US" altLang="en-US" sz="1200" dirty="0">
                <a:sym typeface="Symbol" pitchFamily="18" charset="2"/>
              </a:rPr>
              <a:t> is the minimum specified yield stress (typically 50 </a:t>
            </a:r>
            <a:r>
              <a:rPr lang="en-US" altLang="en-US" sz="1200" dirty="0" err="1">
                <a:sym typeface="Symbol" pitchFamily="18" charset="2"/>
              </a:rPr>
              <a:t>ksi</a:t>
            </a:r>
            <a:r>
              <a:rPr lang="en-US" altLang="en-US" sz="1200" dirty="0">
                <a:sym typeface="Symbol" pitchFamily="18" charset="2"/>
              </a:rPr>
              <a:t> for an SMF beam), not the expected yield stress.</a:t>
            </a:r>
          </a:p>
          <a:p>
            <a:pPr>
              <a:lnSpc>
                <a:spcPct val="80000"/>
              </a:lnSpc>
            </a:pPr>
            <a:endParaRPr lang="en-US" altLang="en-US" sz="1200" dirty="0">
              <a:sym typeface="Symbol" pitchFamily="18" charset="2"/>
            </a:endParaRPr>
          </a:p>
          <a:p>
            <a:pPr>
              <a:lnSpc>
                <a:spcPct val="80000"/>
              </a:lnSpc>
            </a:pPr>
            <a:r>
              <a:rPr lang="en-US" altLang="en-US" sz="1200" dirty="0">
                <a:sym typeface="Symbol" pitchFamily="18" charset="2"/>
              </a:rPr>
              <a:t>Normally, the bending moment developed in the beam, at the beam-to-column connection, during cyclic testing will be well in excess of </a:t>
            </a:r>
            <a:r>
              <a:rPr lang="en-US" altLang="en-US" sz="1200" i="1" dirty="0" err="1">
                <a:sym typeface="Symbol" pitchFamily="18" charset="2"/>
              </a:rPr>
              <a:t>M</a:t>
            </a:r>
            <a:r>
              <a:rPr lang="en-US" altLang="en-US" sz="1200" i="1" baseline="-25000" dirty="0" err="1">
                <a:sym typeface="Symbol" pitchFamily="18" charset="2"/>
              </a:rPr>
              <a:t>p</a:t>
            </a:r>
            <a:r>
              <a:rPr lang="en-US" altLang="en-US" sz="1200" dirty="0">
                <a:sym typeface="Symbol" pitchFamily="18" charset="2"/>
              </a:rPr>
              <a:t>. In fact, maximum moments that the connection will see will often be on the order of 1.15 x </a:t>
            </a:r>
            <a:r>
              <a:rPr lang="en-US" altLang="en-US" sz="1200" i="1" dirty="0">
                <a:sym typeface="Symbol" pitchFamily="18" charset="2"/>
              </a:rPr>
              <a:t>Z</a:t>
            </a:r>
            <a:r>
              <a:rPr lang="en-US" altLang="en-US" sz="1200" dirty="0">
                <a:sym typeface="Symbol" pitchFamily="18" charset="2"/>
              </a:rPr>
              <a:t> x </a:t>
            </a:r>
            <a:r>
              <a:rPr lang="en-US" altLang="en-US" sz="1200" i="1" dirty="0" err="1">
                <a:sym typeface="Symbol" pitchFamily="18" charset="2"/>
              </a:rPr>
              <a:t>R</a:t>
            </a:r>
            <a:r>
              <a:rPr lang="en-US" altLang="en-US" sz="1200" i="1" baseline="-25000" dirty="0" err="1">
                <a:sym typeface="Symbol" pitchFamily="18" charset="2"/>
              </a:rPr>
              <a:t>y</a:t>
            </a:r>
            <a:r>
              <a:rPr lang="en-US" altLang="en-US" sz="1200" i="1" dirty="0" err="1">
                <a:sym typeface="Symbol" pitchFamily="18" charset="2"/>
              </a:rPr>
              <a:t>F</a:t>
            </a:r>
            <a:r>
              <a:rPr lang="en-US" altLang="en-US" sz="1200" i="1" baseline="-25000" dirty="0" err="1">
                <a:sym typeface="Symbol" pitchFamily="18" charset="2"/>
              </a:rPr>
              <a:t>y</a:t>
            </a:r>
            <a:r>
              <a:rPr lang="en-US" altLang="en-US" sz="1200" i="1" dirty="0">
                <a:sym typeface="Symbol" pitchFamily="18" charset="2"/>
              </a:rPr>
              <a:t>. </a:t>
            </a:r>
            <a:r>
              <a:rPr lang="en-US" altLang="en-US" sz="1200" dirty="0">
                <a:sym typeface="Symbol" pitchFamily="18" charset="2"/>
              </a:rPr>
              <a:t>That is, the connection will need to resist a very large moment during the cyclic testing. However, the AISC </a:t>
            </a:r>
            <a:r>
              <a:rPr lang="en-US" altLang="en-US" sz="1200" i="1" dirty="0">
                <a:sym typeface="Symbol" pitchFamily="18" charset="2"/>
              </a:rPr>
              <a:t>Seismic Provisions</a:t>
            </a:r>
            <a:r>
              <a:rPr lang="en-US" altLang="en-US" sz="1200" dirty="0">
                <a:sym typeface="Symbol" pitchFamily="18" charset="2"/>
              </a:rPr>
              <a:t> permit some loss of flexural strength during the course of the cyclic loading, and require that the remaining flexural capacity after completing a load cycle at  0.04 radian drift angle need only be 0.80 </a:t>
            </a:r>
            <a:r>
              <a:rPr lang="en-US" altLang="en-US" sz="1200" i="1" dirty="0" err="1">
                <a:sym typeface="Symbol" pitchFamily="18" charset="2"/>
              </a:rPr>
              <a:t>M</a:t>
            </a:r>
            <a:r>
              <a:rPr lang="en-US" altLang="en-US" sz="1200" i="1" baseline="-25000" dirty="0" err="1">
                <a:sym typeface="Symbol" pitchFamily="18" charset="2"/>
              </a:rPr>
              <a:t>p</a:t>
            </a:r>
            <a:r>
              <a:rPr lang="en-US" altLang="en-US" sz="1200" baseline="-25000" dirty="0">
                <a:sym typeface="Symbol" pitchFamily="18" charset="2"/>
              </a:rPr>
              <a:t> .</a:t>
            </a:r>
            <a:r>
              <a:rPr lang="en-US" altLang="en-US" sz="1200" dirty="0">
                <a:sym typeface="Symbol" pitchFamily="18" charset="2"/>
              </a:rPr>
              <a:t> This allows for some deterioration in flexural strength during the very severe cyclic loading that the beam and connection will see during testing. In most tests, some loss in flexural capacity is seen as the  0.04 radian loading cycle is reached. In most cases, this loss of flexural capacity is due to local and lateral buckling of the beam, rather than damage to the beam-to-column connection. Thus, the performance requirement to be able to sustain cyclic loading of  0.04 radian is a requirements not only for the connection, but also for the beam. For example, even with a high quality beam-to-column connection, it will likely not be possible to satisfy this performance requirements with a noncompact beam section. Even though the connection does not fail during the test, the flexural resistance of the beam will likely drop well below </a:t>
            </a:r>
            <a:r>
              <a:rPr lang="en-US" altLang="en-US" sz="1200" dirty="0"/>
              <a:t>0.80 </a:t>
            </a:r>
            <a:r>
              <a:rPr lang="en-US" altLang="en-US" sz="1200" i="1" dirty="0" err="1"/>
              <a:t>M</a:t>
            </a:r>
            <a:r>
              <a:rPr lang="en-US" altLang="en-US" sz="1200" i="1" baseline="-25000" dirty="0" err="1"/>
              <a:t>p</a:t>
            </a:r>
            <a:r>
              <a:rPr lang="en-US" altLang="en-US" sz="1200" i="1" baseline="-25000" dirty="0"/>
              <a:t> </a:t>
            </a:r>
            <a:r>
              <a:rPr lang="en-US" altLang="en-US" sz="1200" baseline="-25000" dirty="0"/>
              <a:t> </a:t>
            </a:r>
            <a:r>
              <a:rPr lang="en-US" altLang="en-US" sz="1200" dirty="0">
                <a:sym typeface="Symbol" pitchFamily="18" charset="2"/>
              </a:rPr>
              <a:t> by the time the beam is loaded to  0.04 radian, due to local buckling in the beam.</a:t>
            </a:r>
          </a:p>
          <a:p>
            <a:pPr>
              <a:lnSpc>
                <a:spcPct val="80000"/>
              </a:lnSpc>
            </a:pPr>
            <a:endParaRPr lang="en-US" altLang="en-US" sz="1200" dirty="0">
              <a:sym typeface="Symbol" pitchFamily="18" charset="2"/>
            </a:endParaRPr>
          </a:p>
          <a:p>
            <a:pPr>
              <a:lnSpc>
                <a:spcPct val="80000"/>
              </a:lnSpc>
            </a:pPr>
            <a:r>
              <a:rPr lang="en-US" altLang="en-US" sz="1200" dirty="0">
                <a:sym typeface="Symbol" pitchFamily="18" charset="2"/>
              </a:rPr>
              <a:t>Through research conducted in the SAC-FEMA program, the connection performance requirements were initially stated to say that the connection must be capable of accommodating a plastic rotation of at least  0.03 radian without failure. Thus, many testing reports and research publications produced after the Northridge Earthquake evaluated connection performance based on this plastic rotation requirement.</a:t>
            </a:r>
          </a:p>
          <a:p>
            <a:pPr>
              <a:lnSpc>
                <a:spcPct val="80000"/>
              </a:lnSpc>
            </a:pPr>
            <a:r>
              <a:rPr lang="en-US" altLang="en-US" sz="1200" dirty="0">
                <a:sym typeface="Symbol" pitchFamily="18" charset="2"/>
              </a:rPr>
              <a:t>In an attempt to restate the performance requirements in terms more familiar to many designers, the connection performance requirement was stated as 0.04 radian story drift angle, rather than 0.03 radian plastic rotation. This was first published in FEMA 350, and subsequently adopted in the AISC </a:t>
            </a:r>
            <a:r>
              <a:rPr lang="en-US" altLang="en-US" sz="1200" i="1" dirty="0">
                <a:sym typeface="Symbol" pitchFamily="18" charset="2"/>
              </a:rPr>
              <a:t>Seismic Provisions.</a:t>
            </a:r>
            <a:endParaRPr lang="en-US" altLang="en-US" sz="1200" dirty="0">
              <a:sym typeface="Symbol" pitchFamily="18" charset="2"/>
            </a:endParaRPr>
          </a:p>
          <a:p>
            <a:pPr>
              <a:lnSpc>
                <a:spcPct val="80000"/>
              </a:lnSpc>
            </a:pPr>
            <a:r>
              <a:rPr lang="en-US" altLang="en-US" sz="1200" dirty="0">
                <a:sym typeface="Symbol" pitchFamily="18" charset="2"/>
              </a:rPr>
              <a:t>Note that </a:t>
            </a:r>
            <a:r>
              <a:rPr lang="en-US" altLang="en-US" sz="1200" i="1" dirty="0">
                <a:sym typeface="Symbol" pitchFamily="18" charset="2"/>
              </a:rPr>
              <a:t>rotation</a:t>
            </a:r>
            <a:r>
              <a:rPr lang="en-US" altLang="en-US" sz="1200" dirty="0">
                <a:sym typeface="Symbol" pitchFamily="18" charset="2"/>
              </a:rPr>
              <a:t> and </a:t>
            </a:r>
            <a:r>
              <a:rPr lang="en-US" altLang="en-US" sz="1200" i="1" dirty="0">
                <a:sym typeface="Symbol" pitchFamily="18" charset="2"/>
              </a:rPr>
              <a:t>story drift angle</a:t>
            </a:r>
            <a:r>
              <a:rPr lang="en-US" altLang="en-US" sz="1200" dirty="0">
                <a:sym typeface="Symbol" pitchFamily="18" charset="2"/>
              </a:rPr>
              <a:t> are essentially the same thing. A typical moment frame enters the inelastic range at about 0.01 radian story drift angle. Thus, the previous requirement of 0.03 radian of plastic rotation was restated as a requirement of 0.04 radian total (elastic + plastic) rotation, i.e. 0.04 radian story drift angle.</a:t>
            </a:r>
          </a:p>
          <a:p>
            <a:pPr>
              <a:lnSpc>
                <a:spcPct val="80000"/>
              </a:lnSpc>
            </a:pPr>
            <a:endParaRPr lang="en-US" altLang="en-US" sz="1200" dirty="0">
              <a:sym typeface="Symbol" pitchFamily="18" charset="2"/>
            </a:endParaRPr>
          </a:p>
          <a:p>
            <a:pPr>
              <a:lnSpc>
                <a:spcPct val="80000"/>
              </a:lnSpc>
            </a:pPr>
            <a:r>
              <a:rPr lang="en-US" altLang="en-US" sz="1200" dirty="0">
                <a:sym typeface="Symbol" pitchFamily="18" charset="2"/>
              </a:rPr>
              <a:t>Note that "0.04 radian story drift angle,"  and  "0.04 radian total rotation" and " 4-percent story drift" are three different ways to state the same requirement. The underlying performance requirements, however, is that the connection should sustain a plastic rotation of at least  0.03 radian without failure.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152</a:t>
            </a:fld>
            <a:endParaRPr lang="fr-CA" dirty="0"/>
          </a:p>
        </p:txBody>
      </p:sp>
    </p:spTree>
    <p:extLst>
      <p:ext uri="{BB962C8B-B14F-4D97-AF65-F5344CB8AC3E}">
        <p14:creationId xmlns:p14="http://schemas.microsoft.com/office/powerpoint/2010/main" val="1737915926"/>
      </p:ext>
    </p:extLst>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This part of Section E3.6d specifies the required shear strength of the beam-to-column connection. </a:t>
            </a:r>
          </a:p>
          <a:p>
            <a:r>
              <a:rPr lang="en-US" altLang="en-US" dirty="0"/>
              <a:t>The required shear strength is the sum of the gravity load shear on the beam, normally computed from (1.2 + 0.2S</a:t>
            </a:r>
            <a:r>
              <a:rPr lang="en-US" altLang="en-US" baseline="-25000" dirty="0"/>
              <a:t>DS</a:t>
            </a:r>
            <a:r>
              <a:rPr lang="en-US" altLang="en-US" dirty="0"/>
              <a:t>)D + 0.5L, plus the "seismic shear," i.e., the shear developed in the beam when plastic flexural hinges form at each end. For the seismic shear, the moment at each end of the beam is taken as </a:t>
            </a:r>
            <a:r>
              <a:rPr lang="en-US" altLang="en-US" i="1" dirty="0" err="1"/>
              <a:t>M</a:t>
            </a:r>
            <a:r>
              <a:rPr lang="en-US" altLang="en-US" i="1" baseline="-25000" dirty="0" err="1"/>
              <a:t>pr</a:t>
            </a:r>
            <a:r>
              <a:rPr lang="en-US" altLang="en-US" i="1" dirty="0"/>
              <a:t>. </a:t>
            </a:r>
            <a:r>
              <a:rPr lang="en-US" altLang="en-US" dirty="0"/>
              <a:t>Equation E3-6 simply comes from equilibrium (see next slide).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153</a:t>
            </a:fld>
            <a:endParaRPr lang="fr-CA" dirty="0"/>
          </a:p>
        </p:txBody>
      </p:sp>
    </p:spTree>
    <p:extLst>
      <p:ext uri="{BB962C8B-B14F-4D97-AF65-F5344CB8AC3E}">
        <p14:creationId xmlns:p14="http://schemas.microsoft.com/office/powerpoint/2010/main" val="786174426"/>
      </p:ext>
    </p:extLst>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illustrates how to compute the required shear </a:t>
            </a:r>
            <a:r>
              <a:rPr lang="en-US" altLang="en-US" i="1" dirty="0"/>
              <a:t>V</a:t>
            </a:r>
            <a:r>
              <a:rPr lang="en-US" altLang="en-US" i="1" baseline="-25000" dirty="0"/>
              <a:t>u</a:t>
            </a:r>
            <a:r>
              <a:rPr lang="en-US" altLang="en-US" i="1" dirty="0"/>
              <a:t> </a:t>
            </a:r>
            <a:r>
              <a:rPr lang="en-US" altLang="en-US" dirty="0"/>
              <a:t>at the beam ends. </a:t>
            </a:r>
            <a:r>
              <a:rPr lang="en-US" altLang="en-US" i="1" dirty="0" err="1"/>
              <a:t>L</a:t>
            </a:r>
            <a:r>
              <a:rPr lang="en-US" altLang="en-US" i="1" baseline="-25000" dirty="0" err="1"/>
              <a:t>h</a:t>
            </a:r>
            <a:r>
              <a:rPr lang="en-US" altLang="en-US" i="1" dirty="0"/>
              <a:t> </a:t>
            </a:r>
            <a:r>
              <a:rPr lang="en-US" altLang="en-US" dirty="0"/>
              <a:t>is defined as the distance between plastic hinges locations. The distance from the face of the column to the "plastic hinge location" is somewhat dependent on the connection type (RBS, WUF-W, </a:t>
            </a:r>
            <a:r>
              <a:rPr lang="en-US" altLang="en-US" dirty="0" err="1"/>
              <a:t>etc</a:t>
            </a:r>
            <a:r>
              <a:rPr lang="en-US" altLang="en-US" dirty="0"/>
              <a:t>). However, for purposes of computing </a:t>
            </a:r>
            <a:r>
              <a:rPr lang="en-US" altLang="en-US" i="1" dirty="0"/>
              <a:t>V</a:t>
            </a:r>
            <a:r>
              <a:rPr lang="en-US" altLang="en-US" i="1" baseline="-25000" dirty="0"/>
              <a:t>u</a:t>
            </a:r>
            <a:r>
              <a:rPr lang="en-US" altLang="en-US" dirty="0"/>
              <a:t>, it is normally adequate to assume the distance from the face of the column to the "plastic hinge location" is about </a:t>
            </a:r>
            <a:r>
              <a:rPr lang="en-US" altLang="en-US" i="1" dirty="0" err="1"/>
              <a:t>d</a:t>
            </a:r>
            <a:r>
              <a:rPr lang="en-US" altLang="en-US" i="1" baseline="-25000" dirty="0" err="1"/>
              <a:t>b</a:t>
            </a:r>
            <a:r>
              <a:rPr lang="en-US" altLang="en-US" i="1" dirty="0"/>
              <a:t>/2</a:t>
            </a:r>
            <a:r>
              <a:rPr lang="en-US" altLang="en-US" dirty="0"/>
              <a:t>, where </a:t>
            </a:r>
            <a:r>
              <a:rPr lang="en-US" altLang="en-US" i="1" dirty="0" err="1"/>
              <a:t>d</a:t>
            </a:r>
            <a:r>
              <a:rPr lang="en-US" altLang="en-US" i="1" baseline="-25000" dirty="0" err="1"/>
              <a:t>b</a:t>
            </a:r>
            <a:r>
              <a:rPr lang="en-US" altLang="en-US" i="1" dirty="0"/>
              <a:t> </a:t>
            </a:r>
            <a:r>
              <a:rPr lang="en-US" altLang="en-US" dirty="0"/>
              <a:t>is the depth of the beam. So, the value for </a:t>
            </a:r>
            <a:r>
              <a:rPr lang="en-US" altLang="en-US" i="1" dirty="0" err="1"/>
              <a:t>L</a:t>
            </a:r>
            <a:r>
              <a:rPr lang="en-US" altLang="en-US" i="1" baseline="-25000" dirty="0" err="1"/>
              <a:t>h</a:t>
            </a:r>
            <a:r>
              <a:rPr lang="en-US" altLang="en-US" dirty="0"/>
              <a:t> can be taken as the clear length of the beam (face-of-column to face-of-column) minus </a:t>
            </a:r>
            <a:r>
              <a:rPr lang="en-US" altLang="en-US" i="1" dirty="0"/>
              <a:t>d</a:t>
            </a:r>
            <a:r>
              <a:rPr lang="en-US" altLang="en-US" i="1" baseline="-25000" dirty="0"/>
              <a:t>b</a:t>
            </a:r>
            <a:r>
              <a:rPr lang="en-US" altLang="en-US" dirty="0"/>
              <a:t>.</a:t>
            </a:r>
          </a:p>
          <a:p>
            <a:endParaRPr lang="en-US" altLang="en-US" dirty="0"/>
          </a:p>
          <a:p>
            <a:r>
              <a:rPr lang="en-US" altLang="en-US" dirty="0"/>
              <a:t>The beam-to-column connection, as well as the beam itself, must be capable of resisting the required shear </a:t>
            </a:r>
            <a:r>
              <a:rPr lang="en-US" altLang="en-US" i="1" dirty="0"/>
              <a:t>V</a:t>
            </a:r>
            <a:r>
              <a:rPr lang="en-US" altLang="en-US" i="1" baseline="-25000" dirty="0"/>
              <a:t>u</a:t>
            </a:r>
            <a:r>
              <a:rPr lang="en-US" altLang="en-US" dirty="0"/>
              <a:t>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154</a:t>
            </a:fld>
            <a:endParaRPr lang="fr-CA" dirty="0"/>
          </a:p>
        </p:txBody>
      </p:sp>
    </p:spTree>
    <p:extLst>
      <p:ext uri="{BB962C8B-B14F-4D97-AF65-F5344CB8AC3E}">
        <p14:creationId xmlns:p14="http://schemas.microsoft.com/office/powerpoint/2010/main" val="711202786"/>
      </p:ext>
    </p:extLst>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a:t>Section E3.6c requires that for any beam-to-column connection in an SMF, that the designer must demonstrate that the connection can satisfy the performance requirements stated in the previous section (Section E3.6b)</a:t>
            </a:r>
          </a:p>
          <a:p>
            <a:pPr>
              <a:lnSpc>
                <a:spcPct val="90000"/>
              </a:lnSpc>
            </a:pPr>
            <a:endParaRPr lang="en-US" altLang="en-US" sz="1200" dirty="0"/>
          </a:p>
          <a:p>
            <a:pPr>
              <a:lnSpc>
                <a:spcPct val="90000"/>
              </a:lnSpc>
            </a:pPr>
            <a:r>
              <a:rPr lang="en-US" altLang="en-US" sz="1200" dirty="0"/>
              <a:t>There are fundamentally two ways to demonstrate that a connection satisfies performance requirements: Either (1) conduct a cyclic loading test; or (2) use a "prequalified connection." </a:t>
            </a:r>
          </a:p>
          <a:p>
            <a:pPr>
              <a:lnSpc>
                <a:spcPct val="90000"/>
              </a:lnSpc>
            </a:pPr>
            <a:endParaRPr lang="en-US" altLang="en-US" sz="1200" dirty="0"/>
          </a:p>
          <a:p>
            <a:pPr>
              <a:lnSpc>
                <a:spcPct val="90000"/>
              </a:lnSpc>
            </a:pPr>
            <a:r>
              <a:rPr lang="en-US" altLang="en-US" sz="1200" dirty="0"/>
              <a:t>This slide shows the testing option. With this option, cyclic loading tests on large-scale specimens must be conducted to verify connection performance. The testing requirements and procedures are specified in Section K2 of the AISC </a:t>
            </a:r>
            <a:r>
              <a:rPr lang="en-US" altLang="en-US" sz="1200" i="1" dirty="0"/>
              <a:t>Seismic Provisions. </a:t>
            </a:r>
            <a:r>
              <a:rPr lang="en-US" altLang="en-US" sz="1200" dirty="0"/>
              <a:t>(We will take a closer look at connection testing and Section K2 later). When a designer chooses the testing option, it is necessary to have reports that document the tests, for review by the AHJ (Authority Having Jurisdiction).</a:t>
            </a:r>
          </a:p>
          <a:p>
            <a:pPr>
              <a:lnSpc>
                <a:spcPct val="90000"/>
              </a:lnSpc>
            </a:pPr>
            <a:endParaRPr lang="en-US" altLang="en-US" sz="1200" dirty="0"/>
          </a:p>
          <a:p>
            <a:pPr>
              <a:lnSpc>
                <a:spcPct val="90000"/>
              </a:lnSpc>
            </a:pPr>
            <a:r>
              <a:rPr lang="en-US" altLang="en-US" sz="1200" dirty="0"/>
              <a:t>To verify connection performance by testing, the designer has two options. Project specific tests can be conducted, or tests conducted previously for other projects or for research can be referenced. With either approach, the tests must satisfy the requirements of Section K2 and the designer must have test reports that document the tests.</a:t>
            </a:r>
          </a:p>
          <a:p>
            <a:pPr>
              <a:lnSpc>
                <a:spcPct val="90000"/>
              </a:lnSpc>
            </a:pPr>
            <a:endParaRPr lang="en-US" altLang="en-US" sz="1200" dirty="0"/>
          </a:p>
          <a:p>
            <a:pPr>
              <a:lnSpc>
                <a:spcPct val="90000"/>
              </a:lnSpc>
            </a:pPr>
            <a:r>
              <a:rPr lang="en-US" altLang="en-US" sz="1200" dirty="0"/>
              <a:t>Code required connection verification testing did not exist prior to the 1994 Northridge Earthquake. As noted in the Commentary for Section K2:</a:t>
            </a:r>
            <a:br>
              <a:rPr lang="en-US" altLang="en-US" sz="1200" dirty="0"/>
            </a:br>
            <a:r>
              <a:rPr lang="en-US" altLang="en-US" sz="1200" dirty="0"/>
              <a:t>"The development of testing requirements for beam-to-column moment connections was motivated by the widespread occurrence of flange weld fractures in such connections in the 1994 Northridge earthquake. To improve performance of connections in future earthquakes, laboratory testing is required to identify potential problems in the design, detailing, materials, or construction methods to be used for the connection. The requirement for testing reflects the view that the behavior of connections under severe cyclic loading cannot be reliably predicted by analytical means only."</a:t>
            </a:r>
          </a:p>
          <a:p>
            <a:pPr>
              <a:lnSpc>
                <a:spcPct val="90000"/>
              </a:lnSpc>
            </a:pPr>
            <a:endParaRPr lang="en-US" altLang="en-US" sz="1200" dirty="0"/>
          </a:p>
          <a:p>
            <a:pPr>
              <a:lnSpc>
                <a:spcPct val="90000"/>
              </a:lnSpc>
            </a:pPr>
            <a:r>
              <a:rPr lang="en-US" altLang="en-US" sz="1200" dirty="0"/>
              <a:t>Conducting connection tests can be costly and time consuming, and such tests are not conducted on a routine basis for building construction projects. More commonly, engineers specify "prequalified" connections. These are described on the next slide.</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155</a:t>
            </a:fld>
            <a:endParaRPr lang="fr-CA" dirty="0"/>
          </a:p>
        </p:txBody>
      </p:sp>
    </p:spTree>
    <p:extLst>
      <p:ext uri="{BB962C8B-B14F-4D97-AF65-F5344CB8AC3E}">
        <p14:creationId xmlns:p14="http://schemas.microsoft.com/office/powerpoint/2010/main" val="1894324861"/>
      </p:ext>
    </p:extLst>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altLang="en-US" dirty="0"/>
              <a:t>This slide show the other (and more common) options for demonstrating conformance with connection performance requirements: use of a </a:t>
            </a:r>
            <a:r>
              <a:rPr lang="en-US" altLang="en-US" i="1" dirty="0"/>
              <a:t>prequalified </a:t>
            </a:r>
            <a:r>
              <a:rPr lang="en-US" altLang="en-US" dirty="0"/>
              <a:t>connection. </a:t>
            </a:r>
          </a:p>
          <a:p>
            <a:endParaRPr lang="en-US" altLang="en-US" dirty="0"/>
          </a:p>
          <a:p>
            <a:r>
              <a:rPr lang="en-US" altLang="en-US" dirty="0"/>
              <a:t>Prequalified connections have gone through very thorough testing programs, and have been evaluated by a committee of knowledgeable individuals. The criteria for a connection to become </a:t>
            </a:r>
            <a:r>
              <a:rPr lang="en-US" altLang="en-US" i="1" dirty="0"/>
              <a:t>prequalified</a:t>
            </a:r>
            <a:r>
              <a:rPr lang="en-US" altLang="en-US" dirty="0"/>
              <a:t> are specified in Chapter K of the AISC </a:t>
            </a:r>
            <a:r>
              <a:rPr lang="en-US" altLang="en-US" i="1" dirty="0"/>
              <a:t>Seismic Provisions</a:t>
            </a:r>
            <a:r>
              <a:rPr lang="en-US" altLang="en-US" dirty="0"/>
              <a:t>. To determine if a connection type satisfies the Chapter K prequalification, a panel of individuals knowledgeable in seismic moment connections reviews the available data on the connection. This panel then decides if the connection merits prequalification, and establishes prequalification limits. Prequalification limits may include, for example, limits on the largest size beam or column permitted.</a:t>
            </a:r>
          </a:p>
          <a:p>
            <a:endParaRPr lang="en-US" altLang="en-US" dirty="0"/>
          </a:p>
          <a:p>
            <a:r>
              <a:rPr lang="en-US" altLang="en-US" dirty="0"/>
              <a:t>AISC has established the  </a:t>
            </a:r>
            <a:r>
              <a:rPr lang="en-US" altLang="en-US" i="1" dirty="0"/>
              <a:t>Connection Prequalification Review Panel </a:t>
            </a:r>
            <a:r>
              <a:rPr lang="en-US" altLang="en-US" dirty="0"/>
              <a:t>(CPRP) as the committee authorized to review and approve </a:t>
            </a:r>
            <a:r>
              <a:rPr lang="en-US" altLang="en-US" i="1" dirty="0"/>
              <a:t>prequalified</a:t>
            </a:r>
            <a:r>
              <a:rPr lang="en-US" altLang="en-US" dirty="0"/>
              <a:t> moment connections. The CPRP produces a national standard called : "</a:t>
            </a:r>
            <a:r>
              <a:rPr lang="en-US" altLang="en-US" i="1" dirty="0"/>
              <a:t>Prequalified Connections for Special and Intermediate Steel Moment Frames for Seismic Applications</a:t>
            </a:r>
            <a:r>
              <a:rPr lang="en-US" altLang="en-US" dirty="0"/>
              <a:t>, " (Standard ANSI/AISC 358), which lists connections that have been prequalified, lists prequalification limits, and also provides design procedures for prequalified connections.</a:t>
            </a:r>
          </a:p>
          <a:p>
            <a:endParaRPr lang="en-US" altLang="en-US" dirty="0"/>
          </a:p>
          <a:p>
            <a:r>
              <a:rPr lang="en-US" altLang="en-US" dirty="0"/>
              <a:t>Although the AISC CPRP is intended to be the single national committee that reviews and approves prequalified connections, Section E also permits alternative review panels that are accepted by the AHJ.</a:t>
            </a:r>
            <a:endParaRPr lang="en-US" altLang="en-US" b="1" dirty="0"/>
          </a:p>
          <a:p>
            <a:endParaRPr lang="en-US" altLang="en-US" dirty="0"/>
          </a:p>
          <a:p>
            <a:r>
              <a:rPr lang="en-US" altLang="en-US" dirty="0"/>
              <a:t>Note that if an engineer chooses to use a prequalified connection, the engineer need not provide connection test reports. Instead, the CPRP have collected and reviewed the test reports as part of the prequalification review. As noted in the commentary of Section K1:</a:t>
            </a:r>
            <a:br>
              <a:rPr lang="en-US" altLang="en-US" dirty="0"/>
            </a:br>
            <a:r>
              <a:rPr lang="en-US" altLang="en-US" dirty="0"/>
              <a:t>"The use of </a:t>
            </a:r>
            <a:r>
              <a:rPr lang="en-US" altLang="en-US" i="1" dirty="0"/>
              <a:t>prequalified connections </a:t>
            </a:r>
            <a:r>
              <a:rPr lang="en-US" altLang="en-US" dirty="0"/>
              <a:t>is intended to simplify the design and design approval process by removing the burden on designers to present test data, and by removing the burden on the </a:t>
            </a:r>
            <a:r>
              <a:rPr lang="en-US" altLang="en-US" i="1" dirty="0"/>
              <a:t>authority having jurisdiction </a:t>
            </a:r>
            <a:r>
              <a:rPr lang="en-US" altLang="en-US" dirty="0"/>
              <a:t>to review and interpret test data."</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156</a:t>
            </a:fld>
            <a:endParaRPr lang="fr-CA" dirty="0"/>
          </a:p>
        </p:txBody>
      </p:sp>
    </p:spTree>
    <p:extLst>
      <p:ext uri="{BB962C8B-B14F-4D97-AF65-F5344CB8AC3E}">
        <p14:creationId xmlns:p14="http://schemas.microsoft.com/office/powerpoint/2010/main" val="30389016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plastic mechanism for an MRF with plastic hinges in the columns. Generally, this mechanism is undesirable because it may concentrate all inelastic action in a single story, and may result in a soft story collapse. We normally try to avoid this mechanism by enforcing "strong column - weak girder" design requirements. Such a requirement is included in the AISC </a:t>
            </a:r>
            <a:r>
              <a:rPr lang="en-US" altLang="en-US" i="1" dirty="0"/>
              <a:t>Seismic Provisions</a:t>
            </a:r>
            <a:r>
              <a:rPr lang="en-US" altLang="en-US" dirty="0"/>
              <a:t> for Special Moment Frames, and will be presented later.</a:t>
            </a:r>
          </a:p>
        </p:txBody>
      </p:sp>
      <p:sp>
        <p:nvSpPr>
          <p:cNvPr id="4" name="Slide Number Placeholder 3"/>
          <p:cNvSpPr>
            <a:spLocks noGrp="1"/>
          </p:cNvSpPr>
          <p:nvPr>
            <p:ph type="sldNum" sz="quarter" idx="5"/>
          </p:nvPr>
        </p:nvSpPr>
        <p:spPr/>
        <p:txBody>
          <a:bodyPr/>
          <a:lstStyle/>
          <a:p>
            <a:fld id="{FDAD251D-F4B4-477B-AC6C-B1160455DDA7}" type="slidenum">
              <a:rPr lang="fr-CA" smtClean="0"/>
              <a:pPr/>
              <a:t>17</a:t>
            </a:fld>
            <a:endParaRPr lang="fr-CA" dirty="0"/>
          </a:p>
        </p:txBody>
      </p:sp>
    </p:spTree>
    <p:extLst>
      <p:ext uri="{BB962C8B-B14F-4D97-AF65-F5344CB8AC3E}">
        <p14:creationId xmlns:p14="http://schemas.microsoft.com/office/powerpoint/2010/main" val="1658740209"/>
      </p:ext>
    </p:extLst>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next several slides discuss typical connection testing procedures and testing requirements. Testing requirements are specified in Section K2.</a:t>
            </a:r>
          </a:p>
          <a:p>
            <a:endParaRPr lang="en-US" altLang="en-US" dirty="0"/>
          </a:p>
          <a:p>
            <a:r>
              <a:rPr lang="en-US" altLang="en-US" dirty="0"/>
              <a:t>Note that even </a:t>
            </a:r>
            <a:r>
              <a:rPr lang="en-US" altLang="en-US" i="1" dirty="0"/>
              <a:t>prequalified</a:t>
            </a:r>
            <a:r>
              <a:rPr lang="en-US" altLang="en-US" dirty="0"/>
              <a:t> connections must have been tested according to Section K2, before they can become </a:t>
            </a:r>
            <a:r>
              <a:rPr lang="en-US" altLang="en-US" i="1" dirty="0"/>
              <a:t>prequalified</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157</a:t>
            </a:fld>
            <a:endParaRPr lang="fr-CA" dirty="0"/>
          </a:p>
        </p:txBody>
      </p:sp>
    </p:spTree>
    <p:extLst>
      <p:ext uri="{BB962C8B-B14F-4D97-AF65-F5344CB8AC3E}">
        <p14:creationId xmlns:p14="http://schemas.microsoft.com/office/powerpoint/2010/main" val="1947494719"/>
      </p:ext>
    </p:extLst>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These are a few of the key testing requirements in Section K2. Note that test specimens need to be representative of the actual planned construction.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158</a:t>
            </a:fld>
            <a:endParaRPr lang="fr-CA" dirty="0"/>
          </a:p>
        </p:txBody>
      </p:sp>
    </p:spTree>
    <p:extLst>
      <p:ext uri="{BB962C8B-B14F-4D97-AF65-F5344CB8AC3E}">
        <p14:creationId xmlns:p14="http://schemas.microsoft.com/office/powerpoint/2010/main" val="559526923"/>
      </p:ext>
    </p:extLst>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Further examples of Section K2 requirements.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159</a:t>
            </a:fld>
            <a:endParaRPr lang="fr-CA" dirty="0"/>
          </a:p>
        </p:txBody>
      </p:sp>
    </p:spTree>
    <p:extLst>
      <p:ext uri="{BB962C8B-B14F-4D97-AF65-F5344CB8AC3E}">
        <p14:creationId xmlns:p14="http://schemas.microsoft.com/office/powerpoint/2010/main" val="3171397708"/>
      </p:ext>
    </p:extLst>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 most cases, connection test specimens are constructed to represent exterior or interior subassemblies, as shown in this slide. The boundaries of the test specimen usually coincide with the approximate location of points of inflection in the frame under lateral load.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160</a:t>
            </a:fld>
            <a:endParaRPr lang="fr-CA" dirty="0"/>
          </a:p>
        </p:txBody>
      </p:sp>
    </p:spTree>
    <p:extLst>
      <p:ext uri="{BB962C8B-B14F-4D97-AF65-F5344CB8AC3E}">
        <p14:creationId xmlns:p14="http://schemas.microsoft.com/office/powerpoint/2010/main" val="1111949213"/>
      </p:ext>
    </p:extLst>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shows a typical exterior subassembly. The ends of the column segment and beam segment are typically "pinned."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161</a:t>
            </a:fld>
            <a:endParaRPr lang="fr-CA" dirty="0"/>
          </a:p>
        </p:txBody>
      </p:sp>
    </p:spTree>
    <p:extLst>
      <p:ext uri="{BB962C8B-B14F-4D97-AF65-F5344CB8AC3E}">
        <p14:creationId xmlns:p14="http://schemas.microsoft.com/office/powerpoint/2010/main" val="3819642970"/>
      </p:ext>
    </p:extLst>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 photo of a typical exterior subassembly specimen in the laboratory. The hydraulic loading ram and a beam lateral brace are visible towards the right end of the beam.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162</a:t>
            </a:fld>
            <a:endParaRPr lang="fr-CA" dirty="0"/>
          </a:p>
        </p:txBody>
      </p:sp>
    </p:spTree>
    <p:extLst>
      <p:ext uri="{BB962C8B-B14F-4D97-AF65-F5344CB8AC3E}">
        <p14:creationId xmlns:p14="http://schemas.microsoft.com/office/powerpoint/2010/main" val="1879635540"/>
      </p:ext>
    </p:extLst>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a typical interior subassembly.</a:t>
            </a:r>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163</a:t>
            </a:fld>
            <a:endParaRPr lang="fr-CA" dirty="0"/>
          </a:p>
        </p:txBody>
      </p:sp>
    </p:spTree>
    <p:extLst>
      <p:ext uri="{BB962C8B-B14F-4D97-AF65-F5344CB8AC3E}">
        <p14:creationId xmlns:p14="http://schemas.microsoft.com/office/powerpoint/2010/main" val="1428171768"/>
      </p:ext>
    </p:extLst>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a photo of a typical interior subassembly specimen in the laboratory.</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164</a:t>
            </a:fld>
            <a:endParaRPr lang="fr-CA" dirty="0"/>
          </a:p>
        </p:txBody>
      </p:sp>
    </p:spTree>
    <p:extLst>
      <p:ext uri="{BB962C8B-B14F-4D97-AF65-F5344CB8AC3E}">
        <p14:creationId xmlns:p14="http://schemas.microsoft.com/office/powerpoint/2010/main" val="123463678"/>
      </p:ext>
    </p:extLst>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an interior subassembly test specimen in the laboratory. This specimen include a composite floor slab.</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165</a:t>
            </a:fld>
            <a:endParaRPr lang="fr-CA" dirty="0"/>
          </a:p>
        </p:txBody>
      </p:sp>
    </p:spTree>
    <p:extLst>
      <p:ext uri="{BB962C8B-B14F-4D97-AF65-F5344CB8AC3E}">
        <p14:creationId xmlns:p14="http://schemas.microsoft.com/office/powerpoint/2010/main" val="164665367"/>
      </p:ext>
    </p:extLst>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K2 specifies the loading sequence that must be applied to the specimen. Note that the loading requirements are specified in terms of drift angles that must be imposed on the specimen (previous slides show how drift angles are defined for typical test specimens).</a:t>
            </a:r>
          </a:p>
          <a:p>
            <a:endParaRPr lang="en-US" altLang="en-US" dirty="0"/>
          </a:p>
          <a:p>
            <a:r>
              <a:rPr lang="en-US" altLang="en-US" dirty="0"/>
              <a:t>Most specimens remain elastic until a drift angle of about 0.01 rad. </a:t>
            </a:r>
          </a:p>
          <a:p>
            <a:endParaRPr lang="en-US" altLang="en-US" dirty="0"/>
          </a:p>
          <a:p>
            <a:r>
              <a:rPr lang="en-US" altLang="en-US" dirty="0"/>
              <a:t>To qualify for use in an SMF, the connection must survive this loading sequence, up to at least one complete loading cycle at </a:t>
            </a:r>
            <a:r>
              <a:rPr lang="en-US" altLang="en-US" dirty="0">
                <a:sym typeface="Symbol" pitchFamily="18" charset="2"/>
              </a:rPr>
              <a:t> 0.04 rad. Upon completion of the loading cycle, the flexural resistance of the beam (measured at the face of the column), must be at least 0.80 </a:t>
            </a:r>
            <a:r>
              <a:rPr lang="en-US" altLang="en-US" i="1" dirty="0" err="1">
                <a:sym typeface="Symbol" pitchFamily="18" charset="2"/>
              </a:rPr>
              <a:t>M</a:t>
            </a:r>
            <a:r>
              <a:rPr lang="en-US" altLang="en-US" i="1" baseline="-25000" dirty="0" err="1">
                <a:sym typeface="Symbol" pitchFamily="18" charset="2"/>
              </a:rPr>
              <a:t>p</a:t>
            </a:r>
            <a:r>
              <a:rPr lang="en-US" altLang="en-US" dirty="0">
                <a:sym typeface="Symbol" pitchFamily="18" charset="2"/>
              </a:rPr>
              <a:t> of the beam, as previously described in Section E3.6a.</a:t>
            </a:r>
          </a:p>
          <a:p>
            <a:endParaRPr lang="en-US" altLang="en-US" dirty="0">
              <a:sym typeface="Symbol" pitchFamily="18" charset="2"/>
            </a:endParaRPr>
          </a:p>
          <a:p>
            <a:r>
              <a:rPr lang="en-US" altLang="en-US" dirty="0">
                <a:sym typeface="Symbol" pitchFamily="18" charset="2"/>
              </a:rPr>
              <a:t>This loading protocol was developed in the SAC-FEMA research program, and subsequently adopted by the AISC </a:t>
            </a:r>
            <a:r>
              <a:rPr lang="en-US" altLang="en-US" i="1" dirty="0">
                <a:sym typeface="Symbol" pitchFamily="18" charset="2"/>
              </a:rPr>
              <a:t>Seismic Provisions.</a:t>
            </a:r>
            <a:endParaRPr lang="en-US" altLang="en-US" dirty="0">
              <a:sym typeface="Symbol" pitchFamily="18" charset="2"/>
            </a:endParaRPr>
          </a:p>
        </p:txBody>
      </p:sp>
      <p:sp>
        <p:nvSpPr>
          <p:cNvPr id="4" name="Slide Number Placeholder 3"/>
          <p:cNvSpPr>
            <a:spLocks noGrp="1"/>
          </p:cNvSpPr>
          <p:nvPr>
            <p:ph type="sldNum" sz="quarter" idx="5"/>
          </p:nvPr>
        </p:nvSpPr>
        <p:spPr/>
        <p:txBody>
          <a:bodyPr/>
          <a:lstStyle/>
          <a:p>
            <a:fld id="{FDAD251D-F4B4-477B-AC6C-B1160455DDA7}" type="slidenum">
              <a:rPr lang="fr-CA" smtClean="0"/>
              <a:pPr/>
              <a:t>166</a:t>
            </a:fld>
            <a:endParaRPr lang="fr-CA" dirty="0"/>
          </a:p>
        </p:txBody>
      </p:sp>
    </p:spTree>
    <p:extLst>
      <p:ext uri="{BB962C8B-B14F-4D97-AF65-F5344CB8AC3E}">
        <p14:creationId xmlns:p14="http://schemas.microsoft.com/office/powerpoint/2010/main" val="91603253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Plastic hinges in MRFS will occur in the region of the beam-column joint, i.e., at the beam ends, at the column ends, or in the panel zones. For any of these cases, very large force and deformation demands can occur at the beam-column connection.</a:t>
            </a:r>
          </a:p>
          <a:p>
            <a:r>
              <a:rPr lang="en-US" altLang="en-US" dirty="0"/>
              <a:t>One of the basic ductile detailing requirements for MRFs is that the frame should be able to develop large ductility without failure of the beam-column connection. This is a critical aspect of ductile detailing of seismic-resistant steel moment resisting frames.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a:t>
            </a:fld>
            <a:endParaRPr lang="fr-CA" dirty="0"/>
          </a:p>
        </p:txBody>
      </p:sp>
    </p:spTree>
    <p:extLst>
      <p:ext uri="{BB962C8B-B14F-4D97-AF65-F5344CB8AC3E}">
        <p14:creationId xmlns:p14="http://schemas.microsoft.com/office/powerpoint/2010/main" val="4096000662"/>
      </p:ext>
    </p:extLst>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view of the required loading sequence.</a:t>
            </a:r>
          </a:p>
          <a:p>
            <a:endParaRPr lang="en-US" altLang="en-US" dirty="0">
              <a:sym typeface="Symbol" pitchFamily="18" charset="2"/>
            </a:endParaRPr>
          </a:p>
        </p:txBody>
      </p:sp>
      <p:sp>
        <p:nvSpPr>
          <p:cNvPr id="4" name="Slide Number Placeholder 3"/>
          <p:cNvSpPr>
            <a:spLocks noGrp="1"/>
          </p:cNvSpPr>
          <p:nvPr>
            <p:ph type="sldNum" sz="quarter" idx="5"/>
          </p:nvPr>
        </p:nvSpPr>
        <p:spPr/>
        <p:txBody>
          <a:bodyPr/>
          <a:lstStyle/>
          <a:p>
            <a:fld id="{FDAD251D-F4B4-477B-AC6C-B1160455DDA7}" type="slidenum">
              <a:rPr lang="fr-CA" smtClean="0"/>
              <a:pPr/>
              <a:t>167</a:t>
            </a:fld>
            <a:endParaRPr lang="fr-CA" dirty="0"/>
          </a:p>
        </p:txBody>
      </p:sp>
    </p:spTree>
    <p:extLst>
      <p:ext uri="{BB962C8B-B14F-4D97-AF65-F5344CB8AC3E}">
        <p14:creationId xmlns:p14="http://schemas.microsoft.com/office/powerpoint/2010/main" val="1466358549"/>
      </p:ext>
    </p:extLst>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an example of the results of a connection test that satisfies the performance requirement for an SMF connection. After the </a:t>
            </a:r>
            <a:r>
              <a:rPr lang="en-US" altLang="en-US" dirty="0">
                <a:sym typeface="Symbol" pitchFamily="18" charset="2"/>
              </a:rPr>
              <a:t> 0.04 rad loading cycle, the measured flexural resistance was at least 0.80 </a:t>
            </a:r>
            <a:r>
              <a:rPr lang="en-US" altLang="en-US" i="1" dirty="0" err="1">
                <a:sym typeface="Symbol" pitchFamily="18" charset="2"/>
              </a:rPr>
              <a:t>M</a:t>
            </a:r>
            <a:r>
              <a:rPr lang="en-US" altLang="en-US" i="1" baseline="-25000" dirty="0" err="1">
                <a:sym typeface="Symbol" pitchFamily="18" charset="2"/>
              </a:rPr>
              <a:t>p</a:t>
            </a:r>
            <a:r>
              <a:rPr lang="en-US" altLang="en-US" baseline="-25000" dirty="0">
                <a:sym typeface="Symbol" pitchFamily="18" charset="2"/>
              </a:rPr>
              <a:t>. </a:t>
            </a:r>
            <a:endParaRPr lang="en-US" altLang="en-US" dirty="0">
              <a:sym typeface="Symbol" pitchFamily="18" charset="2"/>
            </a:endParaRPr>
          </a:p>
          <a:p>
            <a:r>
              <a:rPr lang="en-US" altLang="en-US" dirty="0">
                <a:sym typeface="Symbol" pitchFamily="18" charset="2"/>
              </a:rPr>
              <a:t>The strength deterioration seen in subsequent loading cycles was due to local and lateral buckling of the beam. </a:t>
            </a:r>
          </a:p>
        </p:txBody>
      </p:sp>
      <p:sp>
        <p:nvSpPr>
          <p:cNvPr id="4" name="Slide Number Placeholder 3"/>
          <p:cNvSpPr>
            <a:spLocks noGrp="1"/>
          </p:cNvSpPr>
          <p:nvPr>
            <p:ph type="sldNum" sz="quarter" idx="5"/>
          </p:nvPr>
        </p:nvSpPr>
        <p:spPr/>
        <p:txBody>
          <a:bodyPr/>
          <a:lstStyle/>
          <a:p>
            <a:fld id="{FDAD251D-F4B4-477B-AC6C-B1160455DDA7}" type="slidenum">
              <a:rPr lang="fr-CA" smtClean="0"/>
              <a:pPr/>
              <a:t>168</a:t>
            </a:fld>
            <a:endParaRPr lang="fr-CA" dirty="0"/>
          </a:p>
        </p:txBody>
      </p:sp>
    </p:spTree>
    <p:extLst>
      <p:ext uri="{BB962C8B-B14F-4D97-AF65-F5344CB8AC3E}">
        <p14:creationId xmlns:p14="http://schemas.microsoft.com/office/powerpoint/2010/main" val="3007946022"/>
      </p:ext>
    </p:extLst>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next several slides discuss </a:t>
            </a:r>
            <a:r>
              <a:rPr lang="en-US" altLang="en-US" i="1" dirty="0"/>
              <a:t>prequalified</a:t>
            </a:r>
            <a:r>
              <a:rPr lang="en-US" altLang="en-US" dirty="0"/>
              <a:t> connections.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169</a:t>
            </a:fld>
            <a:endParaRPr lang="fr-CA" dirty="0"/>
          </a:p>
        </p:txBody>
      </p:sp>
    </p:spTree>
    <p:extLst>
      <p:ext uri="{BB962C8B-B14F-4D97-AF65-F5344CB8AC3E}">
        <p14:creationId xmlns:p14="http://schemas.microsoft.com/office/powerpoint/2010/main" val="2401144616"/>
      </p:ext>
    </p:extLst>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As described earlier, criteria for connection prequalification are specified in Section K1. </a:t>
            </a:r>
          </a:p>
          <a:p>
            <a:endParaRPr lang="en-US" altLang="en-US" dirty="0"/>
          </a:p>
          <a:p>
            <a:r>
              <a:rPr lang="en-US" altLang="en-US" dirty="0"/>
              <a:t>The CPRP is authorized to prequalify connections.</a:t>
            </a:r>
          </a:p>
          <a:p>
            <a:r>
              <a:rPr lang="en-US" altLang="en-US" dirty="0"/>
              <a:t>Connections prequalified by the CPRP are listed in the AISC 358 standard.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170</a:t>
            </a:fld>
            <a:endParaRPr lang="fr-CA" dirty="0"/>
          </a:p>
        </p:txBody>
      </p:sp>
    </p:spTree>
    <p:extLst>
      <p:ext uri="{BB962C8B-B14F-4D97-AF65-F5344CB8AC3E}">
        <p14:creationId xmlns:p14="http://schemas.microsoft.com/office/powerpoint/2010/main" val="2795064063"/>
      </p:ext>
    </p:extLst>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first edition of AISC 358 was approved in December 2005. </a:t>
            </a:r>
          </a:p>
          <a:p>
            <a:endParaRPr lang="en-US" altLang="en-US" dirty="0"/>
          </a:p>
          <a:p>
            <a:r>
              <a:rPr lang="en-US" altLang="en-US" dirty="0"/>
              <a:t>The current edition is AISC 358-22. A copy of AISC 358 can be downloaded for free from the AISC website (www.aisc.org).</a:t>
            </a:r>
          </a:p>
          <a:p>
            <a:endParaRPr lang="en-US" altLang="en-US" dirty="0"/>
          </a:p>
          <a:p>
            <a:r>
              <a:rPr lang="en-US" altLang="en-US" dirty="0"/>
              <a:t>Prior to the release of AISC 358, FEMA 350 was treated as an unofficial prequalification standard. It was "unofficial," since FEMA 350 is not an official building standard. With the release of AISC 358 (which is an official ANSI approved building standard), this document essentially replaces FEMA 350 as the primary source for information on prequalified moment connections.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171</a:t>
            </a:fld>
            <a:endParaRPr lang="fr-CA" dirty="0"/>
          </a:p>
        </p:txBody>
      </p:sp>
    </p:spTree>
    <p:extLst>
      <p:ext uri="{BB962C8B-B14F-4D97-AF65-F5344CB8AC3E}">
        <p14:creationId xmlns:p14="http://schemas.microsoft.com/office/powerpoint/2010/main" val="2670901315"/>
      </p:ext>
    </p:extLst>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 lists the prequalified connections that are in AISC 358-22. New</a:t>
            </a:r>
            <a:r>
              <a:rPr lang="en-US" altLang="en-US" baseline="0" dirty="0"/>
              <a:t> connections, often proprietary, are regularly added to this list of prequalified connections. </a:t>
            </a:r>
            <a:r>
              <a:rPr lang="en-US" altLang="en-US" dirty="0"/>
              <a:t>Many of these connection</a:t>
            </a:r>
            <a:r>
              <a:rPr lang="en-US" altLang="en-US" baseline="0" dirty="0"/>
              <a:t> types were briefly introduced earlier in this presentation. </a:t>
            </a:r>
            <a:endParaRPr lang="en-US" altLang="en-US" dirty="0"/>
          </a:p>
          <a:p>
            <a:endParaRPr lang="en-US" altLang="en-US" dirty="0"/>
          </a:p>
          <a:p>
            <a:r>
              <a:rPr lang="en-US" altLang="en-US" dirty="0"/>
              <a:t>The following slides will discuss the RBS connection. These slides will give some additional background on this commonly used connection, and will illustrate the information and limits of this prequalified connection in AISC 358.</a:t>
            </a:r>
          </a:p>
        </p:txBody>
      </p:sp>
      <p:sp>
        <p:nvSpPr>
          <p:cNvPr id="4" name="Slide Number Placeholder 3"/>
          <p:cNvSpPr>
            <a:spLocks noGrp="1"/>
          </p:cNvSpPr>
          <p:nvPr>
            <p:ph type="sldNum" sz="quarter" idx="5"/>
          </p:nvPr>
        </p:nvSpPr>
        <p:spPr/>
        <p:txBody>
          <a:bodyPr/>
          <a:lstStyle/>
          <a:p>
            <a:fld id="{FDAD251D-F4B4-477B-AC6C-B1160455DDA7}" type="slidenum">
              <a:rPr lang="fr-CA" smtClean="0"/>
              <a:pPr/>
              <a:t>172</a:t>
            </a:fld>
            <a:endParaRPr lang="fr-CA" dirty="0"/>
          </a:p>
        </p:txBody>
      </p:sp>
    </p:spTree>
    <p:extLst>
      <p:ext uri="{BB962C8B-B14F-4D97-AF65-F5344CB8AC3E}">
        <p14:creationId xmlns:p14="http://schemas.microsoft.com/office/powerpoint/2010/main" val="719745834"/>
      </p:ext>
    </p:extLst>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illustrates some basic ideas of the RBS.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173</a:t>
            </a:fld>
            <a:endParaRPr lang="fr-CA" dirty="0"/>
          </a:p>
        </p:txBody>
      </p:sp>
    </p:spTree>
    <p:extLst>
      <p:ext uri="{BB962C8B-B14F-4D97-AF65-F5344CB8AC3E}">
        <p14:creationId xmlns:p14="http://schemas.microsoft.com/office/powerpoint/2010/main" val="698914122"/>
      </p:ext>
    </p:extLst>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following slides show photos of an RBS test specimen, at various stages during a cyclic load test.</a:t>
            </a:r>
          </a:p>
        </p:txBody>
      </p:sp>
      <p:sp>
        <p:nvSpPr>
          <p:cNvPr id="4" name="Slide Number Placeholder 3"/>
          <p:cNvSpPr>
            <a:spLocks noGrp="1"/>
          </p:cNvSpPr>
          <p:nvPr>
            <p:ph type="sldNum" sz="quarter" idx="5"/>
          </p:nvPr>
        </p:nvSpPr>
        <p:spPr/>
        <p:txBody>
          <a:bodyPr/>
          <a:lstStyle/>
          <a:p>
            <a:fld id="{FDAD251D-F4B4-477B-AC6C-B1160455DDA7}" type="slidenum">
              <a:rPr lang="fr-CA" smtClean="0"/>
              <a:pPr/>
              <a:t>174</a:t>
            </a:fld>
            <a:endParaRPr lang="fr-CA" dirty="0"/>
          </a:p>
        </p:txBody>
      </p:sp>
    </p:spTree>
    <p:extLst>
      <p:ext uri="{BB962C8B-B14F-4D97-AF65-F5344CB8AC3E}">
        <p14:creationId xmlns:p14="http://schemas.microsoft.com/office/powerpoint/2010/main" val="872931522"/>
      </p:ext>
    </p:extLst>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whitewashed connection prior to testing.</a:t>
            </a:r>
          </a:p>
          <a:p>
            <a:endParaRPr lang="en-US" altLang="en-US" dirty="0"/>
          </a:p>
          <a:p>
            <a:r>
              <a:rPr lang="en-US" altLang="en-US" dirty="0"/>
              <a:t>As described earlier, "whitewash" is a mixture of lime and water, that is painted on the specimen prior to testing. When steel yields, the whitewash tends to fall off of the specimen, and therefore provides a qualitative indication of where yielding has occurred.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175</a:t>
            </a:fld>
            <a:endParaRPr lang="fr-CA" dirty="0"/>
          </a:p>
        </p:txBody>
      </p:sp>
    </p:spTree>
    <p:extLst>
      <p:ext uri="{BB962C8B-B14F-4D97-AF65-F5344CB8AC3E}">
        <p14:creationId xmlns:p14="http://schemas.microsoft.com/office/powerpoint/2010/main" val="215301796"/>
      </p:ext>
    </p:extLst>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View looking down on the beam. The column is on the left.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176</a:t>
            </a:fld>
            <a:endParaRPr lang="fr-CA" dirty="0"/>
          </a:p>
        </p:txBody>
      </p:sp>
    </p:spTree>
    <p:extLst>
      <p:ext uri="{BB962C8B-B14F-4D97-AF65-F5344CB8AC3E}">
        <p14:creationId xmlns:p14="http://schemas.microsoft.com/office/powerpoint/2010/main" val="12077824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Developing beam-column connection details that can survive an earthquake without failure has been one of the major challenges in MRF design over the last 40 to 50 years. Beam-to-column connections performed poorly in the 1994 Northridge Earthquake, leading to major changes in practice and in the AISC </a:t>
            </a:r>
            <a:r>
              <a:rPr lang="en-US" altLang="en-US" i="1" dirty="0"/>
              <a:t>Seismic Provisions.</a:t>
            </a:r>
            <a:endParaRPr lang="en-US" altLang="en-US" dirty="0"/>
          </a:p>
          <a:p>
            <a:r>
              <a:rPr lang="en-US" altLang="en-US" dirty="0"/>
              <a:t>Because of the importance of beam-to-column connections, the following slides will examine what we have learned about these connections, both in laboratory testing and in actual earthquakes.</a:t>
            </a:r>
          </a:p>
          <a:p>
            <a:r>
              <a:rPr lang="en-US" altLang="en-US" dirty="0"/>
              <a:t>We will examine typical practices for beam-to-column connections, both before and after the 1994 Northridge Earthquake. This will ultimately lead us to an understanding of current design and construction practices, and current code requirements.</a:t>
            </a:r>
          </a:p>
          <a:p>
            <a:endParaRPr lang="en-US" altLang="en-US" dirty="0"/>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a:t>
            </a:fld>
            <a:endParaRPr lang="fr-CA" dirty="0"/>
          </a:p>
        </p:txBody>
      </p:sp>
    </p:spTree>
    <p:extLst>
      <p:ext uri="{BB962C8B-B14F-4D97-AF65-F5344CB8AC3E}">
        <p14:creationId xmlns:p14="http://schemas.microsoft.com/office/powerpoint/2010/main" val="567822913"/>
      </p:ext>
    </p:extLst>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View of connection after cyclic loading to approx. </a:t>
            </a:r>
            <a:r>
              <a:rPr lang="en-US" altLang="en-US" dirty="0">
                <a:sym typeface="Symbol" pitchFamily="18" charset="2"/>
              </a:rPr>
              <a:t> 0.02 radian. This about one-half of the way to the acceptance criteria of  0.04 radian.</a:t>
            </a:r>
          </a:p>
          <a:p>
            <a:endParaRPr lang="en-US" altLang="en-US" dirty="0">
              <a:sym typeface="Symbol" pitchFamily="18" charset="2"/>
            </a:endParaRPr>
          </a:p>
          <a:p>
            <a:r>
              <a:rPr lang="en-US" altLang="en-US" dirty="0">
                <a:sym typeface="Symbol" pitchFamily="18" charset="2"/>
              </a:rPr>
              <a:t>Note that yielding is concentrated in the reduced section, as intended with the RBS connection. BY this point, the beam has achieved its full plastic strength. There is no local or lateral buckling visible at this point.</a:t>
            </a:r>
          </a:p>
          <a:p>
            <a:endParaRPr lang="en-US" altLang="en-US" dirty="0">
              <a:sym typeface="Symbol" pitchFamily="18" charset="2"/>
            </a:endParaRP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177</a:t>
            </a:fld>
            <a:endParaRPr lang="fr-CA" dirty="0"/>
          </a:p>
        </p:txBody>
      </p:sp>
    </p:spTree>
    <p:extLst>
      <p:ext uri="{BB962C8B-B14F-4D97-AF65-F5344CB8AC3E}">
        <p14:creationId xmlns:p14="http://schemas.microsoft.com/office/powerpoint/2010/main" val="820327739"/>
      </p:ext>
    </p:extLst>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View looking down at reduced section of beam flange.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178</a:t>
            </a:fld>
            <a:endParaRPr lang="fr-CA" dirty="0"/>
          </a:p>
        </p:txBody>
      </p:sp>
    </p:spTree>
    <p:extLst>
      <p:ext uri="{BB962C8B-B14F-4D97-AF65-F5344CB8AC3E}">
        <p14:creationId xmlns:p14="http://schemas.microsoft.com/office/powerpoint/2010/main" val="4098455048"/>
      </p:ext>
    </p:extLst>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Specimen after completion of loading cycles at </a:t>
            </a:r>
            <a:r>
              <a:rPr lang="en-US" altLang="en-US" dirty="0">
                <a:sym typeface="Symbol" pitchFamily="18" charset="2"/>
              </a:rPr>
              <a:t> 0.03 radian. This is a "plastic hinge."</a:t>
            </a:r>
          </a:p>
          <a:p>
            <a:endParaRPr lang="en-US" altLang="en-US" dirty="0">
              <a:sym typeface="Symbol" pitchFamily="18" charset="2"/>
            </a:endParaRPr>
          </a:p>
          <a:p>
            <a:r>
              <a:rPr lang="en-US" altLang="en-US" dirty="0">
                <a:sym typeface="Symbol" pitchFamily="18" charset="2"/>
              </a:rPr>
              <a:t>A small amount of web local buckling has initiated in the region of the RBS.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179</a:t>
            </a:fld>
            <a:endParaRPr lang="fr-CA" dirty="0"/>
          </a:p>
        </p:txBody>
      </p:sp>
    </p:spTree>
    <p:extLst>
      <p:ext uri="{BB962C8B-B14F-4D97-AF65-F5344CB8AC3E}">
        <p14:creationId xmlns:p14="http://schemas.microsoft.com/office/powerpoint/2010/main" val="1266020178"/>
      </p:ext>
    </p:extLst>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Specimen after completion of loading cycles at </a:t>
            </a:r>
            <a:r>
              <a:rPr lang="en-US" altLang="en-US" dirty="0">
                <a:sym typeface="Symbol" pitchFamily="18" charset="2"/>
              </a:rPr>
              <a:t> 0.04 radian. Local flange buckling is clearly visible at this point. There is also a significant degree of web local buckling, and a limited degree of lateral torsional buckling at this point. However, this beam is still resisting a moment of at least 0.8 </a:t>
            </a:r>
            <a:r>
              <a:rPr lang="en-US" altLang="en-US" i="1" dirty="0" err="1">
                <a:sym typeface="Symbol" pitchFamily="18" charset="2"/>
              </a:rPr>
              <a:t>M</a:t>
            </a:r>
            <a:r>
              <a:rPr lang="en-US" altLang="en-US" i="1" baseline="-25000" dirty="0" err="1">
                <a:sym typeface="Symbol" pitchFamily="18" charset="2"/>
              </a:rPr>
              <a:t>p</a:t>
            </a:r>
            <a:r>
              <a:rPr lang="en-US" altLang="en-US" dirty="0">
                <a:sym typeface="Symbol" pitchFamily="18" charset="2"/>
              </a:rPr>
              <a:t> at the face of the column, and so satisfies the SMF connection performance requirement.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180</a:t>
            </a:fld>
            <a:endParaRPr lang="fr-CA" dirty="0"/>
          </a:p>
        </p:txBody>
      </p:sp>
    </p:spTree>
    <p:extLst>
      <p:ext uri="{BB962C8B-B14F-4D97-AF65-F5344CB8AC3E}">
        <p14:creationId xmlns:p14="http://schemas.microsoft.com/office/powerpoint/2010/main" val="3782785331"/>
      </p:ext>
    </p:extLst>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the response plot for the RBS specimen shown in the last few slides. The vertical axis plots the moment in the beam, at the face of the column. </a:t>
            </a:r>
          </a:p>
          <a:p>
            <a:endParaRPr lang="en-US" altLang="en-US" dirty="0"/>
          </a:p>
          <a:p>
            <a:r>
              <a:rPr lang="en-US" altLang="en-US" dirty="0"/>
              <a:t>Note that even with the flange cuts, the beam still develops (and slightly exceeds) its full plastic moment at the face of the column. </a:t>
            </a:r>
          </a:p>
          <a:p>
            <a:endParaRPr lang="en-US" altLang="en-US" dirty="0"/>
          </a:p>
          <a:p>
            <a:r>
              <a:rPr lang="en-US" altLang="en-US" dirty="0"/>
              <a:t>The degradation in strength for loading cycles beyond about 0.03 radian is due to local and lateral buckling of the beam. Since this beam section was seismically compact, and because the beam was well braced laterally, strength degradation was delayed until large inelastic deformations occurred.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181</a:t>
            </a:fld>
            <a:endParaRPr lang="fr-CA" dirty="0"/>
          </a:p>
        </p:txBody>
      </p:sp>
    </p:spTree>
    <p:extLst>
      <p:ext uri="{BB962C8B-B14F-4D97-AF65-F5344CB8AC3E}">
        <p14:creationId xmlns:p14="http://schemas.microsoft.com/office/powerpoint/2010/main" val="1060406316"/>
      </p:ext>
    </p:extLst>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Additional prequalification limits for the RBS.</a:t>
            </a:r>
          </a:p>
          <a:p>
            <a:endParaRPr lang="en-US" altLang="en-US" dirty="0"/>
          </a:p>
          <a:p>
            <a:r>
              <a:rPr lang="en-US" altLang="en-US" dirty="0"/>
              <a:t>Note that in addition to specifying prequalification limits, AISC 358 also provides a step-by-step design procedure for the RBS.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182</a:t>
            </a:fld>
            <a:endParaRPr lang="fr-CA" dirty="0"/>
          </a:p>
        </p:txBody>
      </p:sp>
    </p:spTree>
    <p:extLst>
      <p:ext uri="{BB962C8B-B14F-4D97-AF65-F5344CB8AC3E}">
        <p14:creationId xmlns:p14="http://schemas.microsoft.com/office/powerpoint/2010/main" val="142519917"/>
      </p:ext>
    </p:extLst>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Numerous successful tests have been conducted on RBS connections. Because of the extensive test database on the RBS, as well as other research on the RBS, this connection is prequalified in AISC 358.</a:t>
            </a:r>
          </a:p>
          <a:p>
            <a:endParaRPr lang="en-US" altLang="en-US" dirty="0"/>
          </a:p>
          <a:p>
            <a:r>
              <a:rPr lang="en-US" altLang="en-US" dirty="0"/>
              <a:t>This slide shows some of the prequalification limits. If used outside of these limits (say for beam sections heavier than 408 </a:t>
            </a:r>
            <a:r>
              <a:rPr lang="en-US" altLang="en-US" dirty="0" err="1"/>
              <a:t>lb</a:t>
            </a:r>
            <a:r>
              <a:rPr lang="en-US" altLang="en-US" dirty="0"/>
              <a:t>/ft), the RBS connection can still be used, but is no longer prequalified. It would need to be qualified by additional cyclic load tests per Section K2.</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183</a:t>
            </a:fld>
            <a:endParaRPr lang="fr-CA" dirty="0"/>
          </a:p>
        </p:txBody>
      </p:sp>
    </p:spTree>
    <p:extLst>
      <p:ext uri="{BB962C8B-B14F-4D97-AF65-F5344CB8AC3E}">
        <p14:creationId xmlns:p14="http://schemas.microsoft.com/office/powerpoint/2010/main" val="913299077"/>
      </p:ext>
    </p:extLst>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AISC 358 requires that for the RBS, the connection between the beam web and face of column be a CJP groove weld. This slide shows such a beam web connection. There is still a shear tab bolted to the beam web (shear tab is opposite side). The shear tab serves as an erection aid (holds beam in-place until welding is completed) and also serves as a back-up bar for the CJP groove weld.</a:t>
            </a:r>
          </a:p>
        </p:txBody>
      </p:sp>
      <p:sp>
        <p:nvSpPr>
          <p:cNvPr id="4" name="Slide Number Placeholder 3"/>
          <p:cNvSpPr>
            <a:spLocks noGrp="1"/>
          </p:cNvSpPr>
          <p:nvPr>
            <p:ph type="sldNum" sz="quarter" idx="5"/>
          </p:nvPr>
        </p:nvSpPr>
        <p:spPr/>
        <p:txBody>
          <a:bodyPr/>
          <a:lstStyle/>
          <a:p>
            <a:fld id="{FDAD251D-F4B4-477B-AC6C-B1160455DDA7}" type="slidenum">
              <a:rPr lang="fr-CA" smtClean="0"/>
              <a:pPr/>
              <a:t>184</a:t>
            </a:fld>
            <a:endParaRPr lang="fr-CA" dirty="0"/>
          </a:p>
        </p:txBody>
      </p:sp>
    </p:spTree>
    <p:extLst>
      <p:ext uri="{BB962C8B-B14F-4D97-AF65-F5344CB8AC3E}">
        <p14:creationId xmlns:p14="http://schemas.microsoft.com/office/powerpoint/2010/main" val="375288971"/>
      </p:ext>
    </p:extLst>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AISC 358 also defines the "protected zone" for prequalified connection. In the case of the RBS, the portion of the beam from the face of the column to the far end of the RBS cut is considered to be the protected zone.</a:t>
            </a:r>
          </a:p>
          <a:p>
            <a:r>
              <a:rPr lang="en-US" altLang="en-US" dirty="0"/>
              <a:t>Within the protected zone, no shear studs are permitted. Other welded, bolted or shot pin type connections (for HVAC, curtain wall supports, </a:t>
            </a:r>
            <a:r>
              <a:rPr lang="en-US" altLang="en-US" dirty="0" err="1"/>
              <a:t>etc</a:t>
            </a:r>
            <a:r>
              <a:rPr lang="en-US" altLang="en-US" dirty="0"/>
              <a:t>) are also prohibited. See Section</a:t>
            </a:r>
            <a:r>
              <a:rPr lang="en-US" altLang="en-US" baseline="0" dirty="0"/>
              <a:t> E3.5c</a:t>
            </a:r>
            <a:r>
              <a:rPr lang="en-US" altLang="en-US" dirty="0"/>
              <a:t> of the AISC </a:t>
            </a:r>
            <a:r>
              <a:rPr lang="en-US" altLang="en-US" i="1" dirty="0"/>
              <a:t>Seismic Provisions</a:t>
            </a:r>
            <a:r>
              <a:rPr lang="en-US" altLang="en-US" dirty="0"/>
              <a:t> for requirements of the protected zone.</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185</a:t>
            </a:fld>
            <a:endParaRPr lang="fr-CA" dirty="0"/>
          </a:p>
        </p:txBody>
      </p:sp>
    </p:spTree>
    <p:extLst>
      <p:ext uri="{BB962C8B-B14F-4D97-AF65-F5344CB8AC3E}">
        <p14:creationId xmlns:p14="http://schemas.microsoft.com/office/powerpoint/2010/main" val="832875293"/>
      </p:ext>
    </p:extLst>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an example of a violation of the requirements of the protected zone. A lateral brace connection has been welded to the beam at the minimum section of the RBS. In the event of an earthquake, yielding will be concentrated in this region. The lateral brace connection within this area can initiate a fracture, as the RBS undergoes large inelastic strains.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186</a:t>
            </a:fld>
            <a:endParaRPr lang="fr-CA" dirty="0"/>
          </a:p>
        </p:txBody>
      </p:sp>
    </p:spTree>
    <p:extLst>
      <p:ext uri="{BB962C8B-B14F-4D97-AF65-F5344CB8AC3E}">
        <p14:creationId xmlns:p14="http://schemas.microsoft.com/office/powerpoint/2010/main" val="22137278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Starting in the early 1970s, and continuing up through 1994, the most common connection detail used in seismic-resistant steel MRFS was the "welded flange - bolted web" connection.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a:t>
            </a:fld>
            <a:endParaRPr lang="fr-CA" dirty="0"/>
          </a:p>
        </p:txBody>
      </p:sp>
    </p:spTree>
    <p:extLst>
      <p:ext uri="{BB962C8B-B14F-4D97-AF65-F5344CB8AC3E}">
        <p14:creationId xmlns:p14="http://schemas.microsoft.com/office/powerpoint/2010/main" val="2999716537"/>
      </p:ext>
    </p:extLst>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Examples of RBS connections in actual buildings.</a:t>
            </a:r>
          </a:p>
        </p:txBody>
      </p:sp>
      <p:sp>
        <p:nvSpPr>
          <p:cNvPr id="4" name="Slide Number Placeholder 3"/>
          <p:cNvSpPr>
            <a:spLocks noGrp="1"/>
          </p:cNvSpPr>
          <p:nvPr>
            <p:ph type="sldNum" sz="quarter" idx="5"/>
          </p:nvPr>
        </p:nvSpPr>
        <p:spPr/>
        <p:txBody>
          <a:bodyPr/>
          <a:lstStyle/>
          <a:p>
            <a:fld id="{FDAD251D-F4B4-477B-AC6C-B1160455DDA7}" type="slidenum">
              <a:rPr lang="fr-CA" smtClean="0"/>
              <a:pPr/>
              <a:t>187</a:t>
            </a:fld>
            <a:endParaRPr lang="fr-CA" dirty="0"/>
          </a:p>
        </p:txBody>
      </p:sp>
    </p:spTree>
    <p:extLst>
      <p:ext uri="{BB962C8B-B14F-4D97-AF65-F5344CB8AC3E}">
        <p14:creationId xmlns:p14="http://schemas.microsoft.com/office/powerpoint/2010/main" val="784615061"/>
      </p:ext>
    </p:extLst>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E3.6e specifies design requirements pertaining to the panel-zone. As discussed earlier, shear yielding of the panel zone is an alternative yield mechanism (alternative to beam flexural yielding) in a steel moment frame. As also previously discussed, the degree of yielding that can be safely permitted in the panel zone is still somewhat of an unresolved issue. The panel zone design requirements in the AISC </a:t>
            </a:r>
            <a:r>
              <a:rPr lang="en-US" altLang="en-US" i="1" dirty="0"/>
              <a:t>Seismic Provisions</a:t>
            </a:r>
            <a:r>
              <a:rPr lang="en-US" altLang="en-US" dirty="0"/>
              <a:t> are intended to permit limited yielding in the panel zone, but to maintain beam flexural yielding as the primary yield mechanism in an SMF.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188</a:t>
            </a:fld>
            <a:endParaRPr lang="fr-CA" dirty="0"/>
          </a:p>
        </p:txBody>
      </p:sp>
    </p:spTree>
    <p:extLst>
      <p:ext uri="{BB962C8B-B14F-4D97-AF65-F5344CB8AC3E}">
        <p14:creationId xmlns:p14="http://schemas.microsoft.com/office/powerpoint/2010/main" val="1462360009"/>
      </p:ext>
    </p:extLst>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E3.6e.1</a:t>
            </a:r>
            <a:r>
              <a:rPr lang="en-US" altLang="en-US" baseline="0" dirty="0"/>
              <a:t> </a:t>
            </a:r>
            <a:r>
              <a:rPr lang="en-US" altLang="en-US" dirty="0"/>
              <a:t>specifies how a designer should compute the </a:t>
            </a:r>
            <a:r>
              <a:rPr lang="en-US" altLang="en-US" i="1" dirty="0"/>
              <a:t>required shear strength</a:t>
            </a:r>
            <a:r>
              <a:rPr lang="en-US" altLang="en-US" dirty="0"/>
              <a:t> of the panel zone. This section states that the required shear strength of the panel zone is the shear force generated in the panel zone when plastic hinges have formed in the attached beams. Thus, this section indicates that the panel zone should not be so weak as to prevent formation of plastic hinges in the beams.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189</a:t>
            </a:fld>
            <a:endParaRPr lang="fr-CA" dirty="0"/>
          </a:p>
        </p:txBody>
      </p:sp>
    </p:spTree>
    <p:extLst>
      <p:ext uri="{BB962C8B-B14F-4D97-AF65-F5344CB8AC3E}">
        <p14:creationId xmlns:p14="http://schemas.microsoft.com/office/powerpoint/2010/main" val="3178831095"/>
      </p:ext>
    </p:extLst>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next three slides show how one can compute the required shear strength of the panel zone. The first step is to assume the moment in the beam is the expected plastic moment, and is developed at the plastic hinge location.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190</a:t>
            </a:fld>
            <a:endParaRPr lang="fr-CA" dirty="0"/>
          </a:p>
        </p:txBody>
      </p:sp>
    </p:spTree>
    <p:extLst>
      <p:ext uri="{BB962C8B-B14F-4D97-AF65-F5344CB8AC3E}">
        <p14:creationId xmlns:p14="http://schemas.microsoft.com/office/powerpoint/2010/main" val="4082509037"/>
      </p:ext>
    </p:extLst>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expected moment at the hinge is then projected to the face of the column, based on the moment gradient (i.e. shear) in the beam.</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191</a:t>
            </a:fld>
            <a:endParaRPr lang="fr-CA" dirty="0"/>
          </a:p>
        </p:txBody>
      </p:sp>
    </p:spTree>
    <p:extLst>
      <p:ext uri="{BB962C8B-B14F-4D97-AF65-F5344CB8AC3E}">
        <p14:creationId xmlns:p14="http://schemas.microsoft.com/office/powerpoint/2010/main" val="2692512475"/>
      </p:ext>
    </p:extLst>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Based on the column face moment, the shear in the panel zone can be estimated as shown in this slide. The column face moment is resolved into concentrated forces acting at the location of the beam flanges. Note that the shear in the portion of the column outside of the panel zone (</a:t>
            </a:r>
            <a:r>
              <a:rPr lang="en-US" altLang="en-US" dirty="0" err="1"/>
              <a:t>V</a:t>
            </a:r>
            <a:r>
              <a:rPr lang="en-US" altLang="en-US" baseline="-25000" dirty="0" err="1"/>
              <a:t>c</a:t>
            </a:r>
            <a:r>
              <a:rPr lang="en-US" altLang="en-US" dirty="0"/>
              <a:t>) will act in a direction opposite to the panel zone shear generated by the beams. The value of </a:t>
            </a:r>
            <a:r>
              <a:rPr lang="en-US" altLang="en-US" dirty="0" err="1"/>
              <a:t>V</a:t>
            </a:r>
            <a:r>
              <a:rPr lang="en-US" altLang="en-US" baseline="-25000" dirty="0" err="1"/>
              <a:t>c</a:t>
            </a:r>
            <a:r>
              <a:rPr lang="en-US" altLang="en-US" dirty="0"/>
              <a:t> can usually be estimated from a free body diagram that cuts through the beams at the plastic hinge locations (see previous slide), and cuts through the columns at assumed points of inflection (usually at mid-story height)</a:t>
            </a:r>
          </a:p>
        </p:txBody>
      </p:sp>
      <p:sp>
        <p:nvSpPr>
          <p:cNvPr id="4" name="Slide Number Placeholder 3"/>
          <p:cNvSpPr>
            <a:spLocks noGrp="1"/>
          </p:cNvSpPr>
          <p:nvPr>
            <p:ph type="sldNum" sz="quarter" idx="5"/>
          </p:nvPr>
        </p:nvSpPr>
        <p:spPr/>
        <p:txBody>
          <a:bodyPr/>
          <a:lstStyle/>
          <a:p>
            <a:fld id="{FDAD251D-F4B4-477B-AC6C-B1160455DDA7}" type="slidenum">
              <a:rPr lang="fr-CA" smtClean="0"/>
              <a:pPr/>
              <a:t>192</a:t>
            </a:fld>
            <a:endParaRPr lang="fr-CA" dirty="0"/>
          </a:p>
        </p:txBody>
      </p:sp>
    </p:spTree>
    <p:extLst>
      <p:ext uri="{BB962C8B-B14F-4D97-AF65-F5344CB8AC3E}">
        <p14:creationId xmlns:p14="http://schemas.microsoft.com/office/powerpoint/2010/main" val="530718135"/>
      </p:ext>
    </p:extLst>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Next, Section E3.6e.1 states that the design strength of the panel zone is computed using </a:t>
            </a:r>
            <a:r>
              <a:rPr lang="en-US" altLang="en-US" dirty="0">
                <a:sym typeface="Symbol" pitchFamily="18" charset="2"/>
              </a:rPr>
              <a:t>=1.</a:t>
            </a:r>
          </a:p>
          <a:p>
            <a:endParaRPr lang="en-US" altLang="en-US" dirty="0">
              <a:sym typeface="Symbol" pitchFamily="18" charset="2"/>
            </a:endParaRPr>
          </a:p>
          <a:p>
            <a:r>
              <a:rPr lang="en-US" altLang="en-US" dirty="0">
                <a:sym typeface="Symbol" pitchFamily="18" charset="2"/>
              </a:rPr>
              <a:t>Note that yielding of the panel zone is not considered to be a limit state. The goal of the AISC </a:t>
            </a:r>
            <a:r>
              <a:rPr lang="en-US" altLang="en-US" i="1" dirty="0">
                <a:sym typeface="Symbol" pitchFamily="18" charset="2"/>
              </a:rPr>
              <a:t>Seismic</a:t>
            </a:r>
            <a:r>
              <a:rPr lang="en-US" altLang="en-US" dirty="0">
                <a:sym typeface="Symbol" pitchFamily="18" charset="2"/>
              </a:rPr>
              <a:t> </a:t>
            </a:r>
            <a:r>
              <a:rPr lang="en-US" altLang="en-US" i="1" dirty="0">
                <a:sym typeface="Symbol" pitchFamily="18" charset="2"/>
              </a:rPr>
              <a:t>Provisions</a:t>
            </a:r>
            <a:r>
              <a:rPr lang="en-US" altLang="en-US" dirty="0">
                <a:sym typeface="Symbol" pitchFamily="18" charset="2"/>
              </a:rPr>
              <a:t> is to permit limited yielding of the panel zone. Consequently, the  factor has been chosen (along with the specified methods to compute </a:t>
            </a:r>
            <a:r>
              <a:rPr lang="en-US" altLang="en-US" i="1" dirty="0">
                <a:sym typeface="Symbol" pitchFamily="18" charset="2"/>
              </a:rPr>
              <a:t>R</a:t>
            </a:r>
            <a:r>
              <a:rPr lang="en-US" altLang="en-US" i="1" baseline="-25000" dirty="0">
                <a:sym typeface="Symbol" pitchFamily="18" charset="2"/>
              </a:rPr>
              <a:t>u</a:t>
            </a:r>
            <a:r>
              <a:rPr lang="en-US" altLang="en-US" i="1" dirty="0">
                <a:sym typeface="Symbol" pitchFamily="18" charset="2"/>
              </a:rPr>
              <a:t> </a:t>
            </a:r>
            <a:r>
              <a:rPr lang="en-US" altLang="en-US" dirty="0">
                <a:sym typeface="Symbol" pitchFamily="18" charset="2"/>
              </a:rPr>
              <a:t>and </a:t>
            </a:r>
            <a:r>
              <a:rPr lang="en-US" altLang="en-US" i="1" dirty="0" err="1">
                <a:sym typeface="Symbol" pitchFamily="18" charset="2"/>
              </a:rPr>
              <a:t>R</a:t>
            </a:r>
            <a:r>
              <a:rPr lang="en-US" altLang="en-US" i="1" baseline="-25000" dirty="0" err="1">
                <a:sym typeface="Symbol" pitchFamily="18" charset="2"/>
              </a:rPr>
              <a:t>v</a:t>
            </a:r>
            <a:r>
              <a:rPr lang="en-US" altLang="en-US" dirty="0">
                <a:sym typeface="Symbol" pitchFamily="18" charset="2"/>
              </a:rPr>
              <a:t>) so that the resulting design allows limited yielding of the panel zone when flexural plastic hinges have formed in the beams.</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193</a:t>
            </a:fld>
            <a:endParaRPr lang="fr-CA" dirty="0"/>
          </a:p>
        </p:txBody>
      </p:sp>
    </p:spTree>
    <p:extLst>
      <p:ext uri="{BB962C8B-B14F-4D97-AF65-F5344CB8AC3E}">
        <p14:creationId xmlns:p14="http://schemas.microsoft.com/office/powerpoint/2010/main" val="3535241677"/>
      </p:ext>
    </p:extLst>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To compute the nominal shear strength of the panel zone, Section E3.6e.1 refers to Eq J10-11 of the main AISC Specification (2022 edition), Section J10.6. This equation is shown in the slide.</a:t>
            </a:r>
          </a:p>
          <a:p>
            <a:endParaRPr lang="en-US" altLang="en-US" dirty="0"/>
          </a:p>
          <a:p>
            <a:r>
              <a:rPr lang="en-US" altLang="en-US" dirty="0"/>
              <a:t>The term outside of the brackets represents the shear yield strength of the column web (recall that the shear yield strength of steel is about 0.6F</a:t>
            </a:r>
            <a:r>
              <a:rPr lang="en-US" altLang="en-US" baseline="-25000" dirty="0"/>
              <a:t>y</a:t>
            </a:r>
            <a:r>
              <a:rPr lang="en-US" altLang="en-US" dirty="0"/>
              <a:t>). The term inside of the brackets represents a contribution of the column flanges to the shear strength of the panel zone.</a:t>
            </a:r>
          </a:p>
          <a:p>
            <a:endParaRPr lang="en-US" altLang="en-US" dirty="0"/>
          </a:p>
          <a:p>
            <a:r>
              <a:rPr lang="en-US" altLang="en-US" dirty="0"/>
              <a:t>The nominal shear strength computed by EQ J10-11 does not represent the shear at first yield. When this value of shear is reached in the panel zone, a significant degree of inelastic shear deformation will have already occurred. Using this equation, together with </a:t>
            </a:r>
            <a:r>
              <a:rPr lang="en-US" altLang="en-US" dirty="0">
                <a:sym typeface="Symbol" pitchFamily="18" charset="2"/>
              </a:rPr>
              <a:t>=1, is the way that the AISC </a:t>
            </a:r>
            <a:r>
              <a:rPr lang="en-US" altLang="en-US" i="1" dirty="0">
                <a:sym typeface="Symbol" pitchFamily="18" charset="2"/>
              </a:rPr>
              <a:t>Seismic Provisions</a:t>
            </a:r>
            <a:r>
              <a:rPr lang="en-US" altLang="en-US" dirty="0">
                <a:sym typeface="Symbol" pitchFamily="18" charset="2"/>
              </a:rPr>
              <a:t> permits limited shear yielding of the panel zone.</a:t>
            </a:r>
          </a:p>
          <a:p>
            <a:endParaRPr lang="en-US" altLang="en-US" dirty="0">
              <a:sym typeface="Symbol" pitchFamily="18" charset="2"/>
            </a:endParaRPr>
          </a:p>
          <a:p>
            <a:r>
              <a:rPr lang="en-US" altLang="en-US" dirty="0">
                <a:sym typeface="Symbol" pitchFamily="18" charset="2"/>
              </a:rPr>
              <a:t>EQ J10-11 is essentially the same as the panel zone shear strength equation developed by </a:t>
            </a:r>
            <a:r>
              <a:rPr lang="en-US" altLang="en-US" dirty="0" err="1">
                <a:sym typeface="Symbol" pitchFamily="18" charset="2"/>
              </a:rPr>
              <a:t>Krawinkler</a:t>
            </a:r>
            <a:r>
              <a:rPr lang="en-US" altLang="en-US" dirty="0">
                <a:sym typeface="Symbol" pitchFamily="18" charset="2"/>
              </a:rPr>
              <a:t>.</a:t>
            </a:r>
          </a:p>
          <a:p>
            <a:endParaRPr lang="en-US" altLang="en-US" dirty="0">
              <a:sym typeface="Symbol" pitchFamily="18" charset="2"/>
            </a:endParaRPr>
          </a:p>
          <a:p>
            <a:r>
              <a:rPr lang="en-US" altLang="en-US" dirty="0">
                <a:sym typeface="Symbol" pitchFamily="18" charset="2"/>
              </a:rPr>
              <a:t>Ref: </a:t>
            </a:r>
            <a:r>
              <a:rPr lang="en-US" altLang="en-US" dirty="0" err="1">
                <a:sym typeface="Symbol" pitchFamily="18" charset="2"/>
              </a:rPr>
              <a:t>Krawinkler</a:t>
            </a:r>
            <a:r>
              <a:rPr lang="en-US" altLang="en-US" dirty="0">
                <a:sym typeface="Symbol" pitchFamily="18" charset="2"/>
              </a:rPr>
              <a:t>, H. (1978). “Shear in Beam-Column Joints in Seismic Design of Steel Frames.” </a:t>
            </a:r>
            <a:r>
              <a:rPr lang="en-US" altLang="en-US" i="1" dirty="0">
                <a:sym typeface="Symbol" pitchFamily="18" charset="2"/>
              </a:rPr>
              <a:t>Engineering Journal</a:t>
            </a:r>
            <a:r>
              <a:rPr lang="en-US" altLang="en-US" dirty="0">
                <a:sym typeface="Symbol" pitchFamily="18" charset="2"/>
              </a:rPr>
              <a:t>, American Institute of Steel Construction, Vol. 42, No. 4, 189-213.</a:t>
            </a:r>
            <a:r>
              <a:rPr lang="en-US" altLang="en-US" dirty="0"/>
              <a:t> </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194</a:t>
            </a:fld>
            <a:endParaRPr lang="fr-CA" dirty="0"/>
          </a:p>
        </p:txBody>
      </p:sp>
    </p:spTree>
    <p:extLst>
      <p:ext uri="{BB962C8B-B14F-4D97-AF65-F5344CB8AC3E}">
        <p14:creationId xmlns:p14="http://schemas.microsoft.com/office/powerpoint/2010/main" val="2642208121"/>
      </p:ext>
    </p:extLst>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If the axial force in the column exceeds 0.75 </a:t>
            </a:r>
            <a:r>
              <a:rPr lang="en-US" altLang="en-US" i="1" dirty="0" err="1"/>
              <a:t>P</a:t>
            </a:r>
            <a:r>
              <a:rPr lang="en-US" altLang="en-US" i="1" baseline="-25000" dirty="0" err="1"/>
              <a:t>y</a:t>
            </a:r>
            <a:r>
              <a:rPr lang="en-US" altLang="en-US" i="1" dirty="0"/>
              <a:t> </a:t>
            </a:r>
            <a:r>
              <a:rPr lang="en-US" altLang="en-US" dirty="0"/>
              <a:t>(</a:t>
            </a:r>
            <a:r>
              <a:rPr lang="en-US" altLang="en-US" i="1" dirty="0" err="1"/>
              <a:t>P</a:t>
            </a:r>
            <a:r>
              <a:rPr lang="en-US" altLang="en-US" i="1" baseline="-25000" dirty="0" err="1"/>
              <a:t>y</a:t>
            </a:r>
            <a:r>
              <a:rPr lang="en-US" altLang="en-US" dirty="0"/>
              <a:t> = </a:t>
            </a:r>
            <a:r>
              <a:rPr lang="en-US" altLang="en-US" i="1" dirty="0"/>
              <a:t>A </a:t>
            </a:r>
            <a:r>
              <a:rPr lang="en-US" altLang="en-US" i="1" dirty="0" err="1"/>
              <a:t>F</a:t>
            </a:r>
            <a:r>
              <a:rPr lang="en-US" altLang="en-US" i="1" baseline="-25000" dirty="0" err="1"/>
              <a:t>y</a:t>
            </a:r>
            <a:r>
              <a:rPr lang="en-US" altLang="en-US" dirty="0"/>
              <a:t>), then the main AISC Specification provides an alternative equation for the nominal shear strength of the panel zone. </a:t>
            </a:r>
          </a:p>
          <a:p>
            <a:endParaRPr lang="en-US" altLang="en-US" dirty="0"/>
          </a:p>
          <a:p>
            <a:r>
              <a:rPr lang="en-US" altLang="en-US" dirty="0"/>
              <a:t>Note that such high levels of axial force in the column of an SMF is not advisable.</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195</a:t>
            </a:fld>
            <a:endParaRPr lang="fr-CA" dirty="0"/>
          </a:p>
        </p:txBody>
      </p:sp>
    </p:spTree>
    <p:extLst>
      <p:ext uri="{BB962C8B-B14F-4D97-AF65-F5344CB8AC3E}">
        <p14:creationId xmlns:p14="http://schemas.microsoft.com/office/powerpoint/2010/main" val="2636952221"/>
      </p:ext>
    </p:extLst>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order to satisfy the panel zone shear strength requirements in the AISC </a:t>
            </a:r>
            <a:r>
              <a:rPr lang="en-US" altLang="en-US" i="1" dirty="0"/>
              <a:t>Seismic Provisions</a:t>
            </a:r>
            <a:r>
              <a:rPr lang="en-US" altLang="en-US" dirty="0"/>
              <a:t>, it will sometimes be necessary to weld "doubler plates" to the column. Doubler plates are provided within the joint region and increase the effective web area of the column. (Note that </a:t>
            </a:r>
            <a:r>
              <a:rPr lang="en-US" altLang="en-US" i="1" dirty="0" err="1"/>
              <a:t>t</a:t>
            </a:r>
            <a:r>
              <a:rPr lang="en-US" altLang="en-US" i="1" baseline="-25000" dirty="0" err="1"/>
              <a:t>p</a:t>
            </a:r>
            <a:r>
              <a:rPr lang="en-US" altLang="en-US" dirty="0"/>
              <a:t> in Eq J10-11 is the combined thickness of column web and doubler plates.</a:t>
            </a:r>
          </a:p>
          <a:p>
            <a:r>
              <a:rPr lang="en-US" altLang="en-US" dirty="0"/>
              <a:t>This slide shows several options for attachment of doubler plates to columns. The detail on the left is used most commonly in practice, even though it requires welding in the "k-area" of the column.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196</a:t>
            </a:fld>
            <a:endParaRPr lang="fr-CA" dirty="0"/>
          </a:p>
        </p:txBody>
      </p:sp>
    </p:spTree>
    <p:extLst>
      <p:ext uri="{BB962C8B-B14F-4D97-AF65-F5344CB8AC3E}">
        <p14:creationId xmlns:p14="http://schemas.microsoft.com/office/powerpoint/2010/main" val="17757618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a:t>Key characteristics of a typical welded flange - bolted web moment connection:</a:t>
            </a:r>
          </a:p>
          <a:p>
            <a:r>
              <a:rPr lang="en-US" altLang="en-US" sz="1200" dirty="0"/>
              <a:t>- Shear tab is shop-welded to column.</a:t>
            </a:r>
          </a:p>
          <a:p>
            <a:r>
              <a:rPr lang="en-US" altLang="en-US" sz="1200" dirty="0"/>
              <a:t>- Column stiffeners (more commonly called "continuity plates"), if required, are shop-welded to the column. Note that design practices and code requirements for continuity plates (the need for continuity plates, the required thickness of continuity plates, welding details to attach continuity plate to column web and flanges) have varied over the years.</a:t>
            </a:r>
          </a:p>
          <a:p>
            <a:r>
              <a:rPr lang="en-US" altLang="en-US" sz="1200" dirty="0"/>
              <a:t>- Beam is field bolted to the shear tab.</a:t>
            </a:r>
          </a:p>
          <a:p>
            <a:r>
              <a:rPr lang="en-US" altLang="en-US" sz="1200" dirty="0"/>
              <a:t>- Beam flanges are field welded to the column flange. The welds joining the beam flanges to column are single bevel CJP (complete joint penetration) groove welds. The grooves are oriented so that both the top and bottom flanges can be welded in a flat position (no overhead welding required). A backup bar and weld tabs are normally provided for each groove weld (weld tabs not shown above). The back-up bar forms the bottom of the groove, and weld tabs extend the groove beyond the outer edges of the beam flanges. </a:t>
            </a:r>
          </a:p>
          <a:p>
            <a:r>
              <a:rPr lang="en-US" altLang="en-US" sz="1200" dirty="0"/>
              <a:t>A weld access hole is cut in the beam web, both at the top and bottom flanges. At the top flange, the access hole permits placement of the back-up bar. At the bottom flange, the access hole permits placement of a groove weld within the center portion of the bottom weld.</a:t>
            </a:r>
          </a:p>
          <a:p>
            <a:endParaRPr lang="en-US" altLang="en-US" sz="1200" dirty="0"/>
          </a:p>
          <a:p>
            <a:r>
              <a:rPr lang="en-US" altLang="en-US" sz="1200" dirty="0"/>
              <a:t>In typical practice, the web connection (bolted shear tab) was designed for the shear in the beam. </a:t>
            </a:r>
          </a:p>
          <a:p>
            <a:r>
              <a:rPr lang="en-US" altLang="en-US" sz="1200" dirty="0"/>
              <a:t>In some cases, supplemental fillet welds may be placed at the top and bottom of the shear tab (see previous slide). These supplemental web welds were introduced in the 1988 Uniform Building Code, and were intended to permit the transfer of some moment through the web connection.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a:t>
            </a:fld>
            <a:endParaRPr lang="fr-CA" dirty="0"/>
          </a:p>
        </p:txBody>
      </p:sp>
    </p:spTree>
    <p:extLst>
      <p:ext uri="{BB962C8B-B14F-4D97-AF65-F5344CB8AC3E}">
        <p14:creationId xmlns:p14="http://schemas.microsoft.com/office/powerpoint/2010/main" val="3363518351"/>
      </p:ext>
    </p:extLst>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E3.5</a:t>
            </a:r>
            <a:r>
              <a:rPr lang="en-US" altLang="en-US" baseline="0" dirty="0"/>
              <a:t>a </a:t>
            </a:r>
            <a:r>
              <a:rPr lang="en-US" altLang="en-US" dirty="0"/>
              <a:t>states that beam and column sections used in SMF must satisfy the width-thickness limitations specified in Section D1.1 of the AISC </a:t>
            </a:r>
            <a:r>
              <a:rPr lang="en-US" altLang="en-US" i="1" dirty="0"/>
              <a:t>Seismic Provisions. </a:t>
            </a:r>
            <a:r>
              <a:rPr lang="en-US" altLang="en-US" dirty="0"/>
              <a:t>Beam</a:t>
            </a:r>
            <a:r>
              <a:rPr lang="en-US" altLang="en-US" baseline="0" dirty="0"/>
              <a:t> and column members</a:t>
            </a:r>
            <a:r>
              <a:rPr lang="en-US" altLang="en-US" dirty="0"/>
              <a:t> in SMF must be </a:t>
            </a:r>
            <a:r>
              <a:rPr lang="en-US" altLang="en-US" i="1" dirty="0"/>
              <a:t>highly</a:t>
            </a:r>
            <a:r>
              <a:rPr lang="en-US" altLang="en-US" i="1" baseline="0" dirty="0"/>
              <a:t> ductile members</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197</a:t>
            </a:fld>
            <a:endParaRPr lang="fr-CA" dirty="0"/>
          </a:p>
        </p:txBody>
      </p:sp>
    </p:spTree>
    <p:extLst>
      <p:ext uri="{BB962C8B-B14F-4D97-AF65-F5344CB8AC3E}">
        <p14:creationId xmlns:p14="http://schemas.microsoft.com/office/powerpoint/2010/main" val="662108645"/>
      </p:ext>
    </p:extLst>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E3.5</a:t>
            </a:r>
            <a:r>
              <a:rPr lang="en-US" altLang="en-US" baseline="0" dirty="0"/>
              <a:t>a </a:t>
            </a:r>
            <a:r>
              <a:rPr lang="en-US" altLang="en-US" dirty="0"/>
              <a:t>states that beam and column sections used in SMF must satisfy the width-thickness limitations specified in Section D1.1 of the AISC </a:t>
            </a:r>
            <a:r>
              <a:rPr lang="en-US" altLang="en-US" i="1" dirty="0"/>
              <a:t>Seismic Provisions. </a:t>
            </a:r>
            <a:r>
              <a:rPr lang="en-US" altLang="en-US" dirty="0"/>
              <a:t>Beam</a:t>
            </a:r>
            <a:r>
              <a:rPr lang="en-US" altLang="en-US" baseline="0" dirty="0"/>
              <a:t> and column members</a:t>
            </a:r>
            <a:r>
              <a:rPr lang="en-US" altLang="en-US" dirty="0"/>
              <a:t> in SMF must be </a:t>
            </a:r>
            <a:r>
              <a:rPr lang="en-US" altLang="en-US" i="1" dirty="0"/>
              <a:t>highly</a:t>
            </a:r>
            <a:r>
              <a:rPr lang="en-US" altLang="en-US" i="1" baseline="0" dirty="0"/>
              <a:t> ductile members</a:t>
            </a:r>
            <a:r>
              <a:rPr lang="en-US" altLang="en-US" dirty="0"/>
              <a: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198</a:t>
            </a:fld>
            <a:endParaRPr lang="fr-CA" dirty="0"/>
          </a:p>
        </p:txBody>
      </p:sp>
    </p:spTree>
    <p:extLst>
      <p:ext uri="{BB962C8B-B14F-4D97-AF65-F5344CB8AC3E}">
        <p14:creationId xmlns:p14="http://schemas.microsoft.com/office/powerpoint/2010/main" val="1611628049"/>
      </p:ext>
    </p:extLst>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E3.6f specifies requirements for continuity plates.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199</a:t>
            </a:fld>
            <a:endParaRPr lang="fr-CA" dirty="0"/>
          </a:p>
        </p:txBody>
      </p:sp>
    </p:spTree>
    <p:extLst>
      <p:ext uri="{BB962C8B-B14F-4D97-AF65-F5344CB8AC3E}">
        <p14:creationId xmlns:p14="http://schemas.microsoft.com/office/powerpoint/2010/main" val="2644916808"/>
      </p:ext>
    </p:extLst>
  </p:cSld>
  <p:clrMapOvr>
    <a:masterClrMapping/>
  </p:clrMapOvr>
</p:notes>
</file>

<file path=ppt/notesSlides/notesSlide1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A photo of continuity plates. Note that continuity plates are column stiffeners.</a:t>
            </a:r>
          </a:p>
          <a:p>
            <a:r>
              <a:rPr lang="en-US" altLang="en-US" dirty="0"/>
              <a:t>They are called continuity plates, because they, in effect, continue the beams flanges through the joint region.</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200</a:t>
            </a:fld>
            <a:endParaRPr lang="fr-CA" dirty="0"/>
          </a:p>
        </p:txBody>
      </p:sp>
    </p:spTree>
    <p:extLst>
      <p:ext uri="{BB962C8B-B14F-4D97-AF65-F5344CB8AC3E}">
        <p14:creationId xmlns:p14="http://schemas.microsoft.com/office/powerpoint/2010/main" val="2282189899"/>
      </p:ext>
    </p:extLst>
  </p:cSld>
  <p:clrMapOvr>
    <a:masterClrMapping/>
  </p:clrMapOvr>
</p:notes>
</file>

<file path=ppt/notesSlides/notesSlide1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beam flange delivers a concentrated force to the column, at the beam-to-column connection. This can lead to local failures in the column at this location, due to local flange bending, web local yielding and web crippling. These local failures can be prevented by adding continuity plates.</a:t>
            </a:r>
          </a:p>
          <a:p>
            <a:endParaRPr lang="en-US" altLang="en-US" dirty="0"/>
          </a:p>
          <a:p>
            <a:r>
              <a:rPr lang="en-US" altLang="en-US" dirty="0"/>
              <a:t>The continuity plates also play an additional important role in SMF connections. In the case without continuity plates (top drawing), local flange bending in the column can lead to a non-uniform state of stress in the beam flange and beam flange groove weld, resulting in higher stress in the center portion of the beam flange. This can contribute to the fracture of the beam flange or beam flange groove weld. The addition of continuity plates (bottom drawing) can serve to reduce the peak stress in the center portion of the beam flange.</a:t>
            </a:r>
          </a:p>
        </p:txBody>
      </p:sp>
      <p:sp>
        <p:nvSpPr>
          <p:cNvPr id="4" name="Slide Number Placeholder 3"/>
          <p:cNvSpPr>
            <a:spLocks noGrp="1"/>
          </p:cNvSpPr>
          <p:nvPr>
            <p:ph type="sldNum" sz="quarter" idx="5"/>
          </p:nvPr>
        </p:nvSpPr>
        <p:spPr/>
        <p:txBody>
          <a:bodyPr/>
          <a:lstStyle/>
          <a:p>
            <a:fld id="{FDAD251D-F4B4-477B-AC6C-B1160455DDA7}" type="slidenum">
              <a:rPr lang="fr-CA" smtClean="0"/>
              <a:pPr/>
              <a:t>201</a:t>
            </a:fld>
            <a:endParaRPr lang="fr-CA" dirty="0"/>
          </a:p>
        </p:txBody>
      </p:sp>
    </p:spTree>
    <p:extLst>
      <p:ext uri="{BB962C8B-B14F-4D97-AF65-F5344CB8AC3E}">
        <p14:creationId xmlns:p14="http://schemas.microsoft.com/office/powerpoint/2010/main" val="1940666781"/>
      </p:ext>
    </p:extLst>
  </p:cSld>
  <p:clrMapOvr>
    <a:masterClrMapping/>
  </p:clrMapOvr>
</p:notes>
</file>

<file path=ppt/notesSlides/notesSlide1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need for continuity plates is somewhat dependent on the type of beam-to-column connection that is used. The AISC </a:t>
            </a:r>
            <a:r>
              <a:rPr lang="en-US" altLang="en-US" i="1" dirty="0"/>
              <a:t>Seismic Provisions</a:t>
            </a:r>
            <a:r>
              <a:rPr lang="en-US" altLang="en-US" dirty="0"/>
              <a:t> therefore indicates that the use of continuity plates should be consistent with the prequalification requirements for the connection (as specified by AISC 358) or should be consistent with specimens used to qualify a connection by test.</a:t>
            </a:r>
          </a:p>
          <a:p>
            <a:endParaRPr lang="en-US" b="1"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202</a:t>
            </a:fld>
            <a:endParaRPr lang="fr-CA" dirty="0"/>
          </a:p>
        </p:txBody>
      </p:sp>
    </p:spTree>
    <p:extLst>
      <p:ext uri="{BB962C8B-B14F-4D97-AF65-F5344CB8AC3E}">
        <p14:creationId xmlns:p14="http://schemas.microsoft.com/office/powerpoint/2010/main" val="2773455209"/>
      </p:ext>
    </p:extLst>
  </p:cSld>
  <p:clrMapOvr>
    <a:masterClrMapping/>
  </p:clrMapOvr>
</p:notes>
</file>

<file path=ppt/notesSlides/notesSlide1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When continuity plates are required, AISC </a:t>
            </a:r>
            <a:r>
              <a:rPr lang="en-US" altLang="en-US" i="1" dirty="0"/>
              <a:t>Seismic Provisions</a:t>
            </a:r>
            <a:r>
              <a:rPr lang="en-US" altLang="en-US" dirty="0"/>
              <a:t> specifies the required thickness of the plates. These thickness requirements are illustrated in subsequent slides.</a:t>
            </a:r>
          </a:p>
          <a:p>
            <a:endParaRPr lang="en-US" altLang="en-US" dirty="0"/>
          </a:p>
          <a:p>
            <a:r>
              <a:rPr lang="en-US" altLang="en-US" dirty="0"/>
              <a:t>Other design and welding requirements for the continuity plates are also specified in the remaining</a:t>
            </a:r>
            <a:r>
              <a:rPr lang="en-US" altLang="en-US" baseline="0" dirty="0"/>
              <a:t> portions of the AISC </a:t>
            </a:r>
            <a:r>
              <a:rPr lang="en-US" altLang="en-US" i="1" baseline="0" dirty="0"/>
              <a:t>Seismic Provisions</a:t>
            </a:r>
            <a:r>
              <a:rPr lang="en-US" altLang="en-US" i="0" baseline="0" dirty="0"/>
              <a:t> Section E3.6f and in</a:t>
            </a:r>
            <a:r>
              <a:rPr lang="en-US" altLang="en-US" dirty="0"/>
              <a:t> AISC 358.</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203</a:t>
            </a:fld>
            <a:endParaRPr lang="fr-CA" dirty="0"/>
          </a:p>
        </p:txBody>
      </p:sp>
    </p:spTree>
    <p:extLst>
      <p:ext uri="{BB962C8B-B14F-4D97-AF65-F5344CB8AC3E}">
        <p14:creationId xmlns:p14="http://schemas.microsoft.com/office/powerpoint/2010/main" val="163522871"/>
      </p:ext>
    </p:extLst>
  </p:cSld>
  <p:clrMapOvr>
    <a:masterClrMapping/>
  </p:clrMapOvr>
</p:notes>
</file>

<file path=ppt/notesSlides/notesSlide1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This slide shows continuity plate requirements for the case of beams attached to wide flange columns. </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204</a:t>
            </a:fld>
            <a:endParaRPr lang="fr-CA" dirty="0"/>
          </a:p>
        </p:txBody>
      </p:sp>
    </p:spTree>
    <p:extLst>
      <p:ext uri="{BB962C8B-B14F-4D97-AF65-F5344CB8AC3E}">
        <p14:creationId xmlns:p14="http://schemas.microsoft.com/office/powerpoint/2010/main" val="484847884"/>
      </p:ext>
    </p:extLst>
  </p:cSld>
  <p:clrMapOvr>
    <a:masterClrMapping/>
  </p:clrMapOvr>
</p:notes>
</file>

<file path=ppt/notesSlides/notesSlide1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Continuity plate thickness requirement for one-sided connections.</a:t>
            </a:r>
          </a:p>
        </p:txBody>
      </p:sp>
      <p:sp>
        <p:nvSpPr>
          <p:cNvPr id="4" name="Slide Number Placeholder 3"/>
          <p:cNvSpPr>
            <a:spLocks noGrp="1"/>
          </p:cNvSpPr>
          <p:nvPr>
            <p:ph type="sldNum" sz="quarter" idx="5"/>
          </p:nvPr>
        </p:nvSpPr>
        <p:spPr/>
        <p:txBody>
          <a:bodyPr/>
          <a:lstStyle/>
          <a:p>
            <a:fld id="{FDAD251D-F4B4-477B-AC6C-B1160455DDA7}" type="slidenum">
              <a:rPr lang="fr-CA" smtClean="0"/>
              <a:pPr/>
              <a:t>205</a:t>
            </a:fld>
            <a:endParaRPr lang="fr-CA" dirty="0"/>
          </a:p>
        </p:txBody>
      </p:sp>
    </p:spTree>
    <p:extLst>
      <p:ext uri="{BB962C8B-B14F-4D97-AF65-F5344CB8AC3E}">
        <p14:creationId xmlns:p14="http://schemas.microsoft.com/office/powerpoint/2010/main" val="3447461828"/>
      </p:ext>
    </p:extLst>
  </p:cSld>
  <p:clrMapOvr>
    <a:masterClrMapping/>
  </p:clrMapOvr>
</p:notes>
</file>

<file path=ppt/notesSlides/notesSlide1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Continuity plate thickness requirements for beams attached to both column flanges.</a:t>
            </a:r>
          </a:p>
          <a:p>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206</a:t>
            </a:fld>
            <a:endParaRPr lang="fr-CA" dirty="0"/>
          </a:p>
        </p:txBody>
      </p:sp>
    </p:spTree>
    <p:extLst>
      <p:ext uri="{BB962C8B-B14F-4D97-AF65-F5344CB8AC3E}">
        <p14:creationId xmlns:p14="http://schemas.microsoft.com/office/powerpoint/2010/main" val="35952319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PowerPoint series is divided into 6 modules. This is the Module No.2 on: "Moment Resisting Frames."</a:t>
            </a:r>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a:t>
            </a:fld>
            <a:endParaRPr lang="fr-CA" dirty="0"/>
          </a:p>
        </p:txBody>
      </p:sp>
    </p:spTree>
    <p:extLst>
      <p:ext uri="{BB962C8B-B14F-4D97-AF65-F5344CB8AC3E}">
        <p14:creationId xmlns:p14="http://schemas.microsoft.com/office/powerpoint/2010/main" val="301728410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typical welded flange - bolted web moment connection.</a:t>
            </a:r>
          </a:p>
        </p:txBody>
      </p:sp>
      <p:sp>
        <p:nvSpPr>
          <p:cNvPr id="4" name="Slide Number Placeholder 3"/>
          <p:cNvSpPr>
            <a:spLocks noGrp="1"/>
          </p:cNvSpPr>
          <p:nvPr>
            <p:ph type="sldNum" sz="quarter" idx="5"/>
          </p:nvPr>
        </p:nvSpPr>
        <p:spPr/>
        <p:txBody>
          <a:bodyPr/>
          <a:lstStyle/>
          <a:p>
            <a:fld id="{FDAD251D-F4B4-477B-AC6C-B1160455DDA7}" type="slidenum">
              <a:rPr lang="fr-CA" smtClean="0"/>
              <a:pPr/>
              <a:t>22</a:t>
            </a:fld>
            <a:endParaRPr lang="fr-CA" dirty="0"/>
          </a:p>
        </p:txBody>
      </p:sp>
    </p:spTree>
    <p:extLst>
      <p:ext uri="{BB962C8B-B14F-4D97-AF65-F5344CB8AC3E}">
        <p14:creationId xmlns:p14="http://schemas.microsoft.com/office/powerpoint/2010/main" val="2755198956"/>
      </p:ext>
    </p:extLst>
  </p:cSld>
  <p:clrMapOvr>
    <a:masterClrMapping/>
  </p:clrMapOvr>
</p:notes>
</file>

<file path=ppt/notesSlides/notesSlide2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example of a continuity plate welded to a column. CJP groove welds are used to attach the plate to the inside faces of the column flanges. Fillet welds were used to attach the plate to the column web.</a:t>
            </a:r>
          </a:p>
          <a:p>
            <a:endParaRPr lang="en-US" altLang="en-US" dirty="0"/>
          </a:p>
          <a:p>
            <a:r>
              <a:rPr lang="en-US" altLang="en-US" dirty="0"/>
              <a:t>Note the large cut-outs at the corners of the continuity plate. These are provided to avoid welding in the k-area of the column.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207</a:t>
            </a:fld>
            <a:endParaRPr lang="fr-CA" dirty="0"/>
          </a:p>
        </p:txBody>
      </p:sp>
    </p:spTree>
    <p:extLst>
      <p:ext uri="{BB962C8B-B14F-4D97-AF65-F5344CB8AC3E}">
        <p14:creationId xmlns:p14="http://schemas.microsoft.com/office/powerpoint/2010/main" val="1690669354"/>
      </p:ext>
    </p:extLst>
  </p:cSld>
  <p:clrMapOvr>
    <a:masterClrMapping/>
  </p:clrMapOvr>
</p:notes>
</file>

<file path=ppt/notesSlides/notesSlide2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continuity plates. (The beam-to-column connections in this photo are "free-flange" connections.)</a:t>
            </a:r>
          </a:p>
          <a:p>
            <a:endParaRPr lang="en-US" altLang="en-US" dirty="0"/>
          </a:p>
          <a:p>
            <a:r>
              <a:rPr lang="en-US" altLang="en-US" dirty="0"/>
              <a:t>In this case, a doubler plate has also been welded to the column. The top and bottom ends of the doubler plate end at the continuity plates. This results is very large welds where the doubler plate and continuity plates meet. </a:t>
            </a:r>
          </a:p>
          <a:p>
            <a:endParaRPr lang="en-US" altLang="en-US" dirty="0"/>
          </a:p>
          <a:p>
            <a:r>
              <a:rPr lang="en-US" altLang="en-US" dirty="0"/>
              <a:t>The small vertical plate at the top of the joint panel is a shear tab to connect a framing beam.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208</a:t>
            </a:fld>
            <a:endParaRPr lang="fr-CA" dirty="0"/>
          </a:p>
        </p:txBody>
      </p:sp>
    </p:spTree>
    <p:extLst>
      <p:ext uri="{BB962C8B-B14F-4D97-AF65-F5344CB8AC3E}">
        <p14:creationId xmlns:p14="http://schemas.microsoft.com/office/powerpoint/2010/main" val="527105655"/>
      </p:ext>
    </p:extLst>
  </p:cSld>
  <p:clrMapOvr>
    <a:masterClrMapping/>
  </p:clrMapOvr>
</p:notes>
</file>

<file path=ppt/notesSlides/notesSlide2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following slides illustrate the construction of a box column with continuity plates. The small triangular plates are to hold the box sides during fabrication. The two large continuity plates are also visible.</a:t>
            </a:r>
          </a:p>
          <a:p>
            <a:endParaRPr lang="en-US" altLang="en-US" dirty="0"/>
          </a:p>
          <a:p>
            <a:r>
              <a:rPr lang="en-US" altLang="en-US" dirty="0"/>
              <a:t>Box column photos courtesy of Brett Manning.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209</a:t>
            </a:fld>
            <a:endParaRPr lang="fr-CA" dirty="0"/>
          </a:p>
        </p:txBody>
      </p:sp>
    </p:spTree>
    <p:extLst>
      <p:ext uri="{BB962C8B-B14F-4D97-AF65-F5344CB8AC3E}">
        <p14:creationId xmlns:p14="http://schemas.microsoft.com/office/powerpoint/2010/main" val="2676260000"/>
      </p:ext>
    </p:extLst>
  </p:cSld>
  <p:clrMapOvr>
    <a:masterClrMapping/>
  </p:clrMapOvr>
</p:notes>
</file>

<file path=ppt/notesSlides/notesSlide2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Three sides of the box have been assembled. At this point, the continuity plates can be welded to the three box sides, while the box is still open and accessible to welders. The continuity plates are attached to the inside box faces with CJP groove welds.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210</a:t>
            </a:fld>
            <a:endParaRPr lang="fr-CA" dirty="0"/>
          </a:p>
        </p:txBody>
      </p:sp>
    </p:spTree>
    <p:extLst>
      <p:ext uri="{BB962C8B-B14F-4D97-AF65-F5344CB8AC3E}">
        <p14:creationId xmlns:p14="http://schemas.microsoft.com/office/powerpoint/2010/main" val="1683955974"/>
      </p:ext>
    </p:extLst>
  </p:cSld>
  <p:clrMapOvr>
    <a:masterClrMapping/>
  </p:clrMapOvr>
</p:notes>
</file>

<file path=ppt/notesSlides/notesSlide2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weld between the continuity plate and the final side of the box must be made after the box is closed. This is normally accomplished using an electroslag welding process. Note the hole in the side of the box at the location of the continuity plate.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211</a:t>
            </a:fld>
            <a:endParaRPr lang="fr-CA" dirty="0"/>
          </a:p>
        </p:txBody>
      </p:sp>
    </p:spTree>
    <p:extLst>
      <p:ext uri="{BB962C8B-B14F-4D97-AF65-F5344CB8AC3E}">
        <p14:creationId xmlns:p14="http://schemas.microsoft.com/office/powerpoint/2010/main" val="3462962749"/>
      </p:ext>
    </p:extLst>
  </p:cSld>
  <p:clrMapOvr>
    <a:masterClrMapping/>
  </p:clrMapOvr>
</p:notes>
</file>

<file path=ppt/notesSlides/notesSlide2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Once the box is closed, the final internal continuity plate weld is made by electroslag welding. The electrode is passed through the hole in the box.</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212</a:t>
            </a:fld>
            <a:endParaRPr lang="fr-CA" dirty="0"/>
          </a:p>
        </p:txBody>
      </p:sp>
    </p:spTree>
    <p:extLst>
      <p:ext uri="{BB962C8B-B14F-4D97-AF65-F5344CB8AC3E}">
        <p14:creationId xmlns:p14="http://schemas.microsoft.com/office/powerpoint/2010/main" val="494877991"/>
      </p:ext>
    </p:extLst>
  </p:cSld>
  <p:clrMapOvr>
    <a:masterClrMapping/>
  </p:clrMapOvr>
</p:notes>
</file>

<file path=ppt/notesSlides/notesSlide2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Section E3.4 </a:t>
            </a:r>
            <a:r>
              <a:rPr lang="en-US" altLang="en-US" i="1" dirty="0"/>
              <a:t>Column-Beam Moment Ratio</a:t>
            </a:r>
            <a:r>
              <a:rPr lang="en-US" altLang="en-US" dirty="0"/>
              <a:t> is the where the AISC </a:t>
            </a:r>
            <a:r>
              <a:rPr lang="en-US" altLang="en-US" i="1" dirty="0"/>
              <a:t>Seismic Provisions</a:t>
            </a:r>
            <a:r>
              <a:rPr lang="en-US" altLang="en-US" dirty="0"/>
              <a:t> enforce the strong column - weak girder requirement for Special Moment Frames. This requirement is intended to prevent the formation of a soft story that can result when plastic hinges form in the columns rather than in the girders.</a:t>
            </a:r>
            <a:endParaRPr lang="en-US" altLang="en-US" i="1"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213</a:t>
            </a:fld>
            <a:endParaRPr lang="fr-CA" dirty="0"/>
          </a:p>
        </p:txBody>
      </p:sp>
    </p:spTree>
    <p:extLst>
      <p:ext uri="{BB962C8B-B14F-4D97-AF65-F5344CB8AC3E}">
        <p14:creationId xmlns:p14="http://schemas.microsoft.com/office/powerpoint/2010/main" val="2913445430"/>
      </p:ext>
    </p:extLst>
  </p:cSld>
  <p:clrMapOvr>
    <a:masterClrMapping/>
  </p:clrMapOvr>
</p:notes>
</file>

<file path=ppt/notesSlides/notesSlide2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equation must be satisfied at beam-column joints in Special Moment Frames. Simply stated, this equation requires that the sum of the plastic moment capacities of columns at a joint must exceed the sum of the plastic moment capacities of the beams framing into the joints. That is, columns must be stronger than beams.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214</a:t>
            </a:fld>
            <a:endParaRPr lang="fr-CA" dirty="0"/>
          </a:p>
        </p:txBody>
      </p:sp>
    </p:spTree>
    <p:extLst>
      <p:ext uri="{BB962C8B-B14F-4D97-AF65-F5344CB8AC3E}">
        <p14:creationId xmlns:p14="http://schemas.microsoft.com/office/powerpoint/2010/main" val="1672957938"/>
      </p:ext>
    </p:extLst>
  </p:cSld>
  <p:clrMapOvr>
    <a:masterClrMapping/>
  </p:clrMapOvr>
</p:notes>
</file>

<file path=ppt/notesSlides/notesSlide2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Definitions of terms in Eq.</a:t>
            </a:r>
            <a:r>
              <a:rPr lang="en-US" altLang="en-US" baseline="0" dirty="0"/>
              <a:t> E3-1 </a:t>
            </a:r>
            <a:r>
              <a:rPr lang="en-US" altLang="en-US" dirty="0"/>
              <a:t>are given on this slide.</a:t>
            </a:r>
          </a:p>
          <a:p>
            <a:endParaRPr lang="en-US" altLang="en-US" dirty="0"/>
          </a:p>
          <a:p>
            <a:r>
              <a:rPr lang="en-US" altLang="en-US" dirty="0"/>
              <a:t>Note that column flexural capacity (</a:t>
            </a:r>
            <a:r>
              <a:rPr lang="en-US" altLang="en-US" i="1" dirty="0"/>
              <a:t>M</a:t>
            </a:r>
            <a:r>
              <a:rPr lang="en-US" altLang="en-US" i="1" baseline="30000" dirty="0"/>
              <a:t>*</a:t>
            </a:r>
            <a:r>
              <a:rPr lang="en-US" altLang="en-US" i="1" baseline="-25000" dirty="0"/>
              <a:t>pc</a:t>
            </a:r>
            <a:r>
              <a:rPr lang="en-US" altLang="en-US" dirty="0"/>
              <a:t> ) is computed using minimum specified yield stress, and is reduced for the presence of axial force in the column. </a:t>
            </a:r>
          </a:p>
          <a:p>
            <a:endParaRPr lang="en-US" altLang="en-US" dirty="0"/>
          </a:p>
          <a:p>
            <a:r>
              <a:rPr lang="en-US" altLang="en-US" dirty="0"/>
              <a:t>On the other hand, beam flexural capacity (</a:t>
            </a:r>
            <a:r>
              <a:rPr lang="en-US" altLang="en-US" i="1" dirty="0"/>
              <a:t>M</a:t>
            </a:r>
            <a:r>
              <a:rPr lang="en-US" altLang="en-US" i="1" baseline="30000" dirty="0"/>
              <a:t>*</a:t>
            </a:r>
            <a:r>
              <a:rPr lang="en-US" altLang="en-US" i="1" baseline="-25000" dirty="0"/>
              <a:t>be</a:t>
            </a:r>
            <a:r>
              <a:rPr lang="en-US" altLang="en-US" dirty="0"/>
              <a:t> ) is computed using expected yield stress, and also includes an allowance for strain hardening. The intent is to allow the beams to yield and strain harden, without causing flexural yielding in the columns.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215</a:t>
            </a:fld>
            <a:endParaRPr lang="fr-CA" dirty="0"/>
          </a:p>
        </p:txBody>
      </p:sp>
    </p:spTree>
    <p:extLst>
      <p:ext uri="{BB962C8B-B14F-4D97-AF65-F5344CB8AC3E}">
        <p14:creationId xmlns:p14="http://schemas.microsoft.com/office/powerpoint/2010/main" val="3860711586"/>
      </p:ext>
    </p:extLst>
  </p:cSld>
  <p:clrMapOvr>
    <a:masterClrMapping/>
  </p:clrMapOvr>
</p:notes>
</file>

<file path=ppt/notesSlides/notesSlide2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illustrates Eq. E3-1.</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216</a:t>
            </a:fld>
            <a:endParaRPr lang="fr-CA" dirty="0"/>
          </a:p>
        </p:txBody>
      </p:sp>
    </p:spTree>
    <p:extLst>
      <p:ext uri="{BB962C8B-B14F-4D97-AF65-F5344CB8AC3E}">
        <p14:creationId xmlns:p14="http://schemas.microsoft.com/office/powerpoint/2010/main" val="150034516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welded flange - bolted web moment connection (this is a laboratory test specimen). The shear tab is on the far side of the beam web.</a:t>
            </a:r>
          </a:p>
          <a:p>
            <a:r>
              <a:rPr lang="en-US" altLang="en-US" dirty="0"/>
              <a:t>The weld tabs at the top and bottom beam flanges are clearly visible.</a:t>
            </a:r>
          </a:p>
        </p:txBody>
      </p:sp>
      <p:sp>
        <p:nvSpPr>
          <p:cNvPr id="4" name="Slide Number Placeholder 3"/>
          <p:cNvSpPr>
            <a:spLocks noGrp="1"/>
          </p:cNvSpPr>
          <p:nvPr>
            <p:ph type="sldNum" sz="quarter" idx="5"/>
          </p:nvPr>
        </p:nvSpPr>
        <p:spPr/>
        <p:txBody>
          <a:bodyPr/>
          <a:lstStyle/>
          <a:p>
            <a:fld id="{FDAD251D-F4B4-477B-AC6C-B1160455DDA7}" type="slidenum">
              <a:rPr lang="fr-CA" smtClean="0"/>
              <a:pPr/>
              <a:t>23</a:t>
            </a:fld>
            <a:endParaRPr lang="fr-CA" dirty="0"/>
          </a:p>
        </p:txBody>
      </p:sp>
    </p:spTree>
    <p:extLst>
      <p:ext uri="{BB962C8B-B14F-4D97-AF65-F5344CB8AC3E}">
        <p14:creationId xmlns:p14="http://schemas.microsoft.com/office/powerpoint/2010/main" val="2817947132"/>
      </p:ext>
    </p:extLst>
  </p:cSld>
  <p:clrMapOvr>
    <a:masterClrMapping/>
  </p:clrMapOvr>
</p:notes>
</file>

<file path=ppt/notesSlides/notesSlide2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slides illustrates how to compute </a:t>
            </a:r>
            <a:r>
              <a:rPr lang="en-US" altLang="en-US" i="1" dirty="0"/>
              <a:t>M</a:t>
            </a:r>
            <a:r>
              <a:rPr lang="en-US" altLang="en-US" i="1" baseline="30000" dirty="0"/>
              <a:t>*</a:t>
            </a:r>
            <a:r>
              <a:rPr lang="en-US" altLang="en-US" i="1" baseline="-25000" dirty="0"/>
              <a:t>be.</a:t>
            </a:r>
            <a:endParaRPr lang="en-US" altLang="en-US" dirty="0"/>
          </a:p>
          <a:p>
            <a:endParaRPr lang="en-US" altLang="en-US" dirty="0"/>
          </a:p>
          <a:p>
            <a:r>
              <a:rPr lang="en-US" altLang="en-US" dirty="0"/>
              <a:t>Note that </a:t>
            </a:r>
            <a:r>
              <a:rPr lang="en-US" altLang="en-US" i="1" dirty="0"/>
              <a:t>M</a:t>
            </a:r>
            <a:r>
              <a:rPr lang="en-US" altLang="en-US" i="1" baseline="30000" dirty="0"/>
              <a:t>*</a:t>
            </a:r>
            <a:r>
              <a:rPr lang="en-US" altLang="en-US" i="1" baseline="-25000" dirty="0"/>
              <a:t>pb</a:t>
            </a:r>
            <a:r>
              <a:rPr lang="en-US" altLang="en-US" i="1" dirty="0"/>
              <a:t> </a:t>
            </a:r>
            <a:r>
              <a:rPr lang="en-US" altLang="en-US" dirty="0"/>
              <a:t>is computed at the intersection of the beam and column centerlines.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217</a:t>
            </a:fld>
            <a:endParaRPr lang="fr-CA" dirty="0"/>
          </a:p>
        </p:txBody>
      </p:sp>
    </p:spTree>
    <p:extLst>
      <p:ext uri="{BB962C8B-B14F-4D97-AF65-F5344CB8AC3E}">
        <p14:creationId xmlns:p14="http://schemas.microsoft.com/office/powerpoint/2010/main" val="839129480"/>
      </p:ext>
    </p:extLst>
  </p:cSld>
  <p:clrMapOvr>
    <a:masterClrMapping/>
  </p:clrMapOvr>
</p:notes>
</file>

<file path=ppt/notesSlides/notesSlide2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slides illustrates how to compute </a:t>
            </a:r>
            <a:r>
              <a:rPr lang="en-US" altLang="en-US" i="1" dirty="0"/>
              <a:t>M</a:t>
            </a:r>
            <a:r>
              <a:rPr lang="en-US" altLang="en-US" i="1" baseline="30000" dirty="0"/>
              <a:t>*</a:t>
            </a:r>
            <a:r>
              <a:rPr lang="en-US" altLang="en-US" i="1" baseline="-25000" dirty="0"/>
              <a:t>pc</a:t>
            </a:r>
            <a:endParaRPr lang="en-US" altLang="en-US" dirty="0"/>
          </a:p>
          <a:p>
            <a:endParaRPr lang="en-US" altLang="en-US" dirty="0"/>
          </a:p>
          <a:p>
            <a:r>
              <a:rPr lang="en-US" altLang="en-US" dirty="0"/>
              <a:t>Note that </a:t>
            </a:r>
            <a:r>
              <a:rPr lang="en-US" altLang="en-US" i="1" dirty="0"/>
              <a:t>M</a:t>
            </a:r>
            <a:r>
              <a:rPr lang="en-US" altLang="en-US" i="1" baseline="30000" dirty="0"/>
              <a:t>*</a:t>
            </a:r>
            <a:r>
              <a:rPr lang="en-US" altLang="en-US" i="1" baseline="-25000" dirty="0"/>
              <a:t>pc</a:t>
            </a:r>
            <a:r>
              <a:rPr lang="en-US" altLang="en-US" i="1" dirty="0"/>
              <a:t> </a:t>
            </a:r>
            <a:r>
              <a:rPr lang="en-US" altLang="en-US" dirty="0"/>
              <a:t>is also computed at the intersection of the beam and column centerlines. Section E3.4a states that </a:t>
            </a:r>
            <a:r>
              <a:rPr lang="en-US" altLang="en-US" i="1" dirty="0"/>
              <a:t>M</a:t>
            </a:r>
            <a:r>
              <a:rPr lang="en-US" altLang="en-US" i="1" baseline="30000" dirty="0"/>
              <a:t>*</a:t>
            </a:r>
            <a:r>
              <a:rPr lang="en-US" altLang="en-US" i="1" baseline="-25000" dirty="0"/>
              <a:t>pc</a:t>
            </a:r>
            <a:r>
              <a:rPr lang="en-US" altLang="en-US" baseline="-25000" dirty="0"/>
              <a:t> </a:t>
            </a:r>
            <a:r>
              <a:rPr lang="en-US" altLang="en-US" dirty="0"/>
              <a:t>may be taken as </a:t>
            </a:r>
            <a:r>
              <a:rPr lang="en-US" altLang="en-US" i="1" dirty="0" err="1"/>
              <a:t>Z</a:t>
            </a:r>
            <a:r>
              <a:rPr lang="en-US" altLang="en-US" i="1" baseline="-25000" dirty="0" err="1"/>
              <a:t>c</a:t>
            </a:r>
            <a:r>
              <a:rPr lang="en-US" altLang="en-US" i="1" baseline="-25000" dirty="0"/>
              <a:t> </a:t>
            </a:r>
            <a:r>
              <a:rPr lang="en-US" altLang="en-US" dirty="0"/>
              <a:t>(</a:t>
            </a:r>
            <a:r>
              <a:rPr lang="en-US" altLang="en-US" i="1" dirty="0" err="1"/>
              <a:t>F</a:t>
            </a:r>
            <a:r>
              <a:rPr lang="en-US" altLang="en-US" i="1" baseline="-25000" dirty="0" err="1"/>
              <a:t>yc</a:t>
            </a:r>
            <a:r>
              <a:rPr lang="en-US" altLang="en-US" i="1" dirty="0"/>
              <a:t> </a:t>
            </a:r>
            <a:r>
              <a:rPr lang="en-US" altLang="en-US" dirty="0"/>
              <a:t>- </a:t>
            </a:r>
            <a:r>
              <a:rPr lang="en-US" altLang="en-US" i="1" dirty="0" err="1"/>
              <a:t>P</a:t>
            </a:r>
            <a:r>
              <a:rPr lang="en-US" altLang="en-US" i="1" baseline="-25000" dirty="0" err="1"/>
              <a:t>uc</a:t>
            </a:r>
            <a:r>
              <a:rPr lang="en-US" altLang="en-US" i="1" dirty="0"/>
              <a:t> / A</a:t>
            </a:r>
            <a:r>
              <a:rPr lang="en-US" altLang="en-US" i="1" baseline="-25000" dirty="0"/>
              <a:t>g</a:t>
            </a:r>
            <a:r>
              <a:rPr lang="en-US" altLang="en-US" dirty="0"/>
              <a:t>), which represents the flexural capacity of the column just outside of the joint (shown as </a:t>
            </a:r>
            <a:r>
              <a:rPr lang="en-US" altLang="en-US" i="1" dirty="0" err="1"/>
              <a:t>M</a:t>
            </a:r>
            <a:r>
              <a:rPr lang="en-US" altLang="en-US" i="1" baseline="-25000" dirty="0" err="1"/>
              <a:t>pc</a:t>
            </a:r>
            <a:r>
              <a:rPr lang="en-US" altLang="en-US" baseline="-25000" dirty="0"/>
              <a:t> </a:t>
            </a:r>
            <a:r>
              <a:rPr lang="en-US" altLang="en-US" dirty="0"/>
              <a:t>in the slide). While this is conservative, it may advantageous to compute </a:t>
            </a:r>
            <a:r>
              <a:rPr lang="en-US" altLang="en-US" i="1" dirty="0"/>
              <a:t>M</a:t>
            </a:r>
            <a:r>
              <a:rPr lang="en-US" altLang="en-US" i="1" baseline="30000" dirty="0"/>
              <a:t>*</a:t>
            </a:r>
            <a:r>
              <a:rPr lang="en-US" altLang="en-US" i="1" baseline="-25000" dirty="0"/>
              <a:t>pc</a:t>
            </a:r>
            <a:r>
              <a:rPr lang="en-US" altLang="en-US" i="1" dirty="0"/>
              <a:t> </a:t>
            </a:r>
            <a:r>
              <a:rPr lang="en-US" altLang="en-US" dirty="0"/>
              <a:t>at the beam centerline for a more economical design.</a:t>
            </a:r>
          </a:p>
          <a:p>
            <a:endParaRPr lang="en-US" altLang="en-US" dirty="0"/>
          </a:p>
          <a:p>
            <a:endParaRPr lang="en-US" altLang="en-US" dirty="0"/>
          </a:p>
          <a:p>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218</a:t>
            </a:fld>
            <a:endParaRPr lang="fr-CA" dirty="0"/>
          </a:p>
        </p:txBody>
      </p:sp>
    </p:spTree>
    <p:extLst>
      <p:ext uri="{BB962C8B-B14F-4D97-AF65-F5344CB8AC3E}">
        <p14:creationId xmlns:p14="http://schemas.microsoft.com/office/powerpoint/2010/main" val="2071515498"/>
      </p:ext>
    </p:extLst>
  </p:cSld>
  <p:clrMapOvr>
    <a:masterClrMapping/>
  </p:clrMapOvr>
</p:notes>
</file>

<file path=ppt/notesSlides/notesSlide2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Section E3.4b specifies lateral bracing requirements for SMF beams. Lateral torsional buckling of beams will cause loss of flexural capacity and ductility. Sufficient lateral bracing must be provided to permit the beam to achieve </a:t>
            </a:r>
            <a:r>
              <a:rPr lang="en-US" altLang="en-US" dirty="0">
                <a:sym typeface="Symbol" pitchFamily="18" charset="2"/>
              </a:rPr>
              <a:t> 0.04 radian drift angle.</a:t>
            </a:r>
          </a:p>
          <a:p>
            <a:endParaRPr lang="en-US" altLang="en-US" dirty="0">
              <a:sym typeface="Symbol" pitchFamily="18" charset="2"/>
            </a:endParaRP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219</a:t>
            </a:fld>
            <a:endParaRPr lang="fr-CA" dirty="0"/>
          </a:p>
        </p:txBody>
      </p:sp>
    </p:spTree>
    <p:extLst>
      <p:ext uri="{BB962C8B-B14F-4D97-AF65-F5344CB8AC3E}">
        <p14:creationId xmlns:p14="http://schemas.microsoft.com/office/powerpoint/2010/main" val="2155877521"/>
      </p:ext>
    </p:extLst>
  </p:cSld>
  <p:clrMapOvr>
    <a:masterClrMapping/>
  </p:clrMapOvr>
</p:notes>
</file>

<file path=ppt/notesSlides/notesSlide2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compression flange of a beam will buckle, and must be braced. Under cyclic loading, both flanges will see compression, and so both flange must be braced.</a:t>
            </a:r>
          </a:p>
          <a:p>
            <a:endParaRPr lang="en-US" altLang="en-US" dirty="0"/>
          </a:p>
          <a:p>
            <a:r>
              <a:rPr lang="en-US" altLang="en-US" dirty="0"/>
              <a:t>The distance between beam lateral braces is denoted as </a:t>
            </a:r>
            <a:r>
              <a:rPr lang="en-US" altLang="en-US" i="1" dirty="0"/>
              <a:t>L</a:t>
            </a:r>
            <a:r>
              <a:rPr lang="en-US" altLang="en-US" i="1" baseline="-25000" dirty="0"/>
              <a:t>b</a:t>
            </a:r>
            <a:r>
              <a:rPr lang="en-US" altLang="en-US" dirty="0"/>
              <a:t>. Note that the key slenderness parameter controlling lateral torsional buckling is: </a:t>
            </a:r>
            <a:r>
              <a:rPr lang="en-US" altLang="en-US" i="1" dirty="0" err="1"/>
              <a:t>L</a:t>
            </a:r>
            <a:r>
              <a:rPr lang="en-US" altLang="en-US" i="1" baseline="-25000" dirty="0" err="1"/>
              <a:t>b</a:t>
            </a:r>
            <a:r>
              <a:rPr lang="en-US" altLang="en-US" baseline="-25000" dirty="0"/>
              <a:t> </a:t>
            </a:r>
            <a:r>
              <a:rPr lang="en-US" altLang="en-US" dirty="0"/>
              <a:t>/ </a:t>
            </a:r>
            <a:r>
              <a:rPr lang="en-US" altLang="en-US" i="1" dirty="0" err="1"/>
              <a:t>r</a:t>
            </a:r>
            <a:r>
              <a:rPr lang="en-US" altLang="en-US" i="1" baseline="-25000" dirty="0" err="1"/>
              <a:t>y</a:t>
            </a:r>
            <a:r>
              <a:rPr lang="en-US" altLang="en-US" dirty="0"/>
              <a:t>, where </a:t>
            </a:r>
            <a:r>
              <a:rPr lang="en-US" altLang="en-US" i="1" dirty="0" err="1"/>
              <a:t>r</a:t>
            </a:r>
            <a:r>
              <a:rPr lang="en-US" altLang="en-US" i="1" baseline="-25000" dirty="0" err="1"/>
              <a:t>y</a:t>
            </a:r>
            <a:r>
              <a:rPr lang="en-US" altLang="en-US" dirty="0"/>
              <a:t> is the weak axis radius of gyration of the beam section.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220</a:t>
            </a:fld>
            <a:endParaRPr lang="fr-CA" dirty="0"/>
          </a:p>
        </p:txBody>
      </p:sp>
    </p:spTree>
    <p:extLst>
      <p:ext uri="{BB962C8B-B14F-4D97-AF65-F5344CB8AC3E}">
        <p14:creationId xmlns:p14="http://schemas.microsoft.com/office/powerpoint/2010/main" val="1172230325"/>
      </p:ext>
    </p:extLst>
  </p:cSld>
  <p:clrMapOvr>
    <a:masterClrMapping/>
  </p:clrMapOvr>
</p:notes>
</file>

<file path=ppt/notesSlides/notesSlide2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photo is from a laboratory cyclic loading test on a moment frame specimen. The view is looking along the top flange of the beam towards the column. The dark area of the beam flange indicates where flexural yielding occurred, i.e., where a plastic hinge formed in the beam. The lateral displacement of the beam flange is clearly visible.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221</a:t>
            </a:fld>
            <a:endParaRPr lang="fr-CA" dirty="0"/>
          </a:p>
        </p:txBody>
      </p:sp>
    </p:spTree>
    <p:extLst>
      <p:ext uri="{BB962C8B-B14F-4D97-AF65-F5344CB8AC3E}">
        <p14:creationId xmlns:p14="http://schemas.microsoft.com/office/powerpoint/2010/main" val="3696693343"/>
      </p:ext>
    </p:extLst>
  </p:cSld>
  <p:clrMapOvr>
    <a:masterClrMapping/>
  </p:clrMapOvr>
</p:notes>
</file>

<file path=ppt/notesSlides/notesSlide2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an RBS test specimen, with lateral torsional displacements of the beam.</a:t>
            </a:r>
          </a:p>
          <a:p>
            <a:endParaRPr lang="en-US" altLang="en-US" dirty="0"/>
          </a:p>
          <a:p>
            <a:r>
              <a:rPr lang="en-US" altLang="en-US" dirty="0"/>
              <a:t>Like local buckling, lateral torsional buckling usually develops gradually during the course of cyclic loading for well braced beams with seismically compact cross-sections.. Once initiated, the severity of the lateral and torsional distortions of the beam will increase somewhat with each loading cycle, and will eventually lead to a decline in the flexural capacity of the beam.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222</a:t>
            </a:fld>
            <a:endParaRPr lang="fr-CA" dirty="0"/>
          </a:p>
        </p:txBody>
      </p:sp>
    </p:spTree>
    <p:extLst>
      <p:ext uri="{BB962C8B-B14F-4D97-AF65-F5344CB8AC3E}">
        <p14:creationId xmlns:p14="http://schemas.microsoft.com/office/powerpoint/2010/main" val="3485354681"/>
      </p:ext>
    </p:extLst>
  </p:cSld>
  <p:clrMapOvr>
    <a:masterClrMapping/>
  </p:clrMapOvr>
</p:notes>
</file>

<file path=ppt/notesSlides/notesSlide2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photo is looking at the flange of a beam with an RBS, that is experiencing a significant degree of lateral and torsional displacement.</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223</a:t>
            </a:fld>
            <a:endParaRPr lang="fr-CA" dirty="0"/>
          </a:p>
        </p:txBody>
      </p:sp>
    </p:spTree>
    <p:extLst>
      <p:ext uri="{BB962C8B-B14F-4D97-AF65-F5344CB8AC3E}">
        <p14:creationId xmlns:p14="http://schemas.microsoft.com/office/powerpoint/2010/main" val="3851354311"/>
      </p:ext>
    </p:extLst>
  </p:cSld>
  <p:clrMapOvr>
    <a:masterClrMapping/>
  </p:clrMapOvr>
</p:notes>
</file>

<file path=ppt/notesSlides/notesSlide2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the lateral bracing requirement for SMF beams. The required spacing of lateral braces is simple to compute. Note that for typical SMF beams, the required spacing for lateral braces is about 7.5 to 9.5 ft.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224</a:t>
            </a:fld>
            <a:endParaRPr lang="fr-CA" dirty="0"/>
          </a:p>
        </p:txBody>
      </p:sp>
    </p:spTree>
    <p:extLst>
      <p:ext uri="{BB962C8B-B14F-4D97-AF65-F5344CB8AC3E}">
        <p14:creationId xmlns:p14="http://schemas.microsoft.com/office/powerpoint/2010/main" val="3024136524"/>
      </p:ext>
    </p:extLst>
  </p:cSld>
  <p:clrMapOvr>
    <a:masterClrMapping/>
  </p:clrMapOvr>
</p:notes>
</file>

<file path=ppt/notesSlides/notesSlide2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shows conceptually that as the slenderness </a:t>
            </a:r>
            <a:r>
              <a:rPr lang="en-US" altLang="en-US" i="1" dirty="0" err="1"/>
              <a:t>L</a:t>
            </a:r>
            <a:r>
              <a:rPr lang="en-US" altLang="en-US" i="1" baseline="-25000" dirty="0" err="1"/>
              <a:t>b</a:t>
            </a:r>
            <a:r>
              <a:rPr lang="en-US" altLang="en-US" baseline="-25000" dirty="0"/>
              <a:t> </a:t>
            </a:r>
            <a:r>
              <a:rPr lang="en-US" altLang="en-US" dirty="0"/>
              <a:t>/ </a:t>
            </a:r>
            <a:r>
              <a:rPr lang="en-US" altLang="en-US" i="1" dirty="0" err="1"/>
              <a:t>r</a:t>
            </a:r>
            <a:r>
              <a:rPr lang="en-US" altLang="en-US" i="1" baseline="-25000" dirty="0" err="1"/>
              <a:t>y</a:t>
            </a:r>
            <a:r>
              <a:rPr lang="en-US" altLang="en-US" dirty="0"/>
              <a:t> increases, both the flexural capacity and ductility are reduced. For SMF beams, the response should be similar to the upper curve. That is, the slenderness </a:t>
            </a:r>
            <a:r>
              <a:rPr lang="en-US" altLang="en-US" i="1" dirty="0" err="1"/>
              <a:t>L</a:t>
            </a:r>
            <a:r>
              <a:rPr lang="en-US" altLang="en-US" i="1" baseline="-25000" dirty="0" err="1"/>
              <a:t>b</a:t>
            </a:r>
            <a:r>
              <a:rPr lang="en-US" altLang="en-US" baseline="-25000" dirty="0"/>
              <a:t> </a:t>
            </a:r>
            <a:r>
              <a:rPr lang="en-US" altLang="en-US" dirty="0"/>
              <a:t>/ </a:t>
            </a:r>
            <a:r>
              <a:rPr lang="en-US" altLang="en-US" i="1" dirty="0" err="1"/>
              <a:t>r</a:t>
            </a:r>
            <a:r>
              <a:rPr lang="en-US" altLang="en-US" i="1" baseline="-25000" dirty="0" err="1"/>
              <a:t>y</a:t>
            </a:r>
            <a:r>
              <a:rPr lang="en-US" altLang="en-US" dirty="0"/>
              <a:t> should be sufficiently low so that the beam can develop its full plastic flexural capacity, and maintain that capacity through large inelastic deformations.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225</a:t>
            </a:fld>
            <a:endParaRPr lang="fr-CA" dirty="0"/>
          </a:p>
        </p:txBody>
      </p:sp>
    </p:spTree>
    <p:extLst>
      <p:ext uri="{BB962C8B-B14F-4D97-AF65-F5344CB8AC3E}">
        <p14:creationId xmlns:p14="http://schemas.microsoft.com/office/powerpoint/2010/main" val="1478396428"/>
      </p:ext>
    </p:extLst>
  </p:cSld>
  <p:clrMapOvr>
    <a:masterClrMapping/>
  </p:clrMapOvr>
</p:notes>
</file>

<file path=ppt/notesSlides/notesSlide2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a girder braced by a gravity beam.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226</a:t>
            </a:fld>
            <a:endParaRPr lang="fr-CA" dirty="0"/>
          </a:p>
        </p:txBody>
      </p:sp>
    </p:spTree>
    <p:extLst>
      <p:ext uri="{BB962C8B-B14F-4D97-AF65-F5344CB8AC3E}">
        <p14:creationId xmlns:p14="http://schemas.microsoft.com/office/powerpoint/2010/main" val="12593585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following series of slides shows typical stages in the construction of a welded flange - bolted web moment connection.</a:t>
            </a:r>
          </a:p>
          <a:p>
            <a:r>
              <a:rPr lang="en-US" altLang="en-US" dirty="0"/>
              <a:t>This slide shows the beam bolted to the shear tab, and ready for welding. Note that the beam end has been prepared with beveled flanges and weld access holes.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24</a:t>
            </a:fld>
            <a:endParaRPr lang="fr-CA" dirty="0"/>
          </a:p>
        </p:txBody>
      </p:sp>
    </p:spTree>
    <p:extLst>
      <p:ext uri="{BB962C8B-B14F-4D97-AF65-F5344CB8AC3E}">
        <p14:creationId xmlns:p14="http://schemas.microsoft.com/office/powerpoint/2010/main" val="1572104401"/>
      </p:ext>
    </p:extLst>
  </p:cSld>
  <p:clrMapOvr>
    <a:masterClrMapping/>
  </p:clrMapOvr>
</p:notes>
</file>

<file path=ppt/notesSlides/notesSlide2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lateral braces.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227</a:t>
            </a:fld>
            <a:endParaRPr lang="fr-CA" dirty="0"/>
          </a:p>
        </p:txBody>
      </p:sp>
    </p:spTree>
    <p:extLst>
      <p:ext uri="{BB962C8B-B14F-4D97-AF65-F5344CB8AC3E}">
        <p14:creationId xmlns:p14="http://schemas.microsoft.com/office/powerpoint/2010/main" val="2760911700"/>
      </p:ext>
    </p:extLst>
  </p:cSld>
  <p:clrMapOvr>
    <a:masterClrMapping/>
  </p:clrMapOvr>
</p:notes>
</file>

<file path=ppt/notesSlides/notesSlide2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In addition to providing lateral braces at intervals of 0.086 </a:t>
            </a:r>
            <a:r>
              <a:rPr lang="en-US" altLang="en-US" i="1" dirty="0" err="1"/>
              <a:t>r</a:t>
            </a:r>
            <a:r>
              <a:rPr lang="en-US" altLang="en-US" i="1" baseline="-25000" dirty="0" err="1"/>
              <a:t>y</a:t>
            </a:r>
            <a:r>
              <a:rPr lang="en-US" altLang="en-US" i="1" dirty="0"/>
              <a:t> E / </a:t>
            </a:r>
            <a:r>
              <a:rPr lang="en-US" altLang="en-US" i="1" dirty="0" err="1"/>
              <a:t>RyFy</a:t>
            </a:r>
            <a:r>
              <a:rPr lang="en-US" altLang="en-US" dirty="0"/>
              <a:t> , lateral braces are also required at plastic hinge locations. </a:t>
            </a:r>
          </a:p>
          <a:p>
            <a:endParaRPr lang="en-US" altLang="en-US" dirty="0"/>
          </a:p>
          <a:p>
            <a:r>
              <a:rPr lang="en-US" altLang="en-US" dirty="0"/>
              <a:t>In the case of the RBS, this leads to a question of whether an additional brace is needed at the RBS. Since the RBS is a prequalified connection, the requirements for additional lateral bracing is specified in AISC 358.</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228</a:t>
            </a:fld>
            <a:endParaRPr lang="fr-CA" dirty="0"/>
          </a:p>
        </p:txBody>
      </p:sp>
    </p:spTree>
    <p:extLst>
      <p:ext uri="{BB962C8B-B14F-4D97-AF65-F5344CB8AC3E}">
        <p14:creationId xmlns:p14="http://schemas.microsoft.com/office/powerpoint/2010/main" val="1393436158"/>
      </p:ext>
    </p:extLst>
  </p:cSld>
  <p:clrMapOvr>
    <a:masterClrMapping/>
  </p:clrMapOvr>
</p:notes>
</file>

<file path=ppt/notesSlides/notesSlide2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Research has shown that when a composite concrete floor slab is present, no additional lateral bracing is needed at the RBS (at either the top or bottom flange). This photo shows an RBS test specimen with a concrete floor slab.</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229</a:t>
            </a:fld>
            <a:endParaRPr lang="fr-CA" dirty="0"/>
          </a:p>
        </p:txBody>
      </p:sp>
    </p:spTree>
    <p:extLst>
      <p:ext uri="{BB962C8B-B14F-4D97-AF65-F5344CB8AC3E}">
        <p14:creationId xmlns:p14="http://schemas.microsoft.com/office/powerpoint/2010/main" val="2687808212"/>
      </p:ext>
    </p:extLst>
  </p:cSld>
  <p:clrMapOvr>
    <a:masterClrMapping/>
  </p:clrMapOvr>
</p:notes>
</file>

<file path=ppt/notesSlides/notesSlide2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the RBS test specimen with a composite floor slab shown on the previous slide. No additional lateral bracing was provided at the RBS. This specimen achieved well in excess of </a:t>
            </a:r>
            <a:r>
              <a:rPr lang="en-US" altLang="en-US" dirty="0">
                <a:sym typeface="Symbol" pitchFamily="18" charset="2"/>
              </a:rPr>
              <a:t> 0.04 radian drift angle, thereby meeting the performance criteria for SMF connections. This is a view looking up at the bottom flange (the metal deck of the composite floor is also visible). A great deal of yielding is apparent in the reduced section. Note, however, there is very little lateral displacement of the flange, indicating little influence of lateral torsional buckling.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230</a:t>
            </a:fld>
            <a:endParaRPr lang="fr-CA" dirty="0"/>
          </a:p>
        </p:txBody>
      </p:sp>
    </p:spTree>
    <p:extLst>
      <p:ext uri="{BB962C8B-B14F-4D97-AF65-F5344CB8AC3E}">
        <p14:creationId xmlns:p14="http://schemas.microsoft.com/office/powerpoint/2010/main" val="3728283993"/>
      </p:ext>
    </p:extLst>
  </p:cSld>
  <p:clrMapOvr>
    <a:masterClrMapping/>
  </p:clrMapOvr>
</p:notes>
</file>

<file path=ppt/notesSlides/notesSlide2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49325" rtl="0" eaLnBrk="0" fontAlgn="base" latinLnBrk="0" hangingPunct="0">
              <a:lnSpc>
                <a:spcPct val="100000"/>
              </a:lnSpc>
              <a:spcBef>
                <a:spcPct val="30000"/>
              </a:spcBef>
              <a:spcAft>
                <a:spcPct val="0"/>
              </a:spcAft>
              <a:buClrTx/>
              <a:buSzTx/>
              <a:buFontTx/>
              <a:buNone/>
              <a:tabLst/>
              <a:defRPr/>
            </a:pPr>
            <a:r>
              <a:rPr lang="en-US" altLang="en-US" dirty="0"/>
              <a:t>If a composite concrete floor slab is not present (e.g. metal roof decking without concrete fill, plywood floors, </a:t>
            </a:r>
            <a:r>
              <a:rPr lang="en-US" altLang="en-US" dirty="0" err="1"/>
              <a:t>etc</a:t>
            </a:r>
            <a:r>
              <a:rPr lang="en-US" altLang="en-US" dirty="0"/>
              <a:t>), then an additional lateral brace must be provided near the RBS cut. Note that the lateral brace should not be attached within the reduced section, since this is the protected zone.</a:t>
            </a:r>
          </a:p>
          <a:p>
            <a:endParaRPr lang="en-US" altLang="en-US" dirty="0"/>
          </a:p>
          <a:p>
            <a:r>
              <a:rPr lang="en-US" altLang="en-US" dirty="0"/>
              <a:t>If a composite concrete floor slab is present with welded shear connectors spaced at 12” max </a:t>
            </a:r>
            <a:r>
              <a:rPr lang="en-US" altLang="en-US" dirty="0" err="1"/>
              <a:t>oc</a:t>
            </a:r>
            <a:r>
              <a:rPr lang="en-US" altLang="en-US" dirty="0"/>
              <a:t>, no additional lateral bracing is needed at the RBS. Just provide lateral braces at the required minimum spacing. Note that to qualify as a composite slab, shear studs are not needed within the reduced section of the beam. In fact, shear studs are prohibited in this region, since this is the </a:t>
            </a:r>
            <a:r>
              <a:rPr lang="en-US" altLang="en-US" i="1" dirty="0"/>
              <a:t>protected zone.</a:t>
            </a:r>
          </a:p>
          <a:p>
            <a:endParaRPr lang="en-US" altLang="en-US" i="1"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231</a:t>
            </a:fld>
            <a:endParaRPr lang="fr-CA" dirty="0"/>
          </a:p>
        </p:txBody>
      </p:sp>
    </p:spTree>
    <p:extLst>
      <p:ext uri="{BB962C8B-B14F-4D97-AF65-F5344CB8AC3E}">
        <p14:creationId xmlns:p14="http://schemas.microsoft.com/office/powerpoint/2010/main" val="3419957756"/>
      </p:ext>
    </p:extLst>
  </p:cSld>
  <p:clrMapOvr>
    <a:masterClrMapping/>
  </p:clrMapOvr>
</p:notes>
</file>

<file path=ppt/notesSlides/notesSlide2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slide shows incorrect placement of a lateral brace. This lateral brace is attached within the reduced section of the beam. The brace should be attached just outside of the reduced section.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232</a:t>
            </a:fld>
            <a:endParaRPr lang="fr-CA" dirty="0"/>
          </a:p>
        </p:txBody>
      </p:sp>
    </p:spTree>
    <p:extLst>
      <p:ext uri="{BB962C8B-B14F-4D97-AF65-F5344CB8AC3E}">
        <p14:creationId xmlns:p14="http://schemas.microsoft.com/office/powerpoint/2010/main" val="744220629"/>
      </p:ext>
    </p:extLst>
  </p:cSld>
  <p:clrMapOvr>
    <a:masterClrMapping/>
  </p:clrMapOvr>
</p:notes>
</file>

<file path=ppt/notesSlides/notesSlide2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completes our overview of Special Moment Frames. </a:t>
            </a:r>
          </a:p>
          <a:p>
            <a:endParaRPr lang="en-US" altLang="en-US" dirty="0"/>
          </a:p>
          <a:p>
            <a:endParaRPr lang="en-US" altLang="en-US" dirty="0"/>
          </a:p>
          <a:p>
            <a:pPr>
              <a:lnSpc>
                <a:spcPct val="80000"/>
              </a:lnSpc>
            </a:pPr>
            <a:endParaRPr lang="en-US" alt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233</a:t>
            </a:fld>
            <a:endParaRPr lang="fr-CA" dirty="0"/>
          </a:p>
        </p:txBody>
      </p:sp>
    </p:spTree>
    <p:extLst>
      <p:ext uri="{BB962C8B-B14F-4D97-AF65-F5344CB8AC3E}">
        <p14:creationId xmlns:p14="http://schemas.microsoft.com/office/powerpoint/2010/main" val="268330763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Bottom flange - back-up tacked into place. Back-up bars extend beyond flange edges.</a:t>
            </a:r>
          </a:p>
          <a:p>
            <a:r>
              <a:rPr lang="en-US" altLang="en-US" dirty="0"/>
              <a:t>Tack welds should be placed inside of the groove, so that they are incorporated into the final weld.</a:t>
            </a:r>
          </a:p>
          <a:p>
            <a:r>
              <a:rPr lang="en-US" altLang="en-US" dirty="0"/>
              <a:t>Typical groove weld geometry: 3/8" root (gap between column face and bottom edge of beam flange) and 30-degree bevel on beam flange (30-degrees measured from a vertical line).</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25</a:t>
            </a:fld>
            <a:endParaRPr lang="fr-CA" dirty="0"/>
          </a:p>
        </p:txBody>
      </p:sp>
    </p:spTree>
    <p:extLst>
      <p:ext uri="{BB962C8B-B14F-4D97-AF65-F5344CB8AC3E}">
        <p14:creationId xmlns:p14="http://schemas.microsoft.com/office/powerpoint/2010/main" val="17637701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Weld tabs tacked in place. Weld tabs extend groove geometry beyond the flange edges. This permits weld terminations (which normally contain defects) to be made outside of the beam flange.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26</a:t>
            </a:fld>
            <a:endParaRPr lang="fr-CA" dirty="0"/>
          </a:p>
        </p:txBody>
      </p:sp>
    </p:spTree>
    <p:extLst>
      <p:ext uri="{BB962C8B-B14F-4D97-AF65-F5344CB8AC3E}">
        <p14:creationId xmlns:p14="http://schemas.microsoft.com/office/powerpoint/2010/main" val="69252711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first weld pass has been placed inside of the groove (the "root" pass). To make this pass, the welder must interrupt the weld in the center portion of the flange, i.e., in the region of the weld access hole.</a:t>
            </a:r>
          </a:p>
          <a:p>
            <a:r>
              <a:rPr lang="en-US" altLang="en-US" dirty="0"/>
              <a:t>The beam flange groove welds are normally made in the field using the self-shielded flux-cored arc welding (FCAW) process. With this process, the electrode is a wire that is fed continuously from a reel (as opposed to a stick). The wire is hollow, and the flux is on the inside of the wire.</a:t>
            </a:r>
          </a:p>
          <a:p>
            <a:r>
              <a:rPr lang="en-US" altLang="en-US" dirty="0"/>
              <a:t>The self-shielded FCAW process was commonly used before the 1994 Northridge Earthquake, and is still the process typically used in current field welding practice.</a:t>
            </a:r>
          </a:p>
          <a:p>
            <a:r>
              <a:rPr lang="en-US" altLang="en-US" dirty="0"/>
              <a:t>Prior to the 1994 Northridge Earthquake, a common electrode used for these welds was classified (AWS classification) as E70T-4. The low fracture toughness of the weld metal deposited by this electrode was subsequently identified as an important contributing factor to the connection failures observed after the 1994 Northridge Earthquake.</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27</a:t>
            </a:fld>
            <a:endParaRPr lang="fr-CA" dirty="0"/>
          </a:p>
        </p:txBody>
      </p:sp>
    </p:spTree>
    <p:extLst>
      <p:ext uri="{BB962C8B-B14F-4D97-AF65-F5344CB8AC3E}">
        <p14:creationId xmlns:p14="http://schemas.microsoft.com/office/powerpoint/2010/main" val="60708414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Bottom groove continues to be filled with weld metal. Note that each weld pass is interrupted in the center portion of the flange, where the welder must weld from alternate sides of the beam web. The interruption of the weld passes in the middle portion of the flange (</a:t>
            </a:r>
            <a:r>
              <a:rPr lang="en-US" altLang="en-US" dirty="0" err="1"/>
              <a:t>i.e</a:t>
            </a:r>
            <a:r>
              <a:rPr lang="en-US" altLang="en-US" dirty="0"/>
              <a:t> the portion in the vicinity of the weld access hole) can lead to weld defects in this region.</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28</a:t>
            </a:fld>
            <a:endParaRPr lang="fr-CA" dirty="0"/>
          </a:p>
        </p:txBody>
      </p:sp>
    </p:spTree>
    <p:extLst>
      <p:ext uri="{BB962C8B-B14F-4D97-AF65-F5344CB8AC3E}">
        <p14:creationId xmlns:p14="http://schemas.microsoft.com/office/powerpoint/2010/main" val="388227080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Completed bottom flange groove weld. In pre-Northridge practice, the back-up bar and weld tabs were normally left in-place.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29</a:t>
            </a:fld>
            <a:endParaRPr lang="fr-CA" dirty="0"/>
          </a:p>
        </p:txBody>
      </p:sp>
    </p:spTree>
    <p:extLst>
      <p:ext uri="{BB962C8B-B14F-4D97-AF65-F5344CB8AC3E}">
        <p14:creationId xmlns:p14="http://schemas.microsoft.com/office/powerpoint/2010/main" val="32751461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Beam top flange, prior to welding. Back-up bar and weld tabs have been tacked into place. Note that the backup bar is continuous, and passes through the weld access hole.</a:t>
            </a:r>
          </a:p>
        </p:txBody>
      </p:sp>
      <p:sp>
        <p:nvSpPr>
          <p:cNvPr id="4" name="Slide Number Placeholder 3"/>
          <p:cNvSpPr>
            <a:spLocks noGrp="1"/>
          </p:cNvSpPr>
          <p:nvPr>
            <p:ph type="sldNum" sz="quarter" idx="5"/>
          </p:nvPr>
        </p:nvSpPr>
        <p:spPr/>
        <p:txBody>
          <a:bodyPr/>
          <a:lstStyle/>
          <a:p>
            <a:fld id="{FDAD251D-F4B4-477B-AC6C-B1160455DDA7}" type="slidenum">
              <a:rPr lang="fr-CA" smtClean="0"/>
              <a:pPr/>
              <a:t>30</a:t>
            </a:fld>
            <a:endParaRPr lang="fr-CA" dirty="0"/>
          </a:p>
        </p:txBody>
      </p:sp>
    </p:spTree>
    <p:extLst>
      <p:ext uri="{BB962C8B-B14F-4D97-AF65-F5344CB8AC3E}">
        <p14:creationId xmlns:p14="http://schemas.microsoft.com/office/powerpoint/2010/main" val="611959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Completed top flange grooved weld. For any given weld pass, the welder starts outside of the beam flange (in the region of the weld tab), welds continuously across the groove, and terminates the weld pass outside of the beam flange, at the opposite weld tab. Unlike the bottom flange weld, the top flange groove weld is not interrupted in the middle part of the flange (</a:t>
            </a:r>
            <a:r>
              <a:rPr lang="en-US" altLang="en-US" dirty="0" err="1"/>
              <a:t>i.e</a:t>
            </a:r>
            <a:r>
              <a:rPr lang="en-US" altLang="en-US" dirty="0"/>
              <a:t>, the beam web is not an obstruction at the top flange weld).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31</a:t>
            </a:fld>
            <a:endParaRPr lang="fr-CA" dirty="0"/>
          </a:p>
        </p:txBody>
      </p:sp>
    </p:spTree>
    <p:extLst>
      <p:ext uri="{BB962C8B-B14F-4D97-AF65-F5344CB8AC3E}">
        <p14:creationId xmlns:p14="http://schemas.microsoft.com/office/powerpoint/2010/main" val="242221753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These are the major topic areas to be covered in this module. The initial part of this module will discuss basic issues on the behavior and design of moment resisting frames. The latter part of the module will present key detailing requirements for moment resisting frames in the AISC </a:t>
            </a:r>
            <a:r>
              <a:rPr lang="en-US" altLang="en-US" i="1" dirty="0"/>
              <a:t>Seismic Provisions.</a:t>
            </a: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a:t>
            </a:fld>
            <a:endParaRPr lang="fr-CA" dirty="0"/>
          </a:p>
        </p:txBody>
      </p:sp>
    </p:spTree>
    <p:extLst>
      <p:ext uri="{BB962C8B-B14F-4D97-AF65-F5344CB8AC3E}">
        <p14:creationId xmlns:p14="http://schemas.microsoft.com/office/powerpoint/2010/main" val="96101578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Beam flange groove welds are normally examined after completion in the field by ultrasonic testing (UT).  (This photo shows a moment connection with a cover plate).</a:t>
            </a:r>
          </a:p>
          <a:p>
            <a:r>
              <a:rPr lang="en-US" altLang="en-US" dirty="0"/>
              <a:t>With UT, a transducer sends a sound wave into the weld joint. If the wave encounters a defect, a portion of the wave is reflected back to the transducer. An experienced UT technician can interpret these signals to detect defects.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32</a:t>
            </a:fld>
            <a:endParaRPr lang="fr-CA" dirty="0"/>
          </a:p>
        </p:txBody>
      </p:sp>
    </p:spTree>
    <p:extLst>
      <p:ext uri="{BB962C8B-B14F-4D97-AF65-F5344CB8AC3E}">
        <p14:creationId xmlns:p14="http://schemas.microsoft.com/office/powerpoint/2010/main" val="419244376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next series of slides will examine laboratory data on the performance of the pre-Northridge welded flange - bolted web connection under cyclic loading. This slide shows a typical experimental setup for testing a moment connection. A test specimen normally consists of a beam segment connected to a column segments. The ends of the column are held in place, and cyclic loads and deformations are applied to the end of the beam segment. The point of load application represents a point of inflection (zero moment) in the beam of a moment frame under lateral load.</a:t>
            </a:r>
          </a:p>
        </p:txBody>
      </p:sp>
      <p:sp>
        <p:nvSpPr>
          <p:cNvPr id="4" name="Slide Number Placeholder 3"/>
          <p:cNvSpPr>
            <a:spLocks noGrp="1"/>
          </p:cNvSpPr>
          <p:nvPr>
            <p:ph type="sldNum" sz="quarter" idx="5"/>
          </p:nvPr>
        </p:nvSpPr>
        <p:spPr/>
        <p:txBody>
          <a:bodyPr/>
          <a:lstStyle/>
          <a:p>
            <a:fld id="{FDAD251D-F4B4-477B-AC6C-B1160455DDA7}" type="slidenum">
              <a:rPr lang="fr-CA" smtClean="0"/>
              <a:pPr/>
              <a:t>33</a:t>
            </a:fld>
            <a:endParaRPr lang="fr-CA" dirty="0"/>
          </a:p>
        </p:txBody>
      </p:sp>
    </p:spTree>
    <p:extLst>
      <p:ext uri="{BB962C8B-B14F-4D97-AF65-F5344CB8AC3E}">
        <p14:creationId xmlns:p14="http://schemas.microsoft.com/office/powerpoint/2010/main" val="233268577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photo of a typical beam-column </a:t>
            </a:r>
            <a:r>
              <a:rPr lang="en-US" altLang="en-US" dirty="0" err="1"/>
              <a:t>subassemblage</a:t>
            </a:r>
            <a:r>
              <a:rPr lang="en-US" altLang="en-US" dirty="0"/>
              <a:t> in the laboratory. A hydraulic loading ram is located at the right end of the beam segment. A lateral brace is also provided near the end of the beam, to restrain lateral torsional buckling of the beam.</a:t>
            </a:r>
          </a:p>
          <a:p>
            <a:r>
              <a:rPr lang="en-US" altLang="en-US" dirty="0"/>
              <a:t>Note that the connection region is painted white, using "whitewash" (a mixture of lime and water). When steel yields, the large strains will cause the whitewash to fall off of the beam. The whitewash, therefore, provides an indication of where yielding has occurred.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34</a:t>
            </a:fld>
            <a:endParaRPr lang="fr-CA" dirty="0"/>
          </a:p>
        </p:txBody>
      </p:sp>
    </p:spTree>
    <p:extLst>
      <p:ext uri="{BB962C8B-B14F-4D97-AF65-F5344CB8AC3E}">
        <p14:creationId xmlns:p14="http://schemas.microsoft.com/office/powerpoint/2010/main" val="131531597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 will begin by examining a series of tests on the welded flange - bolted web moment connection, conducted at UC Berkeley in about 1970. These were the first large-scale cyclic loading tests conducted on this connection detail.</a:t>
            </a:r>
          </a:p>
          <a:p>
            <a:r>
              <a:rPr lang="en-US" altLang="en-US" dirty="0"/>
              <a:t>Tests were conducted using W18x50 and W24x76 beams.</a:t>
            </a:r>
          </a:p>
          <a:p>
            <a:r>
              <a:rPr lang="en-US" altLang="en-US" dirty="0"/>
              <a:t>Two different connection details were tested:</a:t>
            </a:r>
          </a:p>
          <a:p>
            <a:r>
              <a:rPr lang="en-US" altLang="en-US" dirty="0"/>
              <a:t>- an all-welded detail (beam flange and beam web are welded directly to the column flange, using CJP groove welds);</a:t>
            </a:r>
          </a:p>
          <a:p>
            <a:r>
              <a:rPr lang="en-US" altLang="en-US" dirty="0"/>
              <a:t>- welded flange - bolted web detail.</a:t>
            </a:r>
          </a:p>
          <a:p>
            <a:endParaRPr lang="en-US" altLang="en-US" dirty="0"/>
          </a:p>
          <a:p>
            <a:r>
              <a:rPr lang="en-US" altLang="en-US" dirty="0"/>
              <a:t>Reference: </a:t>
            </a:r>
          </a:p>
          <a:p>
            <a:r>
              <a:rPr lang="en-US" altLang="en-US" dirty="0"/>
              <a:t>Popov, E.P. and Stephen, R.M., "Cyclic Loading of Full Size Steel Connections." Bulletin No. 21, American Iron and Steel Institute (AISI), Washington DC, 1972.</a:t>
            </a:r>
          </a:p>
          <a:p>
            <a:endParaRPr lang="en-US" altLang="en-US" dirty="0"/>
          </a:p>
          <a:p>
            <a:r>
              <a:rPr lang="en-US" altLang="en-US" dirty="0"/>
              <a:t>Note: Drawing and photos in subsequent slides are from AISI Bulletin No. 21.</a:t>
            </a:r>
            <a:endParaRPr lang="en-US" altLang="en-US" b="1"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35</a:t>
            </a:fld>
            <a:endParaRPr lang="fr-CA" dirty="0"/>
          </a:p>
        </p:txBody>
      </p:sp>
    </p:spTree>
    <p:extLst>
      <p:ext uri="{BB962C8B-B14F-4D97-AF65-F5344CB8AC3E}">
        <p14:creationId xmlns:p14="http://schemas.microsoft.com/office/powerpoint/2010/main" val="303690325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 typical specimen. </a:t>
            </a:r>
          </a:p>
          <a:p>
            <a:r>
              <a:rPr lang="en-US" altLang="en-US" dirty="0"/>
              <a:t>Note that the entire back flange of the column was bolted to a support.</a:t>
            </a:r>
          </a:p>
          <a:p>
            <a:endParaRPr lang="en-US" altLang="en-US" dirty="0"/>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36</a:t>
            </a:fld>
            <a:endParaRPr lang="fr-CA" dirty="0"/>
          </a:p>
        </p:txBody>
      </p:sp>
    </p:spTree>
    <p:extLst>
      <p:ext uri="{BB962C8B-B14F-4D97-AF65-F5344CB8AC3E}">
        <p14:creationId xmlns:p14="http://schemas.microsoft.com/office/powerpoint/2010/main" val="361760199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all-welded connection detail.</a:t>
            </a:r>
          </a:p>
          <a:p>
            <a:r>
              <a:rPr lang="en-US" altLang="en-US" dirty="0"/>
              <a:t>Beam flanges are welded to column using CJP groove weld.</a:t>
            </a:r>
          </a:p>
          <a:p>
            <a:r>
              <a:rPr lang="en-US" altLang="en-US" dirty="0"/>
              <a:t>Beam web is also welded to column flange using CJP groove weld (see section A-A). Shear tab serves as erection aid (holds beam in-place prior to welding) and also serves are a back-up bar for the groove weld.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37</a:t>
            </a:fld>
            <a:endParaRPr lang="fr-CA" dirty="0"/>
          </a:p>
        </p:txBody>
      </p:sp>
    </p:spTree>
    <p:extLst>
      <p:ext uri="{BB962C8B-B14F-4D97-AF65-F5344CB8AC3E}">
        <p14:creationId xmlns:p14="http://schemas.microsoft.com/office/powerpoint/2010/main" val="358939314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Welded flange - bolted web detail.</a:t>
            </a:r>
          </a:p>
          <a:p>
            <a:r>
              <a:rPr lang="en-US" altLang="en-US" dirty="0"/>
              <a:t>Identical to all-welded detail on previous slide, except beam web is bolted to shear tab.</a:t>
            </a:r>
          </a:p>
        </p:txBody>
      </p:sp>
      <p:sp>
        <p:nvSpPr>
          <p:cNvPr id="4" name="Slide Number Placeholder 3"/>
          <p:cNvSpPr>
            <a:spLocks noGrp="1"/>
          </p:cNvSpPr>
          <p:nvPr>
            <p:ph type="sldNum" sz="quarter" idx="5"/>
          </p:nvPr>
        </p:nvSpPr>
        <p:spPr/>
        <p:txBody>
          <a:bodyPr/>
          <a:lstStyle/>
          <a:p>
            <a:fld id="{FDAD251D-F4B4-477B-AC6C-B1160455DDA7}" type="slidenum">
              <a:rPr lang="fr-CA" smtClean="0"/>
              <a:pPr/>
              <a:t>38</a:t>
            </a:fld>
            <a:endParaRPr lang="fr-CA" dirty="0"/>
          </a:p>
        </p:txBody>
      </p:sp>
    </p:spTree>
    <p:extLst>
      <p:ext uri="{BB962C8B-B14F-4D97-AF65-F5344CB8AC3E}">
        <p14:creationId xmlns:p14="http://schemas.microsoft.com/office/powerpoint/2010/main" val="134790004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Cyclic loading response for all-welded connection with W24x76 beam. Connection permitted the beam to develop its full plastic strength, and maintain that strength through large cyclic inelastic deformations. Note that test was ended with one final large imposed displacement, to the stroke capacity of the hydraulic loading ram.</a:t>
            </a:r>
          </a:p>
          <a:p>
            <a:r>
              <a:rPr lang="en-US" altLang="en-US" dirty="0"/>
              <a:t>When test was terminated, there was no connection failure. This tested showed outstanding performance for the all-welded connection. That is, the connection permitted the beam to develop large cyclic ductility without failure of the connection.</a:t>
            </a:r>
          </a:p>
          <a:p>
            <a:endParaRPr lang="en-US" altLang="en-US" dirty="0"/>
          </a:p>
          <a:p>
            <a:r>
              <a:rPr lang="en-US" altLang="en-US" dirty="0"/>
              <a:t>Note that the final large half-cycle of loading shows some deterioration in beam strength. This is due to the development of local buckling in the beam.</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39</a:t>
            </a:fld>
            <a:endParaRPr lang="fr-CA" dirty="0"/>
          </a:p>
        </p:txBody>
      </p:sp>
    </p:spTree>
    <p:extLst>
      <p:ext uri="{BB962C8B-B14F-4D97-AF65-F5344CB8AC3E}">
        <p14:creationId xmlns:p14="http://schemas.microsoft.com/office/powerpoint/2010/main" val="129631750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Photo of all-welded connection specimen after testing. Dark areas (where whitewash has fallen off) indicate areas of yielding in the beam. This shows a classic plastic hinge yield pattern in a beam. Note that at the left end of the beam, yielding has occurred over the full depth of the cross-section. That is, the beam has developed a fully plastic cross-section.</a:t>
            </a:r>
          </a:p>
          <a:p>
            <a:endParaRPr lang="en-US" altLang="en-US" dirty="0"/>
          </a:p>
          <a:p>
            <a:r>
              <a:rPr lang="en-US" altLang="en-US" dirty="0"/>
              <a:t>This photo also clearly shows flange buckling in the bottom flange of the beam. Even though the flange buckling appears to be quite severe, it resulted in a very gradual loss of beam strength. The loss of beam strength in the final half-cycle of loading seen on the previous load-deflection plot is the result of this flange buckling.</a:t>
            </a:r>
          </a:p>
          <a:p>
            <a:endParaRPr lang="en-US" altLang="en-US" dirty="0"/>
          </a:p>
          <a:p>
            <a:r>
              <a:rPr lang="en-US" altLang="en-US" dirty="0"/>
              <a:t>The W24x76 beam used in this test is "seismically compact." Note that providing a seismically compact flange does not prevent flange buckling. It does, however, delay flange buckling until the beam develops its full plastic moment capacity and large cyclic ductility. Even after flange buckling initiates, strength degradation is gradual for a seismically compact section.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40</a:t>
            </a:fld>
            <a:endParaRPr lang="fr-CA" dirty="0"/>
          </a:p>
        </p:txBody>
      </p:sp>
    </p:spTree>
    <p:extLst>
      <p:ext uri="{BB962C8B-B14F-4D97-AF65-F5344CB8AC3E}">
        <p14:creationId xmlns:p14="http://schemas.microsoft.com/office/powerpoint/2010/main" val="3382193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Cyclic loading response for W24x76 beam, with welded flange-bolted web connection. This connection permitted the beam to yield, and allowed the beam to develop moderate levels of ductility. However, in the specimen, connection failure (fracture) occurred after several cycles of loading.</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41</a:t>
            </a:fld>
            <a:endParaRPr lang="fr-CA" dirty="0"/>
          </a:p>
        </p:txBody>
      </p:sp>
    </p:spTree>
    <p:extLst>
      <p:ext uri="{BB962C8B-B14F-4D97-AF65-F5344CB8AC3E}">
        <p14:creationId xmlns:p14="http://schemas.microsoft.com/office/powerpoint/2010/main" val="25117483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We will begin this module with a description of the basic behavior of steel moment resisting frames.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4</a:t>
            </a:fld>
            <a:endParaRPr lang="fr-CA" dirty="0"/>
          </a:p>
        </p:txBody>
      </p:sp>
    </p:spTree>
    <p:extLst>
      <p:ext uri="{BB962C8B-B14F-4D97-AF65-F5344CB8AC3E}">
        <p14:creationId xmlns:p14="http://schemas.microsoft.com/office/powerpoint/2010/main" val="393922419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Photo of welded flange - bolted web connection specimen after testing. Dark areas (where whitewash has fallen off) indicate areas of yielding in the beam. As compared to the all-welded specimen, little yielding occurred in the web of the beam. This suggests that the bolted web connection was not capable of transferring moment in the web portion of the beam, into the column. </a:t>
            </a:r>
          </a:p>
          <a:p>
            <a:r>
              <a:rPr lang="en-US" altLang="en-US" dirty="0"/>
              <a:t>Observe the fracture at the bottom beam flange groove weld. This fracture is near the interface between the weld and the column flange. </a:t>
            </a:r>
          </a:p>
          <a:p>
            <a:endParaRPr lang="en-US" altLang="en-US" dirty="0"/>
          </a:p>
          <a:p>
            <a:r>
              <a:rPr lang="en-US" altLang="en-US" dirty="0"/>
              <a:t>Note that the connection is considered to have failed once fracture occurs.</a:t>
            </a:r>
          </a:p>
          <a:p>
            <a:r>
              <a:rPr lang="en-US" altLang="en-US" dirty="0"/>
              <a:t>The occurrence of yielding is not "failure." In fact, yielding in the beam is the desired ductile response mode.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42</a:t>
            </a:fld>
            <a:endParaRPr lang="fr-CA" dirty="0"/>
          </a:p>
        </p:txBody>
      </p:sp>
    </p:spTree>
    <p:extLst>
      <p:ext uri="{BB962C8B-B14F-4D97-AF65-F5344CB8AC3E}">
        <p14:creationId xmlns:p14="http://schemas.microsoft.com/office/powerpoint/2010/main" val="37772527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Photo of a fracture beam flange: welded flange - bolted web connection with W18x50 beam.</a:t>
            </a:r>
          </a:p>
          <a:p>
            <a:r>
              <a:rPr lang="en-US" altLang="en-US" dirty="0"/>
              <a:t>The W18x50 beam specimens showed similar results to the W24x76 specimens. The all-welded detail showed excellent performance (no connection failure). The welded flange - bolted web detail failed (fracture) under cyclic loading, but did permit the beam to develop moderate levels of ductility prior to failure.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43</a:t>
            </a:fld>
            <a:endParaRPr lang="fr-CA" dirty="0"/>
          </a:p>
        </p:txBody>
      </p:sp>
    </p:spTree>
    <p:extLst>
      <p:ext uri="{BB962C8B-B14F-4D97-AF65-F5344CB8AC3E}">
        <p14:creationId xmlns:p14="http://schemas.microsoft.com/office/powerpoint/2010/main" val="125498097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a:t>Conclusion of UC Berkeley 1970 test series:</a:t>
            </a:r>
          </a:p>
          <a:p>
            <a:r>
              <a:rPr lang="en-US" altLang="en-US" sz="1200" dirty="0"/>
              <a:t>The all-welded connections showed outstanding performance. The beams developed large cyclic </a:t>
            </a:r>
            <a:r>
              <a:rPr lang="en-US" altLang="en-US" sz="1200" dirty="0" err="1"/>
              <a:t>ductilities</a:t>
            </a:r>
            <a:r>
              <a:rPr lang="en-US" altLang="en-US" sz="1200" dirty="0"/>
              <a:t> without connection failure.</a:t>
            </a:r>
          </a:p>
          <a:p>
            <a:r>
              <a:rPr lang="en-US" altLang="en-US" sz="1200" dirty="0"/>
              <a:t>The welded flange - bolted web connections allowed the beams to develop moderate levels of ductility prior to connection failure. Connection "failure" was the development of fractures in the vicinity of the beam flange groove welds.</a:t>
            </a:r>
          </a:p>
          <a:p>
            <a:endParaRPr lang="en-US" altLang="en-US" sz="1200" dirty="0"/>
          </a:p>
          <a:p>
            <a:r>
              <a:rPr lang="en-US" altLang="en-US" sz="1200" dirty="0"/>
              <a:t>Even though the welded flange - bolted web connections developed less ductility in the beams prior to connection failure (as compared to the all-welded detail), their performance was still considered to be acceptable. At this time (early 1970s), there was little information available on the level of ductility actually needed to survive a strong earthquake. Thus, deciding how much ductility is satisfactory in a connection test required a great deal of judgment.</a:t>
            </a:r>
          </a:p>
          <a:p>
            <a:endParaRPr lang="en-US" altLang="en-US" sz="1200" dirty="0"/>
          </a:p>
          <a:p>
            <a:r>
              <a:rPr lang="en-US" altLang="en-US" sz="1200" dirty="0"/>
              <a:t>After completion of this test series, the welded flange - bolted web connection detail became the de facto standard for beam-to-column connections in seismic-resistant steel moment frames. The welded flange - bolted web connection was used in a large number of moment frames, from the early 1970s up through the 1994 Northridge Earthquake.</a:t>
            </a:r>
          </a:p>
          <a:p>
            <a:endParaRPr lang="en-US" altLang="en-US" sz="1200" dirty="0"/>
          </a:p>
          <a:p>
            <a:r>
              <a:rPr lang="en-US" altLang="en-US" sz="1200" dirty="0"/>
              <a:t>The 1998 UBC (Uniform Building Code) was the first building code in the US to include comprehensive detailing requirements for seismic-resistant steel framing. For moment frames, the 1988 UBC required the use of the welded flange-bolted web moment connection. Prior to the 1988 UBC, the welded flange-bolted web connection was not required by code, but was nonetheless the de facto standard, as noted above.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44</a:t>
            </a:fld>
            <a:endParaRPr lang="fr-CA" dirty="0"/>
          </a:p>
        </p:txBody>
      </p:sp>
    </p:spTree>
    <p:extLst>
      <p:ext uri="{BB962C8B-B14F-4D97-AF65-F5344CB8AC3E}">
        <p14:creationId xmlns:p14="http://schemas.microsoft.com/office/powerpoint/2010/main" val="256962009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Following the initial UC Berkeley tests in the early 1970s, subsequent connection test programs were conducted in the 1980s and early 1990s. </a:t>
            </a:r>
          </a:p>
          <a:p>
            <a:r>
              <a:rPr lang="en-US" altLang="en-US" dirty="0"/>
              <a:t>These tests showed highly variable performance. Some specimens developed moderate levels of ductility prior to connection failure. In other tests, however,  the connections failed while the beam was essentially still elastic,. </a:t>
            </a:r>
            <a:r>
              <a:rPr lang="en-US" altLang="en-US" dirty="0" err="1"/>
              <a:t>i.e</a:t>
            </a:r>
            <a:r>
              <a:rPr lang="en-US" altLang="en-US" dirty="0"/>
              <a:t>, zero ductility in the beams. In all cases, the connections failed by fractures in the vicinity of the beam flange groove welds. The next few slides show photos of typical specimens. </a:t>
            </a:r>
          </a:p>
          <a:p>
            <a:endParaRPr lang="en-US" altLang="en-US" dirty="0"/>
          </a:p>
          <a:p>
            <a:r>
              <a:rPr lang="en-US" altLang="en-US" dirty="0"/>
              <a:t>Some subsequent tests also showed rather poor performance even for all-welded connections.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45</a:t>
            </a:fld>
            <a:endParaRPr lang="fr-CA" dirty="0"/>
          </a:p>
        </p:txBody>
      </p:sp>
    </p:spTree>
    <p:extLst>
      <p:ext uri="{BB962C8B-B14F-4D97-AF65-F5344CB8AC3E}">
        <p14:creationId xmlns:p14="http://schemas.microsoft.com/office/powerpoint/2010/main" val="14685837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Typical fracture at bottom beam flange groove weld, for test specimen with welded flange-bolted web connection. Fracture is near interface of groove weld and column flange.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46</a:t>
            </a:fld>
            <a:endParaRPr lang="fr-CA" dirty="0"/>
          </a:p>
        </p:txBody>
      </p:sp>
    </p:spTree>
    <p:extLst>
      <p:ext uri="{BB962C8B-B14F-4D97-AF65-F5344CB8AC3E}">
        <p14:creationId xmlns:p14="http://schemas.microsoft.com/office/powerpoint/2010/main" val="4255258238"/>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Fracture at top flange of specimen with welded flange-bolted web connection. Fracture initiated at left edge of beam flange (at the weld-runoff region) propagated across beam top flange.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47</a:t>
            </a:fld>
            <a:endParaRPr lang="fr-CA" dirty="0"/>
          </a:p>
        </p:txBody>
      </p:sp>
    </p:spTree>
    <p:extLst>
      <p:ext uri="{BB962C8B-B14F-4D97-AF65-F5344CB8AC3E}">
        <p14:creationId xmlns:p14="http://schemas.microsoft.com/office/powerpoint/2010/main" val="200325416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 of laboratory response of a pre-Northridge welded flange-bolted web connection. Connection failed before beam developed </a:t>
            </a:r>
            <a:r>
              <a:rPr lang="en-US" altLang="en-US" dirty="0" err="1"/>
              <a:t>Mp</a:t>
            </a:r>
            <a:r>
              <a:rPr lang="en-US" altLang="en-US" dirty="0"/>
              <a:t>, i.e., beam was still in elastic range. No ductility was developed in the beam prior to connection failure.</a:t>
            </a:r>
          </a:p>
          <a:p>
            <a:r>
              <a:rPr lang="en-US" altLang="en-US" dirty="0"/>
              <a:t>This illustrates the very poor behavior that was frequently exhibited by the pre-Northridge welded flange-bolted web connection. </a:t>
            </a:r>
          </a:p>
        </p:txBody>
      </p:sp>
      <p:sp>
        <p:nvSpPr>
          <p:cNvPr id="4" name="Slide Number Placeholder 3"/>
          <p:cNvSpPr>
            <a:spLocks noGrp="1"/>
          </p:cNvSpPr>
          <p:nvPr>
            <p:ph type="sldNum" sz="quarter" idx="5"/>
          </p:nvPr>
        </p:nvSpPr>
        <p:spPr/>
        <p:txBody>
          <a:bodyPr/>
          <a:lstStyle/>
          <a:p>
            <a:fld id="{FDAD251D-F4B4-477B-AC6C-B1160455DDA7}" type="slidenum">
              <a:rPr lang="fr-CA" smtClean="0"/>
              <a:pPr/>
              <a:t>48</a:t>
            </a:fld>
            <a:endParaRPr lang="fr-CA" dirty="0"/>
          </a:p>
        </p:txBody>
      </p:sp>
    </p:spTree>
    <p:extLst>
      <p:ext uri="{BB962C8B-B14F-4D97-AF65-F5344CB8AC3E}">
        <p14:creationId xmlns:p14="http://schemas.microsoft.com/office/powerpoint/2010/main" val="1256284202"/>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Looking at the tests conducted on the welded flange - bolted web detail prior to the 1994 Northridge Earthquake:</a:t>
            </a:r>
          </a:p>
          <a:p>
            <a:endParaRPr lang="en-US" altLang="en-US" dirty="0"/>
          </a:p>
          <a:p>
            <a:r>
              <a:rPr lang="en-US" altLang="en-US" dirty="0"/>
              <a:t>While some specimens showed good performance, many specimens showed very poor performance, with failure (fracture) of the connections occurring with little or no ductility in the beam. At this point, the reasons for the high variability and frequent poor performance of the welded flange - bolted web connection were not completely understood.</a:t>
            </a:r>
          </a:p>
          <a:p>
            <a:endParaRPr lang="en-US" altLang="en-US" dirty="0"/>
          </a:p>
          <a:p>
            <a:r>
              <a:rPr lang="en-US" altLang="en-US" dirty="0"/>
              <a:t>reference:</a:t>
            </a:r>
          </a:p>
          <a:p>
            <a:endParaRPr lang="en-US" altLang="en-US" dirty="0"/>
          </a:p>
          <a:p>
            <a:r>
              <a:rPr lang="en-US" altLang="en-US" dirty="0"/>
              <a:t>Engelhardt, M.D. and Hussain, A.S., "Cyclic-Loading Performance of Welded Flange-Bolted Web Moment Connections," </a:t>
            </a:r>
            <a:r>
              <a:rPr lang="en-US" altLang="en-US" i="1" dirty="0"/>
              <a:t>Journal of Structural Engineering, </a:t>
            </a:r>
            <a:r>
              <a:rPr lang="en-US" altLang="en-US" dirty="0"/>
              <a:t>ASCE, Vol 119, No. 12, December 1993.</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49</a:t>
            </a:fld>
            <a:endParaRPr lang="fr-CA" dirty="0"/>
          </a:p>
        </p:txBody>
      </p:sp>
    </p:spTree>
    <p:extLst>
      <p:ext uri="{BB962C8B-B14F-4D97-AF65-F5344CB8AC3E}">
        <p14:creationId xmlns:p14="http://schemas.microsoft.com/office/powerpoint/2010/main" val="376833789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In the 1994 Northridge Earthquake, widespread failure of welded flange-bolted web connections was observed. Before we look at these connection failures, a brief look at this earthquake.</a:t>
            </a:r>
          </a:p>
        </p:txBody>
      </p:sp>
      <p:sp>
        <p:nvSpPr>
          <p:cNvPr id="4" name="Slide Number Placeholder 3"/>
          <p:cNvSpPr>
            <a:spLocks noGrp="1"/>
          </p:cNvSpPr>
          <p:nvPr>
            <p:ph type="sldNum" sz="quarter" idx="5"/>
          </p:nvPr>
        </p:nvSpPr>
        <p:spPr/>
        <p:txBody>
          <a:bodyPr/>
          <a:lstStyle/>
          <a:p>
            <a:fld id="{FDAD251D-F4B4-477B-AC6C-B1160455DDA7}" type="slidenum">
              <a:rPr lang="fr-CA" smtClean="0"/>
              <a:pPr/>
              <a:t>50</a:t>
            </a:fld>
            <a:endParaRPr lang="fr-CA" dirty="0"/>
          </a:p>
        </p:txBody>
      </p:sp>
    </p:spTree>
    <p:extLst>
      <p:ext uri="{BB962C8B-B14F-4D97-AF65-F5344CB8AC3E}">
        <p14:creationId xmlns:p14="http://schemas.microsoft.com/office/powerpoint/2010/main" val="74793130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Basic facts on the 1994 Northridge Earthquake. The earthquake occurred in the Los Angeles area, and affected an area similar to that affected by the 1971 San Fernando Earthquake.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51</a:t>
            </a:fld>
            <a:endParaRPr lang="fr-CA" dirty="0"/>
          </a:p>
        </p:txBody>
      </p:sp>
    </p:spTree>
    <p:extLst>
      <p:ext uri="{BB962C8B-B14F-4D97-AF65-F5344CB8AC3E}">
        <p14:creationId xmlns:p14="http://schemas.microsoft.com/office/powerpoint/2010/main" val="314168521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Basic concepts of MRFs:</a:t>
            </a:r>
          </a:p>
          <a:p>
            <a:r>
              <a:rPr lang="en-US" altLang="en-US" dirty="0"/>
              <a:t>- and MRF is a rigid frame - beams rigidly attached to columns with moment resisting connections;</a:t>
            </a:r>
          </a:p>
          <a:p>
            <a:r>
              <a:rPr lang="en-US" altLang="en-US" dirty="0"/>
              <a:t>- resist lateral force by rigid frame action;</a:t>
            </a:r>
          </a:p>
          <a:p>
            <a:r>
              <a:rPr lang="en-US" altLang="en-US" dirty="0"/>
              <a:t>- dominant forces developed in frame members: flexure and shear;</a:t>
            </a:r>
          </a:p>
          <a:p>
            <a:r>
              <a:rPr lang="en-US" altLang="en-US" dirty="0"/>
              <a:t>- ductility in MRFS is achieved by yielding in selected frame elements, as shown in slide.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a:t>
            </a:fld>
            <a:endParaRPr lang="fr-CA" dirty="0"/>
          </a:p>
        </p:txBody>
      </p:sp>
    </p:spTree>
    <p:extLst>
      <p:ext uri="{BB962C8B-B14F-4D97-AF65-F5344CB8AC3E}">
        <p14:creationId xmlns:p14="http://schemas.microsoft.com/office/powerpoint/2010/main" val="274092444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Some typical peak horizontal and vertical accelerations recorded at selected locations. These indicate very strong ground shaking at these locations.</a:t>
            </a:r>
          </a:p>
          <a:p>
            <a:r>
              <a:rPr lang="en-US" altLang="en-US" dirty="0"/>
              <a:t>Besides damage to steel moment frame buildings, the Northridge Earthquake caused severe damage to many structures. The following slides show a few examples.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52</a:t>
            </a:fld>
            <a:endParaRPr lang="fr-CA" dirty="0"/>
          </a:p>
        </p:txBody>
      </p:sp>
    </p:spTree>
    <p:extLst>
      <p:ext uri="{BB962C8B-B14F-4D97-AF65-F5344CB8AC3E}">
        <p14:creationId xmlns:p14="http://schemas.microsoft.com/office/powerpoint/2010/main" val="2010833703"/>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Collapse of first story of a wood framed apartment building.</a:t>
            </a:r>
          </a:p>
        </p:txBody>
      </p:sp>
      <p:sp>
        <p:nvSpPr>
          <p:cNvPr id="4" name="Slide Number Placeholder 3"/>
          <p:cNvSpPr>
            <a:spLocks noGrp="1"/>
          </p:cNvSpPr>
          <p:nvPr>
            <p:ph type="sldNum" sz="quarter" idx="5"/>
          </p:nvPr>
        </p:nvSpPr>
        <p:spPr/>
        <p:txBody>
          <a:bodyPr/>
          <a:lstStyle/>
          <a:p>
            <a:fld id="{FDAD251D-F4B4-477B-AC6C-B1160455DDA7}" type="slidenum">
              <a:rPr lang="fr-CA" smtClean="0"/>
              <a:pPr/>
              <a:t>53</a:t>
            </a:fld>
            <a:endParaRPr lang="fr-CA" dirty="0"/>
          </a:p>
        </p:txBody>
      </p:sp>
    </p:spTree>
    <p:extLst>
      <p:ext uri="{BB962C8B-B14F-4D97-AF65-F5344CB8AC3E}">
        <p14:creationId xmlns:p14="http://schemas.microsoft.com/office/powerpoint/2010/main" val="4100782081"/>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Severe damage to an older nonductile reinforced concrete frame building. Note that an entire story has collapsed (location of arrow).</a:t>
            </a:r>
          </a:p>
        </p:txBody>
      </p:sp>
      <p:sp>
        <p:nvSpPr>
          <p:cNvPr id="4" name="Slide Number Placeholder 3"/>
          <p:cNvSpPr>
            <a:spLocks noGrp="1"/>
          </p:cNvSpPr>
          <p:nvPr>
            <p:ph type="sldNum" sz="quarter" idx="5"/>
          </p:nvPr>
        </p:nvSpPr>
        <p:spPr/>
        <p:txBody>
          <a:bodyPr/>
          <a:lstStyle/>
          <a:p>
            <a:fld id="{FDAD251D-F4B4-477B-AC6C-B1160455DDA7}" type="slidenum">
              <a:rPr lang="fr-CA" smtClean="0"/>
              <a:pPr/>
              <a:t>54</a:t>
            </a:fld>
            <a:endParaRPr lang="fr-CA" dirty="0"/>
          </a:p>
        </p:txBody>
      </p:sp>
    </p:spTree>
    <p:extLst>
      <p:ext uri="{BB962C8B-B14F-4D97-AF65-F5344CB8AC3E}">
        <p14:creationId xmlns:p14="http://schemas.microsoft.com/office/powerpoint/2010/main" val="18067979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Severe damage to a modern parking garage.</a:t>
            </a:r>
          </a:p>
        </p:txBody>
      </p:sp>
      <p:sp>
        <p:nvSpPr>
          <p:cNvPr id="4" name="Slide Number Placeholder 3"/>
          <p:cNvSpPr>
            <a:spLocks noGrp="1"/>
          </p:cNvSpPr>
          <p:nvPr>
            <p:ph type="sldNum" sz="quarter" idx="5"/>
          </p:nvPr>
        </p:nvSpPr>
        <p:spPr/>
        <p:txBody>
          <a:bodyPr/>
          <a:lstStyle/>
          <a:p>
            <a:fld id="{FDAD251D-F4B4-477B-AC6C-B1160455DDA7}" type="slidenum">
              <a:rPr lang="fr-CA" smtClean="0"/>
              <a:pPr/>
              <a:t>55</a:t>
            </a:fld>
            <a:endParaRPr lang="fr-CA" dirty="0"/>
          </a:p>
        </p:txBody>
      </p:sp>
    </p:spTree>
    <p:extLst>
      <p:ext uri="{BB962C8B-B14F-4D97-AF65-F5344CB8AC3E}">
        <p14:creationId xmlns:p14="http://schemas.microsoft.com/office/powerpoint/2010/main" val="12435961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Next, let's look at examples of damage observed in steel moment frame buildings.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56</a:t>
            </a:fld>
            <a:endParaRPr lang="fr-CA" dirty="0"/>
          </a:p>
        </p:txBody>
      </p:sp>
    </p:spTree>
    <p:extLst>
      <p:ext uri="{BB962C8B-B14F-4D97-AF65-F5344CB8AC3E}">
        <p14:creationId xmlns:p14="http://schemas.microsoft.com/office/powerpoint/2010/main" val="270804295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altLang="en-US" dirty="0"/>
              <a:t>This slide provides a reminder of the key features of the welded flange-bolted web connection. Note that a majority of fractures observed at connections after the Northridge earthquake were in the vicinity of the beam bottom flange groove weld.</a:t>
            </a:r>
          </a:p>
          <a:p>
            <a:endParaRPr lang="en-US" altLang="en-US" dirty="0"/>
          </a:p>
          <a:p>
            <a:r>
              <a:rPr lang="en-US" altLang="en-US" dirty="0"/>
              <a:t>The next series of slides illustrates typical fractures.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58</a:t>
            </a:fld>
            <a:endParaRPr lang="fr-CA" dirty="0"/>
          </a:p>
        </p:txBody>
      </p:sp>
    </p:spTree>
    <p:extLst>
      <p:ext uri="{BB962C8B-B14F-4D97-AF65-F5344CB8AC3E}">
        <p14:creationId xmlns:p14="http://schemas.microsoft.com/office/powerpoint/2010/main" val="2219292004"/>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Many fractures were observed near the interface of the groove weld and the face of the column.</a:t>
            </a:r>
          </a:p>
        </p:txBody>
      </p:sp>
      <p:sp>
        <p:nvSpPr>
          <p:cNvPr id="4" name="Slide Number Placeholder 3"/>
          <p:cNvSpPr>
            <a:spLocks noGrp="1"/>
          </p:cNvSpPr>
          <p:nvPr>
            <p:ph type="sldNum" sz="quarter" idx="5"/>
          </p:nvPr>
        </p:nvSpPr>
        <p:spPr/>
        <p:txBody>
          <a:bodyPr/>
          <a:lstStyle/>
          <a:p>
            <a:fld id="{FDAD251D-F4B4-477B-AC6C-B1160455DDA7}" type="slidenum">
              <a:rPr lang="fr-CA" smtClean="0"/>
              <a:pPr/>
              <a:t>59</a:t>
            </a:fld>
            <a:endParaRPr lang="fr-CA" dirty="0"/>
          </a:p>
        </p:txBody>
      </p:sp>
    </p:spTree>
    <p:extLst>
      <p:ext uri="{BB962C8B-B14F-4D97-AF65-F5344CB8AC3E}">
        <p14:creationId xmlns:p14="http://schemas.microsoft.com/office/powerpoint/2010/main" val="2086973732"/>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Example of fracture near interface of groove weld and face of column. The business card highlights the location of the fracture.</a:t>
            </a:r>
          </a:p>
          <a:p>
            <a:endParaRPr lang="en-US" altLang="en-US" dirty="0"/>
          </a:p>
          <a:p>
            <a:r>
              <a:rPr lang="en-US" altLang="en-US" dirty="0"/>
              <a:t>This is a steel box column. The "rough" surface of the steel is where fireproofing material was removed. </a:t>
            </a:r>
          </a:p>
        </p:txBody>
      </p:sp>
      <p:sp>
        <p:nvSpPr>
          <p:cNvPr id="4" name="Slide Number Placeholder 3"/>
          <p:cNvSpPr>
            <a:spLocks noGrp="1"/>
          </p:cNvSpPr>
          <p:nvPr>
            <p:ph type="sldNum" sz="quarter" idx="5"/>
          </p:nvPr>
        </p:nvSpPr>
        <p:spPr/>
        <p:txBody>
          <a:bodyPr/>
          <a:lstStyle/>
          <a:p>
            <a:fld id="{FDAD251D-F4B4-477B-AC6C-B1160455DDA7}" type="slidenum">
              <a:rPr lang="fr-CA" smtClean="0"/>
              <a:pPr/>
              <a:t>60</a:t>
            </a:fld>
            <a:endParaRPr lang="fr-CA" dirty="0"/>
          </a:p>
        </p:txBody>
      </p:sp>
    </p:spTree>
    <p:extLst>
      <p:ext uri="{BB962C8B-B14F-4D97-AF65-F5344CB8AC3E}">
        <p14:creationId xmlns:p14="http://schemas.microsoft.com/office/powerpoint/2010/main" val="80871839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a fracture near the interface of the groove weld and face of column. This fracture likely initiated in the center portion of the flange weld.</a:t>
            </a:r>
          </a:p>
        </p:txBody>
      </p:sp>
      <p:sp>
        <p:nvSpPr>
          <p:cNvPr id="4" name="Slide Number Placeholder 3"/>
          <p:cNvSpPr>
            <a:spLocks noGrp="1"/>
          </p:cNvSpPr>
          <p:nvPr>
            <p:ph type="sldNum" sz="quarter" idx="5"/>
          </p:nvPr>
        </p:nvSpPr>
        <p:spPr/>
        <p:txBody>
          <a:bodyPr/>
          <a:lstStyle/>
          <a:p>
            <a:fld id="{FDAD251D-F4B4-477B-AC6C-B1160455DDA7}" type="slidenum">
              <a:rPr lang="fr-CA" smtClean="0"/>
              <a:pPr/>
              <a:t>61</a:t>
            </a:fld>
            <a:endParaRPr lang="fr-CA" dirty="0"/>
          </a:p>
        </p:txBody>
      </p:sp>
    </p:spTree>
    <p:extLst>
      <p:ext uri="{BB962C8B-B14F-4D97-AF65-F5344CB8AC3E}">
        <p14:creationId xmlns:p14="http://schemas.microsoft.com/office/powerpoint/2010/main" val="83108038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fracture near the interface of the groove weld and face of column.</a:t>
            </a:r>
          </a:p>
          <a:p>
            <a:endParaRPr lang="en-US" altLang="en-US" dirty="0"/>
          </a:p>
          <a:p>
            <a:r>
              <a:rPr lang="en-US" altLang="en-US" dirty="0"/>
              <a:t>Note that weld tab is improperly oriented. The weld tabs should be extending the groove geometry, not "damning" off the groove. When the weld tab is oriented as shown in this figure, there is a highly likelihood of weld defects at the outer edges of the weld.</a:t>
            </a:r>
          </a:p>
          <a:p>
            <a:endParaRPr lang="en-US" altLang="en-US" dirty="0"/>
          </a:p>
          <a:p>
            <a:r>
              <a:rPr lang="en-US" altLang="en-US" dirty="0"/>
              <a:t>This improperly oriented weld tab was likely not the primary cause of this fracture. However, the presence of this improperly oriented weld tab suggests "sloppy" welding practices and inadequate inspection. A welding inspector should not permit this.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62</a:t>
            </a:fld>
            <a:endParaRPr lang="fr-CA" dirty="0"/>
          </a:p>
        </p:txBody>
      </p:sp>
    </p:spTree>
    <p:extLst>
      <p:ext uri="{BB962C8B-B14F-4D97-AF65-F5344CB8AC3E}">
        <p14:creationId xmlns:p14="http://schemas.microsoft.com/office/powerpoint/2010/main" val="29333528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simple MRF - rectangular arrangement of columns and beams - with beams attached to columns with moment resisting connections.</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a:t>
            </a:fld>
            <a:endParaRPr lang="fr-CA" dirty="0"/>
          </a:p>
        </p:txBody>
      </p:sp>
    </p:spTree>
    <p:extLst>
      <p:ext uri="{BB962C8B-B14F-4D97-AF65-F5344CB8AC3E}">
        <p14:creationId xmlns:p14="http://schemas.microsoft.com/office/powerpoint/2010/main" val="426787881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fracture near the interface of the groove weld and face of column.</a:t>
            </a:r>
          </a:p>
          <a:p>
            <a:endParaRPr lang="en-US" altLang="en-US" dirty="0"/>
          </a:p>
          <a:p>
            <a:r>
              <a:rPr lang="en-US" altLang="en-US" dirty="0"/>
              <a:t>Also, this is another example of improperly oriented weld tabs.</a:t>
            </a:r>
          </a:p>
        </p:txBody>
      </p:sp>
      <p:sp>
        <p:nvSpPr>
          <p:cNvPr id="4" name="Slide Number Placeholder 3"/>
          <p:cNvSpPr>
            <a:spLocks noGrp="1"/>
          </p:cNvSpPr>
          <p:nvPr>
            <p:ph type="sldNum" sz="quarter" idx="5"/>
          </p:nvPr>
        </p:nvSpPr>
        <p:spPr/>
        <p:txBody>
          <a:bodyPr/>
          <a:lstStyle/>
          <a:p>
            <a:fld id="{FDAD251D-F4B4-477B-AC6C-B1160455DDA7}" type="slidenum">
              <a:rPr lang="fr-CA" smtClean="0"/>
              <a:pPr/>
              <a:t>63</a:t>
            </a:fld>
            <a:endParaRPr lang="fr-CA" dirty="0"/>
          </a:p>
        </p:txBody>
      </p:sp>
    </p:spTree>
    <p:extLst>
      <p:ext uri="{BB962C8B-B14F-4D97-AF65-F5344CB8AC3E}">
        <p14:creationId xmlns:p14="http://schemas.microsoft.com/office/powerpoint/2010/main" val="339092103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type of fracture observed after Northridge:</a:t>
            </a:r>
          </a:p>
          <a:p>
            <a:r>
              <a:rPr lang="en-US" altLang="en-US" dirty="0"/>
              <a:t>Fracture initiates near root of groove weld, and propagates into the column flange. The fracture ends within the column flange.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64</a:t>
            </a:fld>
            <a:endParaRPr lang="fr-CA" dirty="0"/>
          </a:p>
        </p:txBody>
      </p:sp>
    </p:spTree>
    <p:extLst>
      <p:ext uri="{BB962C8B-B14F-4D97-AF65-F5344CB8AC3E}">
        <p14:creationId xmlns:p14="http://schemas.microsoft.com/office/powerpoint/2010/main" val="3831300504"/>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example of a fracture that propagated into column flange.</a:t>
            </a:r>
          </a:p>
          <a:p>
            <a:endParaRPr lang="en-US" altLang="en-US" dirty="0"/>
          </a:p>
          <a:p>
            <a:r>
              <a:rPr lang="en-US" altLang="en-US" dirty="0"/>
              <a:t>Slide courtesy of Duane Miller - Lincoln Electric Company.</a:t>
            </a:r>
          </a:p>
        </p:txBody>
      </p:sp>
      <p:sp>
        <p:nvSpPr>
          <p:cNvPr id="4" name="Slide Number Placeholder 3"/>
          <p:cNvSpPr>
            <a:spLocks noGrp="1"/>
          </p:cNvSpPr>
          <p:nvPr>
            <p:ph type="sldNum" sz="quarter" idx="5"/>
          </p:nvPr>
        </p:nvSpPr>
        <p:spPr/>
        <p:txBody>
          <a:bodyPr/>
          <a:lstStyle/>
          <a:p>
            <a:fld id="{FDAD251D-F4B4-477B-AC6C-B1160455DDA7}" type="slidenum">
              <a:rPr lang="fr-CA" smtClean="0"/>
              <a:pPr/>
              <a:t>65</a:t>
            </a:fld>
            <a:endParaRPr lang="fr-CA" dirty="0"/>
          </a:p>
        </p:txBody>
      </p:sp>
    </p:spTree>
    <p:extLst>
      <p:ext uri="{BB962C8B-B14F-4D97-AF65-F5344CB8AC3E}">
        <p14:creationId xmlns:p14="http://schemas.microsoft.com/office/powerpoint/2010/main" val="69064276"/>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type of fracture observed after Northridge:</a:t>
            </a:r>
          </a:p>
          <a:p>
            <a:r>
              <a:rPr lang="en-US" altLang="en-US" dirty="0"/>
              <a:t>Fracture initiates near root of groove weld, and propagates into the column flange. Fracture emerges from column flange a short distance above weld. A portion of the column flange is pulled out. This type of fracture was sometimes described a as "divot" failure. (A "divot" of column flange material is pulled out).</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66</a:t>
            </a:fld>
            <a:endParaRPr lang="fr-CA" dirty="0"/>
          </a:p>
        </p:txBody>
      </p:sp>
    </p:spTree>
    <p:extLst>
      <p:ext uri="{BB962C8B-B14F-4D97-AF65-F5344CB8AC3E}">
        <p14:creationId xmlns:p14="http://schemas.microsoft.com/office/powerpoint/2010/main" val="2987632825"/>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Example of divot type fracture.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67</a:t>
            </a:fld>
            <a:endParaRPr lang="fr-CA" dirty="0"/>
          </a:p>
        </p:txBody>
      </p:sp>
    </p:spTree>
    <p:extLst>
      <p:ext uri="{BB962C8B-B14F-4D97-AF65-F5344CB8AC3E}">
        <p14:creationId xmlns:p14="http://schemas.microsoft.com/office/powerpoint/2010/main" val="58989855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divot type fracture.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68</a:t>
            </a:fld>
            <a:endParaRPr lang="fr-CA" dirty="0"/>
          </a:p>
        </p:txBody>
      </p:sp>
    </p:spTree>
    <p:extLst>
      <p:ext uri="{BB962C8B-B14F-4D97-AF65-F5344CB8AC3E}">
        <p14:creationId xmlns:p14="http://schemas.microsoft.com/office/powerpoint/2010/main" val="2234122864"/>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Another example of a divot type fracture.</a:t>
            </a:r>
          </a:p>
        </p:txBody>
      </p:sp>
      <p:sp>
        <p:nvSpPr>
          <p:cNvPr id="4" name="Slide Number Placeholder 3"/>
          <p:cNvSpPr>
            <a:spLocks noGrp="1"/>
          </p:cNvSpPr>
          <p:nvPr>
            <p:ph type="sldNum" sz="quarter" idx="5"/>
          </p:nvPr>
        </p:nvSpPr>
        <p:spPr/>
        <p:txBody>
          <a:bodyPr/>
          <a:lstStyle/>
          <a:p>
            <a:fld id="{FDAD251D-F4B4-477B-AC6C-B1160455DDA7}" type="slidenum">
              <a:rPr lang="fr-CA" smtClean="0"/>
              <a:pPr/>
              <a:t>69</a:t>
            </a:fld>
            <a:endParaRPr lang="fr-CA" dirty="0"/>
          </a:p>
        </p:txBody>
      </p:sp>
    </p:spTree>
    <p:extLst>
      <p:ext uri="{BB962C8B-B14F-4D97-AF65-F5344CB8AC3E}">
        <p14:creationId xmlns:p14="http://schemas.microsoft.com/office/powerpoint/2010/main" val="163031951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example of a divot type fracture.</a:t>
            </a:r>
          </a:p>
          <a:p>
            <a:endParaRPr lang="en-US" altLang="en-US" dirty="0"/>
          </a:p>
          <a:p>
            <a:r>
              <a:rPr lang="en-US" altLang="en-US" dirty="0"/>
              <a:t>This photo is from a laboratory test specimen, tested after the Northridge Earthquake as past of the FEMA-SAC program (described later). This photo is looking at the face of the column flange, in the vicinity of the beam bottom flange groove weld (beam was removed for this photo). Observe the "divot" of column flange material that was pulled out.</a:t>
            </a:r>
          </a:p>
        </p:txBody>
      </p:sp>
      <p:sp>
        <p:nvSpPr>
          <p:cNvPr id="4" name="Slide Number Placeholder 3"/>
          <p:cNvSpPr>
            <a:spLocks noGrp="1"/>
          </p:cNvSpPr>
          <p:nvPr>
            <p:ph type="sldNum" sz="quarter" idx="5"/>
          </p:nvPr>
        </p:nvSpPr>
        <p:spPr/>
        <p:txBody>
          <a:bodyPr/>
          <a:lstStyle/>
          <a:p>
            <a:fld id="{FDAD251D-F4B4-477B-AC6C-B1160455DDA7}" type="slidenum">
              <a:rPr lang="fr-CA" smtClean="0"/>
              <a:pPr/>
              <a:t>70</a:t>
            </a:fld>
            <a:endParaRPr lang="fr-CA" dirty="0"/>
          </a:p>
        </p:txBody>
      </p:sp>
    </p:spTree>
    <p:extLst>
      <p:ext uri="{BB962C8B-B14F-4D97-AF65-F5344CB8AC3E}">
        <p14:creationId xmlns:p14="http://schemas.microsoft.com/office/powerpoint/2010/main" val="501301412"/>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type of fracture observed after Northridge:</a:t>
            </a:r>
          </a:p>
          <a:p>
            <a:r>
              <a:rPr lang="en-US" altLang="en-US" dirty="0"/>
              <a:t>Fracture initiates near root of groove weld, and propagates across the column flange.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71</a:t>
            </a:fld>
            <a:endParaRPr lang="fr-CA" dirty="0"/>
          </a:p>
        </p:txBody>
      </p:sp>
    </p:spTree>
    <p:extLst>
      <p:ext uri="{BB962C8B-B14F-4D97-AF65-F5344CB8AC3E}">
        <p14:creationId xmlns:p14="http://schemas.microsoft.com/office/powerpoint/2010/main" val="475393013"/>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Another type of fracture observed after Northridge:</a:t>
            </a:r>
          </a:p>
          <a:p>
            <a:r>
              <a:rPr lang="en-US" altLang="en-US" dirty="0"/>
              <a:t>Fracture initiates near root of groove weld, and propagates across the column flange and continues into web of column.</a:t>
            </a:r>
          </a:p>
          <a:p>
            <a:endParaRPr lang="en-US" altLang="en-US" dirty="0"/>
          </a:p>
          <a:p>
            <a:r>
              <a:rPr lang="en-US" altLang="en-US" dirty="0"/>
              <a:t>In a few instances, fractures propagated across the full width of the column.</a:t>
            </a:r>
          </a:p>
          <a:p>
            <a:endParaRPr lang="en-US" alt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72</a:t>
            </a:fld>
            <a:endParaRPr lang="fr-CA" dirty="0"/>
          </a:p>
        </p:txBody>
      </p:sp>
    </p:spTree>
    <p:extLst>
      <p:ext uri="{BB962C8B-B14F-4D97-AF65-F5344CB8AC3E}">
        <p14:creationId xmlns:p14="http://schemas.microsoft.com/office/powerpoint/2010/main" val="327214267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example of a steel MRF under construction in Oakland, California. Note that the MRFs are the two frames on the right (observe the deeper columns and beams in the MRFs).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a:t>
            </a:fld>
            <a:endParaRPr lang="fr-CA" dirty="0"/>
          </a:p>
        </p:txBody>
      </p:sp>
    </p:spTree>
    <p:extLst>
      <p:ext uri="{BB962C8B-B14F-4D97-AF65-F5344CB8AC3E}">
        <p14:creationId xmlns:p14="http://schemas.microsoft.com/office/powerpoint/2010/main" val="3118343124"/>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Column flange fracture. </a:t>
            </a:r>
          </a:p>
        </p:txBody>
      </p:sp>
      <p:sp>
        <p:nvSpPr>
          <p:cNvPr id="4" name="Slide Number Placeholder 3"/>
          <p:cNvSpPr>
            <a:spLocks noGrp="1"/>
          </p:cNvSpPr>
          <p:nvPr>
            <p:ph type="sldNum" sz="quarter" idx="5"/>
          </p:nvPr>
        </p:nvSpPr>
        <p:spPr/>
        <p:txBody>
          <a:bodyPr/>
          <a:lstStyle/>
          <a:p>
            <a:fld id="{FDAD251D-F4B4-477B-AC6C-B1160455DDA7}" type="slidenum">
              <a:rPr lang="fr-CA" smtClean="0"/>
              <a:pPr/>
              <a:t>73</a:t>
            </a:fld>
            <a:endParaRPr lang="fr-CA" dirty="0"/>
          </a:p>
        </p:txBody>
      </p:sp>
    </p:spTree>
    <p:extLst>
      <p:ext uri="{BB962C8B-B14F-4D97-AF65-F5344CB8AC3E}">
        <p14:creationId xmlns:p14="http://schemas.microsoft.com/office/powerpoint/2010/main" val="321866935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Fracture of column flange, and portion of column web. Fracture arrested at far end of column web.</a:t>
            </a:r>
          </a:p>
        </p:txBody>
      </p:sp>
      <p:sp>
        <p:nvSpPr>
          <p:cNvPr id="4" name="Slide Number Placeholder 3"/>
          <p:cNvSpPr>
            <a:spLocks noGrp="1"/>
          </p:cNvSpPr>
          <p:nvPr>
            <p:ph type="sldNum" sz="quarter" idx="5"/>
          </p:nvPr>
        </p:nvSpPr>
        <p:spPr/>
        <p:txBody>
          <a:bodyPr/>
          <a:lstStyle/>
          <a:p>
            <a:fld id="{FDAD251D-F4B4-477B-AC6C-B1160455DDA7}" type="slidenum">
              <a:rPr lang="fr-CA" smtClean="0"/>
              <a:pPr/>
              <a:t>74</a:t>
            </a:fld>
            <a:endParaRPr lang="fr-CA" dirty="0"/>
          </a:p>
        </p:txBody>
      </p:sp>
    </p:spTree>
    <p:extLst>
      <p:ext uri="{BB962C8B-B14F-4D97-AF65-F5344CB8AC3E}">
        <p14:creationId xmlns:p14="http://schemas.microsoft.com/office/powerpoint/2010/main" val="32091594"/>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Fracture of column flange, and portion of column web.</a:t>
            </a:r>
          </a:p>
        </p:txBody>
      </p:sp>
      <p:sp>
        <p:nvSpPr>
          <p:cNvPr id="4" name="Slide Number Placeholder 3"/>
          <p:cNvSpPr>
            <a:spLocks noGrp="1"/>
          </p:cNvSpPr>
          <p:nvPr>
            <p:ph type="sldNum" sz="quarter" idx="5"/>
          </p:nvPr>
        </p:nvSpPr>
        <p:spPr/>
        <p:txBody>
          <a:bodyPr/>
          <a:lstStyle/>
          <a:p>
            <a:fld id="{FDAD251D-F4B4-477B-AC6C-B1160455DDA7}" type="slidenum">
              <a:rPr lang="fr-CA" smtClean="0"/>
              <a:pPr/>
              <a:t>75</a:t>
            </a:fld>
            <a:endParaRPr lang="fr-CA" dirty="0"/>
          </a:p>
        </p:txBody>
      </p:sp>
    </p:spTree>
    <p:extLst>
      <p:ext uri="{BB962C8B-B14F-4D97-AF65-F5344CB8AC3E}">
        <p14:creationId xmlns:p14="http://schemas.microsoft.com/office/powerpoint/2010/main" val="738592694"/>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Fracture across full width of column. </a:t>
            </a:r>
          </a:p>
        </p:txBody>
      </p:sp>
      <p:sp>
        <p:nvSpPr>
          <p:cNvPr id="4" name="Slide Number Placeholder 3"/>
          <p:cNvSpPr>
            <a:spLocks noGrp="1"/>
          </p:cNvSpPr>
          <p:nvPr>
            <p:ph type="sldNum" sz="quarter" idx="5"/>
          </p:nvPr>
        </p:nvSpPr>
        <p:spPr/>
        <p:txBody>
          <a:bodyPr/>
          <a:lstStyle/>
          <a:p>
            <a:fld id="{FDAD251D-F4B4-477B-AC6C-B1160455DDA7}" type="slidenum">
              <a:rPr lang="fr-CA" smtClean="0"/>
              <a:pPr/>
              <a:t>76</a:t>
            </a:fld>
            <a:endParaRPr lang="fr-CA" dirty="0"/>
          </a:p>
        </p:txBody>
      </p:sp>
    </p:spTree>
    <p:extLst>
      <p:ext uri="{BB962C8B-B14F-4D97-AF65-F5344CB8AC3E}">
        <p14:creationId xmlns:p14="http://schemas.microsoft.com/office/powerpoint/2010/main" val="231999420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Summary of damage observations in steel moment frame buildings after the Northridge Earthquake.</a:t>
            </a:r>
          </a:p>
          <a:p>
            <a:endParaRPr lang="en-US" altLang="en-US" dirty="0"/>
          </a:p>
          <a:p>
            <a:r>
              <a:rPr lang="en-US" altLang="en-US" dirty="0"/>
              <a:t>Note that no steel moment frame buildings collapsed, despite extensive connection damage.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77</a:t>
            </a:fld>
            <a:endParaRPr lang="fr-CA" dirty="0"/>
          </a:p>
        </p:txBody>
      </p:sp>
    </p:spTree>
    <p:extLst>
      <p:ext uri="{BB962C8B-B14F-4D97-AF65-F5344CB8AC3E}">
        <p14:creationId xmlns:p14="http://schemas.microsoft.com/office/powerpoint/2010/main" val="3727263821"/>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Subsequent studies of the Northridge Connection failures revealed two key points-</a:t>
            </a:r>
          </a:p>
          <a:p>
            <a:endParaRPr lang="en-US" altLang="en-US" dirty="0"/>
          </a:p>
          <a:p>
            <a:r>
              <a:rPr lang="en-US" altLang="en-US" dirty="0"/>
              <a:t>1. Many connections likely failed by a brittle fracture mechanism, while the beams were still in the elastic range of behavior. So, like many previous laboratory tests, these actual connections showed poor performance. </a:t>
            </a:r>
          </a:p>
          <a:p>
            <a:endParaRPr lang="en-US" altLang="en-US" dirty="0"/>
          </a:p>
          <a:p>
            <a:r>
              <a:rPr lang="en-US" altLang="en-US" dirty="0"/>
              <a:t>2. Fractures frequently initiated at the root of the beam bottom flange groove weld, and then propagated in various directions.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78</a:t>
            </a:fld>
            <a:endParaRPr lang="fr-CA" dirty="0"/>
          </a:p>
        </p:txBody>
      </p:sp>
    </p:spTree>
    <p:extLst>
      <p:ext uri="{BB962C8B-B14F-4D97-AF65-F5344CB8AC3E}">
        <p14:creationId xmlns:p14="http://schemas.microsoft.com/office/powerpoint/2010/main" val="1895582819"/>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80000"/>
              </a:lnSpc>
            </a:pPr>
            <a:r>
              <a:rPr lang="en-US" altLang="en-US" sz="1200" dirty="0"/>
              <a:t>Following the discovery of widespread connection failure after the Northridge Earthquake:</a:t>
            </a:r>
          </a:p>
          <a:p>
            <a:pPr>
              <a:lnSpc>
                <a:spcPct val="80000"/>
              </a:lnSpc>
            </a:pPr>
            <a:endParaRPr lang="en-US" altLang="en-US" sz="1200" dirty="0"/>
          </a:p>
          <a:p>
            <a:pPr>
              <a:lnSpc>
                <a:spcPct val="80000"/>
              </a:lnSpc>
            </a:pPr>
            <a:r>
              <a:rPr lang="en-US" altLang="en-US" sz="1200" dirty="0"/>
              <a:t>1. Emergency building code changes were enacted that eliminated the welded flange-bolted web connection as the prescriptive connection for moment frames.</a:t>
            </a:r>
          </a:p>
          <a:p>
            <a:pPr>
              <a:lnSpc>
                <a:spcPct val="80000"/>
              </a:lnSpc>
            </a:pPr>
            <a:endParaRPr lang="en-US" altLang="en-US" sz="1200" dirty="0"/>
          </a:p>
          <a:p>
            <a:pPr>
              <a:lnSpc>
                <a:spcPct val="80000"/>
              </a:lnSpc>
            </a:pPr>
            <a:r>
              <a:rPr lang="en-US" altLang="en-US" sz="1200" dirty="0"/>
              <a:t>2. A large number of research and testing efforts were initiated to study the failures. These efforts were directed towards understanding the causes of the failures, and for developing improved connection design and construction practices to avoid such failures in future earthquakes. Intensive research efforts continued for a period of about ten years following the earthquake.</a:t>
            </a:r>
          </a:p>
          <a:p>
            <a:pPr>
              <a:lnSpc>
                <a:spcPct val="80000"/>
              </a:lnSpc>
            </a:pPr>
            <a:endParaRPr lang="en-US" altLang="en-US" sz="1200" dirty="0"/>
          </a:p>
          <a:p>
            <a:pPr>
              <a:lnSpc>
                <a:spcPct val="80000"/>
              </a:lnSpc>
            </a:pPr>
            <a:r>
              <a:rPr lang="en-US" altLang="en-US" sz="1200" dirty="0"/>
              <a:t>Research and testing efforts were sponsored by numerous public and private agencies and groups, including:</a:t>
            </a:r>
          </a:p>
          <a:p>
            <a:pPr>
              <a:lnSpc>
                <a:spcPct val="80000"/>
              </a:lnSpc>
            </a:pPr>
            <a:r>
              <a:rPr lang="en-US" altLang="en-US" sz="1200" dirty="0"/>
              <a:t>AISC (American Institute of Steel Construction), NIST (National Institute of Standards and Technology), NSF (National Science Foundation) and many others. </a:t>
            </a:r>
          </a:p>
          <a:p>
            <a:pPr>
              <a:lnSpc>
                <a:spcPct val="80000"/>
              </a:lnSpc>
            </a:pPr>
            <a:endParaRPr lang="en-US" altLang="en-US" sz="1200" dirty="0"/>
          </a:p>
          <a:p>
            <a:pPr>
              <a:lnSpc>
                <a:spcPct val="80000"/>
              </a:lnSpc>
            </a:pPr>
            <a:r>
              <a:rPr lang="en-US" altLang="en-US" sz="1200" dirty="0"/>
              <a:t>However, the largest study by far was sponsored by FEMA (Federal Emergency Management Agency) and managed by the "SAC Joint Venture."</a:t>
            </a:r>
          </a:p>
          <a:p>
            <a:pPr>
              <a:lnSpc>
                <a:spcPct val="80000"/>
              </a:lnSpc>
            </a:pPr>
            <a:r>
              <a:rPr lang="en-US" altLang="en-US" sz="1200" dirty="0"/>
              <a:t>SAC was a joint venture of three organizations:</a:t>
            </a:r>
            <a:br>
              <a:rPr lang="en-US" altLang="en-US" sz="1200" dirty="0"/>
            </a:br>
            <a:r>
              <a:rPr lang="en-US" altLang="en-US" sz="1200" dirty="0"/>
              <a:t>Structural Engineers Association of California (S);</a:t>
            </a:r>
          </a:p>
          <a:p>
            <a:pPr>
              <a:lnSpc>
                <a:spcPct val="80000"/>
              </a:lnSpc>
            </a:pPr>
            <a:r>
              <a:rPr lang="en-US" altLang="en-US" sz="1200" dirty="0"/>
              <a:t>Applied Technology Council (A)</a:t>
            </a:r>
          </a:p>
          <a:p>
            <a:pPr>
              <a:lnSpc>
                <a:spcPct val="80000"/>
              </a:lnSpc>
            </a:pPr>
            <a:r>
              <a:rPr lang="en-US" altLang="en-US" sz="1200" dirty="0"/>
              <a:t>California Universities for Research in Earthquake Engineering (C).</a:t>
            </a:r>
          </a:p>
          <a:p>
            <a:pPr>
              <a:lnSpc>
                <a:spcPct val="80000"/>
              </a:lnSpc>
            </a:pPr>
            <a:endParaRPr lang="en-US" altLang="en-US" sz="1200" dirty="0"/>
          </a:p>
          <a:p>
            <a:pPr>
              <a:lnSpc>
                <a:spcPct val="80000"/>
              </a:lnSpc>
            </a:pPr>
            <a:r>
              <a:rPr lang="en-US" altLang="en-US" sz="1200" dirty="0"/>
              <a:t>SAC was created for the purpose of managing the FEMA program on steel moment frame investigations. The SAC-FEMA program was active from 1994 through about 2001. </a:t>
            </a:r>
          </a:p>
          <a:p>
            <a:pPr>
              <a:lnSpc>
                <a:spcPct val="80000"/>
              </a:lnSpc>
            </a:pPr>
            <a:endParaRPr lang="en-US" altLang="en-US" sz="1200" dirty="0"/>
          </a:p>
          <a:p>
            <a:pPr>
              <a:lnSpc>
                <a:spcPct val="80000"/>
              </a:lnSpc>
            </a:pPr>
            <a:r>
              <a:rPr lang="en-US" altLang="en-US" sz="1200" dirty="0"/>
              <a:t>Note that following the 1995 Kobe Earthquake, damage was also observed at steel moment connections in Japan. Consequently, in addition to the intensive research efforts underway in the US, the 1995 Kobe Earthquake initiated extensive research efforts in Japan. Subsequently, a great deal of moment frame research was conducted in many other countries besides the US and Japan.</a:t>
            </a:r>
          </a:p>
          <a:p>
            <a:pPr>
              <a:lnSpc>
                <a:spcPct val="80000"/>
              </a:lnSpc>
            </a:pPr>
            <a:endParaRPr lang="en-US" altLang="en-US" sz="1200" dirty="0"/>
          </a:p>
          <a:p>
            <a:pPr>
              <a:lnSpc>
                <a:spcPct val="80000"/>
              </a:lnSpc>
            </a:pPr>
            <a:r>
              <a:rPr lang="en-US" altLang="en-US" sz="1200" dirty="0"/>
              <a:t>All in all, because the 1994 Northridge and 1995 Kobe Earthquakes, there was an extensive world-wide research effort on steel moment frames that was unprecedented in scope and depth, and ultimately provided an enormous amount of information on the behavior of steel moment frame systems and connections.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79</a:t>
            </a:fld>
            <a:endParaRPr lang="fr-CA" dirty="0"/>
          </a:p>
        </p:txBody>
      </p:sp>
    </p:spTree>
    <p:extLst>
      <p:ext uri="{BB962C8B-B14F-4D97-AF65-F5344CB8AC3E}">
        <p14:creationId xmlns:p14="http://schemas.microsoft.com/office/powerpoint/2010/main" val="1789287291"/>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Much of the post-Northridge research was aimed at understanding the causes of the connection failures observed after the earthquake. While some of these issues are still somewhat controversial, the following slides describe some of the key factors that may have contributed to the connection failures.</a:t>
            </a:r>
          </a:p>
          <a:p>
            <a:endParaRPr lang="en-US" altLang="en-US" dirty="0"/>
          </a:p>
          <a:p>
            <a:r>
              <a:rPr lang="en-US" altLang="en-US" dirty="0"/>
              <a:t>These contributing factors are divided into three broad categories:</a:t>
            </a:r>
          </a:p>
          <a:p>
            <a:r>
              <a:rPr lang="en-US" altLang="en-US" dirty="0"/>
              <a:t>1. factors related to welding;</a:t>
            </a:r>
          </a:p>
          <a:p>
            <a:r>
              <a:rPr lang="en-US" altLang="en-US" dirty="0"/>
              <a:t>2. factors related to connection design;</a:t>
            </a:r>
          </a:p>
          <a:p>
            <a:r>
              <a:rPr lang="en-US" altLang="en-US" dirty="0"/>
              <a:t>3. factors related to material properties (for structural steel).</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80</a:t>
            </a:fld>
            <a:endParaRPr lang="fr-CA" dirty="0"/>
          </a:p>
        </p:txBody>
      </p:sp>
    </p:spTree>
    <p:extLst>
      <p:ext uri="{BB962C8B-B14F-4D97-AF65-F5344CB8AC3E}">
        <p14:creationId xmlns:p14="http://schemas.microsoft.com/office/powerpoint/2010/main" val="2168441623"/>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Three welding related factors, as listed in the slide, were identified as contributing to the connections failures. Each of these is discussed in greater detail in the following slides.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81</a:t>
            </a:fld>
            <a:endParaRPr lang="fr-CA" dirty="0"/>
          </a:p>
        </p:txBody>
      </p:sp>
    </p:spTree>
    <p:extLst>
      <p:ext uri="{BB962C8B-B14F-4D97-AF65-F5344CB8AC3E}">
        <p14:creationId xmlns:p14="http://schemas.microsoft.com/office/powerpoint/2010/main" val="425075356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described earlier, the most common electrode used for making beam flange groove welds prior to the Northridge Earthquake us classified as an E70T-4 electrode.</a:t>
            </a:r>
          </a:p>
          <a:p>
            <a:r>
              <a:rPr lang="en-US" altLang="en-US" dirty="0"/>
              <a:t>Tests on weld metal after the earthquake revealed that the weld metal often had very low levels of fracture toughness. Fracture toughness is normally measured indirectly with the Charpy V-Notch (CVN) test. In this test, a sample of weld metal is prepared with a machined notch. The specimen then impacted by a swinging hammer, and the energy absorbed by the specimen is measured. </a:t>
            </a:r>
          </a:p>
          <a:p>
            <a:r>
              <a:rPr lang="en-US" altLang="en-US" dirty="0"/>
              <a:t>CVN tests on samples of E70T-4 weld metal often showed CVN values less than 5 ft-</a:t>
            </a:r>
            <a:r>
              <a:rPr lang="en-US" altLang="en-US" dirty="0" err="1"/>
              <a:t>lbs</a:t>
            </a:r>
            <a:r>
              <a:rPr lang="en-US" altLang="en-US" dirty="0"/>
              <a:t> at room temperature. This low CVN value suggested that the welds were very prone to brittle fracture.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82</a:t>
            </a:fld>
            <a:endParaRPr lang="fr-CA" dirty="0"/>
          </a:p>
        </p:txBody>
      </p:sp>
    </p:spTree>
    <p:extLst>
      <p:ext uri="{BB962C8B-B14F-4D97-AF65-F5344CB8AC3E}">
        <p14:creationId xmlns:p14="http://schemas.microsoft.com/office/powerpoint/2010/main" val="35954373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 closer view of an MRF.</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a:t>
            </a:fld>
            <a:endParaRPr lang="fr-CA" dirty="0"/>
          </a:p>
        </p:txBody>
      </p:sp>
    </p:spTree>
    <p:extLst>
      <p:ext uri="{BB962C8B-B14F-4D97-AF65-F5344CB8AC3E}">
        <p14:creationId xmlns:p14="http://schemas.microsoft.com/office/powerpoint/2010/main" val="966469342"/>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a:bodyPr>
          <a:lstStyle/>
          <a:p>
            <a:r>
              <a:rPr lang="en-US" altLang="en-US" sz="1200" dirty="0"/>
              <a:t>This slide is a photo of a moment connection specimen tested shortly following the Northridge Earthquake. At this point, poor welding quality was suspected to be a primary cause of the connection failures, rather than inadequate fracture toughness of the weld metal.</a:t>
            </a:r>
          </a:p>
          <a:p>
            <a:r>
              <a:rPr lang="en-US" altLang="en-US" sz="1200" dirty="0"/>
              <a:t>This welded flange - bolted web specimen was constructed using the E70T-4 electrode. However, it was constructed under very close scrutiny to assure high quality welding. Further, backing bars and weld tabs were removed after welding was completed. This specimen, therefore, represented a welded flange - bolted web moment connection with very high quality welding.</a:t>
            </a:r>
          </a:p>
          <a:p>
            <a:r>
              <a:rPr lang="en-US" altLang="en-US" sz="1200" dirty="0"/>
              <a:t>Despite the high quality welding, this specimen failed by brittle fracture of the beam flange weld, prior to development of significant ductility in the beam. </a:t>
            </a:r>
          </a:p>
          <a:p>
            <a:r>
              <a:rPr lang="en-US" altLang="en-US" sz="1200" dirty="0"/>
              <a:t>This specimen illustrated the importance of weld metal toughness in the performance of the connection. That is, even with high quality welding, premature failure of the connection is possible by brittle fracture of the weld, if the weld metal has low fracture toughness.</a:t>
            </a:r>
          </a:p>
          <a:p>
            <a:r>
              <a:rPr lang="en-US" altLang="en-US" sz="1200" dirty="0"/>
              <a:t>Thus, while poor welding workmanship may have contributed to some of the  connection damage observed after Northridge, this specimen (and many other similar specimens) showed that improving welding quality, by itself, would not be adequate. Using weld metal of improved fracture toughness is also needed.</a:t>
            </a:r>
          </a:p>
          <a:p>
            <a:endParaRPr lang="en-US" altLang="en-US" sz="1200" dirty="0"/>
          </a:p>
          <a:p>
            <a:endParaRPr lang="en-US" altLang="en-US" sz="1200" dirty="0"/>
          </a:p>
          <a:p>
            <a:r>
              <a:rPr lang="en-US" altLang="en-US" sz="1200" dirty="0"/>
              <a:t>Reference:</a:t>
            </a:r>
          </a:p>
          <a:p>
            <a:r>
              <a:rPr lang="en-US" altLang="en-US" sz="1200" dirty="0"/>
              <a:t>Engelhardt, M.D., Sabol, T.A., </a:t>
            </a:r>
            <a:r>
              <a:rPr lang="en-US" altLang="en-US" sz="1200" dirty="0" err="1"/>
              <a:t>Aboutaha</a:t>
            </a:r>
            <a:r>
              <a:rPr lang="en-US" altLang="en-US" sz="1200" dirty="0"/>
              <a:t>, R.S., and Frank, K.H., "An Overview of the AISC Northridge Moment Connection Test Program," </a:t>
            </a:r>
            <a:r>
              <a:rPr lang="en-US" altLang="en-US" sz="1200" i="1" dirty="0"/>
              <a:t>Proceedings: AISC National Steel Construction Conference</a:t>
            </a:r>
            <a:r>
              <a:rPr lang="en-US" altLang="en-US" sz="1200" dirty="0"/>
              <a:t>, San Antonio, Texas, pp. 4-1 to 4-22, May 17-19, 1995.</a:t>
            </a:r>
          </a:p>
        </p:txBody>
      </p:sp>
      <p:sp>
        <p:nvSpPr>
          <p:cNvPr id="4" name="Slide Number Placeholder 3"/>
          <p:cNvSpPr>
            <a:spLocks noGrp="1"/>
          </p:cNvSpPr>
          <p:nvPr>
            <p:ph type="sldNum" sz="quarter" idx="5"/>
          </p:nvPr>
        </p:nvSpPr>
        <p:spPr/>
        <p:txBody>
          <a:bodyPr/>
          <a:lstStyle/>
          <a:p>
            <a:fld id="{FDAD251D-F4B4-477B-AC6C-B1160455DDA7}" type="slidenum">
              <a:rPr lang="fr-CA" smtClean="0"/>
              <a:pPr/>
              <a:t>83</a:t>
            </a:fld>
            <a:endParaRPr lang="fr-CA" dirty="0"/>
          </a:p>
        </p:txBody>
      </p:sp>
    </p:spTree>
    <p:extLst>
      <p:ext uri="{BB962C8B-B14F-4D97-AF65-F5344CB8AC3E}">
        <p14:creationId xmlns:p14="http://schemas.microsoft.com/office/powerpoint/2010/main" val="807489927"/>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just noted, even with high quality welding, the welded flange-bolted web connection may still show poor performance due to low fracture toughness of the weld metal. However, it was also clear that a number of failed connections showed evidence of poor quality welding. </a:t>
            </a:r>
          </a:p>
          <a:p>
            <a:endParaRPr lang="en-US" altLang="en-US" dirty="0"/>
          </a:p>
          <a:p>
            <a:r>
              <a:rPr lang="en-US" altLang="en-US" dirty="0"/>
              <a:t>Investigations of failed connections after Northridge often showed that fractures initiated at a lack of penetration or lack of fusion defect at the root of the bottom flange groove weld, in the vicinity of the weld access hole. This is the location where the welder must interrupt the groove weld, and where defects are likely to occur.</a:t>
            </a:r>
          </a:p>
        </p:txBody>
      </p:sp>
      <p:sp>
        <p:nvSpPr>
          <p:cNvPr id="4" name="Slide Number Placeholder 3"/>
          <p:cNvSpPr>
            <a:spLocks noGrp="1"/>
          </p:cNvSpPr>
          <p:nvPr>
            <p:ph type="sldNum" sz="quarter" idx="5"/>
          </p:nvPr>
        </p:nvSpPr>
        <p:spPr/>
        <p:txBody>
          <a:bodyPr/>
          <a:lstStyle/>
          <a:p>
            <a:fld id="{FDAD251D-F4B4-477B-AC6C-B1160455DDA7}" type="slidenum">
              <a:rPr lang="fr-CA" smtClean="0"/>
              <a:pPr/>
              <a:t>84</a:t>
            </a:fld>
            <a:endParaRPr lang="fr-CA" dirty="0"/>
          </a:p>
        </p:txBody>
      </p:sp>
    </p:spTree>
    <p:extLst>
      <p:ext uri="{BB962C8B-B14F-4D97-AF65-F5344CB8AC3E}">
        <p14:creationId xmlns:p14="http://schemas.microsoft.com/office/powerpoint/2010/main" val="696565036"/>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Photo showing a lack of penetration defect (arrow) at root of groove weld. In the presence of low toughness weld metal, this defect may be sufficient to initiate brittle fracture.</a:t>
            </a:r>
          </a:p>
          <a:p>
            <a:endParaRPr lang="en-US" altLang="en-US" dirty="0"/>
          </a:p>
          <a:p>
            <a:r>
              <a:rPr lang="en-US" altLang="en-US" dirty="0"/>
              <a:t>Photo courtesy of Duane Miller - Lincoln Electric Company</a:t>
            </a:r>
          </a:p>
        </p:txBody>
      </p:sp>
      <p:sp>
        <p:nvSpPr>
          <p:cNvPr id="4" name="Slide Number Placeholder 3"/>
          <p:cNvSpPr>
            <a:spLocks noGrp="1"/>
          </p:cNvSpPr>
          <p:nvPr>
            <p:ph type="sldNum" sz="quarter" idx="5"/>
          </p:nvPr>
        </p:nvSpPr>
        <p:spPr/>
        <p:txBody>
          <a:bodyPr/>
          <a:lstStyle/>
          <a:p>
            <a:fld id="{FDAD251D-F4B4-477B-AC6C-B1160455DDA7}" type="slidenum">
              <a:rPr lang="fr-CA" smtClean="0"/>
              <a:pPr/>
              <a:t>85</a:t>
            </a:fld>
            <a:endParaRPr lang="fr-CA" dirty="0"/>
          </a:p>
        </p:txBody>
      </p:sp>
    </p:spTree>
    <p:extLst>
      <p:ext uri="{BB962C8B-B14F-4D97-AF65-F5344CB8AC3E}">
        <p14:creationId xmlns:p14="http://schemas.microsoft.com/office/powerpoint/2010/main" val="2381336955"/>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is from a laboratory specimen. The photo is looking at the face of the column, after fracture at the beam bottom flange weld. The beam has been removed.</a:t>
            </a:r>
          </a:p>
          <a:p>
            <a:r>
              <a:rPr lang="en-US" altLang="en-US" dirty="0"/>
              <a:t>The fracture surface seen in the column flange follows the location of the bottom flange weld (the base of the shear tab is visible near the top of the photo). The arrow is pointing to a large lack of fusion defect, i.e., a location where the weld metal never fused with the column base metal. Note that the defect is located in the middle part of the beam flange groove weld; in the vicinity of the weld access hole.</a:t>
            </a:r>
          </a:p>
          <a:p>
            <a:endParaRPr lang="en-US" altLang="en-US" dirty="0"/>
          </a:p>
          <a:p>
            <a:r>
              <a:rPr lang="en-US" altLang="en-US" dirty="0"/>
              <a:t>This specimen was fabricated by a commercial structural steel fabricator; and the welds were </a:t>
            </a:r>
            <a:r>
              <a:rPr lang="en-US" altLang="en-US" dirty="0" err="1"/>
              <a:t>untrasonically</a:t>
            </a:r>
            <a:r>
              <a:rPr lang="en-US" altLang="en-US" dirty="0"/>
              <a:t> tested and approved by a commercial testing laboratory. Despite care taken in fabrication and inspection of the weld, this large defect still occurred and went undetected by UT testing. This defect, in the middle portion of the bottom flange weld, is in a region that is difficult to weld and inspect. The beam web interferes both with welding and ultrasonic testing.</a:t>
            </a:r>
          </a:p>
          <a:p>
            <a:r>
              <a:rPr lang="en-US" altLang="en-US" dirty="0"/>
              <a:t>The basic detailing of the welded flange-bolted web connection resulted in an area (middle portion of bottom flange weld) where welding and inspection were both difficult. This resulted in a high likelihood of an undetected weld defect in this area.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86</a:t>
            </a:fld>
            <a:endParaRPr lang="fr-CA" dirty="0"/>
          </a:p>
        </p:txBody>
      </p:sp>
    </p:spTree>
    <p:extLst>
      <p:ext uri="{BB962C8B-B14F-4D97-AF65-F5344CB8AC3E}">
        <p14:creationId xmlns:p14="http://schemas.microsoft.com/office/powerpoint/2010/main" val="252581766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90000"/>
              </a:lnSpc>
            </a:pPr>
            <a:r>
              <a:rPr lang="en-US" altLang="en-US" dirty="0"/>
              <a:t>The third welding factor that may have contributed to the observed connection failures was the pre-Northridge practice of leaving back-up bars and weld tabs in-place after welding.</a:t>
            </a:r>
          </a:p>
          <a:p>
            <a:pPr>
              <a:lnSpc>
                <a:spcPct val="90000"/>
              </a:lnSpc>
            </a:pPr>
            <a:endParaRPr lang="en-US" altLang="en-US" dirty="0"/>
          </a:p>
          <a:p>
            <a:pPr>
              <a:lnSpc>
                <a:spcPct val="90000"/>
              </a:lnSpc>
            </a:pPr>
            <a:r>
              <a:rPr lang="en-US" altLang="en-US" dirty="0"/>
              <a:t>Leaving the backing bar in place can cause two problems. First, the backing bar can act as a stress riser, causing a stress concentration at the weld. In the presence of low toughness weld metal, this stress riser may be sufficient to initiate a brittle fracture. Research has shown that the stress riser effect of the back-up bar is more severe at the bottom flange weld than at the top flange.</a:t>
            </a:r>
          </a:p>
          <a:p>
            <a:pPr>
              <a:lnSpc>
                <a:spcPct val="90000"/>
              </a:lnSpc>
            </a:pPr>
            <a:r>
              <a:rPr lang="en-US" altLang="en-US" dirty="0"/>
              <a:t>The second potential problem with leaving the back-up bar in-place is that it may increase the difficulty in inspecting the weld. The back-up bar can increase difficulty in interpreting UT signals, since it introduces additional surfaces for reflection of the UT wave. Further, leaving the back-up in place precludes visual inspection of the weld root. Inspection problems created by the back-up bars are likely more significant at the bottom flange weld, due to the high likelihood of a root defect in the region of the weld access hole.</a:t>
            </a:r>
          </a:p>
          <a:p>
            <a:pPr>
              <a:lnSpc>
                <a:spcPct val="90000"/>
              </a:lnSpc>
            </a:pPr>
            <a:endParaRPr lang="en-US" altLang="en-US" dirty="0"/>
          </a:p>
          <a:p>
            <a:pPr>
              <a:lnSpc>
                <a:spcPct val="90000"/>
              </a:lnSpc>
            </a:pPr>
            <a:r>
              <a:rPr lang="en-US" altLang="en-US" dirty="0"/>
              <a:t>Leaving the weld tabs (and associated weld runoff regions) in-place can also be problematic. The runoff regions are where the weld starts and stops are located, and often contain a large number of defects and discontinuities. Although the weld runoff regions are outside the beam flange, some stress still flows through these regions from the beam flange to the column flange. When this stress encounters discontinuities in the weld runoff regions, a fracture can be initiated.</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87</a:t>
            </a:fld>
            <a:endParaRPr lang="fr-CA" dirty="0"/>
          </a:p>
        </p:txBody>
      </p:sp>
    </p:spTree>
    <p:extLst>
      <p:ext uri="{BB962C8B-B14F-4D97-AF65-F5344CB8AC3E}">
        <p14:creationId xmlns:p14="http://schemas.microsoft.com/office/powerpoint/2010/main" val="395661604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a fracture initiated at the root of the beam flange groove weld, and then propagating into the column flange. The gap left between the back-up bar and face of column acts as a stress riser that can initiate this type of fracture.</a:t>
            </a:r>
          </a:p>
          <a:p>
            <a:endParaRPr lang="en-US" altLang="en-US" dirty="0"/>
          </a:p>
          <a:p>
            <a:r>
              <a:rPr lang="en-US" altLang="en-US" dirty="0"/>
              <a:t>Note that the fracture within the column flange shows evidence of lamellar tearing.</a:t>
            </a:r>
          </a:p>
          <a:p>
            <a:endParaRPr lang="en-US" altLang="en-US" dirty="0"/>
          </a:p>
          <a:p>
            <a:r>
              <a:rPr lang="en-US" altLang="en-US" dirty="0"/>
              <a:t>Photo courtesy of Duane Miller - Lincoln Electric Company.</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88</a:t>
            </a:fld>
            <a:endParaRPr lang="fr-CA" dirty="0"/>
          </a:p>
        </p:txBody>
      </p:sp>
    </p:spTree>
    <p:extLst>
      <p:ext uri="{BB962C8B-B14F-4D97-AF65-F5344CB8AC3E}">
        <p14:creationId xmlns:p14="http://schemas.microsoft.com/office/powerpoint/2010/main" val="529165888"/>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Photo of weld runoff region at outer edge of beam flange groove weld. This runoff region is where the welder starts and terminates weld passes, and normally contains defects and discontinuities.</a:t>
            </a:r>
          </a:p>
        </p:txBody>
      </p:sp>
      <p:sp>
        <p:nvSpPr>
          <p:cNvPr id="4" name="Slide Number Placeholder 3"/>
          <p:cNvSpPr>
            <a:spLocks noGrp="1"/>
          </p:cNvSpPr>
          <p:nvPr>
            <p:ph type="sldNum" sz="quarter" idx="5"/>
          </p:nvPr>
        </p:nvSpPr>
        <p:spPr/>
        <p:txBody>
          <a:bodyPr/>
          <a:lstStyle/>
          <a:p>
            <a:fld id="{FDAD251D-F4B4-477B-AC6C-B1160455DDA7}" type="slidenum">
              <a:rPr lang="fr-CA" smtClean="0"/>
              <a:pPr/>
              <a:t>89</a:t>
            </a:fld>
            <a:endParaRPr lang="fr-CA" dirty="0"/>
          </a:p>
        </p:txBody>
      </p:sp>
    </p:spTree>
    <p:extLst>
      <p:ext uri="{BB962C8B-B14F-4D97-AF65-F5344CB8AC3E}">
        <p14:creationId xmlns:p14="http://schemas.microsoft.com/office/powerpoint/2010/main" val="3766484824"/>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Fracture initiating at out edge of beam flange, in the vicinity of the weld tab.</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90</a:t>
            </a:fld>
            <a:endParaRPr lang="fr-CA" dirty="0"/>
          </a:p>
        </p:txBody>
      </p:sp>
    </p:spTree>
    <p:extLst>
      <p:ext uri="{BB962C8B-B14F-4D97-AF65-F5344CB8AC3E}">
        <p14:creationId xmlns:p14="http://schemas.microsoft.com/office/powerpoint/2010/main" val="1723491731"/>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In addition to welding related factors, there were also likely a number of design related factors that contributed to the connection damage observed after Northridge. A number of design and detailing features of the welded flange-bolted web connection served to produce very high levels of stress and strain at the beam flange groove welds. These factors include:</a:t>
            </a:r>
          </a:p>
          <a:p>
            <a:r>
              <a:rPr lang="en-US" altLang="en-US" dirty="0"/>
              <a:t>- inadequate participation of bolted beam web connection in transferring moment and shear from the beam to the column;</a:t>
            </a:r>
          </a:p>
          <a:p>
            <a:r>
              <a:rPr lang="en-US" altLang="en-US" dirty="0"/>
              <a:t>- stress concentrations introduced by the presence, geometry and finish of the weld access holes;</a:t>
            </a:r>
          </a:p>
          <a:p>
            <a:r>
              <a:rPr lang="en-US" altLang="en-US" dirty="0"/>
              <a:t>- local bending of the column flange;</a:t>
            </a:r>
          </a:p>
          <a:p>
            <a:r>
              <a:rPr lang="en-US" altLang="en-US" dirty="0"/>
              <a:t>- other factors, such as presence of composite floor slab (increases stress at bottom flange).</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91</a:t>
            </a:fld>
            <a:endParaRPr lang="fr-CA" dirty="0"/>
          </a:p>
        </p:txBody>
      </p:sp>
    </p:spTree>
    <p:extLst>
      <p:ext uri="{BB962C8B-B14F-4D97-AF65-F5344CB8AC3E}">
        <p14:creationId xmlns:p14="http://schemas.microsoft.com/office/powerpoint/2010/main" val="2649266427"/>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At the beam-column connection, the beam flange welds are much stiffer than the bolted web connection. As a result, much of the bending stress in the web of the beam will flow to the beam flanges at the connection. The effect is illustrated qualitatively in  this slide. If the moment in the beam is </a:t>
            </a:r>
            <a:r>
              <a:rPr lang="en-US" altLang="en-US" dirty="0" err="1"/>
              <a:t>M</a:t>
            </a:r>
            <a:r>
              <a:rPr lang="en-US" altLang="en-US" baseline="-25000" dirty="0" err="1"/>
              <a:t>p</a:t>
            </a:r>
            <a:r>
              <a:rPr lang="en-US" altLang="en-US" dirty="0"/>
              <a:t>, then stress levels over the depth of the beam should be on the order of </a:t>
            </a:r>
            <a:r>
              <a:rPr lang="en-US" altLang="en-US" dirty="0" err="1"/>
              <a:t>F</a:t>
            </a:r>
            <a:r>
              <a:rPr lang="en-US" altLang="en-US" baseline="-25000" dirty="0" err="1"/>
              <a:t>y</a:t>
            </a:r>
            <a:r>
              <a:rPr lang="en-US" altLang="en-US" dirty="0"/>
              <a:t>. However, because of the presence of the bolted web connection, the bending stress in the web of the beams flows to the stiffer beam flange welds. This, while the beam flange stress is only </a:t>
            </a:r>
            <a:r>
              <a:rPr lang="en-US" altLang="en-US" dirty="0" err="1"/>
              <a:t>F</a:t>
            </a:r>
            <a:r>
              <a:rPr lang="en-US" altLang="en-US" baseline="-25000" dirty="0" err="1"/>
              <a:t>y</a:t>
            </a:r>
            <a:r>
              <a:rPr lang="en-US" altLang="en-US" dirty="0"/>
              <a:t> a distance away form the weld, the stress may approach, or even exceed,  F</a:t>
            </a:r>
            <a:r>
              <a:rPr lang="en-US" altLang="en-US" baseline="-25000" dirty="0"/>
              <a:t>u</a:t>
            </a:r>
            <a:r>
              <a:rPr lang="en-US" altLang="en-US" dirty="0"/>
              <a:t> immediately adjacent to the welds. </a:t>
            </a:r>
          </a:p>
          <a:p>
            <a:r>
              <a:rPr lang="en-US" altLang="en-US" dirty="0"/>
              <a:t>Thus, the use of the bolted web connection serves to increase beam flange stresses in the vicinity of the groove welds. These high stress levels can increase the likelihood of weld failure (especially in the presence of weld defects and low toughness weld metal). However, even if high quality, high toughness welds are provided, these high stress levels can cause fracture of the beam flange base metal.</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92</a:t>
            </a:fld>
            <a:endParaRPr lang="fr-CA" dirty="0"/>
          </a:p>
        </p:txBody>
      </p:sp>
    </p:spTree>
    <p:extLst>
      <p:ext uri="{BB962C8B-B14F-4D97-AF65-F5344CB8AC3E}">
        <p14:creationId xmlns:p14="http://schemas.microsoft.com/office/powerpoint/2010/main" val="24798689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An steel building under construction in Taipei, Taiwan. Perimeter frames are moment resisting. Columns are steel box columns.</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a:t>
            </a:fld>
            <a:endParaRPr lang="fr-CA" dirty="0"/>
          </a:p>
        </p:txBody>
      </p:sp>
    </p:spTree>
    <p:extLst>
      <p:ext uri="{BB962C8B-B14F-4D97-AF65-F5344CB8AC3E}">
        <p14:creationId xmlns:p14="http://schemas.microsoft.com/office/powerpoint/2010/main" val="2707989423"/>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pPr>
              <a:lnSpc>
                <a:spcPct val="90000"/>
              </a:lnSpc>
            </a:pPr>
            <a:r>
              <a:rPr lang="en-US" altLang="en-US" sz="1200" dirty="0"/>
              <a:t>Just as the bolted web connection is ineffective in transferring bending moment, it can also be ineffective in transferring shear. From a design point of view, we typically assume the bolted web connection to transfers the beam shear to the column. However, because the flange welds are much stiffer than the bolted web connection, some of the beam shear is transferred through the beam flanges and beam flange welds. This serves to further increase stress levels on the beam flange and beam flange groove weld.</a:t>
            </a:r>
          </a:p>
          <a:p>
            <a:pPr>
              <a:lnSpc>
                <a:spcPct val="90000"/>
              </a:lnSpc>
            </a:pPr>
            <a:endParaRPr lang="en-US" altLang="en-US" sz="1200" dirty="0"/>
          </a:p>
          <a:p>
            <a:pPr>
              <a:lnSpc>
                <a:spcPct val="90000"/>
              </a:lnSpc>
            </a:pPr>
            <a:r>
              <a:rPr lang="en-US" altLang="en-US" sz="1200" dirty="0"/>
              <a:t>Shear in the beam flanges add shear stress to the beam flange and can also add a secondary bending stress in the flange. This secondary bending stress is qualitatively illustrated by this slide. If one views the beam flange as a short cantilever, the beam flange shear, </a:t>
            </a:r>
            <a:r>
              <a:rPr lang="en-US" altLang="en-US" sz="1200" dirty="0" err="1"/>
              <a:t>V</a:t>
            </a:r>
            <a:r>
              <a:rPr lang="en-US" altLang="en-US" sz="1200" baseline="-25000" dirty="0" err="1"/>
              <a:t>flange</a:t>
            </a:r>
            <a:r>
              <a:rPr lang="en-US" altLang="en-US" sz="1200" dirty="0"/>
              <a:t>, produces a bending stress distribution as shown on the slide. These secondary bending stresses are in addition to the primary bending stresses in flange. </a:t>
            </a:r>
          </a:p>
          <a:p>
            <a:pPr>
              <a:lnSpc>
                <a:spcPct val="90000"/>
              </a:lnSpc>
            </a:pPr>
            <a:r>
              <a:rPr lang="en-US" altLang="en-US" sz="1200" dirty="0"/>
              <a:t>When the primary bending stress in the bottom flange is tension (the critical case for fracture), the secondary bending stress (shown in the slide) adds additional tension on the bottom side of the flange, and adds compression on the top side of the flange (thereby reducing overall tension on the top side). Thus, at the beam bottom flange, the tensile stress will be very high on the bottom side. These very high stress levels will also occur at the root of the bottom flange groove weld.</a:t>
            </a:r>
          </a:p>
          <a:p>
            <a:pPr>
              <a:lnSpc>
                <a:spcPct val="90000"/>
              </a:lnSpc>
            </a:pPr>
            <a:endParaRPr lang="en-US" altLang="en-US" sz="1200" dirty="0"/>
          </a:p>
          <a:p>
            <a:pPr>
              <a:lnSpc>
                <a:spcPct val="90000"/>
              </a:lnSpc>
            </a:pPr>
            <a:r>
              <a:rPr lang="en-US" altLang="en-US" sz="1200" dirty="0"/>
              <a:t>At the top flange of the beam, the directions of primary and secondary bending stress are reversed. That is, when the primary bending stress at the top flange is tension, the secondary bending stress tends to decrease the tension on the bottom side of the top flange, and increases the tension stress at the top side of the top flange. Consequently, the stress at the root of the top flange groove weld will be smaller than at the root of the bottom flange groove weld.</a:t>
            </a:r>
          </a:p>
          <a:p>
            <a:pPr>
              <a:lnSpc>
                <a:spcPct val="90000"/>
              </a:lnSpc>
            </a:pPr>
            <a:endParaRPr lang="en-US" altLang="en-US" sz="1200" dirty="0"/>
          </a:p>
          <a:p>
            <a:pPr>
              <a:lnSpc>
                <a:spcPct val="90000"/>
              </a:lnSpc>
            </a:pPr>
            <a:r>
              <a:rPr lang="en-US" altLang="en-US" sz="1200" dirty="0"/>
              <a:t>In summary, shear carried by the beam flanges produce shear stresses and secondary bending stresses in the beam flanges. These secondary bending stresses increase the overall stress level at the root of the beam bottom flange weld, and tend to decrease the overall stress level at the root of the beam top flange groove weld. Or, in other words, the root of the bottom flange weld is more critical than the root of the top flange weld. Unfortunately, the likelihood of a weld defect is higher at the root of the bottom flange weld.</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93</a:t>
            </a:fld>
            <a:endParaRPr lang="fr-CA" dirty="0"/>
          </a:p>
        </p:txBody>
      </p:sp>
    </p:spTree>
    <p:extLst>
      <p:ext uri="{BB962C8B-B14F-4D97-AF65-F5344CB8AC3E}">
        <p14:creationId xmlns:p14="http://schemas.microsoft.com/office/powerpoint/2010/main" val="3379393545"/>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presence of the weld access hole also introduces a stress concentration. The severity of this stress concentration depends on the size and shape of the access hole, as well as on the finish of the cut (smoothness or roughness of the cut). </a:t>
            </a:r>
          </a:p>
          <a:p>
            <a:endParaRPr lang="en-US" altLang="en-US" dirty="0"/>
          </a:p>
          <a:p>
            <a:r>
              <a:rPr lang="en-US" altLang="en-US" dirty="0"/>
              <a:t>In summary, many of the design and detailing features of the welded flange-bolted web moment connection served to produce very high stress levels in the beam flanges and in the beam flange groove welds. These very high stress levels, combined with the likely presence of weld defects (particularly at the bottom flange weld near the access hole), combined with low toughness weld metal, led to a high likelihood of brittle fracture.</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94</a:t>
            </a:fld>
            <a:endParaRPr lang="fr-CA" dirty="0"/>
          </a:p>
        </p:txBody>
      </p:sp>
    </p:spTree>
    <p:extLst>
      <p:ext uri="{BB962C8B-B14F-4D97-AF65-F5344CB8AC3E}">
        <p14:creationId xmlns:p14="http://schemas.microsoft.com/office/powerpoint/2010/main" val="1739130869"/>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photo shows fracture at the top flange of a moment connection test specimen. For this specimen, the flange welds were made using an electrode that produced weld metal with improved fracture toughness. Further, back-up bars and weld tabs were removed after completion of the welds, to minimize any detrimental effects from these items. In this specimen, the high toughness - high quality weld did not fail. Nonetheless, the base metal immediately adjacent to the weld fractured, as a result of the very high levels of stress and stress concentration in this area.</a:t>
            </a:r>
          </a:p>
          <a:p>
            <a:r>
              <a:rPr lang="en-US" altLang="en-US" dirty="0"/>
              <a:t>Thus, in developing improved moment connections, simply improving the welds (high toughness weld metal, remove back-up bars and weld tabs, provide good quality and quality control) may not be adequate. The connection configuration must also be changed to reduce the high levels of stress and stress concentration in the beam flanges, immediately adjacent to the beam flange groove welds.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95</a:t>
            </a:fld>
            <a:endParaRPr lang="fr-CA" dirty="0"/>
          </a:p>
        </p:txBody>
      </p:sp>
    </p:spTree>
    <p:extLst>
      <p:ext uri="{BB962C8B-B14F-4D97-AF65-F5344CB8AC3E}">
        <p14:creationId xmlns:p14="http://schemas.microsoft.com/office/powerpoint/2010/main" val="25850101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The final item that may have contributed to the connection failures in the Northridge Earthquake is the fact that the actual yield stress of structural steel can be significantly higher than minimum specified values.</a:t>
            </a:r>
          </a:p>
          <a:p>
            <a:r>
              <a:rPr lang="en-US" altLang="en-US" dirty="0"/>
              <a:t>At the time of the Northridge Earthquake (as well as for many years preceding the earthquake), most moment frame beams were typically specified to be of A36 steel. The minimum specified yield stress for A36 is 36 </a:t>
            </a:r>
            <a:r>
              <a:rPr lang="en-US" altLang="en-US" dirty="0" err="1"/>
              <a:t>ksi</a:t>
            </a:r>
            <a:r>
              <a:rPr lang="en-US" altLang="en-US" dirty="0"/>
              <a:t>. However, in many cases, the actual yield stress of A36 is much higher than 36 </a:t>
            </a:r>
            <a:r>
              <a:rPr lang="en-US" altLang="en-US" dirty="0" err="1"/>
              <a:t>ksi</a:t>
            </a:r>
            <a:r>
              <a:rPr lang="en-US" altLang="en-US" dirty="0"/>
              <a:t>. Often, the actual yield stress of A36 steel is in excess of 50 </a:t>
            </a:r>
            <a:r>
              <a:rPr lang="en-US" altLang="en-US" dirty="0" err="1"/>
              <a:t>ksi</a:t>
            </a:r>
            <a:r>
              <a:rPr lang="en-US" altLang="en-US" dirty="0"/>
              <a:t>.</a:t>
            </a:r>
          </a:p>
          <a:p>
            <a:endParaRPr lang="en-US" altLang="en-US" dirty="0"/>
          </a:p>
          <a:p>
            <a:r>
              <a:rPr lang="en-US" altLang="en-US" dirty="0"/>
              <a:t>Because of the higher actual yield stress values for A36 steel, stress levels in the beam flanges and at the beam flange groove welds will also be higher when the beam yields in an earthquake. This serves to further elevate stress levels on the beam flange groove welds when the beam forms a plastic hinge.</a:t>
            </a:r>
          </a:p>
          <a:p>
            <a:endParaRPr lang="en-US" altLang="en-US" dirty="0"/>
          </a:p>
          <a:p>
            <a:r>
              <a:rPr lang="en-US" altLang="en-US" dirty="0"/>
              <a:t>The Northridge connection damage highlighted the importance of using realistic material properties in seismic design.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96</a:t>
            </a:fld>
            <a:endParaRPr lang="fr-CA" dirty="0"/>
          </a:p>
        </p:txBody>
      </p:sp>
    </p:spTree>
    <p:extLst>
      <p:ext uri="{BB962C8B-B14F-4D97-AF65-F5344CB8AC3E}">
        <p14:creationId xmlns:p14="http://schemas.microsoft.com/office/powerpoint/2010/main" val="2128109893"/>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The previous slides discussed the various factors that may have played a role in the Northridge moment connection failures. The following slides will look at various strategies for achieving improved performance of moment connection in earthquakes. These strategies will examine factors related to welding, to structural steel, and to connection design and detailing.</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97</a:t>
            </a:fld>
            <a:endParaRPr lang="fr-CA" dirty="0"/>
          </a:p>
        </p:txBody>
      </p:sp>
    </p:spTree>
    <p:extLst>
      <p:ext uri="{BB962C8B-B14F-4D97-AF65-F5344CB8AC3E}">
        <p14:creationId xmlns:p14="http://schemas.microsoft.com/office/powerpoint/2010/main" val="147473313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As described earlier, low fracture toughness of weld metal was identified as an important contributing factor to the Northridge connection failures. Consequently, in current practice, there is a minimum required toughness for weld metal. Toughness requirements are specified in terms of CVN (Charpy V-Notch) values. </a:t>
            </a:r>
          </a:p>
          <a:p>
            <a:endParaRPr lang="en-US" altLang="en-US" dirty="0"/>
          </a:p>
          <a:p>
            <a:r>
              <a:rPr lang="en-US" altLang="en-US" dirty="0"/>
              <a:t>Shown in the slide are the CVN requirements in the AISC </a:t>
            </a:r>
            <a:r>
              <a:rPr lang="en-US" altLang="en-US" i="1" dirty="0"/>
              <a:t>Seismic Provisions</a:t>
            </a:r>
            <a:r>
              <a:rPr lang="en-US" altLang="en-US" dirty="0"/>
              <a:t>. Although the fracture of beam flange groove welds in moment frame connections motivated these weld toughness requirements, it was recognized that weld toughness is desirable in all welded connections, in all types of seismic resistant steel frames (moment frames, braced frames, EBFs, </a:t>
            </a:r>
            <a:r>
              <a:rPr lang="en-US" altLang="en-US" dirty="0" err="1"/>
              <a:t>etc</a:t>
            </a:r>
            <a:r>
              <a:rPr lang="en-US" altLang="en-US" dirty="0"/>
              <a:t>). </a:t>
            </a:r>
          </a:p>
          <a:p>
            <a:endParaRPr lang="en-US" altLang="en-US" dirty="0"/>
          </a:p>
          <a:p>
            <a:r>
              <a:rPr lang="en-US" altLang="en-US" dirty="0"/>
              <a:t>Thus, these requirements (specified in Section A3.4 of the AISC </a:t>
            </a:r>
            <a:r>
              <a:rPr lang="en-US" altLang="en-US" i="1" dirty="0"/>
              <a:t>Seismic Provisions</a:t>
            </a:r>
            <a:r>
              <a:rPr lang="en-US" altLang="en-US" dirty="0"/>
              <a:t>) apply not only to moment frames, but to any type of seismic-resistant steel frame.</a:t>
            </a:r>
          </a:p>
          <a:p>
            <a:endParaRPr lang="en-US" altLang="en-US" dirty="0"/>
          </a:p>
          <a:p>
            <a:r>
              <a:rPr lang="en-US" altLang="en-US" dirty="0"/>
              <a:t>Note that the beam flange groove welds in moment connections are considered to be "demand critical.“</a:t>
            </a:r>
          </a:p>
          <a:p>
            <a:endParaRPr lang="en-US" altLang="en-US" dirty="0"/>
          </a:p>
          <a:p>
            <a:r>
              <a:rPr lang="en-US" altLang="en-US" u="sng" dirty="0"/>
              <a:t>Note</a:t>
            </a:r>
            <a:r>
              <a:rPr lang="en-US" altLang="en-US" dirty="0"/>
              <a:t>:</a:t>
            </a:r>
            <a:r>
              <a:rPr lang="en-US" altLang="en-US" baseline="0" dirty="0"/>
              <a:t> The requirements shown on this slide are for 70ksi and 80ksi filler metals. For 90ksi filler metal, the required CVN for all welds is 25 ft-</a:t>
            </a:r>
            <a:r>
              <a:rPr lang="en-US" altLang="en-US" baseline="0" dirty="0" err="1"/>
              <a:t>lbs</a:t>
            </a:r>
            <a:r>
              <a:rPr lang="en-US" altLang="en-US" baseline="0" dirty="0"/>
              <a:t> at -20degF, and the required CVN for </a:t>
            </a:r>
            <a:r>
              <a:rPr lang="en-US" altLang="en-US" i="1" baseline="0" dirty="0"/>
              <a:t>Demand Critical Welds</a:t>
            </a:r>
            <a:r>
              <a:rPr lang="en-US" altLang="en-US" i="0" baseline="0" dirty="0"/>
              <a:t> is 40ft-lbs at 70degF.</a:t>
            </a:r>
            <a:r>
              <a:rPr lang="en-US" altLang="en-US" baseline="0" dirty="0"/>
              <a:t> </a:t>
            </a:r>
            <a:endParaRPr lang="en-US" alt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98</a:t>
            </a:fld>
            <a:endParaRPr lang="fr-CA" dirty="0"/>
          </a:p>
        </p:txBody>
      </p:sp>
    </p:spTree>
    <p:extLst>
      <p:ext uri="{BB962C8B-B14F-4D97-AF65-F5344CB8AC3E}">
        <p14:creationId xmlns:p14="http://schemas.microsoft.com/office/powerpoint/2010/main" val="99123211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An additional strategy for improved moment connection performance is improved practices for back-up bars and weld tabs. In typical current practice, the weld tabs and weld runoff regions are removed at both the top and bottom flange groove welds. Further, the bottom flange back-up bar is removed. The top flange back-up bar is normally left in-place, but is seal welded to the face of the column (see following slides).</a:t>
            </a:r>
          </a:p>
          <a:p>
            <a:endParaRPr lang="en-US" altLang="en-US" dirty="0"/>
          </a:p>
          <a:p>
            <a:r>
              <a:rPr lang="en-US" altLang="en-US" dirty="0"/>
              <a:t>There has also been recognition of the need for better welding quality control. Chapter J of the AISC </a:t>
            </a:r>
            <a:r>
              <a:rPr lang="en-US" altLang="en-US" i="1" dirty="0"/>
              <a:t>Seismic Provisions</a:t>
            </a:r>
            <a:r>
              <a:rPr lang="en-US" altLang="en-US" dirty="0"/>
              <a:t>  provides guidance and minimum requirements for welding quality control.</a:t>
            </a:r>
          </a:p>
        </p:txBody>
      </p:sp>
      <p:sp>
        <p:nvSpPr>
          <p:cNvPr id="4" name="Slide Number Placeholder 3"/>
          <p:cNvSpPr>
            <a:spLocks noGrp="1"/>
          </p:cNvSpPr>
          <p:nvPr>
            <p:ph type="sldNum" sz="quarter" idx="5"/>
          </p:nvPr>
        </p:nvSpPr>
        <p:spPr/>
        <p:txBody>
          <a:bodyPr/>
          <a:lstStyle/>
          <a:p>
            <a:fld id="{FDAD251D-F4B4-477B-AC6C-B1160455DDA7}" type="slidenum">
              <a:rPr lang="fr-CA" smtClean="0"/>
              <a:pPr/>
              <a:t>99</a:t>
            </a:fld>
            <a:endParaRPr lang="fr-CA" dirty="0"/>
          </a:p>
        </p:txBody>
      </p:sp>
    </p:spTree>
    <p:extLst>
      <p:ext uri="{BB962C8B-B14F-4D97-AF65-F5344CB8AC3E}">
        <p14:creationId xmlns:p14="http://schemas.microsoft.com/office/powerpoint/2010/main" val="4214846662"/>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altLang="en-US" dirty="0"/>
              <a:t>This is a bottom flange weld in a typical pre-Northridge moment connection. The weld was made using a low-toughness electrode, and the back-up bar and weld tabs were left in-place.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100</a:t>
            </a:fld>
            <a:endParaRPr lang="fr-CA" dirty="0"/>
          </a:p>
        </p:txBody>
      </p:sp>
    </p:spTree>
    <p:extLst>
      <p:ext uri="{BB962C8B-B14F-4D97-AF65-F5344CB8AC3E}">
        <p14:creationId xmlns:p14="http://schemas.microsoft.com/office/powerpoint/2010/main" val="4131183019"/>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en-US" dirty="0"/>
              <a:t>This is a bottom flange weld in a typical improved post-Northridge moment connection. The weld was made using an electrode that meets specified CVN requirements. The weld tabs and weld runoff regions have been removed, and the areas ground smooth.</a:t>
            </a:r>
          </a:p>
          <a:p>
            <a:r>
              <a:rPr lang="en-US" altLang="en-US" dirty="0"/>
              <a:t>The back-up bar has been removed. After removal, the root of the weld can be visually inspected, and any observed defects can be removed. A small reinforcing fillet weld is then placed at the bottom of the groove weld to fill in areas of the groove weld that were removed, and to provide a smooth contour that minimizes stress concentrations at the base of the groove weld. </a:t>
            </a:r>
          </a:p>
          <a:p>
            <a:endParaRPr lang="en-US" dirty="0"/>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101</a:t>
            </a:fld>
            <a:endParaRPr lang="fr-CA" dirty="0"/>
          </a:p>
        </p:txBody>
      </p:sp>
    </p:spTree>
    <p:extLst>
      <p:ext uri="{BB962C8B-B14F-4D97-AF65-F5344CB8AC3E}">
        <p14:creationId xmlns:p14="http://schemas.microsoft.com/office/powerpoint/2010/main" val="2114940989"/>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altLang="en-US" dirty="0"/>
              <a:t>This is a top flange weld in a typical pre-Northridge moment connection. The weld was made using a low-toughness electrode, and the back-up bar and weld tabs were left in-place. </a:t>
            </a:r>
          </a:p>
          <a:p>
            <a:endParaRPr lang="en-US" dirty="0"/>
          </a:p>
        </p:txBody>
      </p:sp>
      <p:sp>
        <p:nvSpPr>
          <p:cNvPr id="4" name="Slide Number Placeholder 3"/>
          <p:cNvSpPr>
            <a:spLocks noGrp="1"/>
          </p:cNvSpPr>
          <p:nvPr>
            <p:ph type="sldNum" sz="quarter" idx="5"/>
          </p:nvPr>
        </p:nvSpPr>
        <p:spPr/>
        <p:txBody>
          <a:bodyPr/>
          <a:lstStyle/>
          <a:p>
            <a:fld id="{FDAD251D-F4B4-477B-AC6C-B1160455DDA7}" type="slidenum">
              <a:rPr lang="fr-CA" smtClean="0"/>
              <a:pPr/>
              <a:t>102</a:t>
            </a:fld>
            <a:endParaRPr lang="fr-CA" dirty="0"/>
          </a:p>
        </p:txBody>
      </p:sp>
    </p:spTree>
    <p:extLst>
      <p:ext uri="{BB962C8B-B14F-4D97-AF65-F5344CB8AC3E}">
        <p14:creationId xmlns:p14="http://schemas.microsoft.com/office/powerpoint/2010/main" val="401005072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10" name="Picture Placeholder 9"/>
          <p:cNvSpPr>
            <a:spLocks noGrp="1"/>
          </p:cNvSpPr>
          <p:nvPr>
            <p:ph type="pic" sz="quarter" idx="10" hasCustomPrompt="1"/>
          </p:nvPr>
        </p:nvSpPr>
        <p:spPr>
          <a:xfrm>
            <a:off x="0" y="0"/>
            <a:ext cx="12192000" cy="4797152"/>
          </a:xfrm>
          <a:prstGeom prst="rect">
            <a:avLst/>
          </a:prstGeom>
          <a:blipFill>
            <a:blip r:embed="rId2"/>
            <a:tile tx="0" ty="0" sx="100000" sy="100000" flip="none" algn="tl"/>
          </a:blipFill>
        </p:spPr>
        <p:txBody>
          <a:bodyPr lIns="91429" tIns="45714" rIns="91429" bIns="45714"/>
          <a:lstStyle>
            <a:lvl1pPr>
              <a:defRPr sz="2000"/>
            </a:lvl1pPr>
          </a:lstStyle>
          <a:p>
            <a:r>
              <a:rPr lang="en-US" dirty="0"/>
              <a:t>Large Image</a:t>
            </a:r>
          </a:p>
        </p:txBody>
      </p:sp>
      <p:sp>
        <p:nvSpPr>
          <p:cNvPr id="11" name="Text Placeholder 5"/>
          <p:cNvSpPr>
            <a:spLocks noGrp="1"/>
          </p:cNvSpPr>
          <p:nvPr>
            <p:ph type="body" sz="quarter" idx="4294967295"/>
          </p:nvPr>
        </p:nvSpPr>
        <p:spPr>
          <a:xfrm>
            <a:off x="623394" y="5229200"/>
            <a:ext cx="8256917" cy="1183878"/>
          </a:xfrm>
        </p:spPr>
        <p:txBody>
          <a:bodyPr anchor="b" anchorCtr="0">
            <a:noAutofit/>
          </a:bodyPr>
          <a:lstStyle/>
          <a:p>
            <a:r>
              <a:rPr lang="en-US" dirty="0"/>
              <a:t>Arial Bold Title </a:t>
            </a:r>
            <a:r>
              <a:rPr lang="en-US" b="0" dirty="0">
                <a:solidFill>
                  <a:schemeClr val="tx1">
                    <a:lumMod val="65000"/>
                    <a:lumOff val="35000"/>
                  </a:schemeClr>
                </a:solidFill>
                <a:latin typeface="Calibri Light"/>
                <a:cs typeface="Calibri Light"/>
              </a:rPr>
              <a:t>| Calibri Light Subtitle </a:t>
            </a:r>
          </a:p>
        </p:txBody>
      </p:sp>
      <p:pic>
        <p:nvPicPr>
          <p:cNvPr id="2" name="Picture 1">
            <a:extLst>
              <a:ext uri="{FF2B5EF4-FFF2-40B4-BE49-F238E27FC236}">
                <a16:creationId xmlns:a16="http://schemas.microsoft.com/office/drawing/2014/main" id="{46BD6E41-01BB-6161-F6E1-64D547D8F85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408368" y="5469689"/>
            <a:ext cx="2400300" cy="971550"/>
          </a:xfrm>
          <a:prstGeom prst="rect">
            <a:avLst/>
          </a:prstGeom>
        </p:spPr>
      </p:pic>
    </p:spTree>
    <p:extLst>
      <p:ext uri="{BB962C8B-B14F-4D97-AF65-F5344CB8AC3E}">
        <p14:creationId xmlns:p14="http://schemas.microsoft.com/office/powerpoint/2010/main" val="40257343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ontent">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693105" y="1484784"/>
            <a:ext cx="10945216"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693105" y="431870"/>
            <a:ext cx="10945216" cy="980901"/>
          </a:xfrm>
          <a:prstGeom prst="rect">
            <a:avLst/>
          </a:prstGeom>
        </p:spPr>
        <p:txBody>
          <a:bodyPr vert="horz" lIns="91429" tIns="45714" rIns="91429" bIns="45714" anchor="b" anchorCtr="0">
            <a:noAutofit/>
          </a:bodyPr>
          <a:lstStyle>
            <a:lvl1pPr marL="0" indent="0" algn="ctr">
              <a:buFontTx/>
              <a:buNone/>
              <a:defRPr sz="36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36 Points</a:t>
            </a:r>
          </a:p>
        </p:txBody>
      </p:sp>
      <p:sp>
        <p:nvSpPr>
          <p:cNvPr id="11" name="Text Placeholder 8"/>
          <p:cNvSpPr>
            <a:spLocks noGrp="1"/>
          </p:cNvSpPr>
          <p:nvPr>
            <p:ph type="body" sz="quarter" idx="39" hasCustomPrompt="1"/>
          </p:nvPr>
        </p:nvSpPr>
        <p:spPr>
          <a:xfrm>
            <a:off x="693105" y="1700808"/>
            <a:ext cx="10945216" cy="4176463"/>
          </a:xfrm>
          <a:prstGeom prst="rect">
            <a:avLst/>
          </a:prstGeom>
        </p:spPr>
        <p:txBody>
          <a:bodyPr vert="horz" lIns="91429" tIns="45714" rIns="91429" bIns="45714">
            <a:noAutofit/>
          </a:bodyPr>
          <a:lstStyle>
            <a:lvl1pPr marL="0" indent="0">
              <a:buFontTx/>
              <a:buNone/>
              <a:defRPr sz="3200" b="0" i="0">
                <a:solidFill>
                  <a:srgbClr val="000000"/>
                </a:solidFill>
                <a:latin typeface="Calibri Light" panose="020F0302020204030204" pitchFamily="34" charset="0"/>
                <a:cs typeface="Calibri Light" panose="020F0302020204030204" pitchFamily="34" charset="0"/>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Calibri Light Bold Subhead 32 Points</a:t>
            </a:r>
          </a:p>
        </p:txBody>
      </p:sp>
      <p:sp>
        <p:nvSpPr>
          <p:cNvPr id="2" name="Rectangle 4">
            <a:extLst>
              <a:ext uri="{FF2B5EF4-FFF2-40B4-BE49-F238E27FC236}">
                <a16:creationId xmlns:a16="http://schemas.microsoft.com/office/drawing/2014/main" id="{4646BA8D-BBFC-E60D-52B3-15CDEEFAD96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2502134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Body Text w/ Subheader">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526850"/>
            <a:ext cx="10913851" cy="4633369"/>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11" name="Text Placeholder 8"/>
          <p:cNvSpPr>
            <a:spLocks noGrp="1"/>
          </p:cNvSpPr>
          <p:nvPr>
            <p:ph type="body" sz="quarter" idx="39" hasCustomPrompt="1"/>
          </p:nvPr>
        </p:nvSpPr>
        <p:spPr>
          <a:xfrm>
            <a:off x="693105" y="1105942"/>
            <a:ext cx="10945216" cy="450850"/>
          </a:xfrm>
          <a:prstGeom prst="rect">
            <a:avLst/>
          </a:prstGeom>
        </p:spPr>
        <p:txBody>
          <a:bodyPr vert="horz" lIns="91429" tIns="45714" rIns="91429" bIns="45714">
            <a:normAutofit/>
          </a:bodyPr>
          <a:lstStyle>
            <a:lvl1pPr marL="0" indent="0">
              <a:buFontTx/>
              <a:buNone/>
              <a:defRPr sz="2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20 Points</a:t>
            </a:r>
          </a:p>
        </p:txBody>
      </p:sp>
      <p:sp>
        <p:nvSpPr>
          <p:cNvPr id="3" name="Rectangle 4">
            <a:extLst>
              <a:ext uri="{FF2B5EF4-FFF2-40B4-BE49-F238E27FC236}">
                <a16:creationId xmlns:a16="http://schemas.microsoft.com/office/drawing/2014/main" id="{1E69FD71-C16D-5C6C-9937-6B923C8D55B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934563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Body Text">
    <p:spTree>
      <p:nvGrpSpPr>
        <p:cNvPr id="1" name=""/>
        <p:cNvGrpSpPr/>
        <p:nvPr/>
      </p:nvGrpSpPr>
      <p:grpSpPr>
        <a:xfrm>
          <a:off x="0" y="0"/>
          <a:ext cx="0" cy="0"/>
          <a:chOff x="0" y="0"/>
          <a:chExt cx="0" cy="0"/>
        </a:xfrm>
      </p:grpSpPr>
      <p:cxnSp>
        <p:nvCxnSpPr>
          <p:cNvPr id="9" name="Straight Connector 8"/>
          <p:cNvCxnSpPr/>
          <p:nvPr userDrawn="1"/>
        </p:nvCxnSpPr>
        <p:spPr>
          <a:xfrm>
            <a:off x="719403" y="980728"/>
            <a:ext cx="10753195"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8" name="Text Placeholder 5"/>
          <p:cNvSpPr>
            <a:spLocks noGrp="1"/>
          </p:cNvSpPr>
          <p:nvPr>
            <p:ph type="body" sz="quarter" idx="12" hasCustomPrompt="1"/>
          </p:nvPr>
        </p:nvSpPr>
        <p:spPr>
          <a:xfrm>
            <a:off x="693105" y="1124744"/>
            <a:ext cx="10945216" cy="5035475"/>
          </a:xfrm>
          <a:prstGeom prst="rect">
            <a:avLst/>
          </a:prstGeom>
        </p:spPr>
        <p:txBody>
          <a:bodyPr vert="horz" lIns="91429" tIns="45714" rIns="91429" bIns="45714">
            <a:noAutofit/>
          </a:bodyPr>
          <a:lstStyle>
            <a:lvl1pPr marL="0" indent="0">
              <a:buFontTx/>
              <a:buNone/>
              <a:defRPr sz="2000" b="0" i="0">
                <a:solidFill>
                  <a:schemeClr val="tx1"/>
                </a:solidFill>
                <a:latin typeface="Calibri Light" panose="020F0302020204030204" pitchFamily="34" charset="0"/>
                <a:cs typeface="Calibri Light" panose="020F0302020204030204" pitchFamily="34" charset="0"/>
              </a:defRPr>
            </a:lvl1pPr>
            <a:lvl2pPr marL="457146" indent="0">
              <a:buFontTx/>
              <a:buNone/>
              <a:defRPr sz="1400">
                <a:solidFill>
                  <a:srgbClr val="FF0000"/>
                </a:solidFill>
                <a:latin typeface="Akkurat"/>
                <a:cs typeface="Akkurat"/>
              </a:defRPr>
            </a:lvl2pPr>
            <a:lvl3pPr marL="914293" indent="0">
              <a:buFontTx/>
              <a:buNone/>
              <a:defRPr sz="1400">
                <a:solidFill>
                  <a:srgbClr val="FF0000"/>
                </a:solidFill>
                <a:latin typeface="Akkurat"/>
                <a:cs typeface="Akkurat"/>
              </a:defRPr>
            </a:lvl3pPr>
            <a:lvl4pPr marL="1371440" indent="0">
              <a:buFontTx/>
              <a:buNone/>
              <a:defRPr sz="1400">
                <a:solidFill>
                  <a:srgbClr val="FF0000"/>
                </a:solidFill>
                <a:latin typeface="Akkurat"/>
                <a:cs typeface="Akkurat"/>
              </a:defRPr>
            </a:lvl4pPr>
            <a:lvl5pPr marL="1828586" indent="0">
              <a:buFontTx/>
              <a:buNone/>
              <a:defRPr sz="1400">
                <a:solidFill>
                  <a:srgbClr val="FF0000"/>
                </a:solidFill>
                <a:latin typeface="Akkurat"/>
                <a:cs typeface="Akkurat"/>
              </a:defRPr>
            </a:lvl5pPr>
          </a:lstStyle>
          <a:p>
            <a:r>
              <a:rPr lang="en-US" dirty="0"/>
              <a:t>Calibri Light in black at 20 points. Lorem ipsum dolor sit </a:t>
            </a:r>
            <a:r>
              <a:rPr lang="en-US" dirty="0" err="1"/>
              <a:t>amet</a:t>
            </a:r>
            <a:r>
              <a:rPr lang="en-US" dirty="0"/>
              <a:t>, </a:t>
            </a:r>
            <a:r>
              <a:rPr lang="en-US" dirty="0" err="1"/>
              <a:t>consectetur</a:t>
            </a:r>
            <a:r>
              <a:rPr lang="en-US" dirty="0"/>
              <a:t> </a:t>
            </a:r>
            <a:r>
              <a:rPr lang="en-US" dirty="0" err="1"/>
              <a:t>adipiscing</a:t>
            </a:r>
            <a:r>
              <a:rPr lang="en-US" dirty="0"/>
              <a:t> </a:t>
            </a:r>
            <a:r>
              <a:rPr lang="en-US" dirty="0" err="1"/>
              <a:t>elit</a:t>
            </a:r>
            <a:r>
              <a:rPr lang="en-US" dirty="0"/>
              <a:t>, </a:t>
            </a:r>
            <a:r>
              <a:rPr lang="en-US" dirty="0" err="1"/>
              <a:t>sed</a:t>
            </a:r>
            <a:r>
              <a:rPr lang="en-US" dirty="0"/>
              <a:t> do </a:t>
            </a:r>
            <a:r>
              <a:rPr lang="en-US" dirty="0" err="1"/>
              <a:t>eiusmod</a:t>
            </a:r>
            <a:r>
              <a:rPr lang="en-US" dirty="0"/>
              <a:t> </a:t>
            </a:r>
            <a:r>
              <a:rPr lang="en-US" dirty="0" err="1"/>
              <a:t>tempor</a:t>
            </a:r>
            <a:r>
              <a:rPr lang="en-US" dirty="0"/>
              <a:t> </a:t>
            </a:r>
            <a:r>
              <a:rPr lang="en-US" dirty="0" err="1"/>
              <a:t>incididunt</a:t>
            </a:r>
            <a:r>
              <a:rPr lang="en-US" dirty="0"/>
              <a:t> </a:t>
            </a:r>
            <a:r>
              <a:rPr lang="en-US" dirty="0" err="1"/>
              <a:t>ut</a:t>
            </a:r>
            <a:r>
              <a:rPr lang="en-US" dirty="0"/>
              <a:t> </a:t>
            </a:r>
            <a:r>
              <a:rPr lang="en-US" dirty="0" err="1"/>
              <a:t>labore</a:t>
            </a:r>
            <a:r>
              <a:rPr lang="en-US" dirty="0"/>
              <a:t> et </a:t>
            </a:r>
            <a:r>
              <a:rPr lang="en-US" dirty="0" err="1"/>
              <a:t>dolore</a:t>
            </a:r>
            <a:r>
              <a:rPr lang="en-US" dirty="0"/>
              <a:t> magna</a:t>
            </a:r>
          </a:p>
        </p:txBody>
      </p:sp>
      <p:sp>
        <p:nvSpPr>
          <p:cNvPr id="10" name="Text Placeholder 8"/>
          <p:cNvSpPr>
            <a:spLocks noGrp="1"/>
          </p:cNvSpPr>
          <p:nvPr>
            <p:ph type="body" sz="quarter" idx="38" hasCustomPrompt="1"/>
          </p:nvPr>
        </p:nvSpPr>
        <p:spPr>
          <a:xfrm>
            <a:off x="693105" y="431870"/>
            <a:ext cx="10945216" cy="620866"/>
          </a:xfrm>
          <a:prstGeom prst="rect">
            <a:avLst/>
          </a:prstGeom>
        </p:spPr>
        <p:txBody>
          <a:bodyPr vert="horz" lIns="91429" tIns="45714" rIns="91429" bIns="45714">
            <a:noAutofit/>
          </a:bodyPr>
          <a:lstStyle>
            <a:lvl1pPr marL="0" indent="0">
              <a:buFontTx/>
              <a:buNone/>
              <a:defRPr sz="30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30 Points</a:t>
            </a:r>
          </a:p>
        </p:txBody>
      </p:sp>
      <p:sp>
        <p:nvSpPr>
          <p:cNvPr id="3" name="Rectangle 4">
            <a:extLst>
              <a:ext uri="{FF2B5EF4-FFF2-40B4-BE49-F238E27FC236}">
                <a16:creationId xmlns:a16="http://schemas.microsoft.com/office/drawing/2014/main" id="{C6C75021-A911-C640-2650-3697F2990C5E}"/>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6E117181-2254-4C4E-B84D-C4647DF99217}" type="slidenum">
              <a:rPr lang="en-US" altLang="en-US" smtClean="0"/>
              <a:pPr>
                <a:defRPr/>
              </a:pPr>
              <a:t>‹#›</a:t>
            </a:fld>
            <a:endParaRPr lang="en-US" altLang="en-US" dirty="0"/>
          </a:p>
        </p:txBody>
      </p:sp>
    </p:spTree>
    <p:extLst>
      <p:ext uri="{BB962C8B-B14F-4D97-AF65-F5344CB8AC3E}">
        <p14:creationId xmlns:p14="http://schemas.microsoft.com/office/powerpoint/2010/main" val="34689514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Body Text - Smaller Header">
    <p:spTree>
      <p:nvGrpSpPr>
        <p:cNvPr id="1" name=""/>
        <p:cNvGrpSpPr/>
        <p:nvPr/>
      </p:nvGrpSpPr>
      <p:grpSpPr>
        <a:xfrm>
          <a:off x="0" y="0"/>
          <a:ext cx="0" cy="0"/>
          <a:chOff x="0" y="0"/>
          <a:chExt cx="0" cy="0"/>
        </a:xfrm>
      </p:grpSpPr>
      <p:cxnSp>
        <p:nvCxnSpPr>
          <p:cNvPr id="9" name="Straight Connector 8"/>
          <p:cNvCxnSpPr>
            <a:cxnSpLocks/>
          </p:cNvCxnSpPr>
          <p:nvPr userDrawn="1"/>
        </p:nvCxnSpPr>
        <p:spPr>
          <a:xfrm>
            <a:off x="409663" y="745902"/>
            <a:ext cx="1123095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269052"/>
            <a:ext cx="11230952"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745902"/>
            <a:ext cx="11230952" cy="450850"/>
          </a:xfrm>
          <a:prstGeom prst="rect">
            <a:avLst/>
          </a:prstGeom>
        </p:spPr>
        <p:txBody>
          <a:bodyPr vert="horz" lIns="91429" tIns="45714" rIns="91429" bIns="45714">
            <a:normAutofit/>
          </a:bodyPr>
          <a:lstStyle>
            <a:lvl1pPr marL="0" indent="0">
              <a:buFontTx/>
              <a:buNone/>
              <a:defRPr sz="1600" b="1" i="0">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16 Points</a:t>
            </a:r>
          </a:p>
        </p:txBody>
      </p:sp>
      <p:sp>
        <p:nvSpPr>
          <p:cNvPr id="4" name="Rectangle 4">
            <a:extLst>
              <a:ext uri="{FF2B5EF4-FFF2-40B4-BE49-F238E27FC236}">
                <a16:creationId xmlns:a16="http://schemas.microsoft.com/office/drawing/2014/main" id="{CD4FCEC9-D2E9-311A-6A68-324F2C091A0C}"/>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68386355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ody Text - Smaller Header - Provisions">
    <p:spTree>
      <p:nvGrpSpPr>
        <p:cNvPr id="1" name=""/>
        <p:cNvGrpSpPr/>
        <p:nvPr/>
      </p:nvGrpSpPr>
      <p:grpSpPr>
        <a:xfrm>
          <a:off x="0" y="0"/>
          <a:ext cx="0" cy="0"/>
          <a:chOff x="0" y="0"/>
          <a:chExt cx="0" cy="0"/>
        </a:xfrm>
      </p:grpSpPr>
      <p:cxnSp>
        <p:nvCxnSpPr>
          <p:cNvPr id="9" name="Straight Connector 8"/>
          <p:cNvCxnSpPr/>
          <p:nvPr userDrawn="1"/>
        </p:nvCxnSpPr>
        <p:spPr>
          <a:xfrm>
            <a:off x="409663" y="1124744"/>
            <a:ext cx="11590993" cy="0"/>
          </a:xfrm>
          <a:prstGeom prst="line">
            <a:avLst/>
          </a:prstGeom>
          <a:ln cap="rnd" cmpd="sng">
            <a:solidFill>
              <a:schemeClr val="bg1">
                <a:lumMod val="75000"/>
              </a:schemeClr>
            </a:solidFill>
            <a:prstDash val="sysDot"/>
          </a:ln>
          <a:effectLst/>
        </p:spPr>
        <p:style>
          <a:lnRef idx="2">
            <a:schemeClr val="accent1"/>
          </a:lnRef>
          <a:fillRef idx="0">
            <a:schemeClr val="accent1"/>
          </a:fillRef>
          <a:effectRef idx="1">
            <a:schemeClr val="accent1"/>
          </a:effectRef>
          <a:fontRef idx="minor">
            <a:schemeClr val="tx1"/>
          </a:fontRef>
        </p:style>
      </p:cxnSp>
      <p:sp>
        <p:nvSpPr>
          <p:cNvPr id="10" name="Text Placeholder 8"/>
          <p:cNvSpPr>
            <a:spLocks noGrp="1"/>
          </p:cNvSpPr>
          <p:nvPr>
            <p:ph type="body" sz="quarter" idx="38" hasCustomPrompt="1"/>
          </p:nvPr>
        </p:nvSpPr>
        <p:spPr>
          <a:xfrm>
            <a:off x="383364" y="647894"/>
            <a:ext cx="10945216" cy="404842"/>
          </a:xfrm>
          <a:prstGeom prst="rect">
            <a:avLst/>
          </a:prstGeom>
        </p:spPr>
        <p:txBody>
          <a:bodyPr vert="horz" lIns="91429" tIns="45714" rIns="91429" bIns="45714">
            <a:noAutofit/>
          </a:bodyPr>
          <a:lstStyle>
            <a:lvl1pPr marL="0" indent="0">
              <a:buFontTx/>
              <a:buNone/>
              <a:defRPr sz="2400" b="1" i="0">
                <a:solidFill>
                  <a:srgbClr val="000000"/>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Title 24 Points</a:t>
            </a:r>
          </a:p>
        </p:txBody>
      </p:sp>
      <p:sp>
        <p:nvSpPr>
          <p:cNvPr id="11" name="Text Placeholder 8"/>
          <p:cNvSpPr>
            <a:spLocks noGrp="1"/>
          </p:cNvSpPr>
          <p:nvPr>
            <p:ph type="body" sz="quarter" idx="39" hasCustomPrompt="1"/>
          </p:nvPr>
        </p:nvSpPr>
        <p:spPr>
          <a:xfrm>
            <a:off x="383364" y="332656"/>
            <a:ext cx="10945216" cy="288032"/>
          </a:xfrm>
          <a:prstGeom prst="rect">
            <a:avLst/>
          </a:prstGeom>
        </p:spPr>
        <p:txBody>
          <a:bodyPr vert="horz" lIns="91429" tIns="45714" rIns="91429" bIns="45714">
            <a:noAutofit/>
          </a:bodyPr>
          <a:lstStyle>
            <a:lvl1pPr marL="0" indent="0">
              <a:buFontTx/>
              <a:buNone/>
              <a:defRPr sz="1800" b="1" i="1">
                <a:solidFill>
                  <a:schemeClr val="tx2"/>
                </a:solidFill>
                <a:latin typeface="Arial"/>
                <a:cs typeface="Arial"/>
              </a:defRPr>
            </a:lvl1pPr>
            <a:lvl2pPr marL="457146" indent="0">
              <a:buFontTx/>
              <a:buNone/>
              <a:defRPr sz="2400">
                <a:solidFill>
                  <a:schemeClr val="bg1"/>
                </a:solidFill>
                <a:latin typeface="Akkurat"/>
                <a:cs typeface="Akkurat"/>
              </a:defRPr>
            </a:lvl2pPr>
            <a:lvl3pPr marL="914293" indent="0">
              <a:buFontTx/>
              <a:buNone/>
              <a:defRPr sz="2400">
                <a:solidFill>
                  <a:schemeClr val="bg1"/>
                </a:solidFill>
                <a:latin typeface="Akkurat"/>
                <a:cs typeface="Akkurat"/>
              </a:defRPr>
            </a:lvl3pPr>
            <a:lvl4pPr marL="1371440" indent="0">
              <a:buFontTx/>
              <a:buNone/>
              <a:defRPr sz="2400">
                <a:solidFill>
                  <a:schemeClr val="bg1"/>
                </a:solidFill>
                <a:latin typeface="Akkurat"/>
                <a:cs typeface="Akkurat"/>
              </a:defRPr>
            </a:lvl4pPr>
            <a:lvl5pPr marL="1828586" indent="0">
              <a:buFontTx/>
              <a:buNone/>
              <a:defRPr sz="2400">
                <a:solidFill>
                  <a:schemeClr val="bg1"/>
                </a:solidFill>
                <a:latin typeface="Akkurat"/>
                <a:cs typeface="Akkurat"/>
              </a:defRPr>
            </a:lvl5pPr>
          </a:lstStyle>
          <a:p>
            <a:pPr lvl="0"/>
            <a:r>
              <a:rPr lang="en-US" dirty="0"/>
              <a:t>Arial Bold Subhead 18 Points, Italic</a:t>
            </a:r>
          </a:p>
        </p:txBody>
      </p:sp>
      <p:sp>
        <p:nvSpPr>
          <p:cNvPr id="3" name="Rectangle 4">
            <a:extLst>
              <a:ext uri="{FF2B5EF4-FFF2-40B4-BE49-F238E27FC236}">
                <a16:creationId xmlns:a16="http://schemas.microsoft.com/office/drawing/2014/main" id="{8742AC1C-5FC9-D272-D4AF-3AE4736C79CF}"/>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3394754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F00A9A5A-AC80-A16D-EF0E-9C449C7B7E56}"/>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40966884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lack Background">
    <p:bg>
      <p:bgRef idx="1001">
        <a:schemeClr val="bg1"/>
      </p:bgRef>
    </p:bg>
    <p:spTree>
      <p:nvGrpSpPr>
        <p:cNvPr id="1" name=""/>
        <p:cNvGrpSpPr/>
        <p:nvPr/>
      </p:nvGrpSpPr>
      <p:grpSpPr>
        <a:xfrm>
          <a:off x="0" y="0"/>
          <a:ext cx="0" cy="0"/>
          <a:chOff x="0" y="0"/>
          <a:chExt cx="0" cy="0"/>
        </a:xfrm>
      </p:grpSpPr>
      <p:sp>
        <p:nvSpPr>
          <p:cNvPr id="4" name="Rectangle 4">
            <a:extLst>
              <a:ext uri="{FF2B5EF4-FFF2-40B4-BE49-F238E27FC236}">
                <a16:creationId xmlns:a16="http://schemas.microsoft.com/office/drawing/2014/main" id="{376B2C05-286A-4A7F-5096-DED2FA4AC0F1}"/>
              </a:ext>
            </a:extLst>
          </p:cNvPr>
          <p:cNvSpPr>
            <a:spLocks noGrp="1" noChangeArrowheads="1"/>
          </p:cNvSpPr>
          <p:nvPr>
            <p:ph type="sldNum" sz="quarter" idx="40"/>
          </p:nvPr>
        </p:nvSpPr>
        <p:spPr>
          <a:xfrm>
            <a:off x="8793521" y="6160219"/>
            <a:ext cx="2844800" cy="365125"/>
          </a:xfrm>
          <a:prstGeom prst="rect">
            <a:avLst/>
          </a:prstGeom>
          <a:ln/>
        </p:spPr>
        <p:txBody>
          <a:bodyPr/>
          <a:lstStyle>
            <a:lvl1pPr algn="r">
              <a:defRPr sz="1400">
                <a:solidFill>
                  <a:schemeClr val="accent6"/>
                </a:solidFill>
              </a:defRPr>
            </a:lvl1pPr>
          </a:lstStyle>
          <a:p>
            <a:pPr>
              <a:defRPr/>
            </a:pPr>
            <a:fld id="{46425072-6E52-45A8-8A7E-A5B11BCA4176}" type="slidenum">
              <a:rPr lang="en-US" altLang="en-US" smtClean="0"/>
              <a:pPr>
                <a:defRPr/>
              </a:pPr>
              <a:t>‹#›</a:t>
            </a:fld>
            <a:endParaRPr lang="en-US" altLang="en-US" dirty="0"/>
          </a:p>
        </p:txBody>
      </p:sp>
    </p:spTree>
    <p:extLst>
      <p:ext uri="{BB962C8B-B14F-4D97-AF65-F5344CB8AC3E}">
        <p14:creationId xmlns:p14="http://schemas.microsoft.com/office/powerpoint/2010/main" val="20564858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Slide Number Placeholder 6">
            <a:extLst>
              <a:ext uri="{FF2B5EF4-FFF2-40B4-BE49-F238E27FC236}">
                <a16:creationId xmlns:a16="http://schemas.microsoft.com/office/drawing/2014/main" id="{488061D9-D676-F10E-8D64-1BFD75B2F809}"/>
              </a:ext>
            </a:extLst>
          </p:cNvPr>
          <p:cNvSpPr>
            <a:spLocks noGrp="1"/>
          </p:cNvSpPr>
          <p:nvPr>
            <p:ph type="sldNum" sz="quarter" idx="4"/>
          </p:nvPr>
        </p:nvSpPr>
        <p:spPr>
          <a:xfrm>
            <a:off x="8832304" y="6165304"/>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046957B-3FD5-4A6B-AE7C-C477837F6E02}" type="slidenum">
              <a:rPr lang="en-US" smtClean="0"/>
              <a:t>‹#›</a:t>
            </a:fld>
            <a:endParaRPr lang="en-US"/>
          </a:p>
        </p:txBody>
      </p:sp>
    </p:spTree>
    <p:extLst>
      <p:ext uri="{BB962C8B-B14F-4D97-AF65-F5344CB8AC3E}">
        <p14:creationId xmlns:p14="http://schemas.microsoft.com/office/powerpoint/2010/main" val="2322386140"/>
      </p:ext>
    </p:extLst>
  </p:cSld>
  <p:clrMap bg1="lt1" tx1="dk1" bg2="lt2" tx2="dk2" accent1="accent1" accent2="accent2" accent3="accent3" accent4="accent4" accent5="accent5" accent6="accent6" hlink="hlink" folHlink="folHlink"/>
  <p:sldLayoutIdLst>
    <p:sldLayoutId id="2147483962" r:id="rId1"/>
    <p:sldLayoutId id="2147483969" r:id="rId2"/>
    <p:sldLayoutId id="2147483959" r:id="rId3"/>
    <p:sldLayoutId id="2147483975" r:id="rId4"/>
    <p:sldLayoutId id="2147483968" r:id="rId5"/>
    <p:sldLayoutId id="2147483974" r:id="rId6"/>
    <p:sldLayoutId id="2147483954" r:id="rId7"/>
    <p:sldLayoutId id="2147483967" r:id="rId8"/>
  </p:sldLayoutIdLst>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hf hdr="0" ftr="0" dt="0"/>
  <p:txStyles>
    <p:titleStyle>
      <a:lvl1pPr algn="ctr" defTabSz="457200" rtl="0" eaLnBrk="1" latinLnBrk="0" hangingPunct="1">
        <a:spcBef>
          <a:spcPct val="0"/>
        </a:spcBef>
        <a:buNone/>
        <a:defRPr sz="3200" b="1" kern="1200">
          <a:solidFill>
            <a:schemeClr val="tx1"/>
          </a:solidFill>
          <a:latin typeface="Arial" panose="020B0604020202020204" pitchFamily="34" charset="0"/>
          <a:ea typeface="+mj-ea"/>
          <a:cs typeface="Arial" panose="020B0604020202020204" pitchFamily="34" charset="0"/>
        </a:defRPr>
      </a:lvl1pPr>
    </p:titleStyle>
    <p:body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97.xml"/><Relationship Id="rId1" Type="http://schemas.openxmlformats.org/officeDocument/2006/relationships/slideLayout" Target="../slideLayouts/slideLayout8.xml"/></Relationships>
</file>

<file path=ppt/slides/_rels/slide101.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98.xml"/><Relationship Id="rId1" Type="http://schemas.openxmlformats.org/officeDocument/2006/relationships/slideLayout" Target="../slideLayouts/slideLayout8.xml"/></Relationships>
</file>

<file path=ppt/slides/_rels/slide102.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99.xml"/><Relationship Id="rId1" Type="http://schemas.openxmlformats.org/officeDocument/2006/relationships/slideLayout" Target="../slideLayouts/slideLayout8.xml"/></Relationships>
</file>

<file path=ppt/slides/_rels/slide103.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00.xml"/><Relationship Id="rId1" Type="http://schemas.openxmlformats.org/officeDocument/2006/relationships/slideLayout" Target="../slideLayouts/slideLayout8.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04.xml"/><Relationship Id="rId1" Type="http://schemas.openxmlformats.org/officeDocument/2006/relationships/slideLayout" Target="../slideLayouts/slideLayout7.xml"/></Relationships>
</file>

<file path=ppt/slides/_rels/slide108.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105.xml"/><Relationship Id="rId1" Type="http://schemas.openxmlformats.org/officeDocument/2006/relationships/slideLayout" Target="../slideLayouts/slideLayout8.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107.xml"/><Relationship Id="rId1" Type="http://schemas.openxmlformats.org/officeDocument/2006/relationships/slideLayout" Target="../slideLayouts/slideLayout8.xml"/></Relationships>
</file>

<file path=ppt/slides/_rels/slide111.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108.xml"/><Relationship Id="rId1" Type="http://schemas.openxmlformats.org/officeDocument/2006/relationships/slideLayout" Target="../slideLayouts/slideLayout8.xml"/></Relationships>
</file>

<file path=ppt/slides/_rels/slide112.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109.xml"/><Relationship Id="rId1" Type="http://schemas.openxmlformats.org/officeDocument/2006/relationships/slideLayout" Target="../slideLayouts/slideLayout8.xml"/></Relationships>
</file>

<file path=ppt/slides/_rels/slide113.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110.xml"/><Relationship Id="rId1" Type="http://schemas.openxmlformats.org/officeDocument/2006/relationships/slideLayout" Target="../slideLayouts/slideLayout8.xml"/></Relationships>
</file>

<file path=ppt/slides/_rels/slide11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111.xml"/><Relationship Id="rId1" Type="http://schemas.openxmlformats.org/officeDocument/2006/relationships/slideLayout" Target="../slideLayouts/slideLayout8.xml"/></Relationships>
</file>

<file path=ppt/slides/_rels/slide11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112.xml"/><Relationship Id="rId1" Type="http://schemas.openxmlformats.org/officeDocument/2006/relationships/slideLayout" Target="../slideLayouts/slideLayout8.xml"/></Relationships>
</file>

<file path=ppt/slides/_rels/slide11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113.xml"/><Relationship Id="rId1" Type="http://schemas.openxmlformats.org/officeDocument/2006/relationships/slideLayout" Target="../slideLayouts/slideLayout8.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114.xml"/><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15.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20.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116.xml"/><Relationship Id="rId1" Type="http://schemas.openxmlformats.org/officeDocument/2006/relationships/slideLayout" Target="../slideLayouts/slideLayout7.xml"/></Relationships>
</file>

<file path=ppt/slides/_rels/slide121.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117.xml"/><Relationship Id="rId1" Type="http://schemas.openxmlformats.org/officeDocument/2006/relationships/slideLayout" Target="../slideLayouts/slideLayout7.xml"/></Relationships>
</file>

<file path=ppt/slides/_rels/slide1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118.xml"/><Relationship Id="rId1" Type="http://schemas.openxmlformats.org/officeDocument/2006/relationships/slideLayout" Target="../slideLayouts/slideLayout7.xml"/><Relationship Id="rId4" Type="http://schemas.openxmlformats.org/officeDocument/2006/relationships/image" Target="../media/image83.jpeg"/></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119.xml"/><Relationship Id="rId1" Type="http://schemas.openxmlformats.org/officeDocument/2006/relationships/slideLayout" Target="../slideLayouts/slideLayout7.xml"/><Relationship Id="rId4" Type="http://schemas.openxmlformats.org/officeDocument/2006/relationships/image" Target="../media/image85.tif"/></Relationships>
</file>

<file path=ppt/slides/_rels/slide125.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notesSlide" Target="../notesSlides/notesSlide120.xml"/><Relationship Id="rId1" Type="http://schemas.openxmlformats.org/officeDocument/2006/relationships/slideLayout" Target="../slideLayouts/slideLayout7.xml"/></Relationships>
</file>

<file path=ppt/slides/_rels/slide126.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21.xml"/><Relationship Id="rId1" Type="http://schemas.openxmlformats.org/officeDocument/2006/relationships/slideLayout" Target="../slideLayouts/slideLayout7.xml"/><Relationship Id="rId4" Type="http://schemas.openxmlformats.org/officeDocument/2006/relationships/image" Target="../media/image88.jpeg"/></Relationships>
</file>

<file path=ppt/slides/_rels/slide127.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22.xml"/><Relationship Id="rId1" Type="http://schemas.openxmlformats.org/officeDocument/2006/relationships/slideLayout" Target="../slideLayouts/slideLayout7.xml"/></Relationships>
</file>

<file path=ppt/slides/_rels/slide12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123.xml"/><Relationship Id="rId1" Type="http://schemas.openxmlformats.org/officeDocument/2006/relationships/slideLayout" Target="../slideLayouts/slideLayout7.xml"/></Relationships>
</file>

<file path=ppt/slides/_rels/slide12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124.xml"/><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3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131.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125.xml"/><Relationship Id="rId1" Type="http://schemas.openxmlformats.org/officeDocument/2006/relationships/slideLayout" Target="../slideLayouts/slideLayout7.xml"/><Relationship Id="rId4" Type="http://schemas.openxmlformats.org/officeDocument/2006/relationships/image" Target="../media/image95.jpeg"/></Relationships>
</file>

<file path=ppt/slides/_rels/slide132.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126.xml"/><Relationship Id="rId1" Type="http://schemas.openxmlformats.org/officeDocument/2006/relationships/slideLayout" Target="../slideLayouts/slideLayout7.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128.xml"/><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29.xml"/><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xml"/></Relationships>
</file>

<file path=ppt/slides/_rels/slide138.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32.xml"/><Relationship Id="rId1" Type="http://schemas.openxmlformats.org/officeDocument/2006/relationships/slideLayout" Target="../slideLayouts/slideLayout7.xml"/></Relationships>
</file>

<file path=ppt/slides/_rels/slide1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notesSlide" Target="../notesSlides/notesSlide133.xml"/><Relationship Id="rId1" Type="http://schemas.openxmlformats.org/officeDocument/2006/relationships/slideLayout" Target="../slideLayouts/slideLayout8.xml"/></Relationships>
</file>

<file path=ppt/slides/_rels/slide1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40.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notesSlide" Target="../notesSlides/notesSlide134.xml"/><Relationship Id="rId1" Type="http://schemas.openxmlformats.org/officeDocument/2006/relationships/slideLayout" Target="../slideLayouts/slideLayout8.xml"/></Relationships>
</file>

<file path=ppt/slides/_rels/slide141.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notesSlide" Target="../notesSlides/notesSlide135.xml"/><Relationship Id="rId1" Type="http://schemas.openxmlformats.org/officeDocument/2006/relationships/slideLayout" Target="../slideLayouts/slideLayout8.xml"/></Relationships>
</file>

<file path=ppt/slides/_rels/slide142.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notesSlide" Target="../notesSlides/notesSlide136.xml"/><Relationship Id="rId1" Type="http://schemas.openxmlformats.org/officeDocument/2006/relationships/slideLayout" Target="../slideLayouts/slideLayout8.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37.xml"/><Relationship Id="rId1" Type="http://schemas.openxmlformats.org/officeDocument/2006/relationships/slideLayout" Target="../slideLayouts/slideLayout7.xml"/></Relationships>
</file>

<file path=ppt/slides/_rels/slide144.xml.rels><?xml version="1.0" encoding="UTF-8" standalone="yes"?>
<Relationships xmlns="http://schemas.openxmlformats.org/package/2006/relationships"><Relationship Id="rId2" Type="http://schemas.openxmlformats.org/officeDocument/2006/relationships/image" Target="../media/image102.emf"/><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3" Type="http://schemas.openxmlformats.org/officeDocument/2006/relationships/image" Target="../media/image103.emf"/><Relationship Id="rId2" Type="http://schemas.openxmlformats.org/officeDocument/2006/relationships/notesSlide" Target="../notesSlides/notesSlide138.xml"/><Relationship Id="rId1" Type="http://schemas.openxmlformats.org/officeDocument/2006/relationships/slideLayout" Target="../slideLayouts/slideLayout7.xml"/><Relationship Id="rId5" Type="http://schemas.openxmlformats.org/officeDocument/2006/relationships/image" Target="../media/image104.emf"/><Relationship Id="rId4" Type="http://schemas.openxmlformats.org/officeDocument/2006/relationships/oleObject" Target="../embeddings/oleObject1.bin"/></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4.xml"/></Relationships>
</file>

<file path=ppt/slides/_rels/slide1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0.xml"/><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1.xml"/><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9.emf"/><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50.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6.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2" Type="http://schemas.openxmlformats.org/officeDocument/2006/relationships/notesSlide" Target="../notesSlides/notesSlide145.xml"/><Relationship Id="rId1" Type="http://schemas.openxmlformats.org/officeDocument/2006/relationships/slideLayout" Target="../slideLayouts/slideLayout6.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6.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47.xml"/><Relationship Id="rId1" Type="http://schemas.openxmlformats.org/officeDocument/2006/relationships/slideLayout" Target="../slideLayouts/slideLayout4.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6.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49.xml"/><Relationship Id="rId1" Type="http://schemas.openxmlformats.org/officeDocument/2006/relationships/slideLayout" Target="../slideLayouts/slideLayout6.xml"/></Relationships>
</file>

<file path=ppt/slides/_rels/slide157.xml.rels><?xml version="1.0" encoding="UTF-8" standalone="yes"?>
<Relationships xmlns="http://schemas.openxmlformats.org/package/2006/relationships"><Relationship Id="rId3" Type="http://schemas.openxmlformats.org/officeDocument/2006/relationships/image" Target="../media/image105.emf"/><Relationship Id="rId2" Type="http://schemas.openxmlformats.org/officeDocument/2006/relationships/notesSlide" Target="../notesSlides/notesSlide150.xml"/><Relationship Id="rId1" Type="http://schemas.openxmlformats.org/officeDocument/2006/relationships/slideLayout" Target="../slideLayouts/slideLayout4.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2.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0.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4.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4.xml"/></Relationships>
</file>

<file path=ppt/slides/_rels/slide162.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155.xml"/><Relationship Id="rId1" Type="http://schemas.openxmlformats.org/officeDocument/2006/relationships/slideLayout" Target="../slideLayouts/slideLayout8.xml"/></Relationships>
</file>

<file path=ppt/slides/_rels/slide163.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4.xml"/></Relationships>
</file>

<file path=ppt/slides/_rels/slide164.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notesSlide" Target="../notesSlides/notesSlide157.xml"/><Relationship Id="rId1" Type="http://schemas.openxmlformats.org/officeDocument/2006/relationships/slideLayout" Target="../slideLayouts/slideLayout8.xml"/></Relationships>
</file>

<file path=ppt/slides/_rels/slide165.xml.rels><?xml version="1.0" encoding="UTF-8" standalone="yes"?>
<Relationships xmlns="http://schemas.openxmlformats.org/package/2006/relationships"><Relationship Id="rId3" Type="http://schemas.openxmlformats.org/officeDocument/2006/relationships/image" Target="../media/image108.png"/><Relationship Id="rId2" Type="http://schemas.openxmlformats.org/officeDocument/2006/relationships/notesSlide" Target="../notesSlides/notesSlide158.xml"/><Relationship Id="rId1" Type="http://schemas.openxmlformats.org/officeDocument/2006/relationships/slideLayout" Target="../slideLayouts/slideLayout8.xml"/></Relationships>
</file>

<file path=ppt/slides/_rels/slide166.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6.xml"/></Relationships>
</file>

<file path=ppt/slides/_rels/slide167.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notesSlide" Target="../notesSlides/notesSlide160.xml"/><Relationship Id="rId1" Type="http://schemas.openxmlformats.org/officeDocument/2006/relationships/slideLayout" Target="../slideLayouts/slideLayout6.xml"/></Relationships>
</file>

<file path=ppt/slides/_rels/slide168.xml.rels><?xml version="1.0" encoding="UTF-8" standalone="yes"?>
<Relationships xmlns="http://schemas.openxmlformats.org/package/2006/relationships"><Relationship Id="rId3" Type="http://schemas.openxmlformats.org/officeDocument/2006/relationships/image" Target="../media/image110.wmf"/><Relationship Id="rId2" Type="http://schemas.openxmlformats.org/officeDocument/2006/relationships/notesSlide" Target="../notesSlides/notesSlide161.xml"/><Relationship Id="rId1" Type="http://schemas.openxmlformats.org/officeDocument/2006/relationships/slideLayout" Target="../slideLayouts/slideLayout4.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2.xml"/><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170.xml.rels><?xml version="1.0" encoding="UTF-8" standalone="yes"?>
<Relationships xmlns="http://schemas.openxmlformats.org/package/2006/relationships"><Relationship Id="rId2" Type="http://schemas.openxmlformats.org/officeDocument/2006/relationships/notesSlide" Target="../notesSlides/notesSlide163.xml"/><Relationship Id="rId1" Type="http://schemas.openxmlformats.org/officeDocument/2006/relationships/slideLayout" Target="../slideLayouts/slideLayout6.xml"/></Relationships>
</file>

<file path=ppt/slides/_rels/slide171.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notesSlide" Target="../notesSlides/notesSlide164.xml"/><Relationship Id="rId1" Type="http://schemas.openxmlformats.org/officeDocument/2006/relationships/slideLayout" Target="../slideLayouts/slideLayout7.xml"/></Relationships>
</file>

<file path=ppt/slides/_rels/slide172.xml.rels><?xml version="1.0" encoding="UTF-8" standalone="yes"?>
<Relationships xmlns="http://schemas.openxmlformats.org/package/2006/relationships"><Relationship Id="rId2" Type="http://schemas.openxmlformats.org/officeDocument/2006/relationships/notesSlide" Target="../notesSlides/notesSlide165.xml"/><Relationship Id="rId1" Type="http://schemas.openxmlformats.org/officeDocument/2006/relationships/slideLayout" Target="../slideLayouts/slideLayout2.xml"/></Relationships>
</file>

<file path=ppt/slides/_rels/slide173.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66.xml"/><Relationship Id="rId1" Type="http://schemas.openxmlformats.org/officeDocument/2006/relationships/slideLayout" Target="../slideLayouts/slideLayout6.xml"/></Relationships>
</file>

<file path=ppt/slides/_rels/slide174.xml.rels><?xml version="1.0" encoding="UTF-8" standalone="yes"?>
<Relationships xmlns="http://schemas.openxmlformats.org/package/2006/relationships"><Relationship Id="rId3" Type="http://schemas.openxmlformats.org/officeDocument/2006/relationships/image" Target="../media/image113.jpeg"/><Relationship Id="rId2" Type="http://schemas.openxmlformats.org/officeDocument/2006/relationships/notesSlide" Target="../notesSlides/notesSlide167.xml"/><Relationship Id="rId1" Type="http://schemas.openxmlformats.org/officeDocument/2006/relationships/slideLayout" Target="../slideLayouts/slideLayout8.xml"/></Relationships>
</file>

<file path=ppt/slides/_rels/slide175.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168.xml"/><Relationship Id="rId1" Type="http://schemas.openxmlformats.org/officeDocument/2006/relationships/slideLayout" Target="../slideLayouts/slideLayout8.xml"/></Relationships>
</file>

<file path=ppt/slides/_rels/slide176.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169.xml"/><Relationship Id="rId1" Type="http://schemas.openxmlformats.org/officeDocument/2006/relationships/slideLayout" Target="../slideLayouts/slideLayout8.xml"/></Relationships>
</file>

<file path=ppt/slides/_rels/slide177.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70.xml"/><Relationship Id="rId1" Type="http://schemas.openxmlformats.org/officeDocument/2006/relationships/slideLayout" Target="../slideLayouts/slideLayout8.xml"/></Relationships>
</file>

<file path=ppt/slides/_rels/slide178.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171.xml"/><Relationship Id="rId1" Type="http://schemas.openxmlformats.org/officeDocument/2006/relationships/slideLayout" Target="../slideLayouts/slideLayout8.xml"/></Relationships>
</file>

<file path=ppt/slides/_rels/slide179.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172.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2.wmf"/><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0.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notesSlide" Target="../notesSlides/notesSlide173.xml"/><Relationship Id="rId1" Type="http://schemas.openxmlformats.org/officeDocument/2006/relationships/slideLayout" Target="../slideLayouts/slideLayout8.xml"/></Relationships>
</file>

<file path=ppt/slides/_rels/slide181.xml.rels><?xml version="1.0" encoding="UTF-8" standalone="yes"?>
<Relationships xmlns="http://schemas.openxmlformats.org/package/2006/relationships"><Relationship Id="rId3" Type="http://schemas.openxmlformats.org/officeDocument/2006/relationships/image" Target="../media/image120.emf"/><Relationship Id="rId2" Type="http://schemas.openxmlformats.org/officeDocument/2006/relationships/notesSlide" Target="../notesSlides/notesSlide174.xml"/><Relationship Id="rId1" Type="http://schemas.openxmlformats.org/officeDocument/2006/relationships/slideLayout" Target="../slideLayouts/slideLayout8.xml"/></Relationships>
</file>

<file path=ppt/slides/_rels/slide182.xml.rels><?xml version="1.0" encoding="UTF-8" standalone="yes"?>
<Relationships xmlns="http://schemas.openxmlformats.org/package/2006/relationships"><Relationship Id="rId2" Type="http://schemas.openxmlformats.org/officeDocument/2006/relationships/notesSlide" Target="../notesSlides/notesSlide175.xml"/><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2" Type="http://schemas.openxmlformats.org/officeDocument/2006/relationships/notesSlide" Target="../notesSlides/notesSlide176.xml"/><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notesSlide" Target="../notesSlides/notesSlide177.xml"/><Relationship Id="rId1" Type="http://schemas.openxmlformats.org/officeDocument/2006/relationships/slideLayout" Target="../slideLayouts/slideLayout7.xml"/></Relationships>
</file>

<file path=ppt/slides/_rels/slide185.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6.xml"/></Relationships>
</file>

<file path=ppt/slides/_rels/slide186.xml.rels><?xml version="1.0" encoding="UTF-8" standalone="yes"?>
<Relationships xmlns="http://schemas.openxmlformats.org/package/2006/relationships"><Relationship Id="rId3" Type="http://schemas.openxmlformats.org/officeDocument/2006/relationships/image" Target="../media/image122.jpeg"/><Relationship Id="rId2" Type="http://schemas.openxmlformats.org/officeDocument/2006/relationships/notesSlide" Target="../notesSlides/notesSlide179.xml"/><Relationship Id="rId1" Type="http://schemas.openxmlformats.org/officeDocument/2006/relationships/slideLayout" Target="../slideLayouts/slideLayout8.xml"/></Relationships>
</file>

<file path=ppt/slides/_rels/slide18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notesSlide" Target="../notesSlides/notesSlide180.xml"/><Relationship Id="rId1" Type="http://schemas.openxmlformats.org/officeDocument/2006/relationships/slideLayout" Target="../slideLayouts/slideLayout8.xml"/><Relationship Id="rId4" Type="http://schemas.openxmlformats.org/officeDocument/2006/relationships/image" Target="../media/image124.png"/></Relationships>
</file>

<file path=ppt/slides/_rels/slide188.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2" Type="http://schemas.openxmlformats.org/officeDocument/2006/relationships/notesSlide" Target="../notesSlides/notesSlide182.xml"/><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2" Type="http://schemas.openxmlformats.org/officeDocument/2006/relationships/notesSlide" Target="../notesSlides/notesSlide183.xml"/><Relationship Id="rId1" Type="http://schemas.openxmlformats.org/officeDocument/2006/relationships/slideLayout" Target="../slideLayouts/slideLayout4.xml"/></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84.xml"/><Relationship Id="rId1" Type="http://schemas.openxmlformats.org/officeDocument/2006/relationships/slideLayout" Target="../slideLayouts/slideLayout4.xml"/></Relationships>
</file>

<file path=ppt/slides/_rels/slide192.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185.xml"/><Relationship Id="rId1" Type="http://schemas.openxmlformats.org/officeDocument/2006/relationships/slideLayout" Target="../slideLayouts/slideLayout4.xml"/><Relationship Id="rId4" Type="http://schemas.openxmlformats.org/officeDocument/2006/relationships/image" Target="../media/image126.png"/></Relationships>
</file>

<file path=ppt/slides/_rels/slide193.xml.rels><?xml version="1.0" encoding="UTF-8" standalone="yes"?>
<Relationships xmlns="http://schemas.openxmlformats.org/package/2006/relationships"><Relationship Id="rId2" Type="http://schemas.openxmlformats.org/officeDocument/2006/relationships/notesSlide" Target="../notesSlides/notesSlide186.xml"/><Relationship Id="rId1" Type="http://schemas.openxmlformats.org/officeDocument/2006/relationships/slideLayout" Target="../slideLayouts/slideLayout4.xml"/></Relationships>
</file>

<file path=ppt/slides/_rels/slide194.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187.xml"/><Relationship Id="rId1" Type="http://schemas.openxmlformats.org/officeDocument/2006/relationships/slideLayout" Target="../slideLayouts/slideLayout4.xml"/></Relationships>
</file>

<file path=ppt/slides/_rels/slide195.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notesSlide" Target="../notesSlides/notesSlide188.xml"/><Relationship Id="rId1" Type="http://schemas.openxmlformats.org/officeDocument/2006/relationships/slideLayout" Target="../slideLayouts/slideLayout4.xml"/></Relationships>
</file>

<file path=ppt/slides/_rels/slide196.xml.rels><?xml version="1.0" encoding="UTF-8" standalone="yes"?>
<Relationships xmlns="http://schemas.openxmlformats.org/package/2006/relationships"><Relationship Id="rId3" Type="http://schemas.openxmlformats.org/officeDocument/2006/relationships/image" Target="../media/image126.emf"/><Relationship Id="rId2" Type="http://schemas.openxmlformats.org/officeDocument/2006/relationships/notesSlide" Target="../notesSlides/notesSlide189.xml"/><Relationship Id="rId1" Type="http://schemas.openxmlformats.org/officeDocument/2006/relationships/slideLayout" Target="../slideLayouts/slideLayout4.xml"/><Relationship Id="rId5" Type="http://schemas.openxmlformats.org/officeDocument/2006/relationships/image" Target="../media/image128.emf"/><Relationship Id="rId4" Type="http://schemas.openxmlformats.org/officeDocument/2006/relationships/image" Target="../media/image127.emf"/></Relationships>
</file>

<file path=ppt/slides/_rels/slide197.xml.rels><?xml version="1.0" encoding="UTF-8" standalone="yes"?>
<Relationships xmlns="http://schemas.openxmlformats.org/package/2006/relationships"><Relationship Id="rId3" Type="http://schemas.openxmlformats.org/officeDocument/2006/relationships/image" Target="../media/image129.emf"/><Relationship Id="rId2" Type="http://schemas.openxmlformats.org/officeDocument/2006/relationships/notesSlide" Target="../notesSlides/notesSlide190.xml"/><Relationship Id="rId1" Type="http://schemas.openxmlformats.org/officeDocument/2006/relationships/slideLayout" Target="../slideLayouts/slideLayout6.xml"/><Relationship Id="rId4" Type="http://schemas.openxmlformats.org/officeDocument/2006/relationships/image" Target="../media/image130.png"/></Relationships>
</file>

<file path=ppt/slides/_rels/slide198.xml.rels><?xml version="1.0" encoding="UTF-8" standalone="yes"?>
<Relationships xmlns="http://schemas.openxmlformats.org/package/2006/relationships"><Relationship Id="rId8" Type="http://schemas.openxmlformats.org/officeDocument/2006/relationships/image" Target="../media/image136.png"/><Relationship Id="rId3" Type="http://schemas.openxmlformats.org/officeDocument/2006/relationships/image" Target="../media/image131.png"/><Relationship Id="rId7" Type="http://schemas.openxmlformats.org/officeDocument/2006/relationships/image" Target="../media/image134.png"/><Relationship Id="rId2" Type="http://schemas.openxmlformats.org/officeDocument/2006/relationships/notesSlide" Target="../notesSlides/notesSlide191.xml"/><Relationship Id="rId1" Type="http://schemas.openxmlformats.org/officeDocument/2006/relationships/slideLayout" Target="../slideLayouts/slideLayout6.xml"/><Relationship Id="rId6" Type="http://schemas.openxmlformats.org/officeDocument/2006/relationships/image" Target="../media/image133.png"/><Relationship Id="rId5" Type="http://schemas.openxmlformats.org/officeDocument/2006/relationships/image" Target="../media/image132.png"/><Relationship Id="rId4" Type="http://schemas.openxmlformats.org/officeDocument/2006/relationships/image" Target="../media/image135.png"/><Relationship Id="rId9" Type="http://schemas.openxmlformats.org/officeDocument/2006/relationships/image" Target="../media/image137.png"/></Relationships>
</file>

<file path=ppt/slides/_rels/slide199.xml.rels><?xml version="1.0" encoding="UTF-8" standalone="yes"?>
<Relationships xmlns="http://schemas.openxmlformats.org/package/2006/relationships"><Relationship Id="rId3" Type="http://schemas.openxmlformats.org/officeDocument/2006/relationships/image" Target="../media/image112.wmf"/><Relationship Id="rId2" Type="http://schemas.openxmlformats.org/officeDocument/2006/relationships/notesSlide" Target="../notesSlides/notesSlide192.xml"/><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3.wm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3" Type="http://schemas.openxmlformats.org/officeDocument/2006/relationships/image" Target="../media/image138.png"/><Relationship Id="rId2" Type="http://schemas.openxmlformats.org/officeDocument/2006/relationships/notesSlide" Target="../notesSlides/notesSlide193.xml"/><Relationship Id="rId1" Type="http://schemas.openxmlformats.org/officeDocument/2006/relationships/slideLayout" Target="../slideLayouts/slideLayout6.xml"/></Relationships>
</file>

<file path=ppt/slides/_rels/slide201.xml.rels><?xml version="1.0" encoding="UTF-8" standalone="yes"?>
<Relationships xmlns="http://schemas.openxmlformats.org/package/2006/relationships"><Relationship Id="rId3" Type="http://schemas.openxmlformats.org/officeDocument/2006/relationships/image" Target="../media/image139.emf"/><Relationship Id="rId2" Type="http://schemas.openxmlformats.org/officeDocument/2006/relationships/notesSlide" Target="../notesSlides/notesSlide194.xml"/><Relationship Id="rId1" Type="http://schemas.openxmlformats.org/officeDocument/2006/relationships/slideLayout" Target="../slideLayouts/slideLayout7.xml"/><Relationship Id="rId4" Type="http://schemas.openxmlformats.org/officeDocument/2006/relationships/image" Target="../media/image140.emf"/></Relationships>
</file>

<file path=ppt/slides/_rels/slide202.xml.rels><?xml version="1.0" encoding="UTF-8" standalone="yes"?>
<Relationships xmlns="http://schemas.openxmlformats.org/package/2006/relationships"><Relationship Id="rId2" Type="http://schemas.openxmlformats.org/officeDocument/2006/relationships/notesSlide" Target="../notesSlides/notesSlide195.xml"/><Relationship Id="rId1" Type="http://schemas.openxmlformats.org/officeDocument/2006/relationships/slideLayout" Target="../slideLayouts/slideLayout6.xml"/></Relationships>
</file>

<file path=ppt/slides/_rels/slide203.xml.rels><?xml version="1.0" encoding="UTF-8" standalone="yes"?>
<Relationships xmlns="http://schemas.openxmlformats.org/package/2006/relationships"><Relationship Id="rId2" Type="http://schemas.openxmlformats.org/officeDocument/2006/relationships/notesSlide" Target="../notesSlides/notesSlide196.xml"/><Relationship Id="rId1" Type="http://schemas.openxmlformats.org/officeDocument/2006/relationships/slideLayout" Target="../slideLayouts/slideLayout6.xml"/></Relationships>
</file>

<file path=ppt/slides/_rels/slide20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197.xml"/><Relationship Id="rId1" Type="http://schemas.openxmlformats.org/officeDocument/2006/relationships/slideLayout" Target="../slideLayouts/slideLayout6.xml"/><Relationship Id="rId4" Type="http://schemas.openxmlformats.org/officeDocument/2006/relationships/image" Target="../media/image146.png"/></Relationships>
</file>

<file path=ppt/slides/_rels/slide205.xml.rels><?xml version="1.0" encoding="UTF-8" standalone="yes"?>
<Relationships xmlns="http://schemas.openxmlformats.org/package/2006/relationships"><Relationship Id="rId2" Type="http://schemas.openxmlformats.org/officeDocument/2006/relationships/notesSlide" Target="../notesSlides/notesSlide198.xml"/><Relationship Id="rId1" Type="http://schemas.openxmlformats.org/officeDocument/2006/relationships/slideLayout" Target="../slideLayouts/slideLayout6.xml"/></Relationships>
</file>

<file path=ppt/slides/_rels/slide206.xml.rels><?xml version="1.0" encoding="UTF-8" standalone="yes"?>
<Relationships xmlns="http://schemas.openxmlformats.org/package/2006/relationships"><Relationship Id="rId2" Type="http://schemas.openxmlformats.org/officeDocument/2006/relationships/notesSlide" Target="../notesSlides/notesSlide199.xml"/><Relationship Id="rId1" Type="http://schemas.openxmlformats.org/officeDocument/2006/relationships/slideLayout" Target="../slideLayouts/slideLayout6.xml"/></Relationships>
</file>

<file path=ppt/slides/_rels/slide207.xml.rels><?xml version="1.0" encoding="UTF-8" standalone="yes"?>
<Relationships xmlns="http://schemas.openxmlformats.org/package/2006/relationships"><Relationship Id="rId3" Type="http://schemas.openxmlformats.org/officeDocument/2006/relationships/image" Target="../media/image141.jpeg"/><Relationship Id="rId2" Type="http://schemas.openxmlformats.org/officeDocument/2006/relationships/notesSlide" Target="../notesSlides/notesSlide200.xml"/><Relationship Id="rId1" Type="http://schemas.openxmlformats.org/officeDocument/2006/relationships/slideLayout" Target="../slideLayouts/slideLayout8.xml"/></Relationships>
</file>

<file path=ppt/slides/_rels/slide208.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notesSlide" Target="../notesSlides/notesSlide201.xml"/><Relationship Id="rId1" Type="http://schemas.openxmlformats.org/officeDocument/2006/relationships/slideLayout" Target="../slideLayouts/slideLayout8.xml"/></Relationships>
</file>

<file path=ppt/slides/_rels/slide20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202.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0.xml.rels><?xml version="1.0" encoding="UTF-8" standalone="yes"?>
<Relationships xmlns="http://schemas.openxmlformats.org/package/2006/relationships"><Relationship Id="rId3" Type="http://schemas.openxmlformats.org/officeDocument/2006/relationships/image" Target="../media/image144.jpeg"/><Relationship Id="rId2" Type="http://schemas.openxmlformats.org/officeDocument/2006/relationships/notesSlide" Target="../notesSlides/notesSlide203.xml"/><Relationship Id="rId1" Type="http://schemas.openxmlformats.org/officeDocument/2006/relationships/slideLayout" Target="../slideLayouts/slideLayout8.xml"/></Relationships>
</file>

<file path=ppt/slides/_rels/slide211.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notesSlide" Target="../notesSlides/notesSlide204.xml"/><Relationship Id="rId1" Type="http://schemas.openxmlformats.org/officeDocument/2006/relationships/slideLayout" Target="../slideLayouts/slideLayout8.xml"/></Relationships>
</file>

<file path=ppt/slides/_rels/slide212.xml.rels><?xml version="1.0" encoding="UTF-8" standalone="yes"?>
<Relationships xmlns="http://schemas.openxmlformats.org/package/2006/relationships"><Relationship Id="rId3" Type="http://schemas.openxmlformats.org/officeDocument/2006/relationships/image" Target="../media/image147.png"/><Relationship Id="rId2" Type="http://schemas.openxmlformats.org/officeDocument/2006/relationships/notesSlide" Target="../notesSlides/notesSlide205.xml"/><Relationship Id="rId1" Type="http://schemas.openxmlformats.org/officeDocument/2006/relationships/slideLayout" Target="../slideLayouts/slideLayout8.xml"/></Relationships>
</file>

<file path=ppt/slides/_rels/slide213.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notesSlide" Target="../notesSlides/notesSlide206.xml"/><Relationship Id="rId1" Type="http://schemas.openxmlformats.org/officeDocument/2006/relationships/slideLayout" Target="../slideLayouts/slideLayout6.xml"/></Relationships>
</file>

<file path=ppt/slides/_rels/slide214.xml.rels><?xml version="1.0" encoding="UTF-8" standalone="yes"?>
<Relationships xmlns="http://schemas.openxmlformats.org/package/2006/relationships"><Relationship Id="rId2" Type="http://schemas.openxmlformats.org/officeDocument/2006/relationships/notesSlide" Target="../notesSlides/notesSlide207.xml"/><Relationship Id="rId1" Type="http://schemas.openxmlformats.org/officeDocument/2006/relationships/slideLayout" Target="../slideLayouts/slideLayout6.xml"/><Relationship Id="rId4" Type="http://schemas.openxmlformats.org/officeDocument/2006/relationships/image" Target="../media/image148.png"/></Relationships>
</file>

<file path=ppt/slides/_rels/slide215.xml.rels><?xml version="1.0" encoding="UTF-8" standalone="yes"?>
<Relationships xmlns="http://schemas.openxmlformats.org/package/2006/relationships"><Relationship Id="rId2" Type="http://schemas.openxmlformats.org/officeDocument/2006/relationships/notesSlide" Target="../notesSlides/notesSlide208.xml"/><Relationship Id="rId1" Type="http://schemas.openxmlformats.org/officeDocument/2006/relationships/slideLayout" Target="../slideLayouts/slideLayout6.xml"/><Relationship Id="rId5" Type="http://schemas.openxmlformats.org/officeDocument/2006/relationships/image" Target="../media/image149.png"/><Relationship Id="rId4" Type="http://schemas.openxmlformats.org/officeDocument/2006/relationships/image" Target="../media/image154.png"/></Relationships>
</file>

<file path=ppt/slides/_rels/slide216.xml.rels><?xml version="1.0" encoding="UTF-8" standalone="yes"?>
<Relationships xmlns="http://schemas.openxmlformats.org/package/2006/relationships"><Relationship Id="rId2" Type="http://schemas.openxmlformats.org/officeDocument/2006/relationships/notesSlide" Target="../notesSlides/notesSlide209.xml"/><Relationship Id="rId1" Type="http://schemas.openxmlformats.org/officeDocument/2006/relationships/slideLayout" Target="../slideLayouts/slideLayout7.xml"/><Relationship Id="rId4" Type="http://schemas.openxmlformats.org/officeDocument/2006/relationships/image" Target="../media/image150.png"/></Relationships>
</file>

<file path=ppt/slides/_rels/slide217.xml.rels><?xml version="1.0" encoding="UTF-8" standalone="yes"?>
<Relationships xmlns="http://schemas.openxmlformats.org/package/2006/relationships"><Relationship Id="rId2" Type="http://schemas.openxmlformats.org/officeDocument/2006/relationships/notesSlide" Target="../notesSlides/notesSlide210.xml"/><Relationship Id="rId1" Type="http://schemas.openxmlformats.org/officeDocument/2006/relationships/slideLayout" Target="../slideLayouts/slideLayout4.xml"/></Relationships>
</file>

<file path=ppt/slides/_rels/slide218.xml.rels><?xml version="1.0" encoding="UTF-8" standalone="yes"?>
<Relationships xmlns="http://schemas.openxmlformats.org/package/2006/relationships"><Relationship Id="rId2" Type="http://schemas.openxmlformats.org/officeDocument/2006/relationships/notesSlide" Target="../notesSlides/notesSlide211.xml"/><Relationship Id="rId1" Type="http://schemas.openxmlformats.org/officeDocument/2006/relationships/slideLayout" Target="../slideLayouts/slideLayout4.xml"/></Relationships>
</file>

<file path=ppt/slides/_rels/slide219.xml.rels><?xml version="1.0" encoding="UTF-8" standalone="yes"?>
<Relationships xmlns="http://schemas.openxmlformats.org/package/2006/relationships"><Relationship Id="rId2" Type="http://schemas.openxmlformats.org/officeDocument/2006/relationships/notesSlide" Target="../notesSlides/notesSlide212.xml"/><Relationship Id="rId1" Type="http://schemas.openxmlformats.org/officeDocument/2006/relationships/slideLayout" Target="../slideLayouts/slideLayout6.xml"/><Relationship Id="rId4" Type="http://schemas.openxmlformats.org/officeDocument/2006/relationships/image" Target="../media/image1500.png"/></Relationships>
</file>

<file path=ppt/slides/_rels/slide22.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220.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notesSlide" Target="../notesSlides/notesSlide213.xml"/><Relationship Id="rId1" Type="http://schemas.openxmlformats.org/officeDocument/2006/relationships/slideLayout" Target="../slideLayouts/slideLayout4.xml"/></Relationships>
</file>

<file path=ppt/slides/_rels/slide22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214.xml"/><Relationship Id="rId1" Type="http://schemas.openxmlformats.org/officeDocument/2006/relationships/slideLayout" Target="../slideLayouts/slideLayout8.xml"/></Relationships>
</file>

<file path=ppt/slides/_rels/slide222.xml.rels><?xml version="1.0" encoding="UTF-8" standalone="yes"?>
<Relationships xmlns="http://schemas.openxmlformats.org/package/2006/relationships"><Relationship Id="rId3" Type="http://schemas.openxmlformats.org/officeDocument/2006/relationships/image" Target="../media/image152.jpeg"/><Relationship Id="rId2" Type="http://schemas.openxmlformats.org/officeDocument/2006/relationships/notesSlide" Target="../notesSlides/notesSlide215.xml"/><Relationship Id="rId1" Type="http://schemas.openxmlformats.org/officeDocument/2006/relationships/slideLayout" Target="../slideLayouts/slideLayout8.xml"/></Relationships>
</file>

<file path=ppt/slides/_rels/slide223.xml.rels><?xml version="1.0" encoding="UTF-8" standalone="yes"?>
<Relationships xmlns="http://schemas.openxmlformats.org/package/2006/relationships"><Relationship Id="rId3" Type="http://schemas.openxmlformats.org/officeDocument/2006/relationships/image" Target="../media/image153.jpeg"/><Relationship Id="rId2" Type="http://schemas.openxmlformats.org/officeDocument/2006/relationships/notesSlide" Target="../notesSlides/notesSlide216.xml"/><Relationship Id="rId1" Type="http://schemas.openxmlformats.org/officeDocument/2006/relationships/slideLayout" Target="../slideLayouts/slideLayout8.xml"/></Relationships>
</file>

<file path=ppt/slides/_rels/slide224.xml.rels><?xml version="1.0" encoding="UTF-8" standalone="yes"?>
<Relationships xmlns="http://schemas.openxmlformats.org/package/2006/relationships"><Relationship Id="rId2" Type="http://schemas.openxmlformats.org/officeDocument/2006/relationships/notesSlide" Target="../notesSlides/notesSlide217.xml"/><Relationship Id="rId1" Type="http://schemas.openxmlformats.org/officeDocument/2006/relationships/slideLayout" Target="../slideLayouts/slideLayout6.xml"/><Relationship Id="rId5" Type="http://schemas.openxmlformats.org/officeDocument/2006/relationships/image" Target="../media/image155.png"/><Relationship Id="rId4" Type="http://schemas.openxmlformats.org/officeDocument/2006/relationships/image" Target="../media/image156.png"/></Relationships>
</file>

<file path=ppt/slides/_rels/slide225.xml.rels><?xml version="1.0" encoding="UTF-8" standalone="yes"?>
<Relationships xmlns="http://schemas.openxmlformats.org/package/2006/relationships"><Relationship Id="rId2" Type="http://schemas.openxmlformats.org/officeDocument/2006/relationships/notesSlide" Target="../notesSlides/notesSlide218.xml"/><Relationship Id="rId1" Type="http://schemas.openxmlformats.org/officeDocument/2006/relationships/slideLayout" Target="../slideLayouts/slideLayout4.xml"/></Relationships>
</file>

<file path=ppt/slides/_rels/slide226.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notesSlide" Target="../notesSlides/notesSlide219.xml"/><Relationship Id="rId1" Type="http://schemas.openxmlformats.org/officeDocument/2006/relationships/slideLayout" Target="../slideLayouts/slideLayout8.xml"/></Relationships>
</file>

<file path=ppt/slides/_rels/slide227.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notesSlide" Target="../notesSlides/notesSlide220.xml"/><Relationship Id="rId1" Type="http://schemas.openxmlformats.org/officeDocument/2006/relationships/slideLayout" Target="../slideLayouts/slideLayout8.xml"/></Relationships>
</file>

<file path=ppt/slides/_rels/slide228.xml.rels><?xml version="1.0" encoding="UTF-8" standalone="yes"?>
<Relationships xmlns="http://schemas.openxmlformats.org/package/2006/relationships"><Relationship Id="rId2" Type="http://schemas.openxmlformats.org/officeDocument/2006/relationships/notesSlide" Target="../notesSlides/notesSlide221.xml"/><Relationship Id="rId1" Type="http://schemas.openxmlformats.org/officeDocument/2006/relationships/slideLayout" Target="../slideLayouts/slideLayout6.xml"/></Relationships>
</file>

<file path=ppt/slides/_rels/slide229.xml.rels><?xml version="1.0" encoding="UTF-8" standalone="yes"?>
<Relationships xmlns="http://schemas.openxmlformats.org/package/2006/relationships"><Relationship Id="rId3" Type="http://schemas.openxmlformats.org/officeDocument/2006/relationships/image" Target="../media/image157.png"/><Relationship Id="rId2" Type="http://schemas.openxmlformats.org/officeDocument/2006/relationships/notesSlide" Target="../notesSlides/notesSlide222.xml"/><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1.xml"/><Relationship Id="rId1" Type="http://schemas.openxmlformats.org/officeDocument/2006/relationships/slideLayout" Target="../slideLayouts/slideLayout8.xml"/></Relationships>
</file>

<file path=ppt/slides/_rels/slide230.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notesSlide" Target="../notesSlides/notesSlide223.xml"/><Relationship Id="rId1" Type="http://schemas.openxmlformats.org/officeDocument/2006/relationships/slideLayout" Target="../slideLayouts/slideLayout8.xml"/></Relationships>
</file>

<file path=ppt/slides/_rels/slide231.xml.rels><?xml version="1.0" encoding="UTF-8" standalone="yes"?>
<Relationships xmlns="http://schemas.openxmlformats.org/package/2006/relationships"><Relationship Id="rId2" Type="http://schemas.openxmlformats.org/officeDocument/2006/relationships/notesSlide" Target="../notesSlides/notesSlide224.xml"/><Relationship Id="rId1" Type="http://schemas.openxmlformats.org/officeDocument/2006/relationships/slideLayout" Target="../slideLayouts/slideLayout6.xml"/></Relationships>
</file>

<file path=ppt/slides/_rels/slide232.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notesSlide" Target="../notesSlides/notesSlide225.xml"/><Relationship Id="rId1" Type="http://schemas.openxmlformats.org/officeDocument/2006/relationships/slideLayout" Target="../slideLayouts/slideLayout8.xml"/></Relationships>
</file>

<file path=ppt/slides/_rels/slide233.xml.rels><?xml version="1.0" encoding="UTF-8" standalone="yes"?>
<Relationships xmlns="http://schemas.openxmlformats.org/package/2006/relationships"><Relationship Id="rId2" Type="http://schemas.openxmlformats.org/officeDocument/2006/relationships/notesSlide" Target="../notesSlides/notesSlide226.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23.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27.xml"/><Relationship Id="rId1" Type="http://schemas.openxmlformats.org/officeDocument/2006/relationships/slideLayout" Target="../slideLayouts/slideLayout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3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9.xml"/><Relationship Id="rId1" Type="http://schemas.openxmlformats.org/officeDocument/2006/relationships/slideLayout" Target="../slideLayouts/slideLayout8.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8.xml"/></Relationships>
</file>

<file path=ppt/slides/_rels/slide33.xml.rels><?xml version="1.0" encoding="UTF-8" standalone="yes"?>
<Relationships xmlns="http://schemas.openxmlformats.org/package/2006/relationships"><Relationship Id="rId3" Type="http://schemas.openxmlformats.org/officeDocument/2006/relationships/image" Target="../media/image26.wmf"/><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32.xml"/><Relationship Id="rId1" Type="http://schemas.openxmlformats.org/officeDocument/2006/relationships/slideLayout" Target="../slideLayouts/slideLayout8.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34.xml"/><Relationship Id="rId1" Type="http://schemas.openxmlformats.org/officeDocument/2006/relationships/slideLayout" Target="../slideLayouts/slideLayout8.xml"/></Relationships>
</file>

<file path=ppt/slides/_rels/slide37.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5.xml"/><Relationship Id="rId1" Type="http://schemas.openxmlformats.org/officeDocument/2006/relationships/slideLayout" Target="../slideLayouts/slideLayout8.xml"/><Relationship Id="rId4" Type="http://schemas.openxmlformats.org/officeDocument/2006/relationships/image" Target="../media/image30.jpeg"/></Relationships>
</file>

<file path=ppt/slides/_rels/slide38.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36.xml"/><Relationship Id="rId1" Type="http://schemas.openxmlformats.org/officeDocument/2006/relationships/slideLayout" Target="../slideLayouts/slideLayout8.xml"/><Relationship Id="rId4" Type="http://schemas.openxmlformats.org/officeDocument/2006/relationships/image" Target="../media/image32.jpeg"/></Relationships>
</file>

<file path=ppt/slides/_rels/slide39.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37.xml"/><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39.xml"/><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40.xml"/><Relationship Id="rId1" Type="http://schemas.openxmlformats.org/officeDocument/2006/relationships/slideLayout" Target="../slideLayouts/slideLayout8.xml"/></Relationships>
</file>

<file path=ppt/slides/_rels/slide43.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41.xml"/><Relationship Id="rId1" Type="http://schemas.openxmlformats.org/officeDocument/2006/relationships/slideLayout" Target="../slideLayouts/slideLayout8.xml"/></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44.xml"/><Relationship Id="rId1" Type="http://schemas.openxmlformats.org/officeDocument/2006/relationships/slideLayout" Target="../slideLayouts/slideLayout8.xml"/></Relationships>
</file>

<file path=ppt/slides/_rels/slide47.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45.xml"/><Relationship Id="rId1" Type="http://schemas.openxmlformats.org/officeDocument/2006/relationships/slideLayout" Target="../slideLayouts/slideLayout8.xml"/></Relationships>
</file>

<file path=ppt/slides/_rels/slide48.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notesSlide" Target="../notesSlides/notesSlide46.xml"/><Relationship Id="rId1" Type="http://schemas.openxmlformats.org/officeDocument/2006/relationships/slideLayout" Target="../slideLayouts/slideLayout8.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50.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8.xml"/><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51.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52.xml"/><Relationship Id="rId1" Type="http://schemas.openxmlformats.org/officeDocument/2006/relationships/slideLayout" Target="../slideLayouts/slideLayout8.xml"/></Relationships>
</file>

<file path=ppt/slides/_rels/slide55.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53.xml"/><Relationship Id="rId1" Type="http://schemas.openxmlformats.org/officeDocument/2006/relationships/slideLayout" Target="../slideLayouts/slideLayout8.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4.wmf"/><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7.xml"/><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58.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59.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60.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61.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62.xml"/><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3.xml"/><Relationship Id="rId1" Type="http://schemas.openxmlformats.org/officeDocument/2006/relationships/slideLayout" Target="../slideLayouts/slideLayout7.xml"/></Relationships>
</file>

<file path=ppt/slides/_rels/slide67.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4.xml"/><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65.xml"/><Relationship Id="rId1" Type="http://schemas.openxmlformats.org/officeDocument/2006/relationships/slideLayout" Target="../slideLayouts/slideLayout8.xml"/></Relationships>
</file>

<file path=ppt/slides/_rels/slide69.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66.xml"/><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7.xml"/><Relationship Id="rId1" Type="http://schemas.openxmlformats.org/officeDocument/2006/relationships/slideLayout" Target="../slideLayouts/slideLayout8.xml"/></Relationships>
</file>

<file path=ppt/slides/_rels/slide7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67.xml"/><Relationship Id="rId1" Type="http://schemas.openxmlformats.org/officeDocument/2006/relationships/slideLayout" Target="../slideLayouts/slideLayout8.xm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8.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9.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70.xml"/><Relationship Id="rId1" Type="http://schemas.openxmlformats.org/officeDocument/2006/relationships/slideLayout" Target="../slideLayouts/slideLayout8.xml"/></Relationships>
</file>

<file path=ppt/slides/_rels/slide7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notesSlide" Target="../notesSlides/notesSlide71.xml"/><Relationship Id="rId1" Type="http://schemas.openxmlformats.org/officeDocument/2006/relationships/slideLayout" Target="../slideLayouts/slideLayout8.xml"/></Relationships>
</file>

<file path=ppt/slides/_rels/slide75.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72.xml"/><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73.xml"/><Relationship Id="rId1" Type="http://schemas.openxmlformats.org/officeDocument/2006/relationships/slideLayout" Target="../slideLayouts/slideLayout8.xml"/></Relationships>
</file>

<file path=ppt/slides/_rels/slide77.xml.rels><?xml version="1.0" encoding="UTF-8" standalone="yes"?>
<Relationships xmlns="http://schemas.openxmlformats.org/package/2006/relationships"><Relationship Id="rId2" Type="http://schemas.openxmlformats.org/officeDocument/2006/relationships/notesSlide" Target="../notesSlides/notesSlide74.xml"/><Relationship Id="rId1" Type="http://schemas.openxmlformats.org/officeDocument/2006/relationships/slideLayout" Target="../slideLayouts/slideLayout4.xml"/></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8.xml"/><Relationship Id="rId1" Type="http://schemas.openxmlformats.org/officeDocument/2006/relationships/slideLayout" Target="../slideLayouts/slideLayout8.xml"/></Relationships>
</file>

<file path=ppt/slides/_rels/slide80.xml.rels><?xml version="1.0" encoding="UTF-8" standalone="yes"?>
<Relationships xmlns="http://schemas.openxmlformats.org/package/2006/relationships"><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79.xml"/><Relationship Id="rId1" Type="http://schemas.openxmlformats.org/officeDocument/2006/relationships/slideLayout" Target="../slideLayouts/slideLayout4.xml"/></Relationships>
</file>

<file path=ppt/slides/_rels/slide8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80.xml"/><Relationship Id="rId1" Type="http://schemas.openxmlformats.org/officeDocument/2006/relationships/slideLayout" Target="../slideLayouts/slideLayout8.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4.xml"/></Relationships>
</file>

<file path=ppt/slides/_rels/slide85.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82.xml"/><Relationship Id="rId1" Type="http://schemas.openxmlformats.org/officeDocument/2006/relationships/slideLayout" Target="../slideLayouts/slideLayout8.xml"/></Relationships>
</file>

<file path=ppt/slides/_rels/slide86.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notesSlide" Target="../notesSlides/notesSlide83.xml"/><Relationship Id="rId1" Type="http://schemas.openxmlformats.org/officeDocument/2006/relationships/slideLayout" Target="../slideLayouts/slideLayout8.xml"/></Relationships>
</file>

<file path=ppt/slides/_rels/slide87.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85.xml"/><Relationship Id="rId1" Type="http://schemas.openxmlformats.org/officeDocument/2006/relationships/slideLayout" Target="../slideLayouts/slideLayout8.xml"/></Relationships>
</file>

<file path=ppt/slides/_rels/slide8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86.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9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87.xml"/><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7.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92.xml"/><Relationship Id="rId1" Type="http://schemas.openxmlformats.org/officeDocument/2006/relationships/slideLayout" Target="../slideLayouts/slideLayout8.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4" descr="MRF1">
            <a:extLst>
              <a:ext uri="{FF2B5EF4-FFF2-40B4-BE49-F238E27FC236}">
                <a16:creationId xmlns:a16="http://schemas.microsoft.com/office/drawing/2014/main" id="{6873DAAD-DE9B-5D44-0538-F141FC012503}"/>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71" r="5062" b="3725"/>
          <a:stretch/>
        </p:blipFill>
        <p:spPr bwMode="auto">
          <a:xfrm>
            <a:off x="335360" y="262372"/>
            <a:ext cx="4320480" cy="63332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Box 13"/>
          <p:cNvSpPr txBox="1">
            <a:spLocks noChangeArrowheads="1"/>
          </p:cNvSpPr>
          <p:nvPr/>
        </p:nvSpPr>
        <p:spPr bwMode="auto">
          <a:xfrm>
            <a:off x="5015880" y="4437112"/>
            <a:ext cx="3273425" cy="3077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bg2"/>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400" i="1" dirty="0">
                <a:latin typeface="Arial Narrow" pitchFamily="34" charset="0"/>
              </a:rPr>
              <a:t>Version 3 (December 2024)</a:t>
            </a:r>
          </a:p>
        </p:txBody>
      </p:sp>
      <p:sp>
        <p:nvSpPr>
          <p:cNvPr id="14" name="Text Placeholder 5"/>
          <p:cNvSpPr txBox="1">
            <a:spLocks/>
          </p:cNvSpPr>
          <p:nvPr/>
        </p:nvSpPr>
        <p:spPr>
          <a:xfrm>
            <a:off x="5015880" y="1813073"/>
            <a:ext cx="8280920" cy="1615926"/>
          </a:xfrm>
          <a:prstGeom prst="rect">
            <a:avLst/>
          </a:prstGeom>
        </p:spPr>
        <p:txBody>
          <a:bodyPr vert="horz" lIns="91440" tIns="45720" rIns="91440" bIns="45720" rtlCol="0" anchor="b" anchorCtr="0">
            <a:no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altLang="en-US" sz="3200" dirty="0"/>
              <a:t>Design of Seismic-Resistant Steel Building Structures</a:t>
            </a:r>
          </a:p>
          <a:p>
            <a:r>
              <a:rPr lang="en-US" sz="2800" b="0" dirty="0">
                <a:latin typeface="Calibri Light"/>
                <a:cs typeface="Calibri Light"/>
              </a:rPr>
              <a:t>2.  Moment Resisting Frames</a:t>
            </a:r>
          </a:p>
        </p:txBody>
      </p:sp>
    </p:spTree>
    <p:extLst>
      <p:ext uri="{BB962C8B-B14F-4D97-AF65-F5344CB8AC3E}">
        <p14:creationId xmlns:p14="http://schemas.microsoft.com/office/powerpoint/2010/main" val="231077002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6AD3625-2045-B6A1-FF6D-A7A7921FF18F}"/>
              </a:ext>
            </a:extLst>
          </p:cNvPr>
          <p:cNvSpPr>
            <a:spLocks noGrp="1"/>
          </p:cNvSpPr>
          <p:nvPr>
            <p:ph type="body" sz="quarter" idx="12"/>
          </p:nvPr>
        </p:nvSpPr>
        <p:spPr>
          <a:xfrm>
            <a:off x="693105" y="1124745"/>
            <a:ext cx="10945216" cy="365126"/>
          </a:xfrm>
        </p:spPr>
        <p:txBody>
          <a:bodyPr/>
          <a:lstStyle/>
          <a:p>
            <a:r>
              <a:rPr lang="en-US" sz="2800" b="1" dirty="0">
                <a:latin typeface="+mn-lt"/>
              </a:rPr>
              <a:t>Understand and Control Inelastic Behavior:</a:t>
            </a:r>
          </a:p>
        </p:txBody>
      </p:sp>
      <p:sp>
        <p:nvSpPr>
          <p:cNvPr id="3" name="Text Placeholder 2">
            <a:extLst>
              <a:ext uri="{FF2B5EF4-FFF2-40B4-BE49-F238E27FC236}">
                <a16:creationId xmlns:a16="http://schemas.microsoft.com/office/drawing/2014/main" id="{01488E6A-4682-223B-6B84-8485D9D2DD02}"/>
              </a:ext>
            </a:extLst>
          </p:cNvPr>
          <p:cNvSpPr>
            <a:spLocks noGrp="1"/>
          </p:cNvSpPr>
          <p:nvPr>
            <p:ph type="body" sz="quarter" idx="38"/>
          </p:nvPr>
        </p:nvSpPr>
        <p:spPr/>
        <p:txBody>
          <a:bodyPr/>
          <a:lstStyle/>
          <a:p>
            <a:r>
              <a:rPr lang="en-US" dirty="0"/>
              <a:t>Achieving Ductile Behavior</a:t>
            </a:r>
          </a:p>
        </p:txBody>
      </p:sp>
      <p:sp>
        <p:nvSpPr>
          <p:cNvPr id="4" name="Slide Number Placeholder 3">
            <a:extLst>
              <a:ext uri="{FF2B5EF4-FFF2-40B4-BE49-F238E27FC236}">
                <a16:creationId xmlns:a16="http://schemas.microsoft.com/office/drawing/2014/main" id="{4ECCC062-C29C-CDDF-FC5D-2BCC151C1EEE}"/>
              </a:ext>
            </a:extLst>
          </p:cNvPr>
          <p:cNvSpPr>
            <a:spLocks noGrp="1"/>
          </p:cNvSpPr>
          <p:nvPr>
            <p:ph type="sldNum" sz="quarter" idx="40"/>
          </p:nvPr>
        </p:nvSpPr>
        <p:spPr/>
        <p:txBody>
          <a:bodyPr/>
          <a:lstStyle/>
          <a:p>
            <a:pPr>
              <a:defRPr/>
            </a:pPr>
            <a:fld id="{6E117181-2254-4C4E-B84D-C4647DF99217}" type="slidenum">
              <a:rPr lang="en-US" altLang="en-US" smtClean="0"/>
              <a:pPr>
                <a:defRPr/>
              </a:pPr>
              <a:t>10</a:t>
            </a:fld>
            <a:endParaRPr lang="en-US" altLang="en-US" dirty="0"/>
          </a:p>
        </p:txBody>
      </p:sp>
      <p:sp>
        <p:nvSpPr>
          <p:cNvPr id="6" name="TextBox 5">
            <a:extLst>
              <a:ext uri="{FF2B5EF4-FFF2-40B4-BE49-F238E27FC236}">
                <a16:creationId xmlns:a16="http://schemas.microsoft.com/office/drawing/2014/main" id="{BE182109-FDB2-3942-0456-5F9E55EDD60B}"/>
              </a:ext>
            </a:extLst>
          </p:cNvPr>
          <p:cNvSpPr txBox="1"/>
          <p:nvPr/>
        </p:nvSpPr>
        <p:spPr>
          <a:xfrm>
            <a:off x="693105" y="1864563"/>
            <a:ext cx="6952355" cy="3508653"/>
          </a:xfrm>
          <a:prstGeom prst="rect">
            <a:avLst/>
          </a:prstGeom>
          <a:noFill/>
        </p:spPr>
        <p:txBody>
          <a:bodyPr wrap="square">
            <a:spAutoFit/>
          </a:bodyPr>
          <a:lstStyle/>
          <a:p>
            <a:pPr marL="342900" indent="-342900">
              <a:spcBef>
                <a:spcPts val="1800"/>
              </a:spcBef>
              <a:buFont typeface="Arial" panose="020B0604020202020204" pitchFamily="34" charset="0"/>
              <a:buChar char="•"/>
            </a:pPr>
            <a:r>
              <a:rPr lang="en-US" sz="2400" dirty="0">
                <a:latin typeface="+mn-lt"/>
              </a:rPr>
              <a:t>Choose frame elements ("fuses") that will yield in an earthquake, </a:t>
            </a:r>
            <a:br>
              <a:rPr lang="en-US" sz="2400" dirty="0">
                <a:latin typeface="+mn-lt"/>
              </a:rPr>
            </a:br>
            <a:r>
              <a:rPr lang="en-US" sz="2400" dirty="0">
                <a:latin typeface="+mn-lt"/>
              </a:rPr>
              <a:t>i.e. choose plastic hinge locations.</a:t>
            </a:r>
          </a:p>
          <a:p>
            <a:pPr marL="342900" indent="-342900">
              <a:spcBef>
                <a:spcPts val="1800"/>
              </a:spcBef>
              <a:buFont typeface="Arial" panose="020B0604020202020204" pitchFamily="34" charset="0"/>
              <a:buChar char="•"/>
            </a:pPr>
            <a:r>
              <a:rPr lang="en-US" sz="2400" dirty="0">
                <a:latin typeface="+mn-lt"/>
              </a:rPr>
              <a:t>Detail plastic hinge regions to sustain large inelastic rotations prior to the onset of fracture or instability.</a:t>
            </a:r>
          </a:p>
          <a:p>
            <a:pPr marL="342900" indent="-342900">
              <a:spcBef>
                <a:spcPts val="1800"/>
              </a:spcBef>
              <a:buFont typeface="Arial" panose="020B0604020202020204" pitchFamily="34" charset="0"/>
              <a:buChar char="•"/>
            </a:pPr>
            <a:r>
              <a:rPr lang="en-US" sz="2400" dirty="0">
                <a:latin typeface="+mn-lt"/>
              </a:rPr>
              <a:t>Design all other frame elements to be stronger than the plastic hinge regions.</a:t>
            </a:r>
          </a:p>
        </p:txBody>
      </p:sp>
      <p:grpSp>
        <p:nvGrpSpPr>
          <p:cNvPr id="7" name="Group 4">
            <a:extLst>
              <a:ext uri="{FF2B5EF4-FFF2-40B4-BE49-F238E27FC236}">
                <a16:creationId xmlns:a16="http://schemas.microsoft.com/office/drawing/2014/main" id="{0D311AE2-86F7-5288-28D3-F390F3926428}"/>
              </a:ext>
            </a:extLst>
          </p:cNvPr>
          <p:cNvGrpSpPr>
            <a:grpSpLocks noChangeAspect="1"/>
          </p:cNvGrpSpPr>
          <p:nvPr/>
        </p:nvGrpSpPr>
        <p:grpSpPr bwMode="auto">
          <a:xfrm>
            <a:off x="8040216" y="2544105"/>
            <a:ext cx="3111486" cy="2149568"/>
            <a:chOff x="1581" y="1227"/>
            <a:chExt cx="2806" cy="1723"/>
          </a:xfrm>
        </p:grpSpPr>
        <p:sp>
          <p:nvSpPr>
            <p:cNvPr id="8" name="Line 5">
              <a:extLst>
                <a:ext uri="{FF2B5EF4-FFF2-40B4-BE49-F238E27FC236}">
                  <a16:creationId xmlns:a16="http://schemas.microsoft.com/office/drawing/2014/main" id="{1C59056D-66CC-CC7B-C14A-081B1CA209B1}"/>
                </a:ext>
              </a:extLst>
            </p:cNvPr>
            <p:cNvSpPr>
              <a:spLocks noChangeAspect="1" noChangeShapeType="1"/>
            </p:cNvSpPr>
            <p:nvPr/>
          </p:nvSpPr>
          <p:spPr bwMode="auto">
            <a:xfrm>
              <a:off x="2199" y="1309"/>
              <a:ext cx="0" cy="1597"/>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9" name="Line 6">
              <a:extLst>
                <a:ext uri="{FF2B5EF4-FFF2-40B4-BE49-F238E27FC236}">
                  <a16:creationId xmlns:a16="http://schemas.microsoft.com/office/drawing/2014/main" id="{650C82F0-B242-11F6-9899-C4773C59860D}"/>
                </a:ext>
              </a:extLst>
            </p:cNvPr>
            <p:cNvSpPr>
              <a:spLocks noChangeAspect="1" noChangeShapeType="1"/>
            </p:cNvSpPr>
            <p:nvPr/>
          </p:nvSpPr>
          <p:spPr bwMode="auto">
            <a:xfrm>
              <a:off x="3796" y="1309"/>
              <a:ext cx="0" cy="1597"/>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0" name="Line 7">
              <a:extLst>
                <a:ext uri="{FF2B5EF4-FFF2-40B4-BE49-F238E27FC236}">
                  <a16:creationId xmlns:a16="http://schemas.microsoft.com/office/drawing/2014/main" id="{7B764595-C137-79A6-9BC7-5C09E23AC2FB}"/>
                </a:ext>
              </a:extLst>
            </p:cNvPr>
            <p:cNvSpPr>
              <a:spLocks noChangeAspect="1" noChangeShapeType="1"/>
            </p:cNvSpPr>
            <p:nvPr/>
          </p:nvSpPr>
          <p:spPr bwMode="auto">
            <a:xfrm flipV="1">
              <a:off x="2202" y="1318"/>
              <a:ext cx="531" cy="1562"/>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Line 8">
              <a:extLst>
                <a:ext uri="{FF2B5EF4-FFF2-40B4-BE49-F238E27FC236}">
                  <a16:creationId xmlns:a16="http://schemas.microsoft.com/office/drawing/2014/main" id="{BC573073-A667-8A43-EA72-BDEDD6FD55A5}"/>
                </a:ext>
              </a:extLst>
            </p:cNvPr>
            <p:cNvSpPr>
              <a:spLocks noChangeAspect="1" noChangeShapeType="1"/>
            </p:cNvSpPr>
            <p:nvPr/>
          </p:nvSpPr>
          <p:spPr bwMode="auto">
            <a:xfrm flipV="1">
              <a:off x="3796" y="1318"/>
              <a:ext cx="531" cy="1562"/>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Line 9">
              <a:extLst>
                <a:ext uri="{FF2B5EF4-FFF2-40B4-BE49-F238E27FC236}">
                  <a16:creationId xmlns:a16="http://schemas.microsoft.com/office/drawing/2014/main" id="{222555B2-0A0E-3737-9AF6-540466DF68CE}"/>
                </a:ext>
              </a:extLst>
            </p:cNvPr>
            <p:cNvSpPr>
              <a:spLocks noChangeAspect="1" noChangeShapeType="1"/>
            </p:cNvSpPr>
            <p:nvPr/>
          </p:nvSpPr>
          <p:spPr bwMode="auto">
            <a:xfrm>
              <a:off x="2733" y="1318"/>
              <a:ext cx="1593" cy="0"/>
            </a:xfrm>
            <a:prstGeom prst="line">
              <a:avLst/>
            </a:prstGeom>
            <a:noFill/>
            <a:ln w="381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3" name="Line 10">
              <a:extLst>
                <a:ext uri="{FF2B5EF4-FFF2-40B4-BE49-F238E27FC236}">
                  <a16:creationId xmlns:a16="http://schemas.microsoft.com/office/drawing/2014/main" id="{60D0A2E4-F411-F0E0-0A58-2CD1E5D80388}"/>
                </a:ext>
              </a:extLst>
            </p:cNvPr>
            <p:cNvSpPr>
              <a:spLocks noChangeAspect="1" noChangeShapeType="1"/>
            </p:cNvSpPr>
            <p:nvPr/>
          </p:nvSpPr>
          <p:spPr bwMode="auto">
            <a:xfrm>
              <a:off x="2199" y="1309"/>
              <a:ext cx="1589" cy="0"/>
            </a:xfrm>
            <a:prstGeom prst="line">
              <a:avLst/>
            </a:prstGeom>
            <a:noFill/>
            <a:ln w="38100">
              <a:solidFill>
                <a:schemeClr val="tx1"/>
              </a:solidFill>
              <a:prstDash val="sysDot"/>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4" name="Oval 11">
              <a:extLst>
                <a:ext uri="{FF2B5EF4-FFF2-40B4-BE49-F238E27FC236}">
                  <a16:creationId xmlns:a16="http://schemas.microsoft.com/office/drawing/2014/main" id="{68FFF8F5-671E-F52A-4B53-20A15B7CCF01}"/>
                </a:ext>
              </a:extLst>
            </p:cNvPr>
            <p:cNvSpPr>
              <a:spLocks noChangeAspect="1" noChangeArrowheads="1"/>
            </p:cNvSpPr>
            <p:nvPr/>
          </p:nvSpPr>
          <p:spPr bwMode="auto">
            <a:xfrm>
              <a:off x="2128" y="2810"/>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5" name="Oval 12">
              <a:extLst>
                <a:ext uri="{FF2B5EF4-FFF2-40B4-BE49-F238E27FC236}">
                  <a16:creationId xmlns:a16="http://schemas.microsoft.com/office/drawing/2014/main" id="{83F53D2E-B658-98B0-50C1-B06D25665A56}"/>
                </a:ext>
              </a:extLst>
            </p:cNvPr>
            <p:cNvSpPr>
              <a:spLocks noChangeAspect="1" noChangeArrowheads="1"/>
            </p:cNvSpPr>
            <p:nvPr/>
          </p:nvSpPr>
          <p:spPr bwMode="auto">
            <a:xfrm>
              <a:off x="3724" y="2810"/>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Oval 13">
              <a:extLst>
                <a:ext uri="{FF2B5EF4-FFF2-40B4-BE49-F238E27FC236}">
                  <a16:creationId xmlns:a16="http://schemas.microsoft.com/office/drawing/2014/main" id="{D3191CDE-470A-1D8D-9966-B27AA55A2CC9}"/>
                </a:ext>
              </a:extLst>
            </p:cNvPr>
            <p:cNvSpPr>
              <a:spLocks noChangeAspect="1" noChangeArrowheads="1"/>
            </p:cNvSpPr>
            <p:nvPr/>
          </p:nvSpPr>
          <p:spPr bwMode="auto">
            <a:xfrm>
              <a:off x="2666" y="1254"/>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Oval 14">
              <a:extLst>
                <a:ext uri="{FF2B5EF4-FFF2-40B4-BE49-F238E27FC236}">
                  <a16:creationId xmlns:a16="http://schemas.microsoft.com/office/drawing/2014/main" id="{6299067C-D999-85F8-772C-66A18E447187}"/>
                </a:ext>
              </a:extLst>
            </p:cNvPr>
            <p:cNvSpPr>
              <a:spLocks noChangeAspect="1" noChangeArrowheads="1"/>
            </p:cNvSpPr>
            <p:nvPr/>
          </p:nvSpPr>
          <p:spPr bwMode="auto">
            <a:xfrm>
              <a:off x="4247" y="1248"/>
              <a:ext cx="140" cy="140"/>
            </a:xfrm>
            <a:prstGeom prst="ellipse">
              <a:avLst/>
            </a:prstGeom>
            <a:solidFill>
              <a:schemeClr val="tx2"/>
            </a:solidFill>
            <a:ln w="12700">
              <a:solidFill>
                <a:schemeClr val="tx2"/>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AutoShape 15">
              <a:extLst>
                <a:ext uri="{FF2B5EF4-FFF2-40B4-BE49-F238E27FC236}">
                  <a16:creationId xmlns:a16="http://schemas.microsoft.com/office/drawing/2014/main" id="{B9D167C7-C68B-F3DA-A351-DD28B6F8DCB9}"/>
                </a:ext>
              </a:extLst>
            </p:cNvPr>
            <p:cNvSpPr>
              <a:spLocks noChangeAspect="1" noChangeArrowheads="1"/>
            </p:cNvSpPr>
            <p:nvPr/>
          </p:nvSpPr>
          <p:spPr bwMode="auto">
            <a:xfrm>
              <a:off x="1581" y="1227"/>
              <a:ext cx="537" cy="198"/>
            </a:xfrm>
            <a:prstGeom prst="rightArrow">
              <a:avLst>
                <a:gd name="adj1" fmla="val 50000"/>
                <a:gd name="adj2" fmla="val 67803"/>
              </a:avLst>
            </a:prstGeom>
            <a:solidFill>
              <a:schemeClr val="accent1"/>
            </a:solidFill>
            <a:ln w="12700">
              <a:solidFill>
                <a:schemeClr val="tx1"/>
              </a:solidFill>
              <a:miter lim="800000"/>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14971238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81D541A-96CA-CE6D-F955-3CE429E2613D}"/>
              </a:ext>
            </a:extLst>
          </p:cNvPr>
          <p:cNvSpPr>
            <a:spLocks noGrp="1"/>
          </p:cNvSpPr>
          <p:nvPr>
            <p:ph type="sldNum" sz="quarter" idx="40"/>
          </p:nvPr>
        </p:nvSpPr>
        <p:spPr/>
        <p:txBody>
          <a:bodyPr/>
          <a:lstStyle/>
          <a:p>
            <a:pPr>
              <a:defRPr/>
            </a:pPr>
            <a:fld id="{46425072-6E52-45A8-8A7E-A5B11BCA4176}" type="slidenum">
              <a:rPr lang="en-US" altLang="en-US" smtClean="0"/>
              <a:pPr>
                <a:defRPr/>
              </a:pPr>
              <a:t>100</a:t>
            </a:fld>
            <a:endParaRPr lang="en-US" altLang="en-US" dirty="0"/>
          </a:p>
        </p:txBody>
      </p:sp>
      <p:pic>
        <p:nvPicPr>
          <p:cNvPr id="3" name="Picture 2" descr="prenorthridge-bottom-weld">
            <a:extLst>
              <a:ext uri="{FF2B5EF4-FFF2-40B4-BE49-F238E27FC236}">
                <a16:creationId xmlns:a16="http://schemas.microsoft.com/office/drawing/2014/main" id="{F996BA35-A449-86D4-B8D5-76DE592F2A7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13486" y="49212"/>
            <a:ext cx="8366125" cy="675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6058982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8649DB4-6B51-78D2-F037-608A9BD2164D}"/>
              </a:ext>
            </a:extLst>
          </p:cNvPr>
          <p:cNvSpPr>
            <a:spLocks noGrp="1"/>
          </p:cNvSpPr>
          <p:nvPr>
            <p:ph type="sldNum" sz="quarter" idx="40"/>
          </p:nvPr>
        </p:nvSpPr>
        <p:spPr/>
        <p:txBody>
          <a:bodyPr/>
          <a:lstStyle/>
          <a:p>
            <a:pPr>
              <a:defRPr/>
            </a:pPr>
            <a:fld id="{46425072-6E52-45A8-8A7E-A5B11BCA4176}" type="slidenum">
              <a:rPr lang="en-US" altLang="en-US" smtClean="0"/>
              <a:pPr>
                <a:defRPr/>
              </a:pPr>
              <a:t>101</a:t>
            </a:fld>
            <a:endParaRPr lang="en-US" altLang="en-US" dirty="0"/>
          </a:p>
        </p:txBody>
      </p:sp>
      <p:pic>
        <p:nvPicPr>
          <p:cNvPr id="3" name="Picture 2" descr="post-northridge-bottom-weld">
            <a:extLst>
              <a:ext uri="{FF2B5EF4-FFF2-40B4-BE49-F238E27FC236}">
                <a16:creationId xmlns:a16="http://schemas.microsoft.com/office/drawing/2014/main" id="{C54B6381-E8CF-CFB7-A00A-ABDF332127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356"/>
          <a:stretch>
            <a:fillRect/>
          </a:stretch>
        </p:blipFill>
        <p:spPr bwMode="auto">
          <a:xfrm>
            <a:off x="987196" y="202528"/>
            <a:ext cx="10217607" cy="64529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12597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A86409F-FBA2-3529-7490-E98E1600A973}"/>
              </a:ext>
            </a:extLst>
          </p:cNvPr>
          <p:cNvSpPr>
            <a:spLocks noGrp="1"/>
          </p:cNvSpPr>
          <p:nvPr>
            <p:ph type="sldNum" sz="quarter" idx="40"/>
          </p:nvPr>
        </p:nvSpPr>
        <p:spPr/>
        <p:txBody>
          <a:bodyPr/>
          <a:lstStyle/>
          <a:p>
            <a:pPr>
              <a:defRPr/>
            </a:pPr>
            <a:fld id="{46425072-6E52-45A8-8A7E-A5B11BCA4176}" type="slidenum">
              <a:rPr lang="en-US" altLang="en-US" smtClean="0"/>
              <a:pPr>
                <a:defRPr/>
              </a:pPr>
              <a:t>102</a:t>
            </a:fld>
            <a:endParaRPr lang="en-US" altLang="en-US" dirty="0"/>
          </a:p>
        </p:txBody>
      </p:sp>
      <p:pic>
        <p:nvPicPr>
          <p:cNvPr id="3" name="Picture 2" descr="prenorthridge-top-weld">
            <a:extLst>
              <a:ext uri="{FF2B5EF4-FFF2-40B4-BE49-F238E27FC236}">
                <a16:creationId xmlns:a16="http://schemas.microsoft.com/office/drawing/2014/main" id="{FB9E2500-3F04-BDC9-8908-9A2692664BC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24" t="2222"/>
          <a:stretch>
            <a:fillRect/>
          </a:stretch>
        </p:blipFill>
        <p:spPr bwMode="auto">
          <a:xfrm>
            <a:off x="1247800" y="124308"/>
            <a:ext cx="9696400" cy="660938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16431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A55E144-BC93-774D-E5C7-E2DF6424F26D}"/>
              </a:ext>
            </a:extLst>
          </p:cNvPr>
          <p:cNvSpPr>
            <a:spLocks noGrp="1"/>
          </p:cNvSpPr>
          <p:nvPr>
            <p:ph type="sldNum" sz="quarter" idx="40"/>
          </p:nvPr>
        </p:nvSpPr>
        <p:spPr/>
        <p:txBody>
          <a:bodyPr/>
          <a:lstStyle/>
          <a:p>
            <a:pPr>
              <a:defRPr/>
            </a:pPr>
            <a:fld id="{46425072-6E52-45A8-8A7E-A5B11BCA4176}" type="slidenum">
              <a:rPr lang="en-US" altLang="en-US" smtClean="0"/>
              <a:pPr>
                <a:defRPr/>
              </a:pPr>
              <a:t>103</a:t>
            </a:fld>
            <a:endParaRPr lang="en-US" altLang="en-US" dirty="0"/>
          </a:p>
        </p:txBody>
      </p:sp>
      <p:pic>
        <p:nvPicPr>
          <p:cNvPr id="3" name="Picture 2" descr="post-northridge-top-weld">
            <a:extLst>
              <a:ext uri="{FF2B5EF4-FFF2-40B4-BE49-F238E27FC236}">
                <a16:creationId xmlns:a16="http://schemas.microsoft.com/office/drawing/2014/main" id="{32C8B7C7-1262-3388-741A-82AB15C3A12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10318"/>
            <a:ext cx="9144000" cy="6837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48340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b="1" u="sng" dirty="0">
                <a:latin typeface="+mj-lt"/>
              </a:rPr>
              <a:t>Materials (Structural Steel)</a:t>
            </a:r>
          </a:p>
          <a:p>
            <a:pPr marL="342900" indent="-342900">
              <a:spcBef>
                <a:spcPts val="1200"/>
              </a:spcBef>
              <a:buFont typeface="Wingdings" panose="05000000000000000000" pitchFamily="2" charset="2"/>
              <a:buChar char="Ø"/>
            </a:pPr>
            <a:r>
              <a:rPr lang="en-US" sz="2800" dirty="0">
                <a:latin typeface="+mj-lt"/>
              </a:rPr>
              <a:t>Introduction of “expected yield stress” into design codes</a:t>
            </a:r>
          </a:p>
          <a:p>
            <a:pPr>
              <a:spcBef>
                <a:spcPts val="2400"/>
              </a:spcBef>
            </a:pPr>
            <a:endParaRPr lang="en-US" sz="2400" dirty="0">
              <a:latin typeface="+mj-lt"/>
            </a:endParaRPr>
          </a:p>
          <a:p>
            <a:pPr>
              <a:spcBef>
                <a:spcPts val="2400"/>
              </a:spcBef>
            </a:pPr>
            <a:endParaRPr lang="en-US" sz="2400"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104</a:t>
            </a:fld>
            <a:endParaRPr lang="en-US" altLang="en-US" dirty="0"/>
          </a:p>
        </p:txBody>
      </p:sp>
      <p:sp>
        <p:nvSpPr>
          <p:cNvPr id="5" name="Text Box 6">
            <a:extLst>
              <a:ext uri="{FF2B5EF4-FFF2-40B4-BE49-F238E27FC236}">
                <a16:creationId xmlns:a16="http://schemas.microsoft.com/office/drawing/2014/main" id="{FEA0A870-5973-4702-BDE8-101C4419F95D}"/>
              </a:ext>
            </a:extLst>
          </p:cNvPr>
          <p:cNvSpPr txBox="1">
            <a:spLocks noChangeArrowheads="1"/>
          </p:cNvSpPr>
          <p:nvPr/>
        </p:nvSpPr>
        <p:spPr bwMode="auto">
          <a:xfrm>
            <a:off x="1631504" y="3180951"/>
            <a:ext cx="6827226" cy="762757"/>
          </a:xfrm>
          <a:prstGeom prst="rect">
            <a:avLst/>
          </a:prstGeom>
          <a:noFill/>
          <a:ln w="254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600" b="1" dirty="0">
                <a:solidFill>
                  <a:schemeClr val="tx2"/>
                </a:solidFill>
              </a:rPr>
              <a:t>Expected Yield Stress =</a:t>
            </a:r>
            <a:r>
              <a:rPr lang="en-US" altLang="en-US" sz="3600" b="1" i="1" dirty="0">
                <a:solidFill>
                  <a:schemeClr val="tx2"/>
                </a:solidFill>
              </a:rPr>
              <a:t>  R</a:t>
            </a:r>
            <a:r>
              <a:rPr lang="en-US" altLang="en-US" sz="3600" b="1" i="1" baseline="-25000" dirty="0">
                <a:solidFill>
                  <a:schemeClr val="tx2"/>
                </a:solidFill>
              </a:rPr>
              <a:t>y</a:t>
            </a:r>
            <a:r>
              <a:rPr lang="en-US" altLang="en-US" sz="3600" b="1" i="1" dirty="0">
                <a:solidFill>
                  <a:schemeClr val="tx2"/>
                </a:solidFill>
              </a:rPr>
              <a:t> F</a:t>
            </a:r>
            <a:r>
              <a:rPr lang="en-US" altLang="en-US" sz="3600" b="1" i="1" baseline="-25000" dirty="0">
                <a:solidFill>
                  <a:schemeClr val="tx2"/>
                </a:solidFill>
              </a:rPr>
              <a:t>y</a:t>
            </a:r>
            <a:endParaRPr lang="en-US" altLang="en-US" sz="3600" b="1" i="1" dirty="0">
              <a:solidFill>
                <a:schemeClr val="tx2"/>
              </a:solidFill>
            </a:endParaRPr>
          </a:p>
        </p:txBody>
      </p:sp>
      <p:sp>
        <p:nvSpPr>
          <p:cNvPr id="6" name="Rectangle 5">
            <a:extLst>
              <a:ext uri="{FF2B5EF4-FFF2-40B4-BE49-F238E27FC236}">
                <a16:creationId xmlns:a16="http://schemas.microsoft.com/office/drawing/2014/main" id="{8D751B5D-CEF6-6803-882A-81C913B90A1D}"/>
              </a:ext>
            </a:extLst>
          </p:cNvPr>
          <p:cNvSpPr>
            <a:spLocks noChangeArrowheads="1"/>
          </p:cNvSpPr>
          <p:nvPr/>
        </p:nvSpPr>
        <p:spPr bwMode="auto">
          <a:xfrm>
            <a:off x="2179909" y="3957421"/>
            <a:ext cx="9163121" cy="22184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l">
              <a:spcBef>
                <a:spcPct val="20000"/>
              </a:spcBef>
              <a:buClr>
                <a:schemeClr val="tx2"/>
              </a:buClr>
              <a:buSzPct val="150000"/>
              <a:buChar char="•"/>
              <a:tabLst>
                <a:tab pos="863600" algn="l"/>
              </a:tabLst>
              <a:defRPr sz="2800" b="1">
                <a:solidFill>
                  <a:schemeClr val="tx1"/>
                </a:solidFill>
                <a:latin typeface="Arial" charset="0"/>
              </a:defRPr>
            </a:lvl1pPr>
            <a:lvl2pPr marL="742950" indent="-285750" algn="l">
              <a:spcBef>
                <a:spcPct val="20000"/>
              </a:spcBef>
              <a:buClr>
                <a:schemeClr val="tx2"/>
              </a:buClr>
              <a:buSzPct val="100000"/>
              <a:buChar char="–"/>
              <a:tabLst>
                <a:tab pos="863600" algn="l"/>
              </a:tabLst>
              <a:defRPr sz="2800" b="1">
                <a:solidFill>
                  <a:schemeClr val="tx1"/>
                </a:solidFill>
                <a:latin typeface="Arial" charset="0"/>
              </a:defRPr>
            </a:lvl2pPr>
            <a:lvl3pPr marL="1143000" indent="-228600" algn="l">
              <a:spcBef>
                <a:spcPct val="20000"/>
              </a:spcBef>
              <a:buClr>
                <a:schemeClr val="tx2"/>
              </a:buClr>
              <a:buSzPct val="100000"/>
              <a:buChar char="•"/>
              <a:tabLst>
                <a:tab pos="863600" algn="l"/>
              </a:tabLst>
              <a:defRPr sz="2400">
                <a:solidFill>
                  <a:schemeClr val="tx1"/>
                </a:solidFill>
                <a:latin typeface="Arial" charset="0"/>
              </a:defRPr>
            </a:lvl3pPr>
            <a:lvl4pPr marL="1600200" indent="-228600" algn="l">
              <a:spcBef>
                <a:spcPct val="20000"/>
              </a:spcBef>
              <a:buClr>
                <a:schemeClr val="tx2"/>
              </a:buClr>
              <a:buSzPct val="100000"/>
              <a:buChar char="–"/>
              <a:tabLst>
                <a:tab pos="863600" algn="l"/>
              </a:tabLst>
              <a:defRPr sz="2000">
                <a:solidFill>
                  <a:schemeClr val="tx1"/>
                </a:solidFill>
                <a:latin typeface="Arial" charset="0"/>
              </a:defRPr>
            </a:lvl4pPr>
            <a:lvl5pPr marL="2057400" indent="-228600" algn="l">
              <a:spcBef>
                <a:spcPct val="20000"/>
              </a:spcBef>
              <a:buClr>
                <a:schemeClr val="tx2"/>
              </a:buClr>
              <a:buSzPct val="100000"/>
              <a:buChar char="•"/>
              <a:tabLst>
                <a:tab pos="8636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863600" algn="l"/>
              </a:tabLst>
              <a:defRPr sz="2000">
                <a:solidFill>
                  <a:schemeClr val="tx1"/>
                </a:solidFill>
                <a:latin typeface="Arial" charset="0"/>
              </a:defRPr>
            </a:lvl9pPr>
          </a:lstStyle>
          <a:p>
            <a:pPr>
              <a:lnSpc>
                <a:spcPct val="140000"/>
              </a:lnSpc>
              <a:spcBef>
                <a:spcPts val="1800"/>
              </a:spcBef>
              <a:buClrTx/>
              <a:buSzTx/>
              <a:buFontTx/>
              <a:buNone/>
            </a:pPr>
            <a:r>
              <a:rPr lang="en-US" altLang="en-US" sz="2400" b="0" dirty="0"/>
              <a:t>F</a:t>
            </a:r>
            <a:r>
              <a:rPr lang="en-US" altLang="en-US" sz="2400" b="0" baseline="-25000" dirty="0"/>
              <a:t>y</a:t>
            </a:r>
            <a:r>
              <a:rPr lang="en-US" altLang="en-US" sz="2400" b="0" dirty="0"/>
              <a:t> 	= minimum specified yield strength</a:t>
            </a:r>
          </a:p>
          <a:p>
            <a:pPr>
              <a:lnSpc>
                <a:spcPct val="140000"/>
              </a:lnSpc>
              <a:spcBef>
                <a:spcPts val="1800"/>
              </a:spcBef>
              <a:buClrTx/>
              <a:buSzTx/>
              <a:buFontTx/>
              <a:buNone/>
            </a:pPr>
            <a:r>
              <a:rPr lang="en-US" altLang="en-US" sz="2400" b="0" dirty="0"/>
              <a:t>R</a:t>
            </a:r>
            <a:r>
              <a:rPr lang="en-US" altLang="en-US" sz="2400" b="0" baseline="-25000" dirty="0"/>
              <a:t>y</a:t>
            </a:r>
            <a:r>
              <a:rPr lang="en-US" altLang="en-US" sz="2400" b="0" dirty="0"/>
              <a:t>	= 1.5 for ASTM A36</a:t>
            </a:r>
          </a:p>
          <a:p>
            <a:pPr>
              <a:lnSpc>
                <a:spcPct val="140000"/>
              </a:lnSpc>
              <a:spcBef>
                <a:spcPct val="0"/>
              </a:spcBef>
              <a:buClrTx/>
              <a:buSzTx/>
              <a:buFontTx/>
              <a:buNone/>
            </a:pPr>
            <a:r>
              <a:rPr lang="en-US" altLang="en-US" sz="2400" b="0" dirty="0"/>
              <a:t>	= 1.1 for A572 Gr. 50 and A992</a:t>
            </a:r>
          </a:p>
          <a:p>
            <a:pPr>
              <a:lnSpc>
                <a:spcPct val="140000"/>
              </a:lnSpc>
              <a:spcBef>
                <a:spcPct val="0"/>
              </a:spcBef>
              <a:buClrTx/>
              <a:buSzTx/>
              <a:buFontTx/>
              <a:buNone/>
            </a:pPr>
            <a:r>
              <a:rPr lang="en-US" altLang="en-US" sz="1800" b="0" i="1" dirty="0"/>
              <a:t>	(See AISC Seismic Provisions - Section A3 for other values of R</a:t>
            </a:r>
            <a:r>
              <a:rPr lang="en-US" altLang="en-US" sz="1800" b="0" i="1" baseline="-25000" dirty="0"/>
              <a:t>y</a:t>
            </a:r>
            <a:r>
              <a:rPr lang="en-US" altLang="en-US" sz="1800" b="0" i="1" dirty="0"/>
              <a:t>)</a:t>
            </a:r>
          </a:p>
        </p:txBody>
      </p:sp>
    </p:spTree>
    <p:extLst>
      <p:ext uri="{BB962C8B-B14F-4D97-AF65-F5344CB8AC3E}">
        <p14:creationId xmlns:p14="http://schemas.microsoft.com/office/powerpoint/2010/main" val="28974204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marL="0" marR="0" lvl="0" indent="0" algn="l" defTabSz="457200" rtl="0" eaLnBrk="1" fontAlgn="auto" latinLnBrk="0" hangingPunct="1">
              <a:lnSpc>
                <a:spcPct val="100000"/>
              </a:lnSpc>
              <a:spcBef>
                <a:spcPts val="1200"/>
              </a:spcBef>
              <a:spcAft>
                <a:spcPts val="0"/>
              </a:spcAft>
              <a:buClrTx/>
              <a:buSzTx/>
              <a:buFontTx/>
              <a:buNone/>
              <a:tabLst/>
              <a:defRPr/>
            </a:pPr>
            <a:r>
              <a:rPr kumimoji="0" lang="en-US" b="1" i="0" u="sng" strike="noStrike" kern="1200" cap="none" spc="0" normalizeH="0" baseline="0" noProof="0" dirty="0">
                <a:ln>
                  <a:noFill/>
                </a:ln>
                <a:solidFill>
                  <a:prstClr val="black"/>
                </a:solidFill>
                <a:effectLst/>
                <a:uLnTx/>
                <a:uFillTx/>
                <a:latin typeface="Arial"/>
                <a:ea typeface="+mn-ea"/>
                <a:cs typeface="Calibri Light"/>
              </a:rPr>
              <a:t>Materials (Structural Steel)</a:t>
            </a:r>
          </a:p>
          <a:p>
            <a:pPr marL="342900" marR="0" lvl="0" indent="-342900" algn="l" defTabSz="457200" rtl="0" eaLnBrk="1" fontAlgn="auto" latinLnBrk="0" hangingPunct="1">
              <a:lnSpc>
                <a:spcPct val="100000"/>
              </a:lnSpc>
              <a:spcBef>
                <a:spcPts val="1200"/>
              </a:spcBef>
              <a:spcAft>
                <a:spcPts val="0"/>
              </a:spcAft>
              <a:buClrTx/>
              <a:buSzTx/>
              <a:buFont typeface="Wingdings" panose="05000000000000000000" pitchFamily="2" charset="2"/>
              <a:buChar char="Ø"/>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Introduction of ASTM A992 steel for wide flange shapes</a:t>
            </a:r>
          </a:p>
          <a:p>
            <a:pPr marL="0" marR="0" lvl="0" indent="0" algn="l" defTabSz="457200" rtl="0" eaLnBrk="1" fontAlgn="auto" latinLnBrk="0" hangingPunct="1">
              <a:lnSpc>
                <a:spcPct val="10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Light"/>
            </a:endParaRPr>
          </a:p>
          <a:p>
            <a:pPr marL="0" marR="0" lvl="0" indent="0" algn="l" defTabSz="457200" rtl="0" eaLnBrk="1" fontAlgn="auto" latinLnBrk="0" hangingPunct="1">
              <a:lnSpc>
                <a:spcPct val="100000"/>
              </a:lnSpc>
              <a:spcBef>
                <a:spcPts val="240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Light"/>
            </a:endParaRPr>
          </a:p>
          <a:p>
            <a:pPr>
              <a:spcBef>
                <a:spcPts val="2400"/>
              </a:spcBef>
            </a:pPr>
            <a:endParaRPr lang="en-US" sz="2400"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105</a:t>
            </a:fld>
            <a:endParaRPr lang="en-US" altLang="en-US" dirty="0"/>
          </a:p>
        </p:txBody>
      </p:sp>
      <p:sp>
        <p:nvSpPr>
          <p:cNvPr id="7" name="Text Box 6">
            <a:extLst>
              <a:ext uri="{FF2B5EF4-FFF2-40B4-BE49-F238E27FC236}">
                <a16:creationId xmlns:a16="http://schemas.microsoft.com/office/drawing/2014/main" id="{5F9D80B8-F6E5-BE64-E558-9B22AAB1D08F}"/>
              </a:ext>
            </a:extLst>
          </p:cNvPr>
          <p:cNvSpPr txBox="1">
            <a:spLocks noChangeArrowheads="1"/>
          </p:cNvSpPr>
          <p:nvPr/>
        </p:nvSpPr>
        <p:spPr bwMode="auto">
          <a:xfrm>
            <a:off x="3143672" y="3223544"/>
            <a:ext cx="3104302" cy="649417"/>
          </a:xfrm>
          <a:prstGeom prst="rect">
            <a:avLst/>
          </a:prstGeom>
          <a:noFill/>
          <a:ln w="25400">
            <a:solidFill>
              <a:schemeClr val="tx2"/>
            </a:solid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4000" b="1" dirty="0">
                <a:solidFill>
                  <a:schemeClr val="tx2"/>
                </a:solidFill>
              </a:rPr>
              <a:t>ASTM A992</a:t>
            </a:r>
            <a:endParaRPr lang="en-US" altLang="en-US" sz="4000" b="1" i="1" dirty="0">
              <a:solidFill>
                <a:schemeClr val="tx2"/>
              </a:solidFill>
            </a:endParaRPr>
          </a:p>
        </p:txBody>
      </p:sp>
      <p:sp>
        <p:nvSpPr>
          <p:cNvPr id="8" name="Text Box 6">
            <a:extLst>
              <a:ext uri="{FF2B5EF4-FFF2-40B4-BE49-F238E27FC236}">
                <a16:creationId xmlns:a16="http://schemas.microsoft.com/office/drawing/2014/main" id="{4CF2EC10-9012-9A02-80D2-51F7E2410ACC}"/>
              </a:ext>
            </a:extLst>
          </p:cNvPr>
          <p:cNvSpPr txBox="1">
            <a:spLocks noChangeArrowheads="1"/>
          </p:cNvSpPr>
          <p:nvPr/>
        </p:nvSpPr>
        <p:spPr bwMode="auto">
          <a:xfrm>
            <a:off x="2956992" y="4088985"/>
            <a:ext cx="5167064" cy="2129237"/>
          </a:xfrm>
          <a:prstGeom prst="rect">
            <a:avLst/>
          </a:prstGeom>
          <a:noFill/>
          <a:ln w="25400">
            <a:noFill/>
            <a:miter lim="800000"/>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274320">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lnSpc>
                <a:spcPct val="105000"/>
              </a:lnSpc>
              <a:spcAft>
                <a:spcPct val="20000"/>
              </a:spcAft>
            </a:pPr>
            <a:r>
              <a:rPr lang="en-US" altLang="en-US" sz="2800" dirty="0"/>
              <a:t>Minimum F</a:t>
            </a:r>
            <a:r>
              <a:rPr lang="en-US" altLang="en-US" sz="2800" baseline="-25000" dirty="0"/>
              <a:t>y</a:t>
            </a:r>
            <a:r>
              <a:rPr lang="en-US" altLang="en-US" sz="2800" dirty="0"/>
              <a:t> = 50 </a:t>
            </a:r>
            <a:r>
              <a:rPr lang="en-US" altLang="en-US" sz="2800" dirty="0" err="1"/>
              <a:t>ksi</a:t>
            </a:r>
            <a:endParaRPr lang="en-US" altLang="en-US" sz="2800" dirty="0"/>
          </a:p>
          <a:p>
            <a:pPr algn="l">
              <a:lnSpc>
                <a:spcPct val="105000"/>
              </a:lnSpc>
              <a:spcAft>
                <a:spcPct val="20000"/>
              </a:spcAft>
            </a:pPr>
            <a:r>
              <a:rPr lang="en-US" altLang="en-US" sz="2800" dirty="0"/>
              <a:t>Maximum F</a:t>
            </a:r>
            <a:r>
              <a:rPr lang="en-US" altLang="en-US" sz="2800" baseline="-25000" dirty="0"/>
              <a:t>y</a:t>
            </a:r>
            <a:r>
              <a:rPr lang="en-US" altLang="en-US" sz="2800" dirty="0"/>
              <a:t> = 65 </a:t>
            </a:r>
            <a:r>
              <a:rPr lang="en-US" altLang="en-US" sz="2800" dirty="0" err="1"/>
              <a:t>ksi</a:t>
            </a:r>
            <a:endParaRPr lang="en-US" altLang="en-US" sz="2800" dirty="0"/>
          </a:p>
          <a:p>
            <a:pPr algn="l">
              <a:lnSpc>
                <a:spcPct val="105000"/>
              </a:lnSpc>
              <a:spcAft>
                <a:spcPct val="20000"/>
              </a:spcAft>
            </a:pPr>
            <a:r>
              <a:rPr lang="en-US" altLang="en-US" sz="2800" dirty="0"/>
              <a:t>Minimum F</a:t>
            </a:r>
            <a:r>
              <a:rPr lang="en-US" altLang="en-US" sz="2800" baseline="-25000" dirty="0"/>
              <a:t>u</a:t>
            </a:r>
            <a:r>
              <a:rPr lang="en-US" altLang="en-US" sz="2800" dirty="0"/>
              <a:t> = 65 </a:t>
            </a:r>
            <a:r>
              <a:rPr lang="en-US" altLang="en-US" sz="2800" dirty="0" err="1"/>
              <a:t>ksi</a:t>
            </a:r>
            <a:endParaRPr lang="en-US" altLang="en-US" sz="2800" dirty="0"/>
          </a:p>
          <a:p>
            <a:pPr algn="l">
              <a:lnSpc>
                <a:spcPct val="105000"/>
              </a:lnSpc>
              <a:spcAft>
                <a:spcPct val="20000"/>
              </a:spcAft>
            </a:pPr>
            <a:r>
              <a:rPr lang="en-US" altLang="en-US" sz="2800" dirty="0"/>
              <a:t>Maximum F</a:t>
            </a:r>
            <a:r>
              <a:rPr lang="en-US" altLang="en-US" sz="2800" baseline="-25000" dirty="0"/>
              <a:t>y</a:t>
            </a:r>
            <a:r>
              <a:rPr lang="en-US" altLang="en-US" sz="2800" dirty="0"/>
              <a:t> / F</a:t>
            </a:r>
            <a:r>
              <a:rPr lang="en-US" altLang="en-US" sz="2800" baseline="-25000" dirty="0"/>
              <a:t>u</a:t>
            </a:r>
            <a:r>
              <a:rPr lang="en-US" altLang="en-US" sz="2800" dirty="0"/>
              <a:t> = 0.85</a:t>
            </a:r>
          </a:p>
        </p:txBody>
      </p:sp>
    </p:spTree>
    <p:extLst>
      <p:ext uri="{BB962C8B-B14F-4D97-AF65-F5344CB8AC3E}">
        <p14:creationId xmlns:p14="http://schemas.microsoft.com/office/powerpoint/2010/main" val="8738264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b="1" u="sng" dirty="0">
                <a:latin typeface="+mj-lt"/>
              </a:rPr>
              <a:t>Connection Design</a:t>
            </a:r>
          </a:p>
          <a:p>
            <a:pPr marL="342900" indent="-342900">
              <a:spcBef>
                <a:spcPts val="1200"/>
              </a:spcBef>
              <a:buFont typeface="Wingdings" panose="05000000000000000000" pitchFamily="2" charset="2"/>
              <a:buChar char="Ø"/>
            </a:pPr>
            <a:r>
              <a:rPr lang="en-US" sz="2800" dirty="0">
                <a:latin typeface="+mj-lt"/>
              </a:rPr>
              <a:t>Improved Weld Access Hole Geometry</a:t>
            </a: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106</a:t>
            </a:fld>
            <a:endParaRPr lang="en-US" altLang="en-US" dirty="0"/>
          </a:p>
        </p:txBody>
      </p:sp>
    </p:spTree>
    <p:extLst>
      <p:ext uri="{BB962C8B-B14F-4D97-AF65-F5344CB8AC3E}">
        <p14:creationId xmlns:p14="http://schemas.microsoft.com/office/powerpoint/2010/main" val="10698262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380763-6571-368E-B18B-3E5E43A65C59}"/>
              </a:ext>
            </a:extLst>
          </p:cNvPr>
          <p:cNvSpPr>
            <a:spLocks noGrp="1"/>
          </p:cNvSpPr>
          <p:nvPr>
            <p:ph type="sldNum" sz="quarter" idx="40"/>
          </p:nvPr>
        </p:nvSpPr>
        <p:spPr/>
        <p:txBody>
          <a:bodyPr/>
          <a:lstStyle/>
          <a:p>
            <a:pPr>
              <a:defRPr/>
            </a:pPr>
            <a:fld id="{46425072-6E52-45A8-8A7E-A5B11BCA4176}" type="slidenum">
              <a:rPr lang="en-US" altLang="en-US" smtClean="0"/>
              <a:pPr>
                <a:defRPr/>
              </a:pPr>
              <a:t>107</a:t>
            </a:fld>
            <a:endParaRPr lang="en-US" altLang="en-US" dirty="0"/>
          </a:p>
        </p:txBody>
      </p:sp>
      <p:pic>
        <p:nvPicPr>
          <p:cNvPr id="3" name="Picture 2" descr="accesshole">
            <a:extLst>
              <a:ext uri="{FF2B5EF4-FFF2-40B4-BE49-F238E27FC236}">
                <a16:creationId xmlns:a16="http://schemas.microsoft.com/office/drawing/2014/main" id="{76F55D02-2C63-EC65-E5E1-57B9EFC5916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82330" y="0"/>
            <a:ext cx="44323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BF1E6EED-F67D-6539-9087-17AFF84A91FC}"/>
              </a:ext>
            </a:extLst>
          </p:cNvPr>
          <p:cNvSpPr txBox="1">
            <a:spLocks noChangeArrowheads="1"/>
          </p:cNvSpPr>
          <p:nvPr/>
        </p:nvSpPr>
        <p:spPr bwMode="invGray">
          <a:xfrm>
            <a:off x="6597385" y="1196752"/>
            <a:ext cx="3099016" cy="954107"/>
          </a:xfrm>
          <a:prstGeom prst="rect">
            <a:avLst/>
          </a:prstGeom>
          <a:ln>
            <a:headEnd type="none" w="sm" len="sm"/>
            <a:tailEnd type="none" w="sm" len="sm"/>
          </a:ln>
        </p:spPr>
        <p:style>
          <a:lnRef idx="2">
            <a:schemeClr val="accent1"/>
          </a:lnRef>
          <a:fillRef idx="1">
            <a:schemeClr val="lt1"/>
          </a:fillRef>
          <a:effectRef idx="0">
            <a:schemeClr val="accent1"/>
          </a:effectRef>
          <a:fontRef idx="minor">
            <a:schemeClr val="dk1"/>
          </a:fontRef>
        </p:style>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Improved Weld Access Hole</a:t>
            </a:r>
          </a:p>
        </p:txBody>
      </p:sp>
      <p:sp>
        <p:nvSpPr>
          <p:cNvPr id="5" name="Text Box 4">
            <a:extLst>
              <a:ext uri="{FF2B5EF4-FFF2-40B4-BE49-F238E27FC236}">
                <a16:creationId xmlns:a16="http://schemas.microsoft.com/office/drawing/2014/main" id="{566B9E4F-ED88-BBF7-9F9A-A381D5BE82C9}"/>
              </a:ext>
            </a:extLst>
          </p:cNvPr>
          <p:cNvSpPr txBox="1">
            <a:spLocks noChangeArrowheads="1"/>
          </p:cNvSpPr>
          <p:nvPr/>
        </p:nvSpPr>
        <p:spPr bwMode="auto">
          <a:xfrm>
            <a:off x="5879976" y="3424943"/>
            <a:ext cx="4934316" cy="1569660"/>
          </a:xfrm>
          <a:prstGeom prst="rect">
            <a:avLst/>
          </a:prstGeom>
          <a:noFill/>
          <a:ln>
            <a:noFill/>
          </a:ln>
          <a:effec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dirty="0"/>
              <a:t>See AWS D1.8 - </a:t>
            </a:r>
            <a:r>
              <a:rPr lang="en-US" altLang="en-US" i="1" dirty="0"/>
              <a:t>Structural Welding Code – Seismic Supplement </a:t>
            </a:r>
            <a:r>
              <a:rPr lang="en-US" altLang="en-US" dirty="0"/>
              <a:t>for dimensions and finish requirements</a:t>
            </a:r>
          </a:p>
        </p:txBody>
      </p:sp>
    </p:spTree>
    <p:extLst>
      <p:ext uri="{BB962C8B-B14F-4D97-AF65-F5344CB8AC3E}">
        <p14:creationId xmlns:p14="http://schemas.microsoft.com/office/powerpoint/2010/main" val="3826831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ED4987-CE7E-2CAD-9628-9D8B5A4E323B}"/>
              </a:ext>
            </a:extLst>
          </p:cNvPr>
          <p:cNvSpPr>
            <a:spLocks noGrp="1"/>
          </p:cNvSpPr>
          <p:nvPr>
            <p:ph type="sldNum" sz="quarter" idx="40"/>
          </p:nvPr>
        </p:nvSpPr>
        <p:spPr/>
        <p:txBody>
          <a:bodyPr/>
          <a:lstStyle/>
          <a:p>
            <a:pPr>
              <a:defRPr/>
            </a:pPr>
            <a:fld id="{46425072-6E52-45A8-8A7E-A5B11BCA4176}" type="slidenum">
              <a:rPr lang="en-US" altLang="en-US" smtClean="0"/>
              <a:pPr>
                <a:defRPr/>
              </a:pPr>
              <a:t>108</a:t>
            </a:fld>
            <a:endParaRPr lang="en-US" altLang="en-US" dirty="0"/>
          </a:p>
        </p:txBody>
      </p:sp>
      <p:pic>
        <p:nvPicPr>
          <p:cNvPr id="3" name="Picture 2" descr="T5_top flange access hole">
            <a:extLst>
              <a:ext uri="{FF2B5EF4-FFF2-40B4-BE49-F238E27FC236}">
                <a16:creationId xmlns:a16="http://schemas.microsoft.com/office/drawing/2014/main" id="{2654F628-C502-03B6-9F3B-2808ED67A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80" r="121"/>
          <a:stretch>
            <a:fillRect/>
          </a:stretch>
        </p:blipFill>
        <p:spPr bwMode="auto">
          <a:xfrm>
            <a:off x="1103784" y="102589"/>
            <a:ext cx="9984432" cy="66528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93983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b="1" u="sng" dirty="0">
                <a:latin typeface="+mj-lt"/>
              </a:rPr>
              <a:t>Connection Design</a:t>
            </a:r>
          </a:p>
          <a:p>
            <a:pPr marL="342900" indent="-342900">
              <a:spcBef>
                <a:spcPts val="1200"/>
              </a:spcBef>
              <a:buFont typeface="Wingdings" panose="05000000000000000000" pitchFamily="2" charset="2"/>
              <a:buChar char="Ø"/>
            </a:pPr>
            <a:r>
              <a:rPr lang="en-US" sz="2800" dirty="0">
                <a:latin typeface="+mj-lt"/>
              </a:rPr>
              <a:t>Development of Improved Connection Designs and Design Procedures</a:t>
            </a:r>
          </a:p>
          <a:p>
            <a:pPr marL="800046" lvl="1" indent="-342900">
              <a:spcBef>
                <a:spcPts val="1200"/>
              </a:spcBef>
              <a:buFont typeface="Wingdings" panose="05000000000000000000" pitchFamily="2" charset="2"/>
              <a:buChar char="§"/>
            </a:pPr>
            <a:r>
              <a:rPr lang="en-US" sz="2800" dirty="0">
                <a:solidFill>
                  <a:schemeClr val="tx1"/>
                </a:solidFill>
                <a:latin typeface="+mj-lt"/>
              </a:rPr>
              <a:t>Reinforced Connections</a:t>
            </a:r>
          </a:p>
          <a:p>
            <a:pPr marL="800046" lvl="1" indent="-342900">
              <a:spcBef>
                <a:spcPts val="1200"/>
              </a:spcBef>
              <a:buFont typeface="Wingdings" panose="05000000000000000000" pitchFamily="2" charset="2"/>
              <a:buChar char="§"/>
            </a:pPr>
            <a:r>
              <a:rPr lang="en-US" sz="2800" dirty="0">
                <a:solidFill>
                  <a:schemeClr val="tx1"/>
                </a:solidFill>
                <a:latin typeface="+mj-lt"/>
              </a:rPr>
              <a:t>Proprietary Connections</a:t>
            </a:r>
          </a:p>
          <a:p>
            <a:pPr marL="800046" lvl="1" indent="-342900">
              <a:spcBef>
                <a:spcPts val="1200"/>
              </a:spcBef>
              <a:buFont typeface="Wingdings" panose="05000000000000000000" pitchFamily="2" charset="2"/>
              <a:buChar char="§"/>
            </a:pPr>
            <a:r>
              <a:rPr lang="en-US" sz="2800" dirty="0">
                <a:solidFill>
                  <a:schemeClr val="tx1"/>
                </a:solidFill>
                <a:latin typeface="+mj-lt"/>
              </a:rPr>
              <a:t>Reduced Beam Section (</a:t>
            </a:r>
            <a:r>
              <a:rPr lang="en-US" sz="2800" dirty="0" err="1">
                <a:solidFill>
                  <a:schemeClr val="tx1"/>
                </a:solidFill>
                <a:latin typeface="+mj-lt"/>
              </a:rPr>
              <a:t>Dogbone</a:t>
            </a:r>
            <a:r>
              <a:rPr lang="en-US" sz="2800" dirty="0">
                <a:solidFill>
                  <a:schemeClr val="tx1"/>
                </a:solidFill>
                <a:latin typeface="+mj-lt"/>
              </a:rPr>
              <a:t>) Connections</a:t>
            </a:r>
          </a:p>
          <a:p>
            <a:pPr marL="800046" lvl="1" indent="-342900">
              <a:spcBef>
                <a:spcPts val="1200"/>
              </a:spcBef>
              <a:buFont typeface="Wingdings" panose="05000000000000000000" pitchFamily="2" charset="2"/>
              <a:buChar char="§"/>
            </a:pPr>
            <a:r>
              <a:rPr lang="en-US" sz="2800" dirty="0">
                <a:solidFill>
                  <a:schemeClr val="tx1"/>
                </a:solidFill>
                <a:latin typeface="+mj-lt"/>
              </a:rPr>
              <a:t>Other SAC Investigated Connections</a:t>
            </a:r>
          </a:p>
          <a:p>
            <a:pPr>
              <a:spcBef>
                <a:spcPts val="2400"/>
              </a:spcBef>
            </a:pPr>
            <a:endParaRPr lang="en-US" dirty="0">
              <a:latin typeface="+mj-lt"/>
            </a:endParaRPr>
          </a:p>
          <a:p>
            <a:pPr>
              <a:spcBef>
                <a:spcPts val="2400"/>
              </a:spcBef>
            </a:pPr>
            <a:endParaRPr lang="en-US"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109</a:t>
            </a:fld>
            <a:endParaRPr lang="en-US" altLang="en-US" dirty="0"/>
          </a:p>
        </p:txBody>
      </p:sp>
    </p:spTree>
    <p:extLst>
      <p:ext uri="{BB962C8B-B14F-4D97-AF65-F5344CB8AC3E}">
        <p14:creationId xmlns:p14="http://schemas.microsoft.com/office/powerpoint/2010/main" val="39584943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44B78DD-A8CD-A85F-5BCC-28E1910F048F}"/>
              </a:ext>
            </a:extLst>
          </p:cNvPr>
          <p:cNvSpPr>
            <a:spLocks noGrp="1"/>
          </p:cNvSpPr>
          <p:nvPr>
            <p:ph type="sldNum" sz="quarter" idx="40"/>
          </p:nvPr>
        </p:nvSpPr>
        <p:spPr/>
        <p:txBody>
          <a:bodyPr/>
          <a:lstStyle/>
          <a:p>
            <a:pPr>
              <a:defRPr/>
            </a:pPr>
            <a:fld id="{46425072-6E52-45A8-8A7E-A5B11BCA4176}" type="slidenum">
              <a:rPr lang="en-US" altLang="en-US" smtClean="0"/>
              <a:pPr>
                <a:defRPr/>
              </a:pPr>
              <a:t>11</a:t>
            </a:fld>
            <a:endParaRPr lang="en-US" altLang="en-US" dirty="0"/>
          </a:p>
        </p:txBody>
      </p:sp>
      <p:grpSp>
        <p:nvGrpSpPr>
          <p:cNvPr id="3" name="Group 7">
            <a:extLst>
              <a:ext uri="{FF2B5EF4-FFF2-40B4-BE49-F238E27FC236}">
                <a16:creationId xmlns:a16="http://schemas.microsoft.com/office/drawing/2014/main" id="{E5691FDE-085B-E211-1FF0-AE717FF18E67}"/>
              </a:ext>
            </a:extLst>
          </p:cNvPr>
          <p:cNvGrpSpPr>
            <a:grpSpLocks/>
          </p:cNvGrpSpPr>
          <p:nvPr/>
        </p:nvGrpSpPr>
        <p:grpSpPr bwMode="auto">
          <a:xfrm>
            <a:off x="3288506" y="456084"/>
            <a:ext cx="5614988" cy="5637212"/>
            <a:chOff x="1157" y="158"/>
            <a:chExt cx="3537" cy="3551"/>
          </a:xfrm>
        </p:grpSpPr>
        <p:grpSp>
          <p:nvGrpSpPr>
            <p:cNvPr id="4" name="Group 8">
              <a:extLst>
                <a:ext uri="{FF2B5EF4-FFF2-40B4-BE49-F238E27FC236}">
                  <a16:creationId xmlns:a16="http://schemas.microsoft.com/office/drawing/2014/main" id="{160D94F9-85DD-EE0A-1889-C71088B23887}"/>
                </a:ext>
              </a:extLst>
            </p:cNvPr>
            <p:cNvGrpSpPr>
              <a:grpSpLocks/>
            </p:cNvGrpSpPr>
            <p:nvPr/>
          </p:nvGrpSpPr>
          <p:grpSpPr bwMode="auto">
            <a:xfrm>
              <a:off x="4156" y="158"/>
              <a:ext cx="538" cy="3543"/>
              <a:chOff x="4156" y="158"/>
              <a:chExt cx="538" cy="3543"/>
            </a:xfrm>
          </p:grpSpPr>
          <p:grpSp>
            <p:nvGrpSpPr>
              <p:cNvPr id="30" name="Group 9">
                <a:extLst>
                  <a:ext uri="{FF2B5EF4-FFF2-40B4-BE49-F238E27FC236}">
                    <a16:creationId xmlns:a16="http://schemas.microsoft.com/office/drawing/2014/main" id="{7060F279-D665-AF77-A1EB-1A195C1CAD77}"/>
                  </a:ext>
                </a:extLst>
              </p:cNvPr>
              <p:cNvGrpSpPr>
                <a:grpSpLocks/>
              </p:cNvGrpSpPr>
              <p:nvPr/>
            </p:nvGrpSpPr>
            <p:grpSpPr bwMode="auto">
              <a:xfrm>
                <a:off x="4156" y="158"/>
                <a:ext cx="538" cy="3543"/>
                <a:chOff x="4156" y="158"/>
                <a:chExt cx="538" cy="3543"/>
              </a:xfrm>
            </p:grpSpPr>
            <p:sp>
              <p:nvSpPr>
                <p:cNvPr id="32" name="Rectangle 10">
                  <a:extLst>
                    <a:ext uri="{FF2B5EF4-FFF2-40B4-BE49-F238E27FC236}">
                      <a16:creationId xmlns:a16="http://schemas.microsoft.com/office/drawing/2014/main" id="{CB2566C2-1296-898F-76B9-F4691D0DCE5D}"/>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3" name="Group 11">
                  <a:extLst>
                    <a:ext uri="{FF2B5EF4-FFF2-40B4-BE49-F238E27FC236}">
                      <a16:creationId xmlns:a16="http://schemas.microsoft.com/office/drawing/2014/main" id="{0534653A-3ED5-82E7-9055-8C7B925ED25E}"/>
                    </a:ext>
                  </a:extLst>
                </p:cNvPr>
                <p:cNvGrpSpPr>
                  <a:grpSpLocks/>
                </p:cNvGrpSpPr>
                <p:nvPr/>
              </p:nvGrpSpPr>
              <p:grpSpPr bwMode="auto">
                <a:xfrm>
                  <a:off x="4156" y="158"/>
                  <a:ext cx="538" cy="3543"/>
                  <a:chOff x="4156" y="158"/>
                  <a:chExt cx="538" cy="3543"/>
                </a:xfrm>
              </p:grpSpPr>
              <p:sp>
                <p:nvSpPr>
                  <p:cNvPr id="34" name="Rectangle 12">
                    <a:extLst>
                      <a:ext uri="{FF2B5EF4-FFF2-40B4-BE49-F238E27FC236}">
                        <a16:creationId xmlns:a16="http://schemas.microsoft.com/office/drawing/2014/main" id="{E3102AB4-046C-3A95-CC2C-6FC8570DE227}"/>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13">
                    <a:extLst>
                      <a:ext uri="{FF2B5EF4-FFF2-40B4-BE49-F238E27FC236}">
                        <a16:creationId xmlns:a16="http://schemas.microsoft.com/office/drawing/2014/main" id="{6C0C0B98-6F2C-B2BF-04CB-D4909F225C3D}"/>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31" name="Rectangle 14">
                <a:extLst>
                  <a:ext uri="{FF2B5EF4-FFF2-40B4-BE49-F238E27FC236}">
                    <a16:creationId xmlns:a16="http://schemas.microsoft.com/office/drawing/2014/main" id="{79283398-7544-CAAE-3385-AEF67E3C9EAC}"/>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5" name="Group 15">
              <a:extLst>
                <a:ext uri="{FF2B5EF4-FFF2-40B4-BE49-F238E27FC236}">
                  <a16:creationId xmlns:a16="http://schemas.microsoft.com/office/drawing/2014/main" id="{CCD60027-08A0-F77D-25DB-8DEC146DC945}"/>
                </a:ext>
              </a:extLst>
            </p:cNvPr>
            <p:cNvGrpSpPr>
              <a:grpSpLocks/>
            </p:cNvGrpSpPr>
            <p:nvPr/>
          </p:nvGrpSpPr>
          <p:grpSpPr bwMode="auto">
            <a:xfrm>
              <a:off x="1157" y="166"/>
              <a:ext cx="538" cy="3543"/>
              <a:chOff x="4156" y="158"/>
              <a:chExt cx="538" cy="3543"/>
            </a:xfrm>
          </p:grpSpPr>
          <p:grpSp>
            <p:nvGrpSpPr>
              <p:cNvPr id="24" name="Group 16">
                <a:extLst>
                  <a:ext uri="{FF2B5EF4-FFF2-40B4-BE49-F238E27FC236}">
                    <a16:creationId xmlns:a16="http://schemas.microsoft.com/office/drawing/2014/main" id="{1B5B8705-AB2F-C90A-7729-F8E2F4227E95}"/>
                  </a:ext>
                </a:extLst>
              </p:cNvPr>
              <p:cNvGrpSpPr>
                <a:grpSpLocks/>
              </p:cNvGrpSpPr>
              <p:nvPr/>
            </p:nvGrpSpPr>
            <p:grpSpPr bwMode="auto">
              <a:xfrm>
                <a:off x="4156" y="158"/>
                <a:ext cx="538" cy="3543"/>
                <a:chOff x="4156" y="158"/>
                <a:chExt cx="538" cy="3543"/>
              </a:xfrm>
            </p:grpSpPr>
            <p:sp>
              <p:nvSpPr>
                <p:cNvPr id="26" name="Rectangle 17">
                  <a:extLst>
                    <a:ext uri="{FF2B5EF4-FFF2-40B4-BE49-F238E27FC236}">
                      <a16:creationId xmlns:a16="http://schemas.microsoft.com/office/drawing/2014/main" id="{848BDC58-A136-377D-51DE-D0BC47B91FE7}"/>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7" name="Group 18">
                  <a:extLst>
                    <a:ext uri="{FF2B5EF4-FFF2-40B4-BE49-F238E27FC236}">
                      <a16:creationId xmlns:a16="http://schemas.microsoft.com/office/drawing/2014/main" id="{4CD16A80-F1C5-E57E-E16F-FB59EF1BB530}"/>
                    </a:ext>
                  </a:extLst>
                </p:cNvPr>
                <p:cNvGrpSpPr>
                  <a:grpSpLocks/>
                </p:cNvGrpSpPr>
                <p:nvPr/>
              </p:nvGrpSpPr>
              <p:grpSpPr bwMode="auto">
                <a:xfrm>
                  <a:off x="4156" y="158"/>
                  <a:ext cx="538" cy="3543"/>
                  <a:chOff x="4156" y="158"/>
                  <a:chExt cx="538" cy="3543"/>
                </a:xfrm>
              </p:grpSpPr>
              <p:sp>
                <p:nvSpPr>
                  <p:cNvPr id="28" name="Rectangle 19">
                    <a:extLst>
                      <a:ext uri="{FF2B5EF4-FFF2-40B4-BE49-F238E27FC236}">
                        <a16:creationId xmlns:a16="http://schemas.microsoft.com/office/drawing/2014/main" id="{2904DEF8-3F60-BFE9-CF3F-FC15AA742538}"/>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20">
                    <a:extLst>
                      <a:ext uri="{FF2B5EF4-FFF2-40B4-BE49-F238E27FC236}">
                        <a16:creationId xmlns:a16="http://schemas.microsoft.com/office/drawing/2014/main" id="{39F11B08-A304-AFCD-0B8B-D7AB36D38319}"/>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25" name="Rectangle 21">
                <a:extLst>
                  <a:ext uri="{FF2B5EF4-FFF2-40B4-BE49-F238E27FC236}">
                    <a16:creationId xmlns:a16="http://schemas.microsoft.com/office/drawing/2014/main" id="{4CEA61AD-74B8-951E-D45C-776F140EADED}"/>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6" name="Group 22">
              <a:extLst>
                <a:ext uri="{FF2B5EF4-FFF2-40B4-BE49-F238E27FC236}">
                  <a16:creationId xmlns:a16="http://schemas.microsoft.com/office/drawing/2014/main" id="{DB8BE577-D0EE-B40F-4A84-DF3611CB0A29}"/>
                </a:ext>
              </a:extLst>
            </p:cNvPr>
            <p:cNvGrpSpPr>
              <a:grpSpLocks/>
            </p:cNvGrpSpPr>
            <p:nvPr/>
          </p:nvGrpSpPr>
          <p:grpSpPr bwMode="auto">
            <a:xfrm>
              <a:off x="1360" y="164"/>
              <a:ext cx="3134" cy="295"/>
              <a:chOff x="1360" y="164"/>
              <a:chExt cx="3134" cy="295"/>
            </a:xfrm>
          </p:grpSpPr>
          <p:sp>
            <p:nvSpPr>
              <p:cNvPr id="16" name="Rectangle 23">
                <a:extLst>
                  <a:ext uri="{FF2B5EF4-FFF2-40B4-BE49-F238E27FC236}">
                    <a16:creationId xmlns:a16="http://schemas.microsoft.com/office/drawing/2014/main" id="{6BF732B9-10FA-8CD1-B365-12D26C7FF665}"/>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7" name="Rectangle 24">
                <a:extLst>
                  <a:ext uri="{FF2B5EF4-FFF2-40B4-BE49-F238E27FC236}">
                    <a16:creationId xmlns:a16="http://schemas.microsoft.com/office/drawing/2014/main" id="{47ADF462-820E-2197-0CDA-E9035CC13D4B}"/>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Rectangle 25">
                <a:extLst>
                  <a:ext uri="{FF2B5EF4-FFF2-40B4-BE49-F238E27FC236}">
                    <a16:creationId xmlns:a16="http://schemas.microsoft.com/office/drawing/2014/main" id="{32609EBB-0712-4685-0648-403C12DEA6C7}"/>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9" name="Rectangle 26">
                <a:extLst>
                  <a:ext uri="{FF2B5EF4-FFF2-40B4-BE49-F238E27FC236}">
                    <a16:creationId xmlns:a16="http://schemas.microsoft.com/office/drawing/2014/main" id="{DC198C49-39A4-52FE-66B3-8720996BB6B6}"/>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0" name="Group 27">
                <a:extLst>
                  <a:ext uri="{FF2B5EF4-FFF2-40B4-BE49-F238E27FC236}">
                    <a16:creationId xmlns:a16="http://schemas.microsoft.com/office/drawing/2014/main" id="{660F8C49-8405-CAF3-93E9-0B3D62A33B72}"/>
                  </a:ext>
                </a:extLst>
              </p:cNvPr>
              <p:cNvGrpSpPr>
                <a:grpSpLocks/>
              </p:cNvGrpSpPr>
              <p:nvPr/>
            </p:nvGrpSpPr>
            <p:grpSpPr bwMode="auto">
              <a:xfrm>
                <a:off x="1560" y="164"/>
                <a:ext cx="2739" cy="292"/>
                <a:chOff x="1560" y="164"/>
                <a:chExt cx="2739" cy="292"/>
              </a:xfrm>
            </p:grpSpPr>
            <p:sp>
              <p:nvSpPr>
                <p:cNvPr id="21" name="Rectangle 28">
                  <a:extLst>
                    <a:ext uri="{FF2B5EF4-FFF2-40B4-BE49-F238E27FC236}">
                      <a16:creationId xmlns:a16="http://schemas.microsoft.com/office/drawing/2014/main" id="{E4AB8319-46AF-1809-1EF6-4991CAB9338D}"/>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2" name="Line 29">
                  <a:extLst>
                    <a:ext uri="{FF2B5EF4-FFF2-40B4-BE49-F238E27FC236}">
                      <a16:creationId xmlns:a16="http://schemas.microsoft.com/office/drawing/2014/main" id="{AFBAC4E3-CC8F-D8E6-8E02-B8D781F8B463}"/>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3" name="Line 30">
                  <a:extLst>
                    <a:ext uri="{FF2B5EF4-FFF2-40B4-BE49-F238E27FC236}">
                      <a16:creationId xmlns:a16="http://schemas.microsoft.com/office/drawing/2014/main" id="{E7A74F8F-9FB1-2267-A027-BA3218BDE9EE}"/>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7" name="Group 31">
              <a:extLst>
                <a:ext uri="{FF2B5EF4-FFF2-40B4-BE49-F238E27FC236}">
                  <a16:creationId xmlns:a16="http://schemas.microsoft.com/office/drawing/2014/main" id="{0C855615-70D6-661F-1A76-0D9929560C8D}"/>
                </a:ext>
              </a:extLst>
            </p:cNvPr>
            <p:cNvGrpSpPr>
              <a:grpSpLocks/>
            </p:cNvGrpSpPr>
            <p:nvPr/>
          </p:nvGrpSpPr>
          <p:grpSpPr bwMode="auto">
            <a:xfrm>
              <a:off x="1354" y="1875"/>
              <a:ext cx="3134" cy="295"/>
              <a:chOff x="1360" y="164"/>
              <a:chExt cx="3134" cy="295"/>
            </a:xfrm>
          </p:grpSpPr>
          <p:sp>
            <p:nvSpPr>
              <p:cNvPr id="8" name="Rectangle 32">
                <a:extLst>
                  <a:ext uri="{FF2B5EF4-FFF2-40B4-BE49-F238E27FC236}">
                    <a16:creationId xmlns:a16="http://schemas.microsoft.com/office/drawing/2014/main" id="{A5432B80-2DF0-7BB8-F8A5-366AFAAAC60B}"/>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Rectangle 33">
                <a:extLst>
                  <a:ext uri="{FF2B5EF4-FFF2-40B4-BE49-F238E27FC236}">
                    <a16:creationId xmlns:a16="http://schemas.microsoft.com/office/drawing/2014/main" id="{028CDDE0-187C-C3F2-FC01-F442B30E4212}"/>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 name="Rectangle 34">
                <a:extLst>
                  <a:ext uri="{FF2B5EF4-FFF2-40B4-BE49-F238E27FC236}">
                    <a16:creationId xmlns:a16="http://schemas.microsoft.com/office/drawing/2014/main" id="{CFABF068-8F8D-E20B-1008-FE6A1EF1EA4B}"/>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1" name="Rectangle 35">
                <a:extLst>
                  <a:ext uri="{FF2B5EF4-FFF2-40B4-BE49-F238E27FC236}">
                    <a16:creationId xmlns:a16="http://schemas.microsoft.com/office/drawing/2014/main" id="{15A98B8F-06CA-727F-7E03-69230D885875}"/>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2" name="Group 36">
                <a:extLst>
                  <a:ext uri="{FF2B5EF4-FFF2-40B4-BE49-F238E27FC236}">
                    <a16:creationId xmlns:a16="http://schemas.microsoft.com/office/drawing/2014/main" id="{78FB5FE9-199A-55A3-EC90-90BA48D9166A}"/>
                  </a:ext>
                </a:extLst>
              </p:cNvPr>
              <p:cNvGrpSpPr>
                <a:grpSpLocks/>
              </p:cNvGrpSpPr>
              <p:nvPr/>
            </p:nvGrpSpPr>
            <p:grpSpPr bwMode="auto">
              <a:xfrm>
                <a:off x="1560" y="164"/>
                <a:ext cx="2739" cy="292"/>
                <a:chOff x="1560" y="164"/>
                <a:chExt cx="2739" cy="292"/>
              </a:xfrm>
            </p:grpSpPr>
            <p:sp>
              <p:nvSpPr>
                <p:cNvPr id="13" name="Rectangle 37">
                  <a:extLst>
                    <a:ext uri="{FF2B5EF4-FFF2-40B4-BE49-F238E27FC236}">
                      <a16:creationId xmlns:a16="http://schemas.microsoft.com/office/drawing/2014/main" id="{09637AF7-4E53-CD92-081D-E973B1A047E0}"/>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Line 38">
                  <a:extLst>
                    <a:ext uri="{FF2B5EF4-FFF2-40B4-BE49-F238E27FC236}">
                      <a16:creationId xmlns:a16="http://schemas.microsoft.com/office/drawing/2014/main" id="{93825E06-DE55-F4F8-62DC-512D6E648819}"/>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 name="Line 39">
                  <a:extLst>
                    <a:ext uri="{FF2B5EF4-FFF2-40B4-BE49-F238E27FC236}">
                      <a16:creationId xmlns:a16="http://schemas.microsoft.com/office/drawing/2014/main" id="{C87CEEAE-8B94-0562-5073-A2E49677002A}"/>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36" name="Text Box 6">
            <a:extLst>
              <a:ext uri="{FF2B5EF4-FFF2-40B4-BE49-F238E27FC236}">
                <a16:creationId xmlns:a16="http://schemas.microsoft.com/office/drawing/2014/main" id="{E0FE3C9B-B1AC-6B83-0B95-35DE3F4B843E}"/>
              </a:ext>
            </a:extLst>
          </p:cNvPr>
          <p:cNvSpPr txBox="1">
            <a:spLocks noChangeArrowheads="1"/>
          </p:cNvSpPr>
          <p:nvPr/>
        </p:nvSpPr>
        <p:spPr bwMode="auto">
          <a:xfrm>
            <a:off x="2432844" y="6149677"/>
            <a:ext cx="73152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8575"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u="sng" dirty="0"/>
              <a:t>Behavior of an MRF Under Lateral Load: </a:t>
            </a:r>
            <a:br>
              <a:rPr lang="en-US" altLang="en-US" sz="1800" b="1" u="sng" dirty="0"/>
            </a:br>
            <a:r>
              <a:rPr lang="en-US" altLang="en-US" sz="1800" dirty="0"/>
              <a:t>Internal Forces and Possible Plastic Hinge Locations</a:t>
            </a:r>
          </a:p>
        </p:txBody>
      </p:sp>
      <p:sp>
        <p:nvSpPr>
          <p:cNvPr id="37" name="AutoShape 3">
            <a:extLst>
              <a:ext uri="{FF2B5EF4-FFF2-40B4-BE49-F238E27FC236}">
                <a16:creationId xmlns:a16="http://schemas.microsoft.com/office/drawing/2014/main" id="{19EC4FC6-C588-CF27-9CA0-A7060FEDEDA8}"/>
              </a:ext>
            </a:extLst>
          </p:cNvPr>
          <p:cNvSpPr>
            <a:spLocks noChangeArrowheads="1"/>
          </p:cNvSpPr>
          <p:nvPr/>
        </p:nvSpPr>
        <p:spPr bwMode="auto">
          <a:xfrm>
            <a:off x="1919536" y="3275484"/>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AutoShape 4">
            <a:extLst>
              <a:ext uri="{FF2B5EF4-FFF2-40B4-BE49-F238E27FC236}">
                <a16:creationId xmlns:a16="http://schemas.microsoft.com/office/drawing/2014/main" id="{189D95A9-450B-08B8-72DC-C4767ED3BE3F}"/>
              </a:ext>
            </a:extLst>
          </p:cNvPr>
          <p:cNvSpPr>
            <a:spLocks noChangeArrowheads="1"/>
          </p:cNvSpPr>
          <p:nvPr/>
        </p:nvSpPr>
        <p:spPr bwMode="auto">
          <a:xfrm>
            <a:off x="1919536" y="673571"/>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37082170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9BAD444-01F3-9E7C-160A-9B5FFB5DAB7B}"/>
              </a:ext>
            </a:extLst>
          </p:cNvPr>
          <p:cNvSpPr>
            <a:spLocks noGrp="1"/>
          </p:cNvSpPr>
          <p:nvPr>
            <p:ph type="sldNum" sz="quarter" idx="40"/>
          </p:nvPr>
        </p:nvSpPr>
        <p:spPr/>
        <p:txBody>
          <a:bodyPr/>
          <a:lstStyle/>
          <a:p>
            <a:pPr>
              <a:defRPr/>
            </a:pPr>
            <a:fld id="{46425072-6E52-45A8-8A7E-A5B11BCA4176}" type="slidenum">
              <a:rPr lang="en-US" altLang="en-US" smtClean="0"/>
              <a:pPr>
                <a:defRPr/>
              </a:pPr>
              <a:t>110</a:t>
            </a:fld>
            <a:endParaRPr lang="en-US" altLang="en-US" dirty="0"/>
          </a:p>
        </p:txBody>
      </p:sp>
      <p:pic>
        <p:nvPicPr>
          <p:cNvPr id="3" name="Picture 2" descr="cover-plate-pretest">
            <a:extLst>
              <a:ext uri="{FF2B5EF4-FFF2-40B4-BE49-F238E27FC236}">
                <a16:creationId xmlns:a16="http://schemas.microsoft.com/office/drawing/2014/main" id="{191A29AE-8EE6-2341-CB0B-71ACF49CDE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981" y="0"/>
            <a:ext cx="4364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352894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D66BDA7-395F-7C91-AE8D-41CC5ACCCF5A}"/>
              </a:ext>
            </a:extLst>
          </p:cNvPr>
          <p:cNvSpPr>
            <a:spLocks noGrp="1"/>
          </p:cNvSpPr>
          <p:nvPr>
            <p:ph type="sldNum" sz="quarter" idx="40"/>
          </p:nvPr>
        </p:nvSpPr>
        <p:spPr/>
        <p:txBody>
          <a:bodyPr/>
          <a:lstStyle/>
          <a:p>
            <a:pPr>
              <a:defRPr/>
            </a:pPr>
            <a:fld id="{46425072-6E52-45A8-8A7E-A5B11BCA4176}" type="slidenum">
              <a:rPr lang="en-US" altLang="en-US" smtClean="0"/>
              <a:pPr>
                <a:defRPr/>
              </a:pPr>
              <a:t>111</a:t>
            </a:fld>
            <a:endParaRPr lang="en-US" altLang="en-US" dirty="0"/>
          </a:p>
        </p:txBody>
      </p:sp>
      <p:pic>
        <p:nvPicPr>
          <p:cNvPr id="3" name="Picture 2" descr="cover-plate-post-test">
            <a:extLst>
              <a:ext uri="{FF2B5EF4-FFF2-40B4-BE49-F238E27FC236}">
                <a16:creationId xmlns:a16="http://schemas.microsoft.com/office/drawing/2014/main" id="{B59729C0-E91F-97B9-A0DC-DAAC91AEDC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3764" y="137985"/>
            <a:ext cx="10344472" cy="65820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775386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C23E8B4-6BE2-85E3-86F6-3DE6A4F578D1}"/>
              </a:ext>
            </a:extLst>
          </p:cNvPr>
          <p:cNvSpPr>
            <a:spLocks noGrp="1"/>
          </p:cNvSpPr>
          <p:nvPr>
            <p:ph type="sldNum" sz="quarter" idx="40"/>
          </p:nvPr>
        </p:nvSpPr>
        <p:spPr/>
        <p:txBody>
          <a:bodyPr/>
          <a:lstStyle/>
          <a:p>
            <a:pPr>
              <a:defRPr/>
            </a:pPr>
            <a:fld id="{46425072-6E52-45A8-8A7E-A5B11BCA4176}" type="slidenum">
              <a:rPr lang="en-US" altLang="en-US" smtClean="0"/>
              <a:pPr>
                <a:defRPr/>
              </a:pPr>
              <a:t>112</a:t>
            </a:fld>
            <a:endParaRPr lang="en-US" altLang="en-US" dirty="0"/>
          </a:p>
        </p:txBody>
      </p:sp>
      <p:pic>
        <p:nvPicPr>
          <p:cNvPr id="3" name="Picture 2" descr="ribs-pretest">
            <a:extLst>
              <a:ext uri="{FF2B5EF4-FFF2-40B4-BE49-F238E27FC236}">
                <a16:creationId xmlns:a16="http://schemas.microsoft.com/office/drawing/2014/main" id="{C6CCDE61-F2C2-18AE-7EC4-A416CD5D24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13981" y="0"/>
            <a:ext cx="43640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7403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5F9808E-B77F-09C2-CBA3-F8C93FCEC7B6}"/>
              </a:ext>
            </a:extLst>
          </p:cNvPr>
          <p:cNvSpPr>
            <a:spLocks noGrp="1"/>
          </p:cNvSpPr>
          <p:nvPr>
            <p:ph type="sldNum" sz="quarter" idx="40"/>
          </p:nvPr>
        </p:nvSpPr>
        <p:spPr/>
        <p:txBody>
          <a:bodyPr/>
          <a:lstStyle/>
          <a:p>
            <a:pPr>
              <a:defRPr/>
            </a:pPr>
            <a:fld id="{46425072-6E52-45A8-8A7E-A5B11BCA4176}" type="slidenum">
              <a:rPr lang="en-US" altLang="en-US" smtClean="0"/>
              <a:pPr>
                <a:defRPr/>
              </a:pPr>
              <a:t>113</a:t>
            </a:fld>
            <a:endParaRPr lang="en-US" altLang="en-US" dirty="0"/>
          </a:p>
        </p:txBody>
      </p:sp>
      <p:pic>
        <p:nvPicPr>
          <p:cNvPr id="3" name="Picture 2" descr="ribs-post-test">
            <a:extLst>
              <a:ext uri="{FF2B5EF4-FFF2-40B4-BE49-F238E27FC236}">
                <a16:creationId xmlns:a16="http://schemas.microsoft.com/office/drawing/2014/main" id="{5E7A2E56-3443-E0F8-EF4D-BE7B071063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7297" b="7297"/>
          <a:stretch>
            <a:fillRect/>
          </a:stretch>
        </p:blipFill>
        <p:spPr bwMode="auto">
          <a:xfrm>
            <a:off x="3419463" y="3393"/>
            <a:ext cx="5353074" cy="68546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5590288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EBCA388-78EF-1FA2-14DF-A7A4234EC6E5}"/>
              </a:ext>
            </a:extLst>
          </p:cNvPr>
          <p:cNvSpPr>
            <a:spLocks noGrp="1"/>
          </p:cNvSpPr>
          <p:nvPr>
            <p:ph type="sldNum" sz="quarter" idx="40"/>
          </p:nvPr>
        </p:nvSpPr>
        <p:spPr/>
        <p:txBody>
          <a:bodyPr/>
          <a:lstStyle/>
          <a:p>
            <a:pPr>
              <a:defRPr/>
            </a:pPr>
            <a:fld id="{46425072-6E52-45A8-8A7E-A5B11BCA4176}" type="slidenum">
              <a:rPr lang="en-US" altLang="en-US" smtClean="0"/>
              <a:pPr>
                <a:defRPr/>
              </a:pPr>
              <a:t>114</a:t>
            </a:fld>
            <a:endParaRPr lang="en-US" altLang="en-US" dirty="0"/>
          </a:p>
        </p:txBody>
      </p:sp>
      <p:pic>
        <p:nvPicPr>
          <p:cNvPr id="3" name="Picture 2" descr="bottom-haunch-pretest">
            <a:extLst>
              <a:ext uri="{FF2B5EF4-FFF2-40B4-BE49-F238E27FC236}">
                <a16:creationId xmlns:a16="http://schemas.microsoft.com/office/drawing/2014/main" id="{2DB48E61-4107-3E05-AEFA-CC2F5EC7FE1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35412" y="0"/>
            <a:ext cx="43211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362581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B314677-57B0-6CCF-891A-F0A369E456BC}"/>
              </a:ext>
            </a:extLst>
          </p:cNvPr>
          <p:cNvSpPr>
            <a:spLocks noGrp="1"/>
          </p:cNvSpPr>
          <p:nvPr>
            <p:ph type="sldNum" sz="quarter" idx="40"/>
          </p:nvPr>
        </p:nvSpPr>
        <p:spPr/>
        <p:txBody>
          <a:bodyPr/>
          <a:lstStyle/>
          <a:p>
            <a:pPr>
              <a:defRPr/>
            </a:pPr>
            <a:fld id="{46425072-6E52-45A8-8A7E-A5B11BCA4176}" type="slidenum">
              <a:rPr lang="en-US" altLang="en-US" smtClean="0"/>
              <a:pPr>
                <a:defRPr/>
              </a:pPr>
              <a:t>115</a:t>
            </a:fld>
            <a:endParaRPr lang="en-US" altLang="en-US" dirty="0"/>
          </a:p>
        </p:txBody>
      </p:sp>
      <p:pic>
        <p:nvPicPr>
          <p:cNvPr id="3" name="Picture 2" descr="db3-pretest">
            <a:extLst>
              <a:ext uri="{FF2B5EF4-FFF2-40B4-BE49-F238E27FC236}">
                <a16:creationId xmlns:a16="http://schemas.microsoft.com/office/drawing/2014/main" id="{7F1614E5-3D3F-D488-BDD5-61E7A1F79A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48236" y="56142"/>
            <a:ext cx="10295527" cy="6745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894457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2367AAD-C522-E7DA-371E-C1C026C03918}"/>
              </a:ext>
            </a:extLst>
          </p:cNvPr>
          <p:cNvSpPr>
            <a:spLocks noGrp="1"/>
          </p:cNvSpPr>
          <p:nvPr>
            <p:ph type="sldNum" sz="quarter" idx="40"/>
          </p:nvPr>
        </p:nvSpPr>
        <p:spPr/>
        <p:txBody>
          <a:bodyPr/>
          <a:lstStyle/>
          <a:p>
            <a:pPr>
              <a:defRPr/>
            </a:pPr>
            <a:fld id="{46425072-6E52-45A8-8A7E-A5B11BCA4176}" type="slidenum">
              <a:rPr lang="en-US" altLang="en-US" smtClean="0"/>
              <a:pPr>
                <a:defRPr/>
              </a:pPr>
              <a:t>116</a:t>
            </a:fld>
            <a:endParaRPr lang="en-US" altLang="en-US" dirty="0"/>
          </a:p>
        </p:txBody>
      </p:sp>
      <p:pic>
        <p:nvPicPr>
          <p:cNvPr id="3" name="Picture 2" descr="db3-post-test">
            <a:extLst>
              <a:ext uri="{FF2B5EF4-FFF2-40B4-BE49-F238E27FC236}">
                <a16:creationId xmlns:a16="http://schemas.microsoft.com/office/drawing/2014/main" id="{87B5AD18-35E4-D64E-63FB-8870B47C41E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9768" y="63698"/>
            <a:ext cx="10272464" cy="6730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83166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F0B01F6-D303-2F7B-C8AC-E331F9C6AB77}"/>
              </a:ext>
            </a:extLst>
          </p:cNvPr>
          <p:cNvSpPr>
            <a:spLocks noGrp="1"/>
          </p:cNvSpPr>
          <p:nvPr>
            <p:ph type="body" sz="quarter" idx="38"/>
          </p:nvPr>
        </p:nvSpPr>
        <p:spPr/>
        <p:txBody>
          <a:bodyPr/>
          <a:lstStyle/>
          <a:p>
            <a:r>
              <a:rPr lang="en-US" dirty="0"/>
              <a:t>Proprietary Connections</a:t>
            </a:r>
          </a:p>
        </p:txBody>
      </p:sp>
      <p:sp>
        <p:nvSpPr>
          <p:cNvPr id="4" name="Slide Number Placeholder 3">
            <a:extLst>
              <a:ext uri="{FF2B5EF4-FFF2-40B4-BE49-F238E27FC236}">
                <a16:creationId xmlns:a16="http://schemas.microsoft.com/office/drawing/2014/main" id="{C7DA3DE4-62E1-E7C1-F555-B5F2EA34A31B}"/>
              </a:ext>
            </a:extLst>
          </p:cNvPr>
          <p:cNvSpPr>
            <a:spLocks noGrp="1"/>
          </p:cNvSpPr>
          <p:nvPr>
            <p:ph type="sldNum" sz="quarter" idx="40"/>
          </p:nvPr>
        </p:nvSpPr>
        <p:spPr/>
        <p:txBody>
          <a:bodyPr/>
          <a:lstStyle/>
          <a:p>
            <a:pPr>
              <a:defRPr/>
            </a:pPr>
            <a:fld id="{46425072-6E52-45A8-8A7E-A5B11BCA4176}" type="slidenum">
              <a:rPr lang="en-US" altLang="en-US" smtClean="0"/>
              <a:pPr>
                <a:defRPr/>
              </a:pPr>
              <a:t>117</a:t>
            </a:fld>
            <a:endParaRPr lang="en-US" altLang="en-US" dirty="0"/>
          </a:p>
        </p:txBody>
      </p:sp>
    </p:spTree>
    <p:extLst>
      <p:ext uri="{BB962C8B-B14F-4D97-AF65-F5344CB8AC3E}">
        <p14:creationId xmlns:p14="http://schemas.microsoft.com/office/powerpoint/2010/main" val="18813151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040EA4-7A2F-A50A-24CF-86FE9922FDDA}"/>
              </a:ext>
            </a:extLst>
          </p:cNvPr>
          <p:cNvSpPr>
            <a:spLocks noGrp="1"/>
          </p:cNvSpPr>
          <p:nvPr>
            <p:ph type="sldNum" sz="quarter" idx="40"/>
          </p:nvPr>
        </p:nvSpPr>
        <p:spPr/>
        <p:txBody>
          <a:bodyPr/>
          <a:lstStyle/>
          <a:p>
            <a:pPr>
              <a:defRPr/>
            </a:pPr>
            <a:fld id="{46425072-6E52-45A8-8A7E-A5B11BCA4176}" type="slidenum">
              <a:rPr lang="en-US" altLang="en-US" smtClean="0"/>
              <a:pPr>
                <a:defRPr/>
              </a:pPr>
              <a:t>118</a:t>
            </a:fld>
            <a:endParaRPr lang="en-US" altLang="en-US" dirty="0"/>
          </a:p>
        </p:txBody>
      </p:sp>
      <p:pic>
        <p:nvPicPr>
          <p:cNvPr id="3" name="Picture 2" descr="sideplate">
            <a:extLst>
              <a:ext uri="{FF2B5EF4-FFF2-40B4-BE49-F238E27FC236}">
                <a16:creationId xmlns:a16="http://schemas.microsoft.com/office/drawing/2014/main" id="{7FB51269-98F1-DFBC-E502-7E7B6ADF6CF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5480" y="161130"/>
            <a:ext cx="5449888" cy="6535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C9BBD313-3E9A-268D-634D-01EBD187CF56}"/>
              </a:ext>
            </a:extLst>
          </p:cNvPr>
          <p:cNvSpPr txBox="1"/>
          <p:nvPr/>
        </p:nvSpPr>
        <p:spPr>
          <a:xfrm>
            <a:off x="7536160" y="2767279"/>
            <a:ext cx="3036168"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t>SidePlate</a:t>
            </a:r>
            <a:r>
              <a:rPr lang="en-US" sz="4000" dirty="0"/>
              <a:t>®</a:t>
            </a:r>
            <a:r>
              <a:rPr lang="en-US" sz="4000" b="1" dirty="0"/>
              <a:t> Connection</a:t>
            </a:r>
          </a:p>
        </p:txBody>
      </p:sp>
    </p:spTree>
    <p:extLst>
      <p:ext uri="{BB962C8B-B14F-4D97-AF65-F5344CB8AC3E}">
        <p14:creationId xmlns:p14="http://schemas.microsoft.com/office/powerpoint/2010/main" val="402974693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24CC1F4-0DA9-BD6F-06CD-4BCC4E7CAB14}"/>
              </a:ext>
            </a:extLst>
          </p:cNvPr>
          <p:cNvSpPr>
            <a:spLocks noGrp="1"/>
          </p:cNvSpPr>
          <p:nvPr>
            <p:ph type="sldNum" sz="quarter" idx="40"/>
          </p:nvPr>
        </p:nvSpPr>
        <p:spPr/>
        <p:txBody>
          <a:bodyPr/>
          <a:lstStyle/>
          <a:p>
            <a:pPr>
              <a:defRPr/>
            </a:pPr>
            <a:fld id="{46425072-6E52-45A8-8A7E-A5B11BCA4176}" type="slidenum">
              <a:rPr lang="en-US" altLang="en-US" smtClean="0"/>
              <a:pPr>
                <a:defRPr/>
              </a:pPr>
              <a:t>119</a:t>
            </a:fld>
            <a:endParaRPr lang="en-US" altLang="en-US" dirty="0"/>
          </a:p>
        </p:txBody>
      </p:sp>
      <p:pic>
        <p:nvPicPr>
          <p:cNvPr id="3" name="Picture 2" descr="slotted">
            <a:extLst>
              <a:ext uri="{FF2B5EF4-FFF2-40B4-BE49-F238E27FC236}">
                <a16:creationId xmlns:a16="http://schemas.microsoft.com/office/drawing/2014/main" id="{87D095D6-684A-636A-F0F4-AE7781A62E9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8925" y="0"/>
            <a:ext cx="45370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a:extLst>
              <a:ext uri="{FF2B5EF4-FFF2-40B4-BE49-F238E27FC236}">
                <a16:creationId xmlns:a16="http://schemas.microsoft.com/office/drawing/2014/main" id="{7F33E9DE-BAAC-ACAF-8E32-380AD3998E24}"/>
              </a:ext>
            </a:extLst>
          </p:cNvPr>
          <p:cNvSpPr txBox="1"/>
          <p:nvPr/>
        </p:nvSpPr>
        <p:spPr>
          <a:xfrm>
            <a:off x="6528048" y="2767280"/>
            <a:ext cx="3972272"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t>SlottedWeb</a:t>
            </a:r>
            <a:r>
              <a:rPr lang="en-US" sz="4000" baseline="30000" dirty="0" err="1"/>
              <a:t>TM</a:t>
            </a:r>
            <a:r>
              <a:rPr lang="en-US" sz="4000" b="1" dirty="0"/>
              <a:t> Connection</a:t>
            </a:r>
          </a:p>
        </p:txBody>
      </p:sp>
    </p:spTree>
    <p:extLst>
      <p:ext uri="{BB962C8B-B14F-4D97-AF65-F5344CB8AC3E}">
        <p14:creationId xmlns:p14="http://schemas.microsoft.com/office/powerpoint/2010/main" val="2326891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 name="AutoShape 3">
            <a:extLst>
              <a:ext uri="{FF2B5EF4-FFF2-40B4-BE49-F238E27FC236}">
                <a16:creationId xmlns:a16="http://schemas.microsoft.com/office/drawing/2014/main" id="{D48B7A3B-2D18-3EE5-1B82-7B82FDFFEC68}"/>
              </a:ext>
            </a:extLst>
          </p:cNvPr>
          <p:cNvSpPr>
            <a:spLocks noChangeArrowheads="1"/>
          </p:cNvSpPr>
          <p:nvPr/>
        </p:nvSpPr>
        <p:spPr bwMode="auto">
          <a:xfrm>
            <a:off x="1919536" y="3275484"/>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9" name="AutoShape 4">
            <a:extLst>
              <a:ext uri="{FF2B5EF4-FFF2-40B4-BE49-F238E27FC236}">
                <a16:creationId xmlns:a16="http://schemas.microsoft.com/office/drawing/2014/main" id="{A7F58581-ECDC-F838-C258-262AA75AD749}"/>
              </a:ext>
            </a:extLst>
          </p:cNvPr>
          <p:cNvSpPr>
            <a:spLocks noChangeArrowheads="1"/>
          </p:cNvSpPr>
          <p:nvPr/>
        </p:nvSpPr>
        <p:spPr bwMode="auto">
          <a:xfrm>
            <a:off x="1919536" y="673571"/>
            <a:ext cx="881062" cy="304800"/>
          </a:xfrm>
          <a:prstGeom prst="rightArrow">
            <a:avLst>
              <a:gd name="adj1" fmla="val 50000"/>
              <a:gd name="adj2" fmla="val 72266"/>
            </a:avLst>
          </a:prstGeom>
          <a:solidFill>
            <a:schemeClr val="tx2">
              <a:lumMod val="40000"/>
              <a:lumOff val="60000"/>
            </a:schemeClr>
          </a:solidFill>
          <a:ln w="38100">
            <a:solidFill>
              <a:schemeClr val="accent1"/>
            </a:solidFill>
            <a:miter lim="800000"/>
            <a:headEnd/>
            <a:tailEnd/>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 name="Slide Number Placeholder 1">
            <a:extLst>
              <a:ext uri="{FF2B5EF4-FFF2-40B4-BE49-F238E27FC236}">
                <a16:creationId xmlns:a16="http://schemas.microsoft.com/office/drawing/2014/main" id="{D44B78DD-A8CD-A85F-5BCC-28E1910F048F}"/>
              </a:ext>
            </a:extLst>
          </p:cNvPr>
          <p:cNvSpPr>
            <a:spLocks noGrp="1"/>
          </p:cNvSpPr>
          <p:nvPr>
            <p:ph type="sldNum" sz="quarter" idx="40"/>
          </p:nvPr>
        </p:nvSpPr>
        <p:spPr/>
        <p:txBody>
          <a:bodyPr/>
          <a:lstStyle/>
          <a:p>
            <a:pPr>
              <a:defRPr/>
            </a:pPr>
            <a:fld id="{46425072-6E52-45A8-8A7E-A5B11BCA4176}" type="slidenum">
              <a:rPr lang="en-US" altLang="en-US" smtClean="0"/>
              <a:pPr>
                <a:defRPr/>
              </a:pPr>
              <a:t>12</a:t>
            </a:fld>
            <a:endParaRPr lang="en-US" altLang="en-US" dirty="0"/>
          </a:p>
        </p:txBody>
      </p:sp>
      <p:grpSp>
        <p:nvGrpSpPr>
          <p:cNvPr id="39" name="Group 38">
            <a:extLst>
              <a:ext uri="{FF2B5EF4-FFF2-40B4-BE49-F238E27FC236}">
                <a16:creationId xmlns:a16="http://schemas.microsoft.com/office/drawing/2014/main" id="{AF3D0B2F-0EB0-8CDF-0157-757421792B38}"/>
              </a:ext>
            </a:extLst>
          </p:cNvPr>
          <p:cNvGrpSpPr>
            <a:grpSpLocks/>
          </p:cNvGrpSpPr>
          <p:nvPr/>
        </p:nvGrpSpPr>
        <p:grpSpPr bwMode="auto">
          <a:xfrm>
            <a:off x="3316287" y="528092"/>
            <a:ext cx="5614988" cy="5637212"/>
            <a:chOff x="1156" y="151"/>
            <a:chExt cx="3537" cy="3551"/>
          </a:xfrm>
        </p:grpSpPr>
        <p:grpSp>
          <p:nvGrpSpPr>
            <p:cNvPr id="40" name="Group 6">
              <a:extLst>
                <a:ext uri="{FF2B5EF4-FFF2-40B4-BE49-F238E27FC236}">
                  <a16:creationId xmlns:a16="http://schemas.microsoft.com/office/drawing/2014/main" id="{01FD5042-3FF9-004B-61AB-217AC83188B1}"/>
                </a:ext>
              </a:extLst>
            </p:cNvPr>
            <p:cNvGrpSpPr>
              <a:grpSpLocks/>
            </p:cNvGrpSpPr>
            <p:nvPr/>
          </p:nvGrpSpPr>
          <p:grpSpPr bwMode="auto">
            <a:xfrm>
              <a:off x="4155" y="151"/>
              <a:ext cx="538" cy="3543"/>
              <a:chOff x="4156" y="158"/>
              <a:chExt cx="538" cy="3543"/>
            </a:xfrm>
          </p:grpSpPr>
          <p:grpSp>
            <p:nvGrpSpPr>
              <p:cNvPr id="66" name="Group 7">
                <a:extLst>
                  <a:ext uri="{FF2B5EF4-FFF2-40B4-BE49-F238E27FC236}">
                    <a16:creationId xmlns:a16="http://schemas.microsoft.com/office/drawing/2014/main" id="{ECDB8096-EF3E-C6E8-A7D8-D14562CD9C6F}"/>
                  </a:ext>
                </a:extLst>
              </p:cNvPr>
              <p:cNvGrpSpPr>
                <a:grpSpLocks/>
              </p:cNvGrpSpPr>
              <p:nvPr/>
            </p:nvGrpSpPr>
            <p:grpSpPr bwMode="auto">
              <a:xfrm>
                <a:off x="4156" y="158"/>
                <a:ext cx="538" cy="3543"/>
                <a:chOff x="4156" y="158"/>
                <a:chExt cx="538" cy="3543"/>
              </a:xfrm>
            </p:grpSpPr>
            <p:sp>
              <p:nvSpPr>
                <p:cNvPr id="68" name="Rectangle 8">
                  <a:extLst>
                    <a:ext uri="{FF2B5EF4-FFF2-40B4-BE49-F238E27FC236}">
                      <a16:creationId xmlns:a16="http://schemas.microsoft.com/office/drawing/2014/main" id="{DAE2A621-362A-87C9-B8AB-4EE3A900ADF6}"/>
                    </a:ext>
                  </a:extLst>
                </p:cNvPr>
                <p:cNvSpPr>
                  <a:spLocks noChangeArrowheads="1"/>
                </p:cNvSpPr>
                <p:nvPr/>
              </p:nvSpPr>
              <p:spPr bwMode="auto">
                <a:xfrm>
                  <a:off x="4500"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9" name="Group 9">
                  <a:extLst>
                    <a:ext uri="{FF2B5EF4-FFF2-40B4-BE49-F238E27FC236}">
                      <a16:creationId xmlns:a16="http://schemas.microsoft.com/office/drawing/2014/main" id="{127D69E5-DA49-223D-7E93-D305940F9B48}"/>
                    </a:ext>
                  </a:extLst>
                </p:cNvPr>
                <p:cNvGrpSpPr>
                  <a:grpSpLocks/>
                </p:cNvGrpSpPr>
                <p:nvPr/>
              </p:nvGrpSpPr>
              <p:grpSpPr bwMode="auto">
                <a:xfrm>
                  <a:off x="4156" y="158"/>
                  <a:ext cx="538" cy="3543"/>
                  <a:chOff x="4156" y="158"/>
                  <a:chExt cx="538" cy="3543"/>
                </a:xfrm>
              </p:grpSpPr>
              <p:sp>
                <p:nvSpPr>
                  <p:cNvPr id="70" name="Rectangle 10">
                    <a:extLst>
                      <a:ext uri="{FF2B5EF4-FFF2-40B4-BE49-F238E27FC236}">
                        <a16:creationId xmlns:a16="http://schemas.microsoft.com/office/drawing/2014/main" id="{6E3F1E2C-65A2-31B6-0BA6-55CBEC5FF841}"/>
                      </a:ext>
                    </a:extLst>
                  </p:cNvPr>
                  <p:cNvSpPr>
                    <a:spLocks noChangeArrowheads="1"/>
                  </p:cNvSpPr>
                  <p:nvPr/>
                </p:nvSpPr>
                <p:spPr bwMode="auto">
                  <a:xfrm>
                    <a:off x="4356" y="158"/>
                    <a:ext cx="138"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1" name="Rectangle 11">
                    <a:extLst>
                      <a:ext uri="{FF2B5EF4-FFF2-40B4-BE49-F238E27FC236}">
                        <a16:creationId xmlns:a16="http://schemas.microsoft.com/office/drawing/2014/main" id="{D3753236-3F1C-056A-CAEF-78AF23E9C0A7}"/>
                      </a:ext>
                    </a:extLst>
                  </p:cNvPr>
                  <p:cNvSpPr>
                    <a:spLocks noChangeArrowheads="1"/>
                  </p:cNvSpPr>
                  <p:nvPr/>
                </p:nvSpPr>
                <p:spPr bwMode="auto">
                  <a:xfrm>
                    <a:off x="4156" y="3612"/>
                    <a:ext cx="538" cy="89"/>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7" name="Rectangle 12">
                <a:extLst>
                  <a:ext uri="{FF2B5EF4-FFF2-40B4-BE49-F238E27FC236}">
                    <a16:creationId xmlns:a16="http://schemas.microsoft.com/office/drawing/2014/main" id="{3937D260-1B3D-1B78-FA53-E2E2672D953A}"/>
                  </a:ext>
                </a:extLst>
              </p:cNvPr>
              <p:cNvSpPr>
                <a:spLocks noChangeArrowheads="1"/>
              </p:cNvSpPr>
              <p:nvPr/>
            </p:nvSpPr>
            <p:spPr bwMode="auto">
              <a:xfrm>
                <a:off x="4296"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1" name="Group 13">
              <a:extLst>
                <a:ext uri="{FF2B5EF4-FFF2-40B4-BE49-F238E27FC236}">
                  <a16:creationId xmlns:a16="http://schemas.microsoft.com/office/drawing/2014/main" id="{A26CBC4F-44B9-B00F-59F0-B64B43CB9B01}"/>
                </a:ext>
              </a:extLst>
            </p:cNvPr>
            <p:cNvGrpSpPr>
              <a:grpSpLocks/>
            </p:cNvGrpSpPr>
            <p:nvPr/>
          </p:nvGrpSpPr>
          <p:grpSpPr bwMode="auto">
            <a:xfrm>
              <a:off x="1156" y="159"/>
              <a:ext cx="538" cy="3543"/>
              <a:chOff x="4156" y="158"/>
              <a:chExt cx="538" cy="3543"/>
            </a:xfrm>
          </p:grpSpPr>
          <p:grpSp>
            <p:nvGrpSpPr>
              <p:cNvPr id="60" name="Group 14">
                <a:extLst>
                  <a:ext uri="{FF2B5EF4-FFF2-40B4-BE49-F238E27FC236}">
                    <a16:creationId xmlns:a16="http://schemas.microsoft.com/office/drawing/2014/main" id="{BD2DE0D5-50D5-2F76-7051-72BD3002A319}"/>
                  </a:ext>
                </a:extLst>
              </p:cNvPr>
              <p:cNvGrpSpPr>
                <a:grpSpLocks/>
              </p:cNvGrpSpPr>
              <p:nvPr/>
            </p:nvGrpSpPr>
            <p:grpSpPr bwMode="auto">
              <a:xfrm>
                <a:off x="4156" y="158"/>
                <a:ext cx="538" cy="3543"/>
                <a:chOff x="4156" y="158"/>
                <a:chExt cx="538" cy="3543"/>
              </a:xfrm>
            </p:grpSpPr>
            <p:sp>
              <p:nvSpPr>
                <p:cNvPr id="62" name="Rectangle 15">
                  <a:extLst>
                    <a:ext uri="{FF2B5EF4-FFF2-40B4-BE49-F238E27FC236}">
                      <a16:creationId xmlns:a16="http://schemas.microsoft.com/office/drawing/2014/main" id="{91020992-E0A3-8849-2AD6-4F5C6908AC80}"/>
                    </a:ext>
                  </a:extLst>
                </p:cNvPr>
                <p:cNvSpPr>
                  <a:spLocks noChangeArrowheads="1"/>
                </p:cNvSpPr>
                <p:nvPr/>
              </p:nvSpPr>
              <p:spPr bwMode="auto">
                <a:xfrm>
                  <a:off x="4500"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3" name="Group 16">
                  <a:extLst>
                    <a:ext uri="{FF2B5EF4-FFF2-40B4-BE49-F238E27FC236}">
                      <a16:creationId xmlns:a16="http://schemas.microsoft.com/office/drawing/2014/main" id="{FB022DB8-D7FF-E2AE-221A-3AF78187FE82}"/>
                    </a:ext>
                  </a:extLst>
                </p:cNvPr>
                <p:cNvGrpSpPr>
                  <a:grpSpLocks/>
                </p:cNvGrpSpPr>
                <p:nvPr/>
              </p:nvGrpSpPr>
              <p:grpSpPr bwMode="auto">
                <a:xfrm>
                  <a:off x="4156" y="158"/>
                  <a:ext cx="538" cy="3543"/>
                  <a:chOff x="4156" y="158"/>
                  <a:chExt cx="538" cy="3543"/>
                </a:xfrm>
              </p:grpSpPr>
              <p:sp>
                <p:nvSpPr>
                  <p:cNvPr id="64" name="Rectangle 17">
                    <a:extLst>
                      <a:ext uri="{FF2B5EF4-FFF2-40B4-BE49-F238E27FC236}">
                        <a16:creationId xmlns:a16="http://schemas.microsoft.com/office/drawing/2014/main" id="{FE166E69-634A-A893-AAB5-9807E660F1E1}"/>
                      </a:ext>
                    </a:extLst>
                  </p:cNvPr>
                  <p:cNvSpPr>
                    <a:spLocks noChangeArrowheads="1"/>
                  </p:cNvSpPr>
                  <p:nvPr/>
                </p:nvSpPr>
                <p:spPr bwMode="auto">
                  <a:xfrm>
                    <a:off x="4356" y="158"/>
                    <a:ext cx="138"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5" name="Rectangle 18">
                    <a:extLst>
                      <a:ext uri="{FF2B5EF4-FFF2-40B4-BE49-F238E27FC236}">
                        <a16:creationId xmlns:a16="http://schemas.microsoft.com/office/drawing/2014/main" id="{75235CBC-3D4B-AE2A-9544-2963120D9A49}"/>
                      </a:ext>
                    </a:extLst>
                  </p:cNvPr>
                  <p:cNvSpPr>
                    <a:spLocks noChangeArrowheads="1"/>
                  </p:cNvSpPr>
                  <p:nvPr/>
                </p:nvSpPr>
                <p:spPr bwMode="auto">
                  <a:xfrm>
                    <a:off x="4156" y="3612"/>
                    <a:ext cx="538" cy="89"/>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61" name="Rectangle 19">
                <a:extLst>
                  <a:ext uri="{FF2B5EF4-FFF2-40B4-BE49-F238E27FC236}">
                    <a16:creationId xmlns:a16="http://schemas.microsoft.com/office/drawing/2014/main" id="{DC6DA2DC-21AA-E140-751E-DBDDDA835C19}"/>
                  </a:ext>
                </a:extLst>
              </p:cNvPr>
              <p:cNvSpPr>
                <a:spLocks noChangeArrowheads="1"/>
              </p:cNvSpPr>
              <p:nvPr/>
            </p:nvSpPr>
            <p:spPr bwMode="auto">
              <a:xfrm>
                <a:off x="4296" y="158"/>
                <a:ext cx="60" cy="3455"/>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42" name="Group 20">
              <a:extLst>
                <a:ext uri="{FF2B5EF4-FFF2-40B4-BE49-F238E27FC236}">
                  <a16:creationId xmlns:a16="http://schemas.microsoft.com/office/drawing/2014/main" id="{6F4A050D-769C-C56C-9C79-010F5C8F79B7}"/>
                </a:ext>
              </a:extLst>
            </p:cNvPr>
            <p:cNvGrpSpPr>
              <a:grpSpLocks/>
            </p:cNvGrpSpPr>
            <p:nvPr/>
          </p:nvGrpSpPr>
          <p:grpSpPr bwMode="auto">
            <a:xfrm>
              <a:off x="1359" y="157"/>
              <a:ext cx="3134" cy="295"/>
              <a:chOff x="1360" y="164"/>
              <a:chExt cx="3134" cy="295"/>
            </a:xfrm>
          </p:grpSpPr>
          <p:sp>
            <p:nvSpPr>
              <p:cNvPr id="52" name="Rectangle 21">
                <a:extLst>
                  <a:ext uri="{FF2B5EF4-FFF2-40B4-BE49-F238E27FC236}">
                    <a16:creationId xmlns:a16="http://schemas.microsoft.com/office/drawing/2014/main" id="{99CB3FCB-4D4B-580D-BD15-F01C33BDFF7E}"/>
                  </a:ext>
                </a:extLst>
              </p:cNvPr>
              <p:cNvSpPr>
                <a:spLocks noChangeArrowheads="1"/>
              </p:cNvSpPr>
              <p:nvPr/>
            </p:nvSpPr>
            <p:spPr bwMode="auto">
              <a:xfrm>
                <a:off x="4356" y="164"/>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3" name="Rectangle 22">
                <a:extLst>
                  <a:ext uri="{FF2B5EF4-FFF2-40B4-BE49-F238E27FC236}">
                    <a16:creationId xmlns:a16="http://schemas.microsoft.com/office/drawing/2014/main" id="{17A0FF95-ABDE-96EE-EEE7-58DCFDF06734}"/>
                  </a:ext>
                </a:extLst>
              </p:cNvPr>
              <p:cNvSpPr>
                <a:spLocks noChangeArrowheads="1"/>
              </p:cNvSpPr>
              <p:nvPr/>
            </p:nvSpPr>
            <p:spPr bwMode="auto">
              <a:xfrm>
                <a:off x="4354"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Rectangle 23">
                <a:extLst>
                  <a:ext uri="{FF2B5EF4-FFF2-40B4-BE49-F238E27FC236}">
                    <a16:creationId xmlns:a16="http://schemas.microsoft.com/office/drawing/2014/main" id="{A13F6D51-A549-7665-CDDC-B1F4FC8F9224}"/>
                  </a:ext>
                </a:extLst>
              </p:cNvPr>
              <p:cNvSpPr>
                <a:spLocks noChangeArrowheads="1"/>
              </p:cNvSpPr>
              <p:nvPr/>
            </p:nvSpPr>
            <p:spPr bwMode="auto">
              <a:xfrm>
                <a:off x="1362" y="167"/>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5" name="Rectangle 24">
                <a:extLst>
                  <a:ext uri="{FF2B5EF4-FFF2-40B4-BE49-F238E27FC236}">
                    <a16:creationId xmlns:a16="http://schemas.microsoft.com/office/drawing/2014/main" id="{5BE60D40-972F-2559-CCB2-DF9B0EA08A52}"/>
                  </a:ext>
                </a:extLst>
              </p:cNvPr>
              <p:cNvSpPr>
                <a:spLocks noChangeArrowheads="1"/>
              </p:cNvSpPr>
              <p:nvPr/>
            </p:nvSpPr>
            <p:spPr bwMode="auto">
              <a:xfrm>
                <a:off x="1360"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56" name="Group 25">
                <a:extLst>
                  <a:ext uri="{FF2B5EF4-FFF2-40B4-BE49-F238E27FC236}">
                    <a16:creationId xmlns:a16="http://schemas.microsoft.com/office/drawing/2014/main" id="{9C0A4B74-8D92-3C5F-ADB9-E507B919F01C}"/>
                  </a:ext>
                </a:extLst>
              </p:cNvPr>
              <p:cNvGrpSpPr>
                <a:grpSpLocks/>
              </p:cNvGrpSpPr>
              <p:nvPr/>
            </p:nvGrpSpPr>
            <p:grpSpPr bwMode="auto">
              <a:xfrm>
                <a:off x="1560" y="164"/>
                <a:ext cx="2739" cy="292"/>
                <a:chOff x="1560" y="164"/>
                <a:chExt cx="2739" cy="292"/>
              </a:xfrm>
            </p:grpSpPr>
            <p:sp>
              <p:nvSpPr>
                <p:cNvPr id="57" name="Rectangle 26">
                  <a:extLst>
                    <a:ext uri="{FF2B5EF4-FFF2-40B4-BE49-F238E27FC236}">
                      <a16:creationId xmlns:a16="http://schemas.microsoft.com/office/drawing/2014/main" id="{951A55F6-6569-94F5-86C0-20604923AB68}"/>
                    </a:ext>
                  </a:extLst>
                </p:cNvPr>
                <p:cNvSpPr>
                  <a:spLocks noChangeArrowheads="1"/>
                </p:cNvSpPr>
                <p:nvPr/>
              </p:nvSpPr>
              <p:spPr bwMode="auto">
                <a:xfrm>
                  <a:off x="1560" y="164"/>
                  <a:ext cx="2736" cy="292"/>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8" name="Line 27">
                  <a:extLst>
                    <a:ext uri="{FF2B5EF4-FFF2-40B4-BE49-F238E27FC236}">
                      <a16:creationId xmlns:a16="http://schemas.microsoft.com/office/drawing/2014/main" id="{0CBB6083-947C-0112-D265-6A0C7029719B}"/>
                    </a:ext>
                  </a:extLst>
                </p:cNvPr>
                <p:cNvSpPr>
                  <a:spLocks noChangeShapeType="1"/>
                </p:cNvSpPr>
                <p:nvPr/>
              </p:nvSpPr>
              <p:spPr bwMode="auto">
                <a:xfrm>
                  <a:off x="1560" y="199"/>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9" name="Line 28">
                  <a:extLst>
                    <a:ext uri="{FF2B5EF4-FFF2-40B4-BE49-F238E27FC236}">
                      <a16:creationId xmlns:a16="http://schemas.microsoft.com/office/drawing/2014/main" id="{86348F19-01D5-6CFD-D493-49EC038B2873}"/>
                    </a:ext>
                  </a:extLst>
                </p:cNvPr>
                <p:cNvSpPr>
                  <a:spLocks noChangeShapeType="1"/>
                </p:cNvSpPr>
                <p:nvPr/>
              </p:nvSpPr>
              <p:spPr bwMode="auto">
                <a:xfrm>
                  <a:off x="1563" y="418"/>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43" name="Group 29">
              <a:extLst>
                <a:ext uri="{FF2B5EF4-FFF2-40B4-BE49-F238E27FC236}">
                  <a16:creationId xmlns:a16="http://schemas.microsoft.com/office/drawing/2014/main" id="{F80C0813-4AF6-E0A4-6870-A35CEDD399B2}"/>
                </a:ext>
              </a:extLst>
            </p:cNvPr>
            <p:cNvGrpSpPr>
              <a:grpSpLocks/>
            </p:cNvGrpSpPr>
            <p:nvPr/>
          </p:nvGrpSpPr>
          <p:grpSpPr bwMode="auto">
            <a:xfrm>
              <a:off x="1353" y="1868"/>
              <a:ext cx="3134" cy="295"/>
              <a:chOff x="1360" y="164"/>
              <a:chExt cx="3134" cy="295"/>
            </a:xfrm>
          </p:grpSpPr>
          <p:sp>
            <p:nvSpPr>
              <p:cNvPr id="44" name="Rectangle 30">
                <a:extLst>
                  <a:ext uri="{FF2B5EF4-FFF2-40B4-BE49-F238E27FC236}">
                    <a16:creationId xmlns:a16="http://schemas.microsoft.com/office/drawing/2014/main" id="{2B77C746-8FFA-000D-CA57-71F16889B393}"/>
                  </a:ext>
                </a:extLst>
              </p:cNvPr>
              <p:cNvSpPr>
                <a:spLocks noChangeArrowheads="1"/>
              </p:cNvSpPr>
              <p:nvPr/>
            </p:nvSpPr>
            <p:spPr bwMode="auto">
              <a:xfrm>
                <a:off x="4356" y="164"/>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Rectangle 31">
                <a:extLst>
                  <a:ext uri="{FF2B5EF4-FFF2-40B4-BE49-F238E27FC236}">
                    <a16:creationId xmlns:a16="http://schemas.microsoft.com/office/drawing/2014/main" id="{3B1B4E14-8782-55ED-D08C-5F2D174C72EA}"/>
                  </a:ext>
                </a:extLst>
              </p:cNvPr>
              <p:cNvSpPr>
                <a:spLocks noChangeArrowheads="1"/>
              </p:cNvSpPr>
              <p:nvPr/>
            </p:nvSpPr>
            <p:spPr bwMode="auto">
              <a:xfrm>
                <a:off x="4354"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6" name="Rectangle 32">
                <a:extLst>
                  <a:ext uri="{FF2B5EF4-FFF2-40B4-BE49-F238E27FC236}">
                    <a16:creationId xmlns:a16="http://schemas.microsoft.com/office/drawing/2014/main" id="{1E8331AE-0D19-AA59-DC34-6C85CF362A57}"/>
                  </a:ext>
                </a:extLst>
              </p:cNvPr>
              <p:cNvSpPr>
                <a:spLocks noChangeArrowheads="1"/>
              </p:cNvSpPr>
              <p:nvPr/>
            </p:nvSpPr>
            <p:spPr bwMode="auto">
              <a:xfrm>
                <a:off x="1362" y="167"/>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Rectangle 33">
                <a:extLst>
                  <a:ext uri="{FF2B5EF4-FFF2-40B4-BE49-F238E27FC236}">
                    <a16:creationId xmlns:a16="http://schemas.microsoft.com/office/drawing/2014/main" id="{3CD91D0F-0C75-FA14-E3C1-F70E80C6897E}"/>
                  </a:ext>
                </a:extLst>
              </p:cNvPr>
              <p:cNvSpPr>
                <a:spLocks noChangeArrowheads="1"/>
              </p:cNvSpPr>
              <p:nvPr/>
            </p:nvSpPr>
            <p:spPr bwMode="auto">
              <a:xfrm>
                <a:off x="1360" y="413"/>
                <a:ext cx="138" cy="46"/>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8" name="Group 34">
                <a:extLst>
                  <a:ext uri="{FF2B5EF4-FFF2-40B4-BE49-F238E27FC236}">
                    <a16:creationId xmlns:a16="http://schemas.microsoft.com/office/drawing/2014/main" id="{141C655A-B420-B879-E982-7A79757A5BD7}"/>
                  </a:ext>
                </a:extLst>
              </p:cNvPr>
              <p:cNvGrpSpPr>
                <a:grpSpLocks/>
              </p:cNvGrpSpPr>
              <p:nvPr/>
            </p:nvGrpSpPr>
            <p:grpSpPr bwMode="auto">
              <a:xfrm>
                <a:off x="1560" y="164"/>
                <a:ext cx="2739" cy="292"/>
                <a:chOff x="1560" y="164"/>
                <a:chExt cx="2739" cy="292"/>
              </a:xfrm>
            </p:grpSpPr>
            <p:sp>
              <p:nvSpPr>
                <p:cNvPr id="49" name="Rectangle 35">
                  <a:extLst>
                    <a:ext uri="{FF2B5EF4-FFF2-40B4-BE49-F238E27FC236}">
                      <a16:creationId xmlns:a16="http://schemas.microsoft.com/office/drawing/2014/main" id="{155BBC2E-BBF9-1425-1EA1-49D7D10AA8A3}"/>
                    </a:ext>
                  </a:extLst>
                </p:cNvPr>
                <p:cNvSpPr>
                  <a:spLocks noChangeArrowheads="1"/>
                </p:cNvSpPr>
                <p:nvPr/>
              </p:nvSpPr>
              <p:spPr bwMode="auto">
                <a:xfrm>
                  <a:off x="1560" y="164"/>
                  <a:ext cx="2736" cy="292"/>
                </a:xfrm>
                <a:prstGeom prst="rect">
                  <a:avLst/>
                </a:prstGeom>
                <a:noFill/>
                <a:ln w="9525"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0" name="Line 36">
                  <a:extLst>
                    <a:ext uri="{FF2B5EF4-FFF2-40B4-BE49-F238E27FC236}">
                      <a16:creationId xmlns:a16="http://schemas.microsoft.com/office/drawing/2014/main" id="{679B93B8-BDE7-214C-709E-F81AF64FF6AA}"/>
                    </a:ext>
                  </a:extLst>
                </p:cNvPr>
                <p:cNvSpPr>
                  <a:spLocks noChangeShapeType="1"/>
                </p:cNvSpPr>
                <p:nvPr/>
              </p:nvSpPr>
              <p:spPr bwMode="auto">
                <a:xfrm>
                  <a:off x="1560" y="199"/>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1" name="Line 37">
                  <a:extLst>
                    <a:ext uri="{FF2B5EF4-FFF2-40B4-BE49-F238E27FC236}">
                      <a16:creationId xmlns:a16="http://schemas.microsoft.com/office/drawing/2014/main" id="{A09E3A1F-1E8C-3F6F-D6A5-6ADBF36F1361}"/>
                    </a:ext>
                  </a:extLst>
                </p:cNvPr>
                <p:cNvSpPr>
                  <a:spLocks noChangeShapeType="1"/>
                </p:cNvSpPr>
                <p:nvPr/>
              </p:nvSpPr>
              <p:spPr bwMode="auto">
                <a:xfrm>
                  <a:off x="1563" y="418"/>
                  <a:ext cx="2736" cy="0"/>
                </a:xfrm>
                <a:prstGeom prst="line">
                  <a:avLst/>
                </a:prstGeom>
                <a:noFill/>
                <a:ln w="9525">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grpSp>
        <p:nvGrpSpPr>
          <p:cNvPr id="72" name="Group 49">
            <a:extLst>
              <a:ext uri="{FF2B5EF4-FFF2-40B4-BE49-F238E27FC236}">
                <a16:creationId xmlns:a16="http://schemas.microsoft.com/office/drawing/2014/main" id="{1890C960-6835-6E0E-538D-71595EE996F1}"/>
              </a:ext>
            </a:extLst>
          </p:cNvPr>
          <p:cNvGrpSpPr>
            <a:grpSpLocks/>
          </p:cNvGrpSpPr>
          <p:nvPr/>
        </p:nvGrpSpPr>
        <p:grpSpPr bwMode="auto">
          <a:xfrm>
            <a:off x="3067050" y="3469729"/>
            <a:ext cx="1328737" cy="2552700"/>
            <a:chOff x="1119" y="2244"/>
            <a:chExt cx="837" cy="1608"/>
          </a:xfrm>
        </p:grpSpPr>
        <p:sp>
          <p:nvSpPr>
            <p:cNvPr id="73" name="AutoShape 47">
              <a:extLst>
                <a:ext uri="{FF2B5EF4-FFF2-40B4-BE49-F238E27FC236}">
                  <a16:creationId xmlns:a16="http://schemas.microsoft.com/office/drawing/2014/main" id="{A8AA8D9F-6D87-C4B4-7A84-52C63D723600}"/>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4" name="AutoShape 48">
              <a:extLst>
                <a:ext uri="{FF2B5EF4-FFF2-40B4-BE49-F238E27FC236}">
                  <a16:creationId xmlns:a16="http://schemas.microsoft.com/office/drawing/2014/main" id="{F6F796EB-7E57-BEC0-6935-4B111D604A85}"/>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5" name="Group 50">
            <a:extLst>
              <a:ext uri="{FF2B5EF4-FFF2-40B4-BE49-F238E27FC236}">
                <a16:creationId xmlns:a16="http://schemas.microsoft.com/office/drawing/2014/main" id="{31CA3558-19FB-351D-F911-BC6F5C178561}"/>
              </a:ext>
            </a:extLst>
          </p:cNvPr>
          <p:cNvGrpSpPr>
            <a:grpSpLocks/>
          </p:cNvGrpSpPr>
          <p:nvPr/>
        </p:nvGrpSpPr>
        <p:grpSpPr bwMode="auto">
          <a:xfrm>
            <a:off x="7831137" y="3469729"/>
            <a:ext cx="1328738" cy="2552700"/>
            <a:chOff x="1119" y="2244"/>
            <a:chExt cx="837" cy="1608"/>
          </a:xfrm>
        </p:grpSpPr>
        <p:sp>
          <p:nvSpPr>
            <p:cNvPr id="76" name="AutoShape 51">
              <a:extLst>
                <a:ext uri="{FF2B5EF4-FFF2-40B4-BE49-F238E27FC236}">
                  <a16:creationId xmlns:a16="http://schemas.microsoft.com/office/drawing/2014/main" id="{A01EE0C2-8B87-021A-8398-D322DB7D942E}"/>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7" name="AutoShape 52">
              <a:extLst>
                <a:ext uri="{FF2B5EF4-FFF2-40B4-BE49-F238E27FC236}">
                  <a16:creationId xmlns:a16="http://schemas.microsoft.com/office/drawing/2014/main" id="{2F8CE716-DFDD-7F44-8E2A-03F02F93377E}"/>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78" name="Group 53">
            <a:extLst>
              <a:ext uri="{FF2B5EF4-FFF2-40B4-BE49-F238E27FC236}">
                <a16:creationId xmlns:a16="http://schemas.microsoft.com/office/drawing/2014/main" id="{41BDBA1B-A235-57B9-645D-8E3196C636A5}"/>
              </a:ext>
            </a:extLst>
          </p:cNvPr>
          <p:cNvGrpSpPr>
            <a:grpSpLocks/>
          </p:cNvGrpSpPr>
          <p:nvPr/>
        </p:nvGrpSpPr>
        <p:grpSpPr bwMode="auto">
          <a:xfrm>
            <a:off x="7824787" y="774154"/>
            <a:ext cx="1328738" cy="2695575"/>
            <a:chOff x="1119" y="2244"/>
            <a:chExt cx="837" cy="1608"/>
          </a:xfrm>
        </p:grpSpPr>
        <p:sp>
          <p:nvSpPr>
            <p:cNvPr id="79" name="AutoShape 54">
              <a:extLst>
                <a:ext uri="{FF2B5EF4-FFF2-40B4-BE49-F238E27FC236}">
                  <a16:creationId xmlns:a16="http://schemas.microsoft.com/office/drawing/2014/main" id="{35860AAD-1257-7B0F-609C-4344764E4810}"/>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0" name="AutoShape 55">
              <a:extLst>
                <a:ext uri="{FF2B5EF4-FFF2-40B4-BE49-F238E27FC236}">
                  <a16:creationId xmlns:a16="http://schemas.microsoft.com/office/drawing/2014/main" id="{60D05C54-C592-456A-51F2-83F128D8CC44}"/>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1" name="Group 56">
            <a:extLst>
              <a:ext uri="{FF2B5EF4-FFF2-40B4-BE49-F238E27FC236}">
                <a16:creationId xmlns:a16="http://schemas.microsoft.com/office/drawing/2014/main" id="{14E1DCE1-41AC-EE6A-9B02-A9FDB53B4DD1}"/>
              </a:ext>
            </a:extLst>
          </p:cNvPr>
          <p:cNvGrpSpPr>
            <a:grpSpLocks/>
          </p:cNvGrpSpPr>
          <p:nvPr/>
        </p:nvGrpSpPr>
        <p:grpSpPr bwMode="auto">
          <a:xfrm>
            <a:off x="3073400" y="764629"/>
            <a:ext cx="1328737" cy="2695575"/>
            <a:chOff x="1119" y="2244"/>
            <a:chExt cx="837" cy="1608"/>
          </a:xfrm>
        </p:grpSpPr>
        <p:sp>
          <p:nvSpPr>
            <p:cNvPr id="82" name="AutoShape 57">
              <a:extLst>
                <a:ext uri="{FF2B5EF4-FFF2-40B4-BE49-F238E27FC236}">
                  <a16:creationId xmlns:a16="http://schemas.microsoft.com/office/drawing/2014/main" id="{989595D8-1BEF-13D8-8204-C517E17BFA17}"/>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3" name="AutoShape 58">
              <a:extLst>
                <a:ext uri="{FF2B5EF4-FFF2-40B4-BE49-F238E27FC236}">
                  <a16:creationId xmlns:a16="http://schemas.microsoft.com/office/drawing/2014/main" id="{7E5EECDD-1E28-C589-2268-6B715FF2A53F}"/>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4" name="Group 59">
            <a:extLst>
              <a:ext uri="{FF2B5EF4-FFF2-40B4-BE49-F238E27FC236}">
                <a16:creationId xmlns:a16="http://schemas.microsoft.com/office/drawing/2014/main" id="{BB57CE39-AE88-9611-38CE-1F35DB027ED3}"/>
              </a:ext>
            </a:extLst>
          </p:cNvPr>
          <p:cNvGrpSpPr>
            <a:grpSpLocks/>
          </p:cNvGrpSpPr>
          <p:nvPr/>
        </p:nvGrpSpPr>
        <p:grpSpPr bwMode="auto">
          <a:xfrm rot="16200000" flipV="1">
            <a:off x="5443538" y="-1595986"/>
            <a:ext cx="1328738" cy="4757738"/>
            <a:chOff x="1119" y="2244"/>
            <a:chExt cx="837" cy="1608"/>
          </a:xfrm>
        </p:grpSpPr>
        <p:sp>
          <p:nvSpPr>
            <p:cNvPr id="85" name="AutoShape 60">
              <a:extLst>
                <a:ext uri="{FF2B5EF4-FFF2-40B4-BE49-F238E27FC236}">
                  <a16:creationId xmlns:a16="http://schemas.microsoft.com/office/drawing/2014/main" id="{AA094212-F4F5-A5A8-8D09-D264DC2A3900}"/>
                </a:ext>
              </a:extLst>
            </p:cNvPr>
            <p:cNvSpPr>
              <a:spLocks noChangeArrowheads="1"/>
            </p:cNvSpPr>
            <p:nvPr/>
          </p:nvSpPr>
          <p:spPr bwMode="auto">
            <a:xfrm flipH="1">
              <a:off x="1119" y="3030"/>
              <a:ext cx="417" cy="822"/>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6" name="AutoShape 61">
              <a:extLst>
                <a:ext uri="{FF2B5EF4-FFF2-40B4-BE49-F238E27FC236}">
                  <a16:creationId xmlns:a16="http://schemas.microsoft.com/office/drawing/2014/main" id="{0C4BDF50-8791-8957-79E5-EEC7EF65AC75}"/>
                </a:ext>
              </a:extLst>
            </p:cNvPr>
            <p:cNvSpPr>
              <a:spLocks noChangeArrowheads="1"/>
            </p:cNvSpPr>
            <p:nvPr/>
          </p:nvSpPr>
          <p:spPr bwMode="auto">
            <a:xfrm flipV="1">
              <a:off x="1539" y="2244"/>
              <a:ext cx="417" cy="786"/>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87" name="Group 62">
            <a:extLst>
              <a:ext uri="{FF2B5EF4-FFF2-40B4-BE49-F238E27FC236}">
                <a16:creationId xmlns:a16="http://schemas.microsoft.com/office/drawing/2014/main" id="{E47D9C94-D0D3-0DAD-DF7C-AE170554E093}"/>
              </a:ext>
            </a:extLst>
          </p:cNvPr>
          <p:cNvGrpSpPr>
            <a:grpSpLocks/>
          </p:cNvGrpSpPr>
          <p:nvPr/>
        </p:nvGrpSpPr>
        <p:grpSpPr bwMode="auto">
          <a:xfrm rot="16200000" flipV="1">
            <a:off x="5454650" y="1090067"/>
            <a:ext cx="1328737" cy="4757737"/>
            <a:chOff x="1119" y="2244"/>
            <a:chExt cx="837" cy="1608"/>
          </a:xfrm>
        </p:grpSpPr>
        <p:sp>
          <p:nvSpPr>
            <p:cNvPr id="88" name="AutoShape 63">
              <a:extLst>
                <a:ext uri="{FF2B5EF4-FFF2-40B4-BE49-F238E27FC236}">
                  <a16:creationId xmlns:a16="http://schemas.microsoft.com/office/drawing/2014/main" id="{B4B6F4D3-7A66-FFCB-2353-28A623E877D9}"/>
                </a:ext>
              </a:extLst>
            </p:cNvPr>
            <p:cNvSpPr>
              <a:spLocks noChangeArrowheads="1"/>
            </p:cNvSpPr>
            <p:nvPr/>
          </p:nvSpPr>
          <p:spPr bwMode="auto">
            <a:xfrm flipH="1">
              <a:off x="1119" y="3030"/>
              <a:ext cx="417" cy="822"/>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9" name="AutoShape 64">
              <a:extLst>
                <a:ext uri="{FF2B5EF4-FFF2-40B4-BE49-F238E27FC236}">
                  <a16:creationId xmlns:a16="http://schemas.microsoft.com/office/drawing/2014/main" id="{B1FA42C1-D65B-F270-3D65-561C23DA0432}"/>
                </a:ext>
              </a:extLst>
            </p:cNvPr>
            <p:cNvSpPr>
              <a:spLocks noChangeArrowheads="1"/>
            </p:cNvSpPr>
            <p:nvPr/>
          </p:nvSpPr>
          <p:spPr bwMode="auto">
            <a:xfrm flipV="1">
              <a:off x="1539" y="2244"/>
              <a:ext cx="417" cy="786"/>
            </a:xfrm>
            <a:prstGeom prst="rtTriangle">
              <a:avLst/>
            </a:prstGeom>
            <a:pattFill prst="ltVert">
              <a:fgClr>
                <a:schemeClr val="bg2"/>
              </a:fgClr>
              <a:bgClr>
                <a:srgbClr val="CECECE"/>
              </a:bgClr>
            </a:pattFill>
            <a:ln w="25400" algn="ctr">
              <a:solidFill>
                <a:schemeClr val="accent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90" name="Group 43">
            <a:extLst>
              <a:ext uri="{FF2B5EF4-FFF2-40B4-BE49-F238E27FC236}">
                <a16:creationId xmlns:a16="http://schemas.microsoft.com/office/drawing/2014/main" id="{74E67337-E596-B8CA-7FEA-2B40A69A199E}"/>
              </a:ext>
            </a:extLst>
          </p:cNvPr>
          <p:cNvGrpSpPr>
            <a:grpSpLocks/>
          </p:cNvGrpSpPr>
          <p:nvPr/>
        </p:nvGrpSpPr>
        <p:grpSpPr bwMode="auto">
          <a:xfrm>
            <a:off x="3733800" y="764629"/>
            <a:ext cx="4757737" cy="5257801"/>
            <a:chOff x="1539" y="540"/>
            <a:chExt cx="2997" cy="3312"/>
          </a:xfrm>
        </p:grpSpPr>
        <p:sp>
          <p:nvSpPr>
            <p:cNvPr id="91" name="Line 39">
              <a:extLst>
                <a:ext uri="{FF2B5EF4-FFF2-40B4-BE49-F238E27FC236}">
                  <a16:creationId xmlns:a16="http://schemas.microsoft.com/office/drawing/2014/main" id="{FAF79981-295E-F26B-1E41-73BBE97075CD}"/>
                </a:ext>
              </a:extLst>
            </p:cNvPr>
            <p:cNvSpPr>
              <a:spLocks noChangeShapeType="1"/>
            </p:cNvSpPr>
            <p:nvPr/>
          </p:nvSpPr>
          <p:spPr bwMode="auto">
            <a:xfrm>
              <a:off x="1539" y="552"/>
              <a:ext cx="299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2" name="Line 40">
              <a:extLst>
                <a:ext uri="{FF2B5EF4-FFF2-40B4-BE49-F238E27FC236}">
                  <a16:creationId xmlns:a16="http://schemas.microsoft.com/office/drawing/2014/main" id="{E9DC62A7-F26D-0CC2-1F03-C31321B9C9AA}"/>
                </a:ext>
              </a:extLst>
            </p:cNvPr>
            <p:cNvSpPr>
              <a:spLocks noChangeShapeType="1"/>
            </p:cNvSpPr>
            <p:nvPr/>
          </p:nvSpPr>
          <p:spPr bwMode="auto">
            <a:xfrm>
              <a:off x="1539" y="2244"/>
              <a:ext cx="2994" cy="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3" name="Line 41">
              <a:extLst>
                <a:ext uri="{FF2B5EF4-FFF2-40B4-BE49-F238E27FC236}">
                  <a16:creationId xmlns:a16="http://schemas.microsoft.com/office/drawing/2014/main" id="{13DB206C-BACF-3060-B887-8CB890F26FA6}"/>
                </a:ext>
              </a:extLst>
            </p:cNvPr>
            <p:cNvSpPr>
              <a:spLocks noChangeShapeType="1"/>
            </p:cNvSpPr>
            <p:nvPr/>
          </p:nvSpPr>
          <p:spPr bwMode="auto">
            <a:xfrm>
              <a:off x="1539" y="540"/>
              <a:ext cx="0" cy="331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94" name="Line 42">
              <a:extLst>
                <a:ext uri="{FF2B5EF4-FFF2-40B4-BE49-F238E27FC236}">
                  <a16:creationId xmlns:a16="http://schemas.microsoft.com/office/drawing/2014/main" id="{DE39634D-50AE-C286-808B-3321DD9086BC}"/>
                </a:ext>
              </a:extLst>
            </p:cNvPr>
            <p:cNvSpPr>
              <a:spLocks noChangeShapeType="1"/>
            </p:cNvSpPr>
            <p:nvPr/>
          </p:nvSpPr>
          <p:spPr bwMode="auto">
            <a:xfrm>
              <a:off x="4536" y="540"/>
              <a:ext cx="0" cy="3312"/>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Tree>
    <p:extLst>
      <p:ext uri="{BB962C8B-B14F-4D97-AF65-F5344CB8AC3E}">
        <p14:creationId xmlns:p14="http://schemas.microsoft.com/office/powerpoint/2010/main" val="42391872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3014CD1-AC9B-8DE3-56E0-3BD9D04BA3C7}"/>
              </a:ext>
            </a:extLst>
          </p:cNvPr>
          <p:cNvSpPr>
            <a:spLocks noGrp="1"/>
          </p:cNvSpPr>
          <p:nvPr>
            <p:ph type="sldNum" sz="quarter" idx="40"/>
          </p:nvPr>
        </p:nvSpPr>
        <p:spPr/>
        <p:txBody>
          <a:bodyPr/>
          <a:lstStyle/>
          <a:p>
            <a:pPr>
              <a:defRPr/>
            </a:pPr>
            <a:fld id="{46425072-6E52-45A8-8A7E-A5B11BCA4176}" type="slidenum">
              <a:rPr lang="en-US" altLang="en-US" smtClean="0"/>
              <a:pPr>
                <a:defRPr/>
              </a:pPr>
              <a:t>120</a:t>
            </a:fld>
            <a:endParaRPr lang="en-US" altLang="en-US" dirty="0"/>
          </a:p>
        </p:txBody>
      </p:sp>
      <p:pic>
        <p:nvPicPr>
          <p:cNvPr id="3" name="Picture 2" descr="KBB.jpg">
            <a:extLst>
              <a:ext uri="{FF2B5EF4-FFF2-40B4-BE49-F238E27FC236}">
                <a16:creationId xmlns:a16="http://schemas.microsoft.com/office/drawing/2014/main" id="{E3D25C0B-9A0B-19D4-9CE0-552A65F5895B}"/>
              </a:ext>
            </a:extLst>
          </p:cNvPr>
          <p:cNvPicPr>
            <a:picLocks noChangeAspect="1"/>
          </p:cNvPicPr>
          <p:nvPr/>
        </p:nvPicPr>
        <p:blipFill rotWithShape="1">
          <a:blip r:embed="rId3" cstate="print"/>
          <a:srcRect l="47712" t="26270" b="6598"/>
          <a:stretch/>
        </p:blipFill>
        <p:spPr>
          <a:xfrm>
            <a:off x="1199456" y="666319"/>
            <a:ext cx="5730770" cy="5464300"/>
          </a:xfrm>
          <a:prstGeom prst="rect">
            <a:avLst/>
          </a:prstGeom>
        </p:spPr>
      </p:pic>
      <p:sp>
        <p:nvSpPr>
          <p:cNvPr id="4" name="TextBox 3">
            <a:extLst>
              <a:ext uri="{FF2B5EF4-FFF2-40B4-BE49-F238E27FC236}">
                <a16:creationId xmlns:a16="http://schemas.microsoft.com/office/drawing/2014/main" id="{6CC7EA03-D91A-45C4-7DEE-08BFFFC94867}"/>
              </a:ext>
            </a:extLst>
          </p:cNvPr>
          <p:cNvSpPr txBox="1"/>
          <p:nvPr/>
        </p:nvSpPr>
        <p:spPr>
          <a:xfrm>
            <a:off x="6912278" y="2089154"/>
            <a:ext cx="4320480"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a:t>Cast Bolted Bracket</a:t>
            </a:r>
          </a:p>
          <a:p>
            <a:pPr algn="ctr"/>
            <a:r>
              <a:rPr lang="en-US" sz="4000" b="1" dirty="0"/>
              <a:t>Connection</a:t>
            </a:r>
          </a:p>
        </p:txBody>
      </p:sp>
      <p:sp>
        <p:nvSpPr>
          <p:cNvPr id="5" name="TextBox 4">
            <a:extLst>
              <a:ext uri="{FF2B5EF4-FFF2-40B4-BE49-F238E27FC236}">
                <a16:creationId xmlns:a16="http://schemas.microsoft.com/office/drawing/2014/main" id="{B372EC9F-D1CA-6ACC-CEFA-BCB3B2FC9131}"/>
              </a:ext>
            </a:extLst>
          </p:cNvPr>
          <p:cNvSpPr txBox="1"/>
          <p:nvPr/>
        </p:nvSpPr>
        <p:spPr>
          <a:xfrm>
            <a:off x="6524542" y="4250652"/>
            <a:ext cx="5095951" cy="1200329"/>
          </a:xfrm>
          <a:prstGeom prst="rect">
            <a:avLst/>
          </a:prstGeom>
          <a:noFill/>
        </p:spPr>
        <p:txBody>
          <a:bodyPr wrap="square" rtlCol="0">
            <a:spAutoFit/>
          </a:bodyPr>
          <a:lstStyle/>
          <a:p>
            <a:pPr algn="ctr"/>
            <a:r>
              <a:rPr lang="en-US" sz="2400" dirty="0"/>
              <a:t>(previously the Kaiser Bolted Bracket® Connection)</a:t>
            </a:r>
          </a:p>
          <a:p>
            <a:endParaRPr lang="en-US" sz="2400" dirty="0"/>
          </a:p>
        </p:txBody>
      </p:sp>
    </p:spTree>
    <p:extLst>
      <p:ext uri="{BB962C8B-B14F-4D97-AF65-F5344CB8AC3E}">
        <p14:creationId xmlns:p14="http://schemas.microsoft.com/office/powerpoint/2010/main" val="9004091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24AA50D-F683-2A29-01B5-189B9CBC06BC}"/>
              </a:ext>
            </a:extLst>
          </p:cNvPr>
          <p:cNvSpPr>
            <a:spLocks noGrp="1"/>
          </p:cNvSpPr>
          <p:nvPr>
            <p:ph type="sldNum" sz="quarter" idx="40"/>
          </p:nvPr>
        </p:nvSpPr>
        <p:spPr/>
        <p:txBody>
          <a:bodyPr/>
          <a:lstStyle/>
          <a:p>
            <a:pPr>
              <a:defRPr/>
            </a:pPr>
            <a:fld id="{46425072-6E52-45A8-8A7E-A5B11BCA4176}" type="slidenum">
              <a:rPr lang="en-US" altLang="en-US" smtClean="0"/>
              <a:pPr>
                <a:defRPr/>
              </a:pPr>
              <a:t>121</a:t>
            </a:fld>
            <a:endParaRPr lang="en-US" altLang="en-US" dirty="0"/>
          </a:p>
        </p:txBody>
      </p:sp>
      <p:pic>
        <p:nvPicPr>
          <p:cNvPr id="3" name="Picture 2">
            <a:extLst>
              <a:ext uri="{FF2B5EF4-FFF2-40B4-BE49-F238E27FC236}">
                <a16:creationId xmlns:a16="http://schemas.microsoft.com/office/drawing/2014/main" id="{E058DA64-FF84-3C2F-B322-A2357C77118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25296" y="571213"/>
            <a:ext cx="6895437" cy="5715573"/>
          </a:xfrm>
          <a:prstGeom prst="rect">
            <a:avLst/>
          </a:prstGeom>
        </p:spPr>
      </p:pic>
      <p:sp>
        <p:nvSpPr>
          <p:cNvPr id="4" name="TextBox 3">
            <a:extLst>
              <a:ext uri="{FF2B5EF4-FFF2-40B4-BE49-F238E27FC236}">
                <a16:creationId xmlns:a16="http://schemas.microsoft.com/office/drawing/2014/main" id="{CCA40A88-8CB5-4662-4CF5-6A2088862630}"/>
              </a:ext>
            </a:extLst>
          </p:cNvPr>
          <p:cNvSpPr txBox="1"/>
          <p:nvPr/>
        </p:nvSpPr>
        <p:spPr>
          <a:xfrm>
            <a:off x="8238908" y="571213"/>
            <a:ext cx="3185683"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err="1"/>
              <a:t>ConXtech</a:t>
            </a:r>
            <a:r>
              <a:rPr lang="en-US" sz="4000" b="1" dirty="0"/>
              <a:t>® </a:t>
            </a:r>
            <a:r>
              <a:rPr lang="en-US" sz="4000" b="1" dirty="0" err="1"/>
              <a:t>ConXL</a:t>
            </a:r>
            <a:r>
              <a:rPr lang="en-US" sz="4000" b="1" dirty="0"/>
              <a:t>™ Connection</a:t>
            </a:r>
          </a:p>
        </p:txBody>
      </p:sp>
    </p:spTree>
    <p:extLst>
      <p:ext uri="{BB962C8B-B14F-4D97-AF65-F5344CB8AC3E}">
        <p14:creationId xmlns:p14="http://schemas.microsoft.com/office/powerpoint/2010/main" val="41483750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9090353-28DC-68C7-9D13-B80280C71703}"/>
              </a:ext>
            </a:extLst>
          </p:cNvPr>
          <p:cNvSpPr>
            <a:spLocks noGrp="1"/>
          </p:cNvSpPr>
          <p:nvPr>
            <p:ph type="sldNum" sz="quarter" idx="40"/>
          </p:nvPr>
        </p:nvSpPr>
        <p:spPr/>
        <p:txBody>
          <a:bodyPr/>
          <a:lstStyle/>
          <a:p>
            <a:pPr>
              <a:defRPr/>
            </a:pPr>
            <a:fld id="{46425072-6E52-45A8-8A7E-A5B11BCA4176}" type="slidenum">
              <a:rPr lang="en-US" altLang="en-US" smtClean="0"/>
              <a:pPr>
                <a:defRPr/>
              </a:pPr>
              <a:t>122</a:t>
            </a:fld>
            <a:endParaRPr lang="en-US" altLang="en-US" dirty="0"/>
          </a:p>
        </p:txBody>
      </p:sp>
      <p:pic>
        <p:nvPicPr>
          <p:cNvPr id="3" name="Picture 2">
            <a:extLst>
              <a:ext uri="{FF2B5EF4-FFF2-40B4-BE49-F238E27FC236}">
                <a16:creationId xmlns:a16="http://schemas.microsoft.com/office/drawing/2014/main" id="{28E5B494-89E1-290D-85F7-2EDCB05CFA05}"/>
              </a:ext>
            </a:extLst>
          </p:cNvPr>
          <p:cNvPicPr>
            <a:picLocks noChangeAspect="1"/>
          </p:cNvPicPr>
          <p:nvPr/>
        </p:nvPicPr>
        <p:blipFill>
          <a:blip r:embed="rId3"/>
          <a:stretch>
            <a:fillRect/>
          </a:stretch>
        </p:blipFill>
        <p:spPr>
          <a:xfrm>
            <a:off x="7293391" y="2655243"/>
            <a:ext cx="3179812" cy="3598208"/>
          </a:xfrm>
          <a:prstGeom prst="rect">
            <a:avLst/>
          </a:prstGeom>
        </p:spPr>
      </p:pic>
      <p:pic>
        <p:nvPicPr>
          <p:cNvPr id="4" name="Picture 2" descr="http://seblog.strongtie.com/wp-content/uploads/2017/08/figure-1-epl-model-yield.jpg">
            <a:extLst>
              <a:ext uri="{FF2B5EF4-FFF2-40B4-BE49-F238E27FC236}">
                <a16:creationId xmlns:a16="http://schemas.microsoft.com/office/drawing/2014/main" id="{7A47BF96-BDF7-B602-8079-733A4ED80E8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9345" r="3725"/>
          <a:stretch/>
        </p:blipFill>
        <p:spPr bwMode="auto">
          <a:xfrm>
            <a:off x="742066" y="1196752"/>
            <a:ext cx="5449831" cy="4705607"/>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5CB8A4DE-021C-4A17-9377-0807CA221F90}"/>
              </a:ext>
            </a:extLst>
          </p:cNvPr>
          <p:cNvSpPr txBox="1"/>
          <p:nvPr/>
        </p:nvSpPr>
        <p:spPr>
          <a:xfrm>
            <a:off x="6342002" y="464662"/>
            <a:ext cx="5082590"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sz="4000" b="1" dirty="0"/>
              <a:t>Simpson Strong-Tie® Strong Frame® Connection</a:t>
            </a:r>
          </a:p>
        </p:txBody>
      </p:sp>
    </p:spTree>
    <p:extLst>
      <p:ext uri="{BB962C8B-B14F-4D97-AF65-F5344CB8AC3E}">
        <p14:creationId xmlns:p14="http://schemas.microsoft.com/office/powerpoint/2010/main" val="22090212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FDBB7D-0724-F7BD-E0C8-B43CA4109623}"/>
              </a:ext>
            </a:extLst>
          </p:cNvPr>
          <p:cNvSpPr>
            <a:spLocks noGrp="1"/>
          </p:cNvSpPr>
          <p:nvPr>
            <p:ph type="body" sz="quarter" idx="38"/>
          </p:nvPr>
        </p:nvSpPr>
        <p:spPr/>
        <p:txBody>
          <a:bodyPr/>
          <a:lstStyle/>
          <a:p>
            <a:r>
              <a:rPr lang="en-US" dirty="0"/>
              <a:t>Connections Investigated Through </a:t>
            </a:r>
            <a:br>
              <a:rPr lang="en-US" dirty="0"/>
            </a:br>
            <a:r>
              <a:rPr lang="en-US" dirty="0"/>
              <a:t>SAC-FEMA Research Program</a:t>
            </a:r>
          </a:p>
        </p:txBody>
      </p:sp>
      <p:sp>
        <p:nvSpPr>
          <p:cNvPr id="4" name="Slide Number Placeholder 3">
            <a:extLst>
              <a:ext uri="{FF2B5EF4-FFF2-40B4-BE49-F238E27FC236}">
                <a16:creationId xmlns:a16="http://schemas.microsoft.com/office/drawing/2014/main" id="{98531989-7582-BE10-C7D9-E629D2AF965B}"/>
              </a:ext>
            </a:extLst>
          </p:cNvPr>
          <p:cNvSpPr>
            <a:spLocks noGrp="1"/>
          </p:cNvSpPr>
          <p:nvPr>
            <p:ph type="sldNum" sz="quarter" idx="40"/>
          </p:nvPr>
        </p:nvSpPr>
        <p:spPr/>
        <p:txBody>
          <a:bodyPr/>
          <a:lstStyle/>
          <a:p>
            <a:pPr>
              <a:defRPr/>
            </a:pPr>
            <a:fld id="{46425072-6E52-45A8-8A7E-A5B11BCA4176}" type="slidenum">
              <a:rPr lang="en-US" altLang="en-US" smtClean="0"/>
              <a:pPr>
                <a:defRPr/>
              </a:pPr>
              <a:t>123</a:t>
            </a:fld>
            <a:endParaRPr lang="en-US" altLang="en-US" dirty="0"/>
          </a:p>
        </p:txBody>
      </p:sp>
    </p:spTree>
    <p:extLst>
      <p:ext uri="{BB962C8B-B14F-4D97-AF65-F5344CB8AC3E}">
        <p14:creationId xmlns:p14="http://schemas.microsoft.com/office/powerpoint/2010/main" val="378935233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D8D38F-DBBD-D514-BA65-019FBCE61371}"/>
              </a:ext>
            </a:extLst>
          </p:cNvPr>
          <p:cNvSpPr>
            <a:spLocks noGrp="1"/>
          </p:cNvSpPr>
          <p:nvPr>
            <p:ph type="sldNum" sz="quarter" idx="40"/>
          </p:nvPr>
        </p:nvSpPr>
        <p:spPr/>
        <p:txBody>
          <a:bodyPr/>
          <a:lstStyle/>
          <a:p>
            <a:pPr>
              <a:defRPr/>
            </a:pPr>
            <a:fld id="{46425072-6E52-45A8-8A7E-A5B11BCA4176}" type="slidenum">
              <a:rPr lang="en-US" altLang="en-US" smtClean="0"/>
              <a:pPr>
                <a:defRPr/>
              </a:pPr>
              <a:t>124</a:t>
            </a:fld>
            <a:endParaRPr lang="en-US" altLang="en-US" dirty="0"/>
          </a:p>
        </p:txBody>
      </p:sp>
      <p:pic>
        <p:nvPicPr>
          <p:cNvPr id="3" name="Picture 2" descr="SAC6">
            <a:extLst>
              <a:ext uri="{FF2B5EF4-FFF2-40B4-BE49-F238E27FC236}">
                <a16:creationId xmlns:a16="http://schemas.microsoft.com/office/drawing/2014/main" id="{3C066D2B-6969-D3F3-1A5D-73711D22D4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8450" y="0"/>
            <a:ext cx="545782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51FB00ED-C04A-7A2E-00D7-9F0F97BB8F4A}"/>
              </a:ext>
            </a:extLst>
          </p:cNvPr>
          <p:cNvSpPr txBox="1">
            <a:spLocks noChangeArrowheads="1"/>
          </p:cNvSpPr>
          <p:nvPr/>
        </p:nvSpPr>
        <p:spPr bwMode="gray">
          <a:xfrm>
            <a:off x="6886275" y="908720"/>
            <a:ext cx="4476328"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Reduced Beam Section</a:t>
            </a:r>
          </a:p>
        </p:txBody>
      </p:sp>
      <p:pic>
        <p:nvPicPr>
          <p:cNvPr id="5" name="Picture 4">
            <a:extLst>
              <a:ext uri="{FF2B5EF4-FFF2-40B4-BE49-F238E27FC236}">
                <a16:creationId xmlns:a16="http://schemas.microsoft.com/office/drawing/2014/main" id="{9158B4B0-5D32-D717-28B6-B3CD3B73181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605464" y="152177"/>
            <a:ext cx="8400134" cy="6172200"/>
          </a:xfrm>
          <a:prstGeom prst="rect">
            <a:avLst/>
          </a:prstGeom>
        </p:spPr>
      </p:pic>
    </p:spTree>
    <p:extLst>
      <p:ext uri="{BB962C8B-B14F-4D97-AF65-F5344CB8AC3E}">
        <p14:creationId xmlns:p14="http://schemas.microsoft.com/office/powerpoint/2010/main" val="27184081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DAEC00-480D-CB41-B52C-B04C8512E33E}"/>
              </a:ext>
            </a:extLst>
          </p:cNvPr>
          <p:cNvSpPr>
            <a:spLocks noGrp="1"/>
          </p:cNvSpPr>
          <p:nvPr>
            <p:ph type="sldNum" sz="quarter" idx="40"/>
          </p:nvPr>
        </p:nvSpPr>
        <p:spPr/>
        <p:txBody>
          <a:bodyPr/>
          <a:lstStyle/>
          <a:p>
            <a:pPr>
              <a:defRPr/>
            </a:pPr>
            <a:fld id="{46425072-6E52-45A8-8A7E-A5B11BCA4176}" type="slidenum">
              <a:rPr lang="en-US" altLang="en-US" smtClean="0"/>
              <a:pPr>
                <a:defRPr/>
              </a:pPr>
              <a:t>125</a:t>
            </a:fld>
            <a:endParaRPr lang="en-US" altLang="en-US" dirty="0"/>
          </a:p>
        </p:txBody>
      </p:sp>
      <p:pic>
        <p:nvPicPr>
          <p:cNvPr id="3" name="Picture 2" descr="WUFB">
            <a:extLst>
              <a:ext uri="{FF2B5EF4-FFF2-40B4-BE49-F238E27FC236}">
                <a16:creationId xmlns:a16="http://schemas.microsoft.com/office/drawing/2014/main" id="{9BA4CE11-7059-878F-BFF7-DE925C29624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4349" y="261936"/>
            <a:ext cx="6296025" cy="6334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3357521D-E716-5952-F139-BFF6D577FCD2}"/>
              </a:ext>
            </a:extLst>
          </p:cNvPr>
          <p:cNvSpPr txBox="1">
            <a:spLocks noChangeArrowheads="1"/>
          </p:cNvSpPr>
          <p:nvPr/>
        </p:nvSpPr>
        <p:spPr bwMode="gray">
          <a:xfrm>
            <a:off x="623392" y="2151727"/>
            <a:ext cx="3756248"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32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Welded Unreinforced Flange - Bolted Web</a:t>
            </a:r>
          </a:p>
        </p:txBody>
      </p:sp>
    </p:spTree>
    <p:extLst>
      <p:ext uri="{BB962C8B-B14F-4D97-AF65-F5344CB8AC3E}">
        <p14:creationId xmlns:p14="http://schemas.microsoft.com/office/powerpoint/2010/main" val="13608609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5F1A56-8AE0-BA79-C1A1-59DF47C11AC4}"/>
              </a:ext>
            </a:extLst>
          </p:cNvPr>
          <p:cNvSpPr>
            <a:spLocks noGrp="1"/>
          </p:cNvSpPr>
          <p:nvPr>
            <p:ph type="sldNum" sz="quarter" idx="40"/>
          </p:nvPr>
        </p:nvSpPr>
        <p:spPr/>
        <p:txBody>
          <a:bodyPr/>
          <a:lstStyle/>
          <a:p>
            <a:pPr>
              <a:defRPr/>
            </a:pPr>
            <a:fld id="{46425072-6E52-45A8-8A7E-A5B11BCA4176}" type="slidenum">
              <a:rPr lang="en-US" altLang="en-US" smtClean="0"/>
              <a:pPr>
                <a:defRPr/>
              </a:pPr>
              <a:t>126</a:t>
            </a:fld>
            <a:endParaRPr lang="en-US" altLang="en-US" dirty="0"/>
          </a:p>
        </p:txBody>
      </p:sp>
      <p:pic>
        <p:nvPicPr>
          <p:cNvPr id="3" name="Picture 2" descr="WUFW">
            <a:extLst>
              <a:ext uri="{FF2B5EF4-FFF2-40B4-BE49-F238E27FC236}">
                <a16:creationId xmlns:a16="http://schemas.microsoft.com/office/drawing/2014/main" id="{349DE644-B118-A63F-72CC-ED75030288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9285" y="242886"/>
            <a:ext cx="5548313" cy="6372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464E40B3-ECED-A7E2-CA27-80F5E57EB953}"/>
              </a:ext>
            </a:extLst>
          </p:cNvPr>
          <p:cNvSpPr txBox="1">
            <a:spLocks noChangeArrowheads="1"/>
          </p:cNvSpPr>
          <p:nvPr/>
        </p:nvSpPr>
        <p:spPr bwMode="gray">
          <a:xfrm>
            <a:off x="348641" y="2151727"/>
            <a:ext cx="3710459" cy="2554545"/>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8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Welded Unreinforced Flange - Welded Web</a:t>
            </a:r>
          </a:p>
        </p:txBody>
      </p:sp>
      <p:pic>
        <p:nvPicPr>
          <p:cNvPr id="5" name="Picture 4">
            <a:extLst>
              <a:ext uri="{FF2B5EF4-FFF2-40B4-BE49-F238E27FC236}">
                <a16:creationId xmlns:a16="http://schemas.microsoft.com/office/drawing/2014/main" id="{99FFDFE2-9E72-93D4-C8F8-5D3483D0614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325544" y="0"/>
            <a:ext cx="9144000" cy="6858000"/>
          </a:xfrm>
          <a:prstGeom prst="rect">
            <a:avLst/>
          </a:prstGeom>
        </p:spPr>
      </p:pic>
    </p:spTree>
    <p:extLst>
      <p:ext uri="{BB962C8B-B14F-4D97-AF65-F5344CB8AC3E}">
        <p14:creationId xmlns:p14="http://schemas.microsoft.com/office/powerpoint/2010/main" val="22574691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E8D8212-4846-B727-E61E-7174DFA8E6BF}"/>
              </a:ext>
            </a:extLst>
          </p:cNvPr>
          <p:cNvSpPr>
            <a:spLocks noGrp="1"/>
          </p:cNvSpPr>
          <p:nvPr>
            <p:ph type="sldNum" sz="quarter" idx="40"/>
          </p:nvPr>
        </p:nvSpPr>
        <p:spPr/>
        <p:txBody>
          <a:bodyPr/>
          <a:lstStyle/>
          <a:p>
            <a:pPr>
              <a:defRPr/>
            </a:pPr>
            <a:fld id="{46425072-6E52-45A8-8A7E-A5B11BCA4176}" type="slidenum">
              <a:rPr lang="en-US" altLang="en-US" smtClean="0"/>
              <a:pPr>
                <a:defRPr/>
              </a:pPr>
              <a:t>127</a:t>
            </a:fld>
            <a:endParaRPr lang="en-US" altLang="en-US" dirty="0"/>
          </a:p>
        </p:txBody>
      </p:sp>
      <p:pic>
        <p:nvPicPr>
          <p:cNvPr id="3" name="Picture 2" descr="FF">
            <a:extLst>
              <a:ext uri="{FF2B5EF4-FFF2-40B4-BE49-F238E27FC236}">
                <a16:creationId xmlns:a16="http://schemas.microsoft.com/office/drawing/2014/main" id="{4152C492-9E85-5B2F-BFE2-7ABD6DA2E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01380" y="184943"/>
            <a:ext cx="6697662" cy="6488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B5B035B2-ECDD-6A80-8009-0AC38BFAB034}"/>
              </a:ext>
            </a:extLst>
          </p:cNvPr>
          <p:cNvSpPr txBox="1">
            <a:spLocks noChangeArrowheads="1"/>
          </p:cNvSpPr>
          <p:nvPr/>
        </p:nvSpPr>
        <p:spPr bwMode="gray">
          <a:xfrm>
            <a:off x="7499042" y="476672"/>
            <a:ext cx="4157290"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Free Flange Connection</a:t>
            </a:r>
          </a:p>
        </p:txBody>
      </p:sp>
    </p:spTree>
    <p:extLst>
      <p:ext uri="{BB962C8B-B14F-4D97-AF65-F5344CB8AC3E}">
        <p14:creationId xmlns:p14="http://schemas.microsoft.com/office/powerpoint/2010/main" val="11423270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CAB7E39-3987-7AEA-3442-8DD7F61AAD09}"/>
              </a:ext>
            </a:extLst>
          </p:cNvPr>
          <p:cNvSpPr>
            <a:spLocks noGrp="1"/>
          </p:cNvSpPr>
          <p:nvPr>
            <p:ph type="sldNum" sz="quarter" idx="40"/>
          </p:nvPr>
        </p:nvSpPr>
        <p:spPr/>
        <p:txBody>
          <a:bodyPr/>
          <a:lstStyle/>
          <a:p>
            <a:pPr>
              <a:defRPr/>
            </a:pPr>
            <a:fld id="{46425072-6E52-45A8-8A7E-A5B11BCA4176}" type="slidenum">
              <a:rPr lang="en-US" altLang="en-US" smtClean="0"/>
              <a:pPr>
                <a:defRPr/>
              </a:pPr>
              <a:t>128</a:t>
            </a:fld>
            <a:endParaRPr lang="en-US" altLang="en-US" dirty="0"/>
          </a:p>
        </p:txBody>
      </p:sp>
      <p:pic>
        <p:nvPicPr>
          <p:cNvPr id="3" name="Picture 2" descr="WFP">
            <a:extLst>
              <a:ext uri="{FF2B5EF4-FFF2-40B4-BE49-F238E27FC236}">
                <a16:creationId xmlns:a16="http://schemas.microsoft.com/office/drawing/2014/main" id="{7BFBC4E9-0783-3D0E-52E2-4B8D8D655D9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11824" y="213519"/>
            <a:ext cx="5189537" cy="6430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6624D6D7-60C2-B77D-7F38-93A36E14B558}"/>
              </a:ext>
            </a:extLst>
          </p:cNvPr>
          <p:cNvSpPr txBox="1">
            <a:spLocks noChangeArrowheads="1"/>
          </p:cNvSpPr>
          <p:nvPr/>
        </p:nvSpPr>
        <p:spPr bwMode="gray">
          <a:xfrm>
            <a:off x="479376" y="476672"/>
            <a:ext cx="3651585" cy="1938992"/>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Welded Flange Plate Connection</a:t>
            </a:r>
          </a:p>
        </p:txBody>
      </p:sp>
    </p:spTree>
    <p:extLst>
      <p:ext uri="{BB962C8B-B14F-4D97-AF65-F5344CB8AC3E}">
        <p14:creationId xmlns:p14="http://schemas.microsoft.com/office/powerpoint/2010/main" val="1649214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7DDEA4-4AAA-1921-BACD-B7C6DB09B662}"/>
              </a:ext>
            </a:extLst>
          </p:cNvPr>
          <p:cNvSpPr>
            <a:spLocks noGrp="1"/>
          </p:cNvSpPr>
          <p:nvPr>
            <p:ph type="sldNum" sz="quarter" idx="40"/>
          </p:nvPr>
        </p:nvSpPr>
        <p:spPr/>
        <p:txBody>
          <a:bodyPr/>
          <a:lstStyle/>
          <a:p>
            <a:pPr>
              <a:defRPr/>
            </a:pPr>
            <a:fld id="{46425072-6E52-45A8-8A7E-A5B11BCA4176}" type="slidenum">
              <a:rPr lang="en-US" altLang="en-US" smtClean="0"/>
              <a:pPr>
                <a:defRPr/>
              </a:pPr>
              <a:t>129</a:t>
            </a:fld>
            <a:endParaRPr lang="en-US" altLang="en-US" dirty="0"/>
          </a:p>
        </p:txBody>
      </p:sp>
      <p:pic>
        <p:nvPicPr>
          <p:cNvPr id="3" name="Picture 2" descr="BUEP">
            <a:extLst>
              <a:ext uri="{FF2B5EF4-FFF2-40B4-BE49-F238E27FC236}">
                <a16:creationId xmlns:a16="http://schemas.microsoft.com/office/drawing/2014/main" id="{D10FF161-BB7B-ACEC-9A60-272678D6AF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152648"/>
            <a:ext cx="5861050" cy="6546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AB4038DD-E695-E951-76BD-90A4F8DFB053}"/>
              </a:ext>
            </a:extLst>
          </p:cNvPr>
          <p:cNvSpPr txBox="1">
            <a:spLocks noChangeArrowheads="1"/>
          </p:cNvSpPr>
          <p:nvPr/>
        </p:nvSpPr>
        <p:spPr bwMode="gray">
          <a:xfrm>
            <a:off x="7104112" y="188640"/>
            <a:ext cx="4774381"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Bolted Unstiffened End Plate</a:t>
            </a:r>
          </a:p>
        </p:txBody>
      </p:sp>
      <p:pic>
        <p:nvPicPr>
          <p:cNvPr id="5" name="Picture 7">
            <a:extLst>
              <a:ext uri="{FF2B5EF4-FFF2-40B4-BE49-F238E27FC236}">
                <a16:creationId xmlns:a16="http://schemas.microsoft.com/office/drawing/2014/main" id="{5B03F936-DF22-713D-6B28-99AA4CDEF28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69560" y="479152"/>
            <a:ext cx="9029357" cy="5965825"/>
          </a:xfrm>
          <a:prstGeom prst="rect">
            <a:avLst/>
          </a:prstGeom>
          <a:noFill/>
          <a:ln w="38100">
            <a:noFill/>
            <a:miter lim="800000"/>
            <a:headEnd/>
            <a:tailEnd/>
          </a:ln>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E9F60736-F905-1A56-34A7-C8C26EF3449D}"/>
              </a:ext>
            </a:extLst>
          </p:cNvPr>
          <p:cNvSpPr txBox="1"/>
          <p:nvPr/>
        </p:nvSpPr>
        <p:spPr>
          <a:xfrm>
            <a:off x="-4573016" y="6538912"/>
            <a:ext cx="4199890" cy="461665"/>
          </a:xfrm>
          <a:prstGeom prst="rect">
            <a:avLst/>
          </a:prstGeom>
          <a:noFill/>
        </p:spPr>
        <p:txBody>
          <a:bodyPr wrap="square" rtlCol="0">
            <a:spAutoFit/>
          </a:bodyPr>
          <a:lstStyle/>
          <a:p>
            <a:pPr algn="r"/>
            <a:r>
              <a:rPr lang="en-US" sz="1200" b="1" dirty="0"/>
              <a:t>Photo courtesy of Tom Murray</a:t>
            </a:r>
          </a:p>
          <a:p>
            <a:pPr algn="r"/>
            <a:r>
              <a:rPr lang="en-US" sz="1200" b="1" dirty="0"/>
              <a:t>Virginia Tech</a:t>
            </a:r>
          </a:p>
        </p:txBody>
      </p:sp>
    </p:spTree>
    <p:extLst>
      <p:ext uri="{BB962C8B-B14F-4D97-AF65-F5344CB8AC3E}">
        <p14:creationId xmlns:p14="http://schemas.microsoft.com/office/powerpoint/2010/main" val="12244560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C8C666C-4658-6AAA-E7FF-9E25FBEA35E8}"/>
              </a:ext>
            </a:extLst>
          </p:cNvPr>
          <p:cNvSpPr>
            <a:spLocks noGrp="1"/>
          </p:cNvSpPr>
          <p:nvPr>
            <p:ph type="sldNum" sz="quarter" idx="40"/>
          </p:nvPr>
        </p:nvSpPr>
        <p:spPr/>
        <p:txBody>
          <a:bodyPr/>
          <a:lstStyle/>
          <a:p>
            <a:pPr>
              <a:defRPr/>
            </a:pPr>
            <a:fld id="{46425072-6E52-45A8-8A7E-A5B11BCA4176}" type="slidenum">
              <a:rPr lang="en-US" altLang="en-US" smtClean="0"/>
              <a:pPr>
                <a:defRPr/>
              </a:pPr>
              <a:t>13</a:t>
            </a:fld>
            <a:endParaRPr lang="en-US" altLang="en-US" dirty="0"/>
          </a:p>
        </p:txBody>
      </p:sp>
      <p:grpSp>
        <p:nvGrpSpPr>
          <p:cNvPr id="3" name="Group 9">
            <a:extLst>
              <a:ext uri="{FF2B5EF4-FFF2-40B4-BE49-F238E27FC236}">
                <a16:creationId xmlns:a16="http://schemas.microsoft.com/office/drawing/2014/main" id="{8F57A179-A0C0-AA7D-69BE-6C727A53A9AE}"/>
              </a:ext>
            </a:extLst>
          </p:cNvPr>
          <p:cNvGrpSpPr>
            <a:grpSpLocks/>
          </p:cNvGrpSpPr>
          <p:nvPr/>
        </p:nvGrpSpPr>
        <p:grpSpPr bwMode="auto">
          <a:xfrm>
            <a:off x="2207568" y="610394"/>
            <a:ext cx="5614988" cy="5637212"/>
            <a:chOff x="1156" y="151"/>
            <a:chExt cx="3537" cy="3551"/>
          </a:xfrm>
        </p:grpSpPr>
        <p:grpSp>
          <p:nvGrpSpPr>
            <p:cNvPr id="4" name="Group 10">
              <a:extLst>
                <a:ext uri="{FF2B5EF4-FFF2-40B4-BE49-F238E27FC236}">
                  <a16:creationId xmlns:a16="http://schemas.microsoft.com/office/drawing/2014/main" id="{51AECF34-B46A-DD05-7BB0-F867776C64C0}"/>
                </a:ext>
              </a:extLst>
            </p:cNvPr>
            <p:cNvGrpSpPr>
              <a:grpSpLocks/>
            </p:cNvGrpSpPr>
            <p:nvPr/>
          </p:nvGrpSpPr>
          <p:grpSpPr bwMode="auto">
            <a:xfrm>
              <a:off x="4155" y="151"/>
              <a:ext cx="538" cy="3543"/>
              <a:chOff x="4156" y="158"/>
              <a:chExt cx="538" cy="3543"/>
            </a:xfrm>
          </p:grpSpPr>
          <p:grpSp>
            <p:nvGrpSpPr>
              <p:cNvPr id="30" name="Group 11">
                <a:extLst>
                  <a:ext uri="{FF2B5EF4-FFF2-40B4-BE49-F238E27FC236}">
                    <a16:creationId xmlns:a16="http://schemas.microsoft.com/office/drawing/2014/main" id="{E1A519AC-0D67-1C51-9DA6-A1F7F55486BC}"/>
                  </a:ext>
                </a:extLst>
              </p:cNvPr>
              <p:cNvGrpSpPr>
                <a:grpSpLocks/>
              </p:cNvGrpSpPr>
              <p:nvPr/>
            </p:nvGrpSpPr>
            <p:grpSpPr bwMode="auto">
              <a:xfrm>
                <a:off x="4156" y="158"/>
                <a:ext cx="538" cy="3543"/>
                <a:chOff x="4156" y="158"/>
                <a:chExt cx="538" cy="3543"/>
              </a:xfrm>
            </p:grpSpPr>
            <p:sp>
              <p:nvSpPr>
                <p:cNvPr id="32" name="Rectangle 12">
                  <a:extLst>
                    <a:ext uri="{FF2B5EF4-FFF2-40B4-BE49-F238E27FC236}">
                      <a16:creationId xmlns:a16="http://schemas.microsoft.com/office/drawing/2014/main" id="{DA2C3918-42EE-A331-B22F-55016890212E}"/>
                    </a:ext>
                  </a:extLst>
                </p:cNvPr>
                <p:cNvSpPr>
                  <a:spLocks noChangeArrowheads="1"/>
                </p:cNvSpPr>
                <p:nvPr/>
              </p:nvSpPr>
              <p:spPr bwMode="auto">
                <a:xfrm>
                  <a:off x="4500"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3" name="Group 13">
                  <a:extLst>
                    <a:ext uri="{FF2B5EF4-FFF2-40B4-BE49-F238E27FC236}">
                      <a16:creationId xmlns:a16="http://schemas.microsoft.com/office/drawing/2014/main" id="{F5D28208-5E32-64C4-62CF-A54F2F961A1A}"/>
                    </a:ext>
                  </a:extLst>
                </p:cNvPr>
                <p:cNvGrpSpPr>
                  <a:grpSpLocks/>
                </p:cNvGrpSpPr>
                <p:nvPr/>
              </p:nvGrpSpPr>
              <p:grpSpPr bwMode="auto">
                <a:xfrm>
                  <a:off x="4156" y="158"/>
                  <a:ext cx="538" cy="3543"/>
                  <a:chOff x="4156" y="158"/>
                  <a:chExt cx="538" cy="3543"/>
                </a:xfrm>
              </p:grpSpPr>
              <p:sp>
                <p:nvSpPr>
                  <p:cNvPr id="34" name="Rectangle 14">
                    <a:extLst>
                      <a:ext uri="{FF2B5EF4-FFF2-40B4-BE49-F238E27FC236}">
                        <a16:creationId xmlns:a16="http://schemas.microsoft.com/office/drawing/2014/main" id="{C77AAA34-BBAE-B8C5-713B-C3DCB1C13244}"/>
                      </a:ext>
                    </a:extLst>
                  </p:cNvPr>
                  <p:cNvSpPr>
                    <a:spLocks noChangeArrowheads="1"/>
                  </p:cNvSpPr>
                  <p:nvPr/>
                </p:nvSpPr>
                <p:spPr bwMode="auto">
                  <a:xfrm>
                    <a:off x="4356" y="158"/>
                    <a:ext cx="138"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5" name="Rectangle 15">
                    <a:extLst>
                      <a:ext uri="{FF2B5EF4-FFF2-40B4-BE49-F238E27FC236}">
                        <a16:creationId xmlns:a16="http://schemas.microsoft.com/office/drawing/2014/main" id="{F8F0ECA6-C280-6837-F1D8-8372B6CB43A5}"/>
                      </a:ext>
                    </a:extLst>
                  </p:cNvPr>
                  <p:cNvSpPr>
                    <a:spLocks noChangeArrowheads="1"/>
                  </p:cNvSpPr>
                  <p:nvPr/>
                </p:nvSpPr>
                <p:spPr bwMode="auto">
                  <a:xfrm>
                    <a:off x="4156" y="3612"/>
                    <a:ext cx="538" cy="89"/>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31" name="Rectangle 16">
                <a:extLst>
                  <a:ext uri="{FF2B5EF4-FFF2-40B4-BE49-F238E27FC236}">
                    <a16:creationId xmlns:a16="http://schemas.microsoft.com/office/drawing/2014/main" id="{BB4A477A-1973-7AE8-350E-18D2C1AB016D}"/>
                  </a:ext>
                </a:extLst>
              </p:cNvPr>
              <p:cNvSpPr>
                <a:spLocks noChangeArrowheads="1"/>
              </p:cNvSpPr>
              <p:nvPr/>
            </p:nvSpPr>
            <p:spPr bwMode="auto">
              <a:xfrm>
                <a:off x="4296"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 name="Group 17">
              <a:extLst>
                <a:ext uri="{FF2B5EF4-FFF2-40B4-BE49-F238E27FC236}">
                  <a16:creationId xmlns:a16="http://schemas.microsoft.com/office/drawing/2014/main" id="{AD823933-AC59-308E-9FDA-6491EFCB8A45}"/>
                </a:ext>
              </a:extLst>
            </p:cNvPr>
            <p:cNvGrpSpPr>
              <a:grpSpLocks/>
            </p:cNvGrpSpPr>
            <p:nvPr/>
          </p:nvGrpSpPr>
          <p:grpSpPr bwMode="auto">
            <a:xfrm>
              <a:off x="1156" y="159"/>
              <a:ext cx="538" cy="3543"/>
              <a:chOff x="4156" y="158"/>
              <a:chExt cx="538" cy="3543"/>
            </a:xfrm>
          </p:grpSpPr>
          <p:grpSp>
            <p:nvGrpSpPr>
              <p:cNvPr id="24" name="Group 18">
                <a:extLst>
                  <a:ext uri="{FF2B5EF4-FFF2-40B4-BE49-F238E27FC236}">
                    <a16:creationId xmlns:a16="http://schemas.microsoft.com/office/drawing/2014/main" id="{8B0F5588-FE29-2879-414C-164B7F2BFA43}"/>
                  </a:ext>
                </a:extLst>
              </p:cNvPr>
              <p:cNvGrpSpPr>
                <a:grpSpLocks/>
              </p:cNvGrpSpPr>
              <p:nvPr/>
            </p:nvGrpSpPr>
            <p:grpSpPr bwMode="auto">
              <a:xfrm>
                <a:off x="4156" y="158"/>
                <a:ext cx="538" cy="3543"/>
                <a:chOff x="4156" y="158"/>
                <a:chExt cx="538" cy="3543"/>
              </a:xfrm>
            </p:grpSpPr>
            <p:sp>
              <p:nvSpPr>
                <p:cNvPr id="26" name="Rectangle 19">
                  <a:extLst>
                    <a:ext uri="{FF2B5EF4-FFF2-40B4-BE49-F238E27FC236}">
                      <a16:creationId xmlns:a16="http://schemas.microsoft.com/office/drawing/2014/main" id="{C8C70712-D2B9-8E25-171A-8B9A0B5F447E}"/>
                    </a:ext>
                  </a:extLst>
                </p:cNvPr>
                <p:cNvSpPr>
                  <a:spLocks noChangeArrowheads="1"/>
                </p:cNvSpPr>
                <p:nvPr/>
              </p:nvSpPr>
              <p:spPr bwMode="auto">
                <a:xfrm>
                  <a:off x="4500"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7" name="Group 20">
                  <a:extLst>
                    <a:ext uri="{FF2B5EF4-FFF2-40B4-BE49-F238E27FC236}">
                      <a16:creationId xmlns:a16="http://schemas.microsoft.com/office/drawing/2014/main" id="{DD00D744-F996-4E1C-3EF5-D747CC10D28E}"/>
                    </a:ext>
                  </a:extLst>
                </p:cNvPr>
                <p:cNvGrpSpPr>
                  <a:grpSpLocks/>
                </p:cNvGrpSpPr>
                <p:nvPr/>
              </p:nvGrpSpPr>
              <p:grpSpPr bwMode="auto">
                <a:xfrm>
                  <a:off x="4156" y="158"/>
                  <a:ext cx="538" cy="3543"/>
                  <a:chOff x="4156" y="158"/>
                  <a:chExt cx="538" cy="3543"/>
                </a:xfrm>
              </p:grpSpPr>
              <p:sp>
                <p:nvSpPr>
                  <p:cNvPr id="28" name="Rectangle 21">
                    <a:extLst>
                      <a:ext uri="{FF2B5EF4-FFF2-40B4-BE49-F238E27FC236}">
                        <a16:creationId xmlns:a16="http://schemas.microsoft.com/office/drawing/2014/main" id="{F3CF8F68-AA15-3540-1172-61950BBD2A5C}"/>
                      </a:ext>
                    </a:extLst>
                  </p:cNvPr>
                  <p:cNvSpPr>
                    <a:spLocks noChangeArrowheads="1"/>
                  </p:cNvSpPr>
                  <p:nvPr/>
                </p:nvSpPr>
                <p:spPr bwMode="auto">
                  <a:xfrm>
                    <a:off x="4356" y="158"/>
                    <a:ext cx="138"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Rectangle 22">
                    <a:extLst>
                      <a:ext uri="{FF2B5EF4-FFF2-40B4-BE49-F238E27FC236}">
                        <a16:creationId xmlns:a16="http://schemas.microsoft.com/office/drawing/2014/main" id="{546FFFC5-1D62-7165-57D2-49A8063C3AEF}"/>
                      </a:ext>
                    </a:extLst>
                  </p:cNvPr>
                  <p:cNvSpPr>
                    <a:spLocks noChangeArrowheads="1"/>
                  </p:cNvSpPr>
                  <p:nvPr/>
                </p:nvSpPr>
                <p:spPr bwMode="auto">
                  <a:xfrm>
                    <a:off x="4156" y="3612"/>
                    <a:ext cx="538" cy="89"/>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25" name="Rectangle 23">
                <a:extLst>
                  <a:ext uri="{FF2B5EF4-FFF2-40B4-BE49-F238E27FC236}">
                    <a16:creationId xmlns:a16="http://schemas.microsoft.com/office/drawing/2014/main" id="{F9BF4E67-25E6-5747-3FF2-4EC001C7C7A3}"/>
                  </a:ext>
                </a:extLst>
              </p:cNvPr>
              <p:cNvSpPr>
                <a:spLocks noChangeArrowheads="1"/>
              </p:cNvSpPr>
              <p:nvPr/>
            </p:nvSpPr>
            <p:spPr bwMode="auto">
              <a:xfrm>
                <a:off x="4296" y="158"/>
                <a:ext cx="60" cy="3455"/>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 name="Group 24">
              <a:extLst>
                <a:ext uri="{FF2B5EF4-FFF2-40B4-BE49-F238E27FC236}">
                  <a16:creationId xmlns:a16="http://schemas.microsoft.com/office/drawing/2014/main" id="{FB6785FE-D9BF-868B-86DC-E97848A6848E}"/>
                </a:ext>
              </a:extLst>
            </p:cNvPr>
            <p:cNvGrpSpPr>
              <a:grpSpLocks/>
            </p:cNvGrpSpPr>
            <p:nvPr/>
          </p:nvGrpSpPr>
          <p:grpSpPr bwMode="auto">
            <a:xfrm>
              <a:off x="1359" y="157"/>
              <a:ext cx="3134" cy="295"/>
              <a:chOff x="1360" y="164"/>
              <a:chExt cx="3134" cy="295"/>
            </a:xfrm>
          </p:grpSpPr>
          <p:sp>
            <p:nvSpPr>
              <p:cNvPr id="16" name="Rectangle 25">
                <a:extLst>
                  <a:ext uri="{FF2B5EF4-FFF2-40B4-BE49-F238E27FC236}">
                    <a16:creationId xmlns:a16="http://schemas.microsoft.com/office/drawing/2014/main" id="{DC58C7C0-0FF5-BD33-29A3-27333D817D9A}"/>
                  </a:ext>
                </a:extLst>
              </p:cNvPr>
              <p:cNvSpPr>
                <a:spLocks noChangeArrowheads="1"/>
              </p:cNvSpPr>
              <p:nvPr/>
            </p:nvSpPr>
            <p:spPr bwMode="auto">
              <a:xfrm>
                <a:off x="4356" y="164"/>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Rectangle 26">
                <a:extLst>
                  <a:ext uri="{FF2B5EF4-FFF2-40B4-BE49-F238E27FC236}">
                    <a16:creationId xmlns:a16="http://schemas.microsoft.com/office/drawing/2014/main" id="{34EC473D-A24D-5BFC-EF65-C177DC6A5764}"/>
                  </a:ext>
                </a:extLst>
              </p:cNvPr>
              <p:cNvSpPr>
                <a:spLocks noChangeArrowheads="1"/>
              </p:cNvSpPr>
              <p:nvPr/>
            </p:nvSpPr>
            <p:spPr bwMode="auto">
              <a:xfrm>
                <a:off x="4354"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8" name="Rectangle 27">
                <a:extLst>
                  <a:ext uri="{FF2B5EF4-FFF2-40B4-BE49-F238E27FC236}">
                    <a16:creationId xmlns:a16="http://schemas.microsoft.com/office/drawing/2014/main" id="{CFA7B4DF-18A4-C7BC-EEDD-F901024B5704}"/>
                  </a:ext>
                </a:extLst>
              </p:cNvPr>
              <p:cNvSpPr>
                <a:spLocks noChangeArrowheads="1"/>
              </p:cNvSpPr>
              <p:nvPr/>
            </p:nvSpPr>
            <p:spPr bwMode="auto">
              <a:xfrm>
                <a:off x="1362" y="167"/>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Rectangle 28">
                <a:extLst>
                  <a:ext uri="{FF2B5EF4-FFF2-40B4-BE49-F238E27FC236}">
                    <a16:creationId xmlns:a16="http://schemas.microsoft.com/office/drawing/2014/main" id="{0D3BB9C1-3883-4500-5A6E-5EA51C0646CF}"/>
                  </a:ext>
                </a:extLst>
              </p:cNvPr>
              <p:cNvSpPr>
                <a:spLocks noChangeArrowheads="1"/>
              </p:cNvSpPr>
              <p:nvPr/>
            </p:nvSpPr>
            <p:spPr bwMode="auto">
              <a:xfrm>
                <a:off x="1360"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0" name="Group 29">
                <a:extLst>
                  <a:ext uri="{FF2B5EF4-FFF2-40B4-BE49-F238E27FC236}">
                    <a16:creationId xmlns:a16="http://schemas.microsoft.com/office/drawing/2014/main" id="{BF945EB6-08B4-7638-34B7-AC9992363ADD}"/>
                  </a:ext>
                </a:extLst>
              </p:cNvPr>
              <p:cNvGrpSpPr>
                <a:grpSpLocks/>
              </p:cNvGrpSpPr>
              <p:nvPr/>
            </p:nvGrpSpPr>
            <p:grpSpPr bwMode="auto">
              <a:xfrm>
                <a:off x="1560" y="164"/>
                <a:ext cx="2739" cy="292"/>
                <a:chOff x="1560" y="164"/>
                <a:chExt cx="2739" cy="292"/>
              </a:xfrm>
            </p:grpSpPr>
            <p:sp>
              <p:nvSpPr>
                <p:cNvPr id="21" name="Rectangle 30">
                  <a:extLst>
                    <a:ext uri="{FF2B5EF4-FFF2-40B4-BE49-F238E27FC236}">
                      <a16:creationId xmlns:a16="http://schemas.microsoft.com/office/drawing/2014/main" id="{FF1E03FE-FA8C-87A7-217E-094DD2720A29}"/>
                    </a:ext>
                  </a:extLst>
                </p:cNvPr>
                <p:cNvSpPr>
                  <a:spLocks noChangeArrowheads="1"/>
                </p:cNvSpPr>
                <p:nvPr/>
              </p:nvSpPr>
              <p:spPr bwMode="auto">
                <a:xfrm>
                  <a:off x="1560" y="164"/>
                  <a:ext cx="2736" cy="292"/>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Line 31">
                  <a:extLst>
                    <a:ext uri="{FF2B5EF4-FFF2-40B4-BE49-F238E27FC236}">
                      <a16:creationId xmlns:a16="http://schemas.microsoft.com/office/drawing/2014/main" id="{1480163B-6422-1D6E-88F0-E4A4632AAB9A}"/>
                    </a:ext>
                  </a:extLst>
                </p:cNvPr>
                <p:cNvSpPr>
                  <a:spLocks noChangeShapeType="1"/>
                </p:cNvSpPr>
                <p:nvPr/>
              </p:nvSpPr>
              <p:spPr bwMode="auto">
                <a:xfrm>
                  <a:off x="1560" y="199"/>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3" name="Line 32">
                  <a:extLst>
                    <a:ext uri="{FF2B5EF4-FFF2-40B4-BE49-F238E27FC236}">
                      <a16:creationId xmlns:a16="http://schemas.microsoft.com/office/drawing/2014/main" id="{0A97FC6F-0A9D-17B3-3DBB-746E0915301C}"/>
                    </a:ext>
                  </a:extLst>
                </p:cNvPr>
                <p:cNvSpPr>
                  <a:spLocks noChangeShapeType="1"/>
                </p:cNvSpPr>
                <p:nvPr/>
              </p:nvSpPr>
              <p:spPr bwMode="auto">
                <a:xfrm>
                  <a:off x="1563" y="418"/>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nvGrpSpPr>
            <p:cNvPr id="7" name="Group 33">
              <a:extLst>
                <a:ext uri="{FF2B5EF4-FFF2-40B4-BE49-F238E27FC236}">
                  <a16:creationId xmlns:a16="http://schemas.microsoft.com/office/drawing/2014/main" id="{FE756DCE-D18A-6ABE-BA38-359A8E0547F4}"/>
                </a:ext>
              </a:extLst>
            </p:cNvPr>
            <p:cNvGrpSpPr>
              <a:grpSpLocks/>
            </p:cNvGrpSpPr>
            <p:nvPr/>
          </p:nvGrpSpPr>
          <p:grpSpPr bwMode="auto">
            <a:xfrm>
              <a:off x="1353" y="1868"/>
              <a:ext cx="3134" cy="295"/>
              <a:chOff x="1360" y="164"/>
              <a:chExt cx="3134" cy="295"/>
            </a:xfrm>
          </p:grpSpPr>
          <p:sp>
            <p:nvSpPr>
              <p:cNvPr id="8" name="Rectangle 34">
                <a:extLst>
                  <a:ext uri="{FF2B5EF4-FFF2-40B4-BE49-F238E27FC236}">
                    <a16:creationId xmlns:a16="http://schemas.microsoft.com/office/drawing/2014/main" id="{9ACF836A-2AD6-6FAB-FCEF-789A854DED75}"/>
                  </a:ext>
                </a:extLst>
              </p:cNvPr>
              <p:cNvSpPr>
                <a:spLocks noChangeArrowheads="1"/>
              </p:cNvSpPr>
              <p:nvPr/>
            </p:nvSpPr>
            <p:spPr bwMode="auto">
              <a:xfrm>
                <a:off x="4356" y="164"/>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Rectangle 35">
                <a:extLst>
                  <a:ext uri="{FF2B5EF4-FFF2-40B4-BE49-F238E27FC236}">
                    <a16:creationId xmlns:a16="http://schemas.microsoft.com/office/drawing/2014/main" id="{BCD69C9D-C52C-2314-76F6-05F576D0E7DF}"/>
                  </a:ext>
                </a:extLst>
              </p:cNvPr>
              <p:cNvSpPr>
                <a:spLocks noChangeArrowheads="1"/>
              </p:cNvSpPr>
              <p:nvPr/>
            </p:nvSpPr>
            <p:spPr bwMode="auto">
              <a:xfrm>
                <a:off x="4354"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0" name="Rectangle 36">
                <a:extLst>
                  <a:ext uri="{FF2B5EF4-FFF2-40B4-BE49-F238E27FC236}">
                    <a16:creationId xmlns:a16="http://schemas.microsoft.com/office/drawing/2014/main" id="{2A0CF9E5-FF4D-1FBF-F347-C2A4C6D77A8F}"/>
                  </a:ext>
                </a:extLst>
              </p:cNvPr>
              <p:cNvSpPr>
                <a:spLocks noChangeArrowheads="1"/>
              </p:cNvSpPr>
              <p:nvPr/>
            </p:nvSpPr>
            <p:spPr bwMode="auto">
              <a:xfrm>
                <a:off x="1362" y="167"/>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Rectangle 37">
                <a:extLst>
                  <a:ext uri="{FF2B5EF4-FFF2-40B4-BE49-F238E27FC236}">
                    <a16:creationId xmlns:a16="http://schemas.microsoft.com/office/drawing/2014/main" id="{F4461A06-39E9-B95A-190C-E7BA5939852F}"/>
                  </a:ext>
                </a:extLst>
              </p:cNvPr>
              <p:cNvSpPr>
                <a:spLocks noChangeArrowheads="1"/>
              </p:cNvSpPr>
              <p:nvPr/>
            </p:nvSpPr>
            <p:spPr bwMode="auto">
              <a:xfrm>
                <a:off x="1360" y="413"/>
                <a:ext cx="138" cy="46"/>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CECECE"/>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12" name="Group 38">
                <a:extLst>
                  <a:ext uri="{FF2B5EF4-FFF2-40B4-BE49-F238E27FC236}">
                    <a16:creationId xmlns:a16="http://schemas.microsoft.com/office/drawing/2014/main" id="{364FDC95-4872-DEE5-D150-38524E858490}"/>
                  </a:ext>
                </a:extLst>
              </p:cNvPr>
              <p:cNvGrpSpPr>
                <a:grpSpLocks/>
              </p:cNvGrpSpPr>
              <p:nvPr/>
            </p:nvGrpSpPr>
            <p:grpSpPr bwMode="auto">
              <a:xfrm>
                <a:off x="1560" y="164"/>
                <a:ext cx="2739" cy="292"/>
                <a:chOff x="1560" y="164"/>
                <a:chExt cx="2739" cy="292"/>
              </a:xfrm>
            </p:grpSpPr>
            <p:sp>
              <p:nvSpPr>
                <p:cNvPr id="13" name="Rectangle 39">
                  <a:extLst>
                    <a:ext uri="{FF2B5EF4-FFF2-40B4-BE49-F238E27FC236}">
                      <a16:creationId xmlns:a16="http://schemas.microsoft.com/office/drawing/2014/main" id="{E163FA99-31DA-9ED0-0AE6-64056A47108A}"/>
                    </a:ext>
                  </a:extLst>
                </p:cNvPr>
                <p:cNvSpPr>
                  <a:spLocks noChangeArrowheads="1"/>
                </p:cNvSpPr>
                <p:nvPr/>
              </p:nvSpPr>
              <p:spPr bwMode="auto">
                <a:xfrm>
                  <a:off x="1560" y="164"/>
                  <a:ext cx="2736" cy="292"/>
                </a:xfrm>
                <a:prstGeom prst="rect">
                  <a:avLst/>
                </a:prstGeom>
                <a:noFill/>
                <a:ln w="12700" algn="ctr">
                  <a:solidFill>
                    <a:schemeClr val="tx2"/>
                  </a:solidFill>
                  <a:prstDash val="dash"/>
                  <a:miter lim="800000"/>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Line 40">
                  <a:extLst>
                    <a:ext uri="{FF2B5EF4-FFF2-40B4-BE49-F238E27FC236}">
                      <a16:creationId xmlns:a16="http://schemas.microsoft.com/office/drawing/2014/main" id="{524F2BD8-2E2F-009F-AAFF-46C29903E0DE}"/>
                    </a:ext>
                  </a:extLst>
                </p:cNvPr>
                <p:cNvSpPr>
                  <a:spLocks noChangeShapeType="1"/>
                </p:cNvSpPr>
                <p:nvPr/>
              </p:nvSpPr>
              <p:spPr bwMode="auto">
                <a:xfrm>
                  <a:off x="1560" y="199"/>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5" name="Line 41">
                  <a:extLst>
                    <a:ext uri="{FF2B5EF4-FFF2-40B4-BE49-F238E27FC236}">
                      <a16:creationId xmlns:a16="http://schemas.microsoft.com/office/drawing/2014/main" id="{6ECDE2A8-C2C2-E347-6914-BDEDCFAD0CC9}"/>
                    </a:ext>
                  </a:extLst>
                </p:cNvPr>
                <p:cNvSpPr>
                  <a:spLocks noChangeShapeType="1"/>
                </p:cNvSpPr>
                <p:nvPr/>
              </p:nvSpPr>
              <p:spPr bwMode="auto">
                <a:xfrm>
                  <a:off x="1563" y="418"/>
                  <a:ext cx="2736" cy="0"/>
                </a:xfrm>
                <a:prstGeom prst="line">
                  <a:avLst/>
                </a:prstGeom>
                <a:noFill/>
                <a:ln w="12700">
                  <a:solidFill>
                    <a:schemeClr val="tx2"/>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grpSp>
      <p:sp>
        <p:nvSpPr>
          <p:cNvPr id="36" name="Rectangle 68">
            <a:extLst>
              <a:ext uri="{FF2B5EF4-FFF2-40B4-BE49-F238E27FC236}">
                <a16:creationId xmlns:a16="http://schemas.microsoft.com/office/drawing/2014/main" id="{B04F4163-4C8E-FCA3-B387-F2D846180391}"/>
              </a:ext>
            </a:extLst>
          </p:cNvPr>
          <p:cNvSpPr>
            <a:spLocks noChangeArrowheads="1"/>
          </p:cNvSpPr>
          <p:nvPr/>
        </p:nvSpPr>
        <p:spPr bwMode="auto">
          <a:xfrm>
            <a:off x="9640243" y="631031"/>
            <a:ext cx="593725" cy="4032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Rectangle 67">
            <a:extLst>
              <a:ext uri="{FF2B5EF4-FFF2-40B4-BE49-F238E27FC236}">
                <a16:creationId xmlns:a16="http://schemas.microsoft.com/office/drawing/2014/main" id="{A98F4725-1580-74C5-3398-9E8707927BBF}"/>
              </a:ext>
            </a:extLst>
          </p:cNvPr>
          <p:cNvSpPr>
            <a:spLocks noChangeArrowheads="1"/>
          </p:cNvSpPr>
          <p:nvPr/>
        </p:nvSpPr>
        <p:spPr bwMode="auto">
          <a:xfrm>
            <a:off x="9649768" y="3342481"/>
            <a:ext cx="768350" cy="4032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8" name="Rectangle 65">
            <a:extLst>
              <a:ext uri="{FF2B5EF4-FFF2-40B4-BE49-F238E27FC236}">
                <a16:creationId xmlns:a16="http://schemas.microsoft.com/office/drawing/2014/main" id="{B09C4A55-1D0C-877B-6BC7-2B387A3057BD}"/>
              </a:ext>
            </a:extLst>
          </p:cNvPr>
          <p:cNvSpPr>
            <a:spLocks noChangeArrowheads="1"/>
          </p:cNvSpPr>
          <p:nvPr/>
        </p:nvSpPr>
        <p:spPr bwMode="auto">
          <a:xfrm>
            <a:off x="9484668" y="1043781"/>
            <a:ext cx="155575" cy="2282825"/>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Rectangle 66">
            <a:extLst>
              <a:ext uri="{FF2B5EF4-FFF2-40B4-BE49-F238E27FC236}">
                <a16:creationId xmlns:a16="http://schemas.microsoft.com/office/drawing/2014/main" id="{63600BD2-9421-C618-55DE-4396C16BCA23}"/>
              </a:ext>
            </a:extLst>
          </p:cNvPr>
          <p:cNvSpPr>
            <a:spLocks noChangeArrowheads="1"/>
          </p:cNvSpPr>
          <p:nvPr/>
        </p:nvSpPr>
        <p:spPr bwMode="auto">
          <a:xfrm>
            <a:off x="9484668" y="3755231"/>
            <a:ext cx="155575" cy="2328863"/>
          </a:xfrm>
          <a:prstGeom prst="rect">
            <a:avLst/>
          </a:prstGeom>
          <a:pattFill prst="ltHorz">
            <a:fgClr>
              <a:schemeClr val="bg2"/>
            </a:fgClr>
            <a:bgClr>
              <a:srgbClr val="DDDDDD"/>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40" name="Group 58">
            <a:extLst>
              <a:ext uri="{FF2B5EF4-FFF2-40B4-BE49-F238E27FC236}">
                <a16:creationId xmlns:a16="http://schemas.microsoft.com/office/drawing/2014/main" id="{A3D1F311-7301-A8B3-2A23-42F2CAB5EF19}"/>
              </a:ext>
            </a:extLst>
          </p:cNvPr>
          <p:cNvGrpSpPr>
            <a:grpSpLocks/>
          </p:cNvGrpSpPr>
          <p:nvPr/>
        </p:nvGrpSpPr>
        <p:grpSpPr bwMode="auto">
          <a:xfrm flipH="1">
            <a:off x="7792393" y="3326606"/>
            <a:ext cx="1285875" cy="412750"/>
            <a:chOff x="1119" y="2244"/>
            <a:chExt cx="837" cy="1608"/>
          </a:xfrm>
        </p:grpSpPr>
        <p:sp>
          <p:nvSpPr>
            <p:cNvPr id="41" name="AutoShape 59">
              <a:extLst>
                <a:ext uri="{FF2B5EF4-FFF2-40B4-BE49-F238E27FC236}">
                  <a16:creationId xmlns:a16="http://schemas.microsoft.com/office/drawing/2014/main" id="{3BE2F093-EE10-2837-0166-E1AF27F4307F}"/>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AutoShape 60">
              <a:extLst>
                <a:ext uri="{FF2B5EF4-FFF2-40B4-BE49-F238E27FC236}">
                  <a16:creationId xmlns:a16="http://schemas.microsoft.com/office/drawing/2014/main" id="{C5DC5AC9-9D57-2881-E6CC-9B32977DE47D}"/>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43" name="Text Box 3">
            <a:extLst>
              <a:ext uri="{FF2B5EF4-FFF2-40B4-BE49-F238E27FC236}">
                <a16:creationId xmlns:a16="http://schemas.microsoft.com/office/drawing/2014/main" id="{977318DB-1785-6668-1F94-92D5BCD7DD46}"/>
              </a:ext>
            </a:extLst>
          </p:cNvPr>
          <p:cNvSpPr txBox="1">
            <a:spLocks noChangeArrowheads="1"/>
          </p:cNvSpPr>
          <p:nvPr/>
        </p:nvSpPr>
        <p:spPr bwMode="auto">
          <a:xfrm>
            <a:off x="7891810" y="6151612"/>
            <a:ext cx="1122362"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1" hangingPunct="1"/>
            <a:r>
              <a:rPr lang="en-US" altLang="en-US" sz="3200" b="1" dirty="0"/>
              <a:t>M</a:t>
            </a:r>
          </a:p>
        </p:txBody>
      </p:sp>
      <p:sp>
        <p:nvSpPr>
          <p:cNvPr id="44" name="Text Box 4">
            <a:extLst>
              <a:ext uri="{FF2B5EF4-FFF2-40B4-BE49-F238E27FC236}">
                <a16:creationId xmlns:a16="http://schemas.microsoft.com/office/drawing/2014/main" id="{AE146FDA-4F85-539A-D20B-B99AF251F20C}"/>
              </a:ext>
            </a:extLst>
          </p:cNvPr>
          <p:cNvSpPr txBox="1">
            <a:spLocks noChangeArrowheads="1"/>
          </p:cNvSpPr>
          <p:nvPr/>
        </p:nvSpPr>
        <p:spPr bwMode="auto">
          <a:xfrm>
            <a:off x="9276110" y="6151612"/>
            <a:ext cx="596899"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1" hangingPunct="1"/>
            <a:r>
              <a:rPr lang="en-US" altLang="en-US" sz="3200" b="1" dirty="0"/>
              <a:t>V</a:t>
            </a:r>
          </a:p>
        </p:txBody>
      </p:sp>
      <p:grpSp>
        <p:nvGrpSpPr>
          <p:cNvPr id="45" name="Group 44">
            <a:extLst>
              <a:ext uri="{FF2B5EF4-FFF2-40B4-BE49-F238E27FC236}">
                <a16:creationId xmlns:a16="http://schemas.microsoft.com/office/drawing/2014/main" id="{F64CE704-D655-9A75-8ECD-2377B90FC037}"/>
              </a:ext>
            </a:extLst>
          </p:cNvPr>
          <p:cNvGrpSpPr>
            <a:grpSpLocks/>
          </p:cNvGrpSpPr>
          <p:nvPr/>
        </p:nvGrpSpPr>
        <p:grpSpPr bwMode="auto">
          <a:xfrm>
            <a:off x="7819381" y="624681"/>
            <a:ext cx="2708275" cy="419100"/>
            <a:chOff x="3923" y="400"/>
            <a:chExt cx="1706" cy="264"/>
          </a:xfrm>
        </p:grpSpPr>
        <p:sp>
          <p:nvSpPr>
            <p:cNvPr id="46" name="Line 42">
              <a:extLst>
                <a:ext uri="{FF2B5EF4-FFF2-40B4-BE49-F238E27FC236}">
                  <a16:creationId xmlns:a16="http://schemas.microsoft.com/office/drawing/2014/main" id="{53E53B15-286D-01B0-1ED4-74D3CBD8FB6D}"/>
                </a:ext>
              </a:extLst>
            </p:cNvPr>
            <p:cNvSpPr>
              <a:spLocks noChangeShapeType="1"/>
            </p:cNvSpPr>
            <p:nvPr/>
          </p:nvSpPr>
          <p:spPr bwMode="auto">
            <a:xfrm>
              <a:off x="3923" y="400"/>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43">
              <a:extLst>
                <a:ext uri="{FF2B5EF4-FFF2-40B4-BE49-F238E27FC236}">
                  <a16:creationId xmlns:a16="http://schemas.microsoft.com/office/drawing/2014/main" id="{36A761FB-70DD-87CC-C1E9-80B20B5BDC20}"/>
                </a:ext>
              </a:extLst>
            </p:cNvPr>
            <p:cNvSpPr>
              <a:spLocks noChangeShapeType="1"/>
            </p:cNvSpPr>
            <p:nvPr/>
          </p:nvSpPr>
          <p:spPr bwMode="auto">
            <a:xfrm>
              <a:off x="3923" y="664"/>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grpSp>
        <p:nvGrpSpPr>
          <p:cNvPr id="48" name="Group 45">
            <a:extLst>
              <a:ext uri="{FF2B5EF4-FFF2-40B4-BE49-F238E27FC236}">
                <a16:creationId xmlns:a16="http://schemas.microsoft.com/office/drawing/2014/main" id="{23A94640-C502-175B-9F21-16F08D74CA94}"/>
              </a:ext>
            </a:extLst>
          </p:cNvPr>
          <p:cNvGrpSpPr>
            <a:grpSpLocks/>
          </p:cNvGrpSpPr>
          <p:nvPr/>
        </p:nvGrpSpPr>
        <p:grpSpPr bwMode="auto">
          <a:xfrm>
            <a:off x="7819381" y="3336131"/>
            <a:ext cx="2708275" cy="419100"/>
            <a:chOff x="3923" y="400"/>
            <a:chExt cx="1706" cy="264"/>
          </a:xfrm>
        </p:grpSpPr>
        <p:sp>
          <p:nvSpPr>
            <p:cNvPr id="49" name="Line 46">
              <a:extLst>
                <a:ext uri="{FF2B5EF4-FFF2-40B4-BE49-F238E27FC236}">
                  <a16:creationId xmlns:a16="http://schemas.microsoft.com/office/drawing/2014/main" id="{B84DF005-70DC-7798-D64C-739988DF347A}"/>
                </a:ext>
              </a:extLst>
            </p:cNvPr>
            <p:cNvSpPr>
              <a:spLocks noChangeShapeType="1"/>
            </p:cNvSpPr>
            <p:nvPr/>
          </p:nvSpPr>
          <p:spPr bwMode="auto">
            <a:xfrm>
              <a:off x="3923" y="400"/>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0" name="Line 47">
              <a:extLst>
                <a:ext uri="{FF2B5EF4-FFF2-40B4-BE49-F238E27FC236}">
                  <a16:creationId xmlns:a16="http://schemas.microsoft.com/office/drawing/2014/main" id="{5852E307-F748-508F-6375-50D6D0B4BE83}"/>
                </a:ext>
              </a:extLst>
            </p:cNvPr>
            <p:cNvSpPr>
              <a:spLocks noChangeShapeType="1"/>
            </p:cNvSpPr>
            <p:nvPr/>
          </p:nvSpPr>
          <p:spPr bwMode="auto">
            <a:xfrm>
              <a:off x="3923" y="664"/>
              <a:ext cx="1706"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51" name="Line 50">
            <a:extLst>
              <a:ext uri="{FF2B5EF4-FFF2-40B4-BE49-F238E27FC236}">
                <a16:creationId xmlns:a16="http://schemas.microsoft.com/office/drawing/2014/main" id="{6B2A2881-0BA1-245B-DCAC-04D0B7BF9718}"/>
              </a:ext>
            </a:extLst>
          </p:cNvPr>
          <p:cNvSpPr>
            <a:spLocks noChangeShapeType="1"/>
          </p:cNvSpPr>
          <p:nvPr/>
        </p:nvSpPr>
        <p:spPr bwMode="auto">
          <a:xfrm>
            <a:off x="8074968" y="6093619"/>
            <a:ext cx="2589213" cy="0"/>
          </a:xfrm>
          <a:prstGeom prst="line">
            <a:avLst/>
          </a:prstGeom>
          <a:noFill/>
          <a:ln w="25400">
            <a:solidFill>
              <a:schemeClr val="tx1"/>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nvGrpSpPr>
          <p:cNvPr id="52" name="Group 52">
            <a:extLst>
              <a:ext uri="{FF2B5EF4-FFF2-40B4-BE49-F238E27FC236}">
                <a16:creationId xmlns:a16="http://schemas.microsoft.com/office/drawing/2014/main" id="{30827671-AD29-8395-5E35-7B42A0C8DE33}"/>
              </a:ext>
            </a:extLst>
          </p:cNvPr>
          <p:cNvGrpSpPr>
            <a:grpSpLocks/>
          </p:cNvGrpSpPr>
          <p:nvPr/>
        </p:nvGrpSpPr>
        <p:grpSpPr bwMode="auto">
          <a:xfrm>
            <a:off x="7773343" y="1043781"/>
            <a:ext cx="1328738" cy="2282825"/>
            <a:chOff x="1119" y="2244"/>
            <a:chExt cx="837" cy="1608"/>
          </a:xfrm>
        </p:grpSpPr>
        <p:sp>
          <p:nvSpPr>
            <p:cNvPr id="53" name="AutoShape 53">
              <a:extLst>
                <a:ext uri="{FF2B5EF4-FFF2-40B4-BE49-F238E27FC236}">
                  <a16:creationId xmlns:a16="http://schemas.microsoft.com/office/drawing/2014/main" id="{734486DE-0741-53F0-83B9-A9263D539185}"/>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AutoShape 54">
              <a:extLst>
                <a:ext uri="{FF2B5EF4-FFF2-40B4-BE49-F238E27FC236}">
                  <a16:creationId xmlns:a16="http://schemas.microsoft.com/office/drawing/2014/main" id="{D58BA3FD-4A8E-1C54-509C-30273BA07471}"/>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5" name="Group 55">
            <a:extLst>
              <a:ext uri="{FF2B5EF4-FFF2-40B4-BE49-F238E27FC236}">
                <a16:creationId xmlns:a16="http://schemas.microsoft.com/office/drawing/2014/main" id="{385EDE5F-4580-D5B9-AC00-AFF2AAEEC6BF}"/>
              </a:ext>
            </a:extLst>
          </p:cNvPr>
          <p:cNvGrpSpPr>
            <a:grpSpLocks/>
          </p:cNvGrpSpPr>
          <p:nvPr/>
        </p:nvGrpSpPr>
        <p:grpSpPr bwMode="auto">
          <a:xfrm>
            <a:off x="7773343" y="3758406"/>
            <a:ext cx="1328738" cy="2335213"/>
            <a:chOff x="1119" y="2244"/>
            <a:chExt cx="837" cy="1608"/>
          </a:xfrm>
        </p:grpSpPr>
        <p:sp>
          <p:nvSpPr>
            <p:cNvPr id="56" name="AutoShape 56">
              <a:extLst>
                <a:ext uri="{FF2B5EF4-FFF2-40B4-BE49-F238E27FC236}">
                  <a16:creationId xmlns:a16="http://schemas.microsoft.com/office/drawing/2014/main" id="{F53A8137-B999-8E9B-1DD9-25BE54BDF948}"/>
                </a:ext>
              </a:extLst>
            </p:cNvPr>
            <p:cNvSpPr>
              <a:spLocks noChangeArrowheads="1"/>
            </p:cNvSpPr>
            <p:nvPr/>
          </p:nvSpPr>
          <p:spPr bwMode="auto">
            <a:xfrm flipH="1">
              <a:off x="1119" y="3030"/>
              <a:ext cx="417" cy="82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7" name="AutoShape 57">
              <a:extLst>
                <a:ext uri="{FF2B5EF4-FFF2-40B4-BE49-F238E27FC236}">
                  <a16:creationId xmlns:a16="http://schemas.microsoft.com/office/drawing/2014/main" id="{2D6657DC-28FE-4646-E518-8B5C3DDC26E6}"/>
                </a:ext>
              </a:extLst>
            </p:cNvPr>
            <p:cNvSpPr>
              <a:spLocks noChangeArrowheads="1"/>
            </p:cNvSpPr>
            <p:nvPr/>
          </p:nvSpPr>
          <p:spPr bwMode="auto">
            <a:xfrm flipV="1">
              <a:off x="1539" y="2244"/>
              <a:ext cx="417" cy="786"/>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58" name="AutoShape 62">
            <a:extLst>
              <a:ext uri="{FF2B5EF4-FFF2-40B4-BE49-F238E27FC236}">
                <a16:creationId xmlns:a16="http://schemas.microsoft.com/office/drawing/2014/main" id="{39D73167-D546-CF7F-F894-800EAAA2944C}"/>
              </a:ext>
            </a:extLst>
          </p:cNvPr>
          <p:cNvSpPr>
            <a:spLocks noChangeArrowheads="1"/>
          </p:cNvSpPr>
          <p:nvPr/>
        </p:nvSpPr>
        <p:spPr bwMode="auto">
          <a:xfrm>
            <a:off x="8441681" y="619919"/>
            <a:ext cx="641350" cy="423862"/>
          </a:xfrm>
          <a:prstGeom prst="rtTriangle">
            <a:avLst/>
          </a:prstGeom>
          <a:pattFill prst="ltHorz">
            <a:fgClr>
              <a:schemeClr val="bg2"/>
            </a:fgClr>
            <a:bgClr>
              <a:srgbClr val="CECECE"/>
            </a:bgClr>
          </a:pattFill>
          <a:ln w="2540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9" name="Line 51">
            <a:extLst>
              <a:ext uri="{FF2B5EF4-FFF2-40B4-BE49-F238E27FC236}">
                <a16:creationId xmlns:a16="http://schemas.microsoft.com/office/drawing/2014/main" id="{AAD5A831-5852-936D-BA50-46C254B928E6}"/>
              </a:ext>
            </a:extLst>
          </p:cNvPr>
          <p:cNvSpPr>
            <a:spLocks noChangeShapeType="1"/>
          </p:cNvSpPr>
          <p:nvPr/>
        </p:nvSpPr>
        <p:spPr bwMode="auto">
          <a:xfrm>
            <a:off x="8440093" y="619919"/>
            <a:ext cx="0" cy="54737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0" name="Line 64">
            <a:extLst>
              <a:ext uri="{FF2B5EF4-FFF2-40B4-BE49-F238E27FC236}">
                <a16:creationId xmlns:a16="http://schemas.microsoft.com/office/drawing/2014/main" id="{731270C0-468E-DB26-AE27-B97B8B204DBD}"/>
              </a:ext>
            </a:extLst>
          </p:cNvPr>
          <p:cNvSpPr>
            <a:spLocks noChangeShapeType="1"/>
          </p:cNvSpPr>
          <p:nvPr/>
        </p:nvSpPr>
        <p:spPr bwMode="auto">
          <a:xfrm>
            <a:off x="9649768" y="610394"/>
            <a:ext cx="0" cy="547370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61" name="AutoShape 7">
            <a:extLst>
              <a:ext uri="{FF2B5EF4-FFF2-40B4-BE49-F238E27FC236}">
                <a16:creationId xmlns:a16="http://schemas.microsoft.com/office/drawing/2014/main" id="{5CF17FF9-3895-CED0-373D-C6B53B7E17E2}"/>
              </a:ext>
            </a:extLst>
          </p:cNvPr>
          <p:cNvSpPr>
            <a:spLocks noChangeArrowheads="1"/>
          </p:cNvSpPr>
          <p:nvPr/>
        </p:nvSpPr>
        <p:spPr bwMode="auto">
          <a:xfrm>
            <a:off x="1636068" y="3390106"/>
            <a:ext cx="704850" cy="304800"/>
          </a:xfrm>
          <a:prstGeom prst="rightArrow">
            <a:avLst>
              <a:gd name="adj1" fmla="val 50000"/>
              <a:gd name="adj2" fmla="val 57813"/>
            </a:avLst>
          </a:prstGeom>
          <a:solidFill>
            <a:schemeClr val="tx2">
              <a:lumMod val="40000"/>
              <a:lumOff val="60000"/>
            </a:schemeClr>
          </a:solidFill>
          <a:ln w="38100">
            <a:solidFill>
              <a:schemeClr val="accent1"/>
            </a:solidFill>
            <a:miter lim="800000"/>
            <a:headEnd/>
            <a:tailEnd/>
          </a:ln>
          <a:effectLst/>
        </p:spPr>
        <p:txBody>
          <a:bodyPr wrap="none" anchor="ctr"/>
          <a:lstStyle/>
          <a:p>
            <a:endParaRPr lang="en-US" altLang="en-US" sz="2400">
              <a:latin typeface="Arial" charset="0"/>
            </a:endParaRPr>
          </a:p>
        </p:txBody>
      </p:sp>
      <p:sp>
        <p:nvSpPr>
          <p:cNvPr id="62" name="AutoShape 8">
            <a:extLst>
              <a:ext uri="{FF2B5EF4-FFF2-40B4-BE49-F238E27FC236}">
                <a16:creationId xmlns:a16="http://schemas.microsoft.com/office/drawing/2014/main" id="{97547A3A-D83C-938C-B74E-EF17936B1D00}"/>
              </a:ext>
            </a:extLst>
          </p:cNvPr>
          <p:cNvSpPr>
            <a:spLocks noChangeArrowheads="1"/>
          </p:cNvSpPr>
          <p:nvPr/>
        </p:nvSpPr>
        <p:spPr bwMode="auto">
          <a:xfrm>
            <a:off x="1617018" y="665956"/>
            <a:ext cx="723900" cy="304800"/>
          </a:xfrm>
          <a:prstGeom prst="rightArrow">
            <a:avLst>
              <a:gd name="adj1" fmla="val 50000"/>
              <a:gd name="adj2" fmla="val 59375"/>
            </a:avLst>
          </a:prstGeom>
          <a:solidFill>
            <a:schemeClr val="tx2">
              <a:lumMod val="40000"/>
              <a:lumOff val="60000"/>
            </a:schemeClr>
          </a:solidFill>
          <a:ln w="38100">
            <a:solidFill>
              <a:schemeClr val="accent1"/>
            </a:solidFill>
            <a:miter lim="800000"/>
            <a:headEnd/>
            <a:tailEnd/>
          </a:ln>
          <a:effectLst/>
        </p:spPr>
        <p:txBody>
          <a:bodyPr wrap="none" anchor="ctr"/>
          <a:lstStyle/>
          <a:p>
            <a:endParaRPr lang="en-US" altLang="en-US" sz="2400">
              <a:latin typeface="Arial" charset="0"/>
            </a:endParaRPr>
          </a:p>
        </p:txBody>
      </p:sp>
    </p:spTree>
    <p:extLst>
      <p:ext uri="{BB962C8B-B14F-4D97-AF65-F5344CB8AC3E}">
        <p14:creationId xmlns:p14="http://schemas.microsoft.com/office/powerpoint/2010/main" val="2680872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CAF306C-6191-B5AF-88CA-3B19EE7C8CB4}"/>
              </a:ext>
            </a:extLst>
          </p:cNvPr>
          <p:cNvSpPr>
            <a:spLocks noGrp="1"/>
          </p:cNvSpPr>
          <p:nvPr>
            <p:ph type="sldNum" sz="quarter" idx="40"/>
          </p:nvPr>
        </p:nvSpPr>
        <p:spPr/>
        <p:txBody>
          <a:bodyPr/>
          <a:lstStyle/>
          <a:p>
            <a:pPr>
              <a:defRPr/>
            </a:pPr>
            <a:fld id="{46425072-6E52-45A8-8A7E-A5B11BCA4176}" type="slidenum">
              <a:rPr lang="en-US" altLang="en-US" smtClean="0"/>
              <a:pPr>
                <a:defRPr/>
              </a:pPr>
              <a:t>130</a:t>
            </a:fld>
            <a:endParaRPr lang="en-US" altLang="en-US" dirty="0"/>
          </a:p>
        </p:txBody>
      </p:sp>
      <p:pic>
        <p:nvPicPr>
          <p:cNvPr id="3" name="Picture 2" descr="BSEP">
            <a:extLst>
              <a:ext uri="{FF2B5EF4-FFF2-40B4-BE49-F238E27FC236}">
                <a16:creationId xmlns:a16="http://schemas.microsoft.com/office/drawing/2014/main" id="{9D5AAB52-BF83-6782-DD41-93C2FCD599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4246" y="0"/>
            <a:ext cx="57816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270CBD8B-F9E4-B757-A3E5-E1570E6C05E7}"/>
              </a:ext>
            </a:extLst>
          </p:cNvPr>
          <p:cNvSpPr txBox="1">
            <a:spLocks noChangeArrowheads="1"/>
          </p:cNvSpPr>
          <p:nvPr/>
        </p:nvSpPr>
        <p:spPr bwMode="gray">
          <a:xfrm>
            <a:off x="406400" y="228600"/>
            <a:ext cx="4177432"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Bolted Stiffened End Plate</a:t>
            </a:r>
          </a:p>
        </p:txBody>
      </p:sp>
    </p:spTree>
    <p:extLst>
      <p:ext uri="{BB962C8B-B14F-4D97-AF65-F5344CB8AC3E}">
        <p14:creationId xmlns:p14="http://schemas.microsoft.com/office/powerpoint/2010/main" val="261983558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9C240CA-25C6-D391-1D91-9E165CCDFC34}"/>
              </a:ext>
            </a:extLst>
          </p:cNvPr>
          <p:cNvSpPr>
            <a:spLocks noGrp="1"/>
          </p:cNvSpPr>
          <p:nvPr>
            <p:ph type="sldNum" sz="quarter" idx="40"/>
          </p:nvPr>
        </p:nvSpPr>
        <p:spPr/>
        <p:txBody>
          <a:bodyPr/>
          <a:lstStyle/>
          <a:p>
            <a:pPr>
              <a:defRPr/>
            </a:pPr>
            <a:fld id="{46425072-6E52-45A8-8A7E-A5B11BCA4176}" type="slidenum">
              <a:rPr lang="en-US" altLang="en-US" smtClean="0"/>
              <a:pPr>
                <a:defRPr/>
              </a:pPr>
              <a:t>131</a:t>
            </a:fld>
            <a:endParaRPr lang="en-US" altLang="en-US" dirty="0"/>
          </a:p>
        </p:txBody>
      </p:sp>
      <p:pic>
        <p:nvPicPr>
          <p:cNvPr id="3" name="Picture 2" descr="BFP">
            <a:extLst>
              <a:ext uri="{FF2B5EF4-FFF2-40B4-BE49-F238E27FC236}">
                <a16:creationId xmlns:a16="http://schemas.microsoft.com/office/drawing/2014/main" id="{3CE261CD-27A7-EA58-DAC0-C731B19E27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39816" y="0"/>
            <a:ext cx="56562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AC24BF14-2108-9C0C-F86F-E0C5A9155BE1}"/>
              </a:ext>
            </a:extLst>
          </p:cNvPr>
          <p:cNvSpPr txBox="1">
            <a:spLocks noChangeArrowheads="1"/>
          </p:cNvSpPr>
          <p:nvPr/>
        </p:nvSpPr>
        <p:spPr bwMode="gray">
          <a:xfrm>
            <a:off x="695400" y="476672"/>
            <a:ext cx="3456384"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Bolted Flange Plate</a:t>
            </a:r>
          </a:p>
        </p:txBody>
      </p:sp>
      <p:pic>
        <p:nvPicPr>
          <p:cNvPr id="5" name="Picture 4">
            <a:extLst>
              <a:ext uri="{FF2B5EF4-FFF2-40B4-BE49-F238E27FC236}">
                <a16:creationId xmlns:a16="http://schemas.microsoft.com/office/drawing/2014/main" id="{E468AEE1-8186-E1AD-3CDB-012AF105B17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286875" y="0"/>
            <a:ext cx="9144000" cy="6858000"/>
          </a:xfrm>
          <a:prstGeom prst="rect">
            <a:avLst/>
          </a:prstGeom>
        </p:spPr>
      </p:pic>
    </p:spTree>
    <p:extLst>
      <p:ext uri="{BB962C8B-B14F-4D97-AF65-F5344CB8AC3E}">
        <p14:creationId xmlns:p14="http://schemas.microsoft.com/office/powerpoint/2010/main" val="8866052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DD9C28E-A12D-962F-3362-7B752C3E525C}"/>
              </a:ext>
            </a:extLst>
          </p:cNvPr>
          <p:cNvSpPr>
            <a:spLocks noGrp="1"/>
          </p:cNvSpPr>
          <p:nvPr>
            <p:ph type="sldNum" sz="quarter" idx="40"/>
          </p:nvPr>
        </p:nvSpPr>
        <p:spPr/>
        <p:txBody>
          <a:bodyPr/>
          <a:lstStyle/>
          <a:p>
            <a:pPr>
              <a:defRPr/>
            </a:pPr>
            <a:fld id="{46425072-6E52-45A8-8A7E-A5B11BCA4176}" type="slidenum">
              <a:rPr lang="en-US" altLang="en-US" smtClean="0"/>
              <a:pPr>
                <a:defRPr/>
              </a:pPr>
              <a:t>132</a:t>
            </a:fld>
            <a:endParaRPr lang="en-US" altLang="en-US" dirty="0"/>
          </a:p>
        </p:txBody>
      </p:sp>
      <p:pic>
        <p:nvPicPr>
          <p:cNvPr id="3" name="Picture 2" descr="DST">
            <a:extLst>
              <a:ext uri="{FF2B5EF4-FFF2-40B4-BE49-F238E27FC236}">
                <a16:creationId xmlns:a16="http://schemas.microsoft.com/office/drawing/2014/main" id="{FCF67082-FC9F-6C22-85B6-056F54D41F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83832" y="156368"/>
            <a:ext cx="5391150" cy="6545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E2666087-5CB3-0307-ACDA-660E64EC9D70}"/>
              </a:ext>
            </a:extLst>
          </p:cNvPr>
          <p:cNvSpPr txBox="1">
            <a:spLocks noChangeArrowheads="1"/>
          </p:cNvSpPr>
          <p:nvPr/>
        </p:nvSpPr>
        <p:spPr bwMode="gray">
          <a:xfrm>
            <a:off x="484188" y="765175"/>
            <a:ext cx="3955628"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Double Split Tee</a:t>
            </a:r>
          </a:p>
        </p:txBody>
      </p:sp>
    </p:spTree>
    <p:extLst>
      <p:ext uri="{BB962C8B-B14F-4D97-AF65-F5344CB8AC3E}">
        <p14:creationId xmlns:p14="http://schemas.microsoft.com/office/powerpoint/2010/main" val="349408527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F917B66-2272-2096-F048-AD27AF3338E6}"/>
              </a:ext>
            </a:extLst>
          </p:cNvPr>
          <p:cNvSpPr>
            <a:spLocks noGrp="1"/>
          </p:cNvSpPr>
          <p:nvPr>
            <p:ph type="body" sz="quarter" idx="12"/>
          </p:nvPr>
        </p:nvSpPr>
        <p:spPr>
          <a:xfrm>
            <a:off x="693105" y="1124744"/>
            <a:ext cx="10945216" cy="620867"/>
          </a:xfrm>
        </p:spPr>
        <p:txBody>
          <a:bodyPr/>
          <a:lstStyle/>
          <a:p>
            <a:r>
              <a:rPr lang="en-US" sz="2400" b="1" dirty="0">
                <a:latin typeface="+mj-lt"/>
              </a:rPr>
              <a:t>Recommended Seismic Design Criteria for Steel Moment Frames</a:t>
            </a:r>
          </a:p>
        </p:txBody>
      </p:sp>
      <p:sp>
        <p:nvSpPr>
          <p:cNvPr id="3" name="Text Placeholder 2">
            <a:extLst>
              <a:ext uri="{FF2B5EF4-FFF2-40B4-BE49-F238E27FC236}">
                <a16:creationId xmlns:a16="http://schemas.microsoft.com/office/drawing/2014/main" id="{17993759-2007-0A47-5300-926068C99DCA}"/>
              </a:ext>
            </a:extLst>
          </p:cNvPr>
          <p:cNvSpPr>
            <a:spLocks noGrp="1"/>
          </p:cNvSpPr>
          <p:nvPr>
            <p:ph type="body" sz="quarter" idx="38"/>
          </p:nvPr>
        </p:nvSpPr>
        <p:spPr/>
        <p:txBody>
          <a:bodyPr/>
          <a:lstStyle/>
          <a:p>
            <a:r>
              <a:rPr lang="en-US" dirty="0"/>
              <a:t>Results of SAC-FEMA Research Program</a:t>
            </a:r>
          </a:p>
        </p:txBody>
      </p:sp>
      <p:sp>
        <p:nvSpPr>
          <p:cNvPr id="4" name="Slide Number Placeholder 3">
            <a:extLst>
              <a:ext uri="{FF2B5EF4-FFF2-40B4-BE49-F238E27FC236}">
                <a16:creationId xmlns:a16="http://schemas.microsoft.com/office/drawing/2014/main" id="{24307C7F-8C12-D14E-25F8-A2D4A2AEA5FF}"/>
              </a:ext>
            </a:extLst>
          </p:cNvPr>
          <p:cNvSpPr>
            <a:spLocks noGrp="1"/>
          </p:cNvSpPr>
          <p:nvPr>
            <p:ph type="sldNum" sz="quarter" idx="40"/>
          </p:nvPr>
        </p:nvSpPr>
        <p:spPr/>
        <p:txBody>
          <a:bodyPr/>
          <a:lstStyle/>
          <a:p>
            <a:pPr>
              <a:defRPr/>
            </a:pPr>
            <a:fld id="{6E117181-2254-4C4E-B84D-C4647DF99217}" type="slidenum">
              <a:rPr lang="en-US" altLang="en-US" smtClean="0"/>
              <a:pPr>
                <a:defRPr/>
              </a:pPr>
              <a:t>133</a:t>
            </a:fld>
            <a:endParaRPr lang="en-US" altLang="en-US" dirty="0"/>
          </a:p>
        </p:txBody>
      </p:sp>
      <p:sp>
        <p:nvSpPr>
          <p:cNvPr id="5" name="Text Placeholder 1">
            <a:extLst>
              <a:ext uri="{FF2B5EF4-FFF2-40B4-BE49-F238E27FC236}">
                <a16:creationId xmlns:a16="http://schemas.microsoft.com/office/drawing/2014/main" id="{D735A3DF-ACE0-6769-16A6-D293376C556F}"/>
              </a:ext>
            </a:extLst>
          </p:cNvPr>
          <p:cNvSpPr txBox="1">
            <a:spLocks/>
          </p:cNvSpPr>
          <p:nvPr/>
        </p:nvSpPr>
        <p:spPr>
          <a:xfrm>
            <a:off x="693104" y="1701948"/>
            <a:ext cx="10945215" cy="4608512"/>
          </a:xfrm>
          <a:prstGeom prst="rect">
            <a:avLst/>
          </a:prstGeom>
        </p:spPr>
        <p:txBody>
          <a:bodyPr vert="horz" lIns="91429" tIns="45714" rIns="91429" bIns="45714" rtlCol="0">
            <a:noAutofit/>
          </a:bodyPr>
          <a:lstStyle>
            <a:lvl1pPr marL="0" indent="0" algn="l" defTabSz="457200" rtl="0" eaLnBrk="1" latinLnBrk="0" hangingPunct="1">
              <a:spcBef>
                <a:spcPct val="20000"/>
              </a:spcBef>
              <a:buFontTx/>
              <a:buNone/>
              <a:defRPr sz="2000" b="0" i="0" kern="1200">
                <a:solidFill>
                  <a:schemeClr val="tx1"/>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1400" kern="1200">
                <a:solidFill>
                  <a:srgbClr val="FF0000"/>
                </a:solidFill>
                <a:latin typeface="Akkurat"/>
                <a:ea typeface="+mn-ea"/>
                <a:cs typeface="Akkurat"/>
              </a:defRPr>
            </a:lvl2pPr>
            <a:lvl3pPr marL="914293" indent="0" algn="l" defTabSz="457200" rtl="0" eaLnBrk="1" latinLnBrk="0" hangingPunct="1">
              <a:spcBef>
                <a:spcPct val="20000"/>
              </a:spcBef>
              <a:buFontTx/>
              <a:buNone/>
              <a:defRPr sz="1400" kern="1200">
                <a:solidFill>
                  <a:srgbClr val="FF0000"/>
                </a:solidFill>
                <a:latin typeface="Akkurat"/>
                <a:ea typeface="+mn-ea"/>
                <a:cs typeface="Akkurat"/>
              </a:defRPr>
            </a:lvl3pPr>
            <a:lvl4pPr marL="1371440" indent="0" algn="l" defTabSz="457200" rtl="0" eaLnBrk="1" latinLnBrk="0" hangingPunct="1">
              <a:spcBef>
                <a:spcPct val="20000"/>
              </a:spcBef>
              <a:buFontTx/>
              <a:buNone/>
              <a:defRPr sz="1400" kern="1200">
                <a:solidFill>
                  <a:srgbClr val="FF0000"/>
                </a:solidFill>
                <a:latin typeface="Akkurat"/>
                <a:ea typeface="+mn-ea"/>
                <a:cs typeface="Akkurat"/>
              </a:defRPr>
            </a:lvl4pPr>
            <a:lvl5pPr marL="1828586" indent="0" algn="l" defTabSz="457200" rtl="0" eaLnBrk="1" latinLnBrk="0" hangingPunct="1">
              <a:spcBef>
                <a:spcPct val="20000"/>
              </a:spcBef>
              <a:buFontTx/>
              <a:buNone/>
              <a:defRPr sz="1400" kern="1200">
                <a:solidFill>
                  <a:srgbClr val="FF0000"/>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342900" indent="-342900">
              <a:spcBef>
                <a:spcPts val="1800"/>
              </a:spcBef>
              <a:buFont typeface="Arial" panose="020B0604020202020204" pitchFamily="34" charset="0"/>
              <a:buChar char="•"/>
            </a:pPr>
            <a:r>
              <a:rPr lang="en-US" sz="2200" b="1" dirty="0">
                <a:latin typeface="+mj-lt"/>
              </a:rPr>
              <a:t>FEMA 350</a:t>
            </a:r>
            <a:br>
              <a:rPr lang="en-US" sz="2200" dirty="0">
                <a:latin typeface="+mj-lt"/>
              </a:rPr>
            </a:br>
            <a:r>
              <a:rPr lang="en-US" sz="2200" i="1" dirty="0">
                <a:latin typeface="+mj-lt"/>
              </a:rPr>
              <a:t>Recommended Seismic Design Criteria for New Steel Moment-Frame Buildings</a:t>
            </a:r>
          </a:p>
          <a:p>
            <a:pPr marL="342900" indent="-342900">
              <a:spcBef>
                <a:spcPts val="1800"/>
              </a:spcBef>
              <a:buFont typeface="Arial" panose="020B0604020202020204" pitchFamily="34" charset="0"/>
              <a:buChar char="•"/>
            </a:pPr>
            <a:r>
              <a:rPr lang="en-US" sz="2200" b="1" dirty="0">
                <a:latin typeface="+mj-lt"/>
              </a:rPr>
              <a:t>FEMA 351</a:t>
            </a:r>
            <a:br>
              <a:rPr lang="en-US" sz="2200" dirty="0">
                <a:latin typeface="+mj-lt"/>
              </a:rPr>
            </a:br>
            <a:r>
              <a:rPr lang="en-US" sz="2200" i="1" dirty="0">
                <a:latin typeface="+mj-lt"/>
              </a:rPr>
              <a:t>Recommended Seismic Evaluation and Upgrade Criteria for Existing Welded Steel Moment-Frame Buildings</a:t>
            </a:r>
          </a:p>
          <a:p>
            <a:pPr marL="342900" indent="-342900">
              <a:spcBef>
                <a:spcPts val="1800"/>
              </a:spcBef>
              <a:buFont typeface="Arial" panose="020B0604020202020204" pitchFamily="34" charset="0"/>
              <a:buChar char="•"/>
            </a:pPr>
            <a:r>
              <a:rPr lang="en-US" sz="2200" b="1" dirty="0">
                <a:latin typeface="+mj-lt"/>
              </a:rPr>
              <a:t>FEMA 352</a:t>
            </a:r>
            <a:br>
              <a:rPr lang="en-US" sz="2200" dirty="0">
                <a:latin typeface="+mj-lt"/>
              </a:rPr>
            </a:br>
            <a:r>
              <a:rPr lang="en-US" sz="2200" i="1" dirty="0">
                <a:latin typeface="+mj-lt"/>
              </a:rPr>
              <a:t>Recommended </a:t>
            </a:r>
            <a:r>
              <a:rPr lang="en-US" sz="2200" i="1" dirty="0" err="1">
                <a:latin typeface="+mj-lt"/>
              </a:rPr>
              <a:t>Postearthquake</a:t>
            </a:r>
            <a:r>
              <a:rPr lang="en-US" sz="2200" i="1" dirty="0">
                <a:latin typeface="+mj-lt"/>
              </a:rPr>
              <a:t> Evaluation and Repair Criteria for Welded Steel Moment-Frame Buildings</a:t>
            </a:r>
          </a:p>
          <a:p>
            <a:pPr marL="342900" indent="-342900">
              <a:spcBef>
                <a:spcPts val="1800"/>
              </a:spcBef>
              <a:buFont typeface="Arial" panose="020B0604020202020204" pitchFamily="34" charset="0"/>
              <a:buChar char="•"/>
            </a:pPr>
            <a:r>
              <a:rPr lang="en-US" sz="2200" b="1" dirty="0">
                <a:latin typeface="+mj-lt"/>
              </a:rPr>
              <a:t>FEMA 353</a:t>
            </a:r>
            <a:br>
              <a:rPr lang="en-US" sz="2200" dirty="0">
                <a:latin typeface="+mj-lt"/>
              </a:rPr>
            </a:br>
            <a:r>
              <a:rPr lang="en-US" sz="2200" i="1" dirty="0">
                <a:latin typeface="+mj-lt"/>
              </a:rPr>
              <a:t>Recommended Specifications and Quality Assurance Guidelines for Steel Moment-Frame Construction for Seismic Applications</a:t>
            </a:r>
          </a:p>
          <a:p>
            <a:endParaRPr lang="en-US" sz="2200" dirty="0">
              <a:latin typeface="+mj-lt"/>
            </a:endParaRPr>
          </a:p>
        </p:txBody>
      </p:sp>
    </p:spTree>
    <p:extLst>
      <p:ext uri="{BB962C8B-B14F-4D97-AF65-F5344CB8AC3E}">
        <p14:creationId xmlns:p14="http://schemas.microsoft.com/office/powerpoint/2010/main" val="18616198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15B7AA1A-A892-8516-C1AA-127AC01AC828}"/>
              </a:ext>
            </a:extLst>
          </p:cNvPr>
          <p:cNvSpPr>
            <a:spLocks noGrp="1"/>
          </p:cNvSpPr>
          <p:nvPr>
            <p:ph type="body" sz="quarter" idx="38"/>
          </p:nvPr>
        </p:nvSpPr>
        <p:spPr/>
        <p:txBody>
          <a:bodyPr/>
          <a:lstStyle/>
          <a:p>
            <a:r>
              <a:rPr lang="en-US" dirty="0"/>
              <a:t>FEMA 350</a:t>
            </a:r>
          </a:p>
        </p:txBody>
      </p:sp>
      <p:sp>
        <p:nvSpPr>
          <p:cNvPr id="4" name="Slide Number Placeholder 3">
            <a:extLst>
              <a:ext uri="{FF2B5EF4-FFF2-40B4-BE49-F238E27FC236}">
                <a16:creationId xmlns:a16="http://schemas.microsoft.com/office/drawing/2014/main" id="{1D43BFD2-DC78-A49E-A5C8-AFBE95C12AC1}"/>
              </a:ext>
            </a:extLst>
          </p:cNvPr>
          <p:cNvSpPr>
            <a:spLocks noGrp="1"/>
          </p:cNvSpPr>
          <p:nvPr>
            <p:ph type="sldNum" sz="quarter" idx="40"/>
          </p:nvPr>
        </p:nvSpPr>
        <p:spPr/>
        <p:txBody>
          <a:bodyPr/>
          <a:lstStyle/>
          <a:p>
            <a:pPr>
              <a:defRPr/>
            </a:pPr>
            <a:fld id="{6E117181-2254-4C4E-B84D-C4647DF99217}" type="slidenum">
              <a:rPr lang="en-US" altLang="en-US" smtClean="0"/>
              <a:pPr>
                <a:defRPr/>
              </a:pPr>
              <a:t>134</a:t>
            </a:fld>
            <a:endParaRPr lang="en-US" altLang="en-US" dirty="0"/>
          </a:p>
        </p:txBody>
      </p:sp>
      <p:pic>
        <p:nvPicPr>
          <p:cNvPr id="5" name="Picture 2" descr="FEMA350cover">
            <a:extLst>
              <a:ext uri="{FF2B5EF4-FFF2-40B4-BE49-F238E27FC236}">
                <a16:creationId xmlns:a16="http://schemas.microsoft.com/office/drawing/2014/main" id="{C327A89E-0B10-B286-1E98-D88C1B9076D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86812" y="1240780"/>
            <a:ext cx="3618376" cy="5284564"/>
          </a:xfrm>
          <a:prstGeom prst="rect">
            <a:avLst/>
          </a:prstGeom>
          <a:ln w="9525">
            <a:solidFill>
              <a:srgbClr val="000000"/>
            </a:solidFill>
            <a:miter lim="800000"/>
            <a:headEnd/>
            <a:tailEnd/>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79631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135</a:t>
            </a:fld>
            <a:endParaRPr lang="en-US" altLang="en-US" dirty="0"/>
          </a:p>
        </p:txBody>
      </p:sp>
      <p:sp>
        <p:nvSpPr>
          <p:cNvPr id="5" name="Rectangle 5">
            <a:extLst>
              <a:ext uri="{FF2B5EF4-FFF2-40B4-BE49-F238E27FC236}">
                <a16:creationId xmlns:a16="http://schemas.microsoft.com/office/drawing/2014/main" id="{54155ABE-C94D-8B94-DA80-D69E8B4A86E0}"/>
              </a:ext>
            </a:extLst>
          </p:cNvPr>
          <p:cNvSpPr>
            <a:spLocks noChangeArrowheads="1"/>
          </p:cNvSpPr>
          <p:nvPr/>
        </p:nvSpPr>
        <p:spPr bwMode="auto">
          <a:xfrm>
            <a:off x="693105" y="2847847"/>
            <a:ext cx="4322775" cy="58115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8358564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ACB3BCF-021F-806B-87E7-ABE69B8C9C58}"/>
              </a:ext>
            </a:extLst>
          </p:cNvPr>
          <p:cNvSpPr>
            <a:spLocks noGrp="1"/>
          </p:cNvSpPr>
          <p:nvPr>
            <p:ph type="body" sz="quarter" idx="38"/>
          </p:nvPr>
        </p:nvSpPr>
        <p:spPr/>
        <p:txBody>
          <a:bodyPr/>
          <a:lstStyle/>
          <a:p>
            <a:r>
              <a:rPr lang="en-US" dirty="0"/>
              <a:t>Column Panel Zone</a:t>
            </a:r>
          </a:p>
        </p:txBody>
      </p:sp>
      <p:sp>
        <p:nvSpPr>
          <p:cNvPr id="4" name="Slide Number Placeholder 3">
            <a:extLst>
              <a:ext uri="{FF2B5EF4-FFF2-40B4-BE49-F238E27FC236}">
                <a16:creationId xmlns:a16="http://schemas.microsoft.com/office/drawing/2014/main" id="{CE24D51A-8B24-ECE7-8FDA-23BEFB4AA2A1}"/>
              </a:ext>
            </a:extLst>
          </p:cNvPr>
          <p:cNvSpPr>
            <a:spLocks noGrp="1"/>
          </p:cNvSpPr>
          <p:nvPr>
            <p:ph type="sldNum" sz="quarter" idx="40"/>
          </p:nvPr>
        </p:nvSpPr>
        <p:spPr/>
        <p:txBody>
          <a:bodyPr/>
          <a:lstStyle/>
          <a:p>
            <a:pPr>
              <a:defRPr/>
            </a:pPr>
            <a:fld id="{6E117181-2254-4C4E-B84D-C4647DF99217}" type="slidenum">
              <a:rPr lang="en-US" altLang="en-US" smtClean="0"/>
              <a:pPr>
                <a:defRPr/>
              </a:pPr>
              <a:t>136</a:t>
            </a:fld>
            <a:endParaRPr lang="en-US" altLang="en-US" dirty="0"/>
          </a:p>
        </p:txBody>
      </p:sp>
      <p:sp>
        <p:nvSpPr>
          <p:cNvPr id="5" name="Rectangle 2">
            <a:extLst>
              <a:ext uri="{FF2B5EF4-FFF2-40B4-BE49-F238E27FC236}">
                <a16:creationId xmlns:a16="http://schemas.microsoft.com/office/drawing/2014/main" id="{7EC6B246-DF7C-6316-0B7A-2D4EE9FEDBDF}"/>
              </a:ext>
            </a:extLst>
          </p:cNvPr>
          <p:cNvSpPr>
            <a:spLocks noChangeArrowheads="1"/>
          </p:cNvSpPr>
          <p:nvPr/>
        </p:nvSpPr>
        <p:spPr bwMode="auto">
          <a:xfrm>
            <a:off x="1588120" y="1828783"/>
            <a:ext cx="917575" cy="1330325"/>
          </a:xfrm>
          <a:prstGeom prst="rect">
            <a:avLst/>
          </a:prstGeom>
          <a:solidFill>
            <a:schemeClr val="bg1">
              <a:lumMod val="85000"/>
            </a:schemeClr>
          </a:solidFill>
          <a:ln>
            <a:noFill/>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 name="Rectangle 3">
            <a:extLst>
              <a:ext uri="{FF2B5EF4-FFF2-40B4-BE49-F238E27FC236}">
                <a16:creationId xmlns:a16="http://schemas.microsoft.com/office/drawing/2014/main" id="{6D5F7D82-7E77-123F-78B7-7DCE755D8501}"/>
              </a:ext>
            </a:extLst>
          </p:cNvPr>
          <p:cNvSpPr>
            <a:spLocks noChangeArrowheads="1"/>
          </p:cNvSpPr>
          <p:nvPr/>
        </p:nvSpPr>
        <p:spPr bwMode="auto">
          <a:xfrm>
            <a:off x="2505695" y="1330308"/>
            <a:ext cx="755650" cy="2438400"/>
          </a:xfrm>
          <a:prstGeom prst="rect">
            <a:avLst/>
          </a:prstGeom>
          <a:solidFill>
            <a:schemeClr val="bg1">
              <a:lumMod val="85000"/>
            </a:schemeClr>
          </a:solidFill>
          <a:ln>
            <a:noFill/>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Line 4">
            <a:extLst>
              <a:ext uri="{FF2B5EF4-FFF2-40B4-BE49-F238E27FC236}">
                <a16:creationId xmlns:a16="http://schemas.microsoft.com/office/drawing/2014/main" id="{192A1409-6122-9FB8-F224-D919A89E92FC}"/>
              </a:ext>
            </a:extLst>
          </p:cNvPr>
          <p:cNvSpPr>
            <a:spLocks noChangeShapeType="1"/>
          </p:cNvSpPr>
          <p:nvPr/>
        </p:nvSpPr>
        <p:spPr bwMode="auto">
          <a:xfrm>
            <a:off x="2505695" y="1330308"/>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Rectangle 5">
            <a:extLst>
              <a:ext uri="{FF2B5EF4-FFF2-40B4-BE49-F238E27FC236}">
                <a16:creationId xmlns:a16="http://schemas.microsoft.com/office/drawing/2014/main" id="{93C081AE-BF40-398B-3C0A-714082CF0876}"/>
              </a:ext>
            </a:extLst>
          </p:cNvPr>
          <p:cNvSpPr>
            <a:spLocks noChangeArrowheads="1"/>
          </p:cNvSpPr>
          <p:nvPr/>
        </p:nvSpPr>
        <p:spPr bwMode="auto">
          <a:xfrm>
            <a:off x="3261345" y="1828783"/>
            <a:ext cx="917575" cy="1330325"/>
          </a:xfrm>
          <a:prstGeom prst="rect">
            <a:avLst/>
          </a:prstGeom>
          <a:solidFill>
            <a:schemeClr val="bg1">
              <a:lumMod val="85000"/>
            </a:schemeClr>
          </a:solidFill>
          <a:ln>
            <a:noFill/>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 name="Line 6">
            <a:extLst>
              <a:ext uri="{FF2B5EF4-FFF2-40B4-BE49-F238E27FC236}">
                <a16:creationId xmlns:a16="http://schemas.microsoft.com/office/drawing/2014/main" id="{EC321561-FBD1-96C8-3071-40CFCA6BFF47}"/>
              </a:ext>
            </a:extLst>
          </p:cNvPr>
          <p:cNvSpPr>
            <a:spLocks noChangeShapeType="1"/>
          </p:cNvSpPr>
          <p:nvPr/>
        </p:nvSpPr>
        <p:spPr bwMode="auto">
          <a:xfrm>
            <a:off x="3261345" y="1330308"/>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7">
            <a:extLst>
              <a:ext uri="{FF2B5EF4-FFF2-40B4-BE49-F238E27FC236}">
                <a16:creationId xmlns:a16="http://schemas.microsoft.com/office/drawing/2014/main" id="{4190C952-54E6-368B-8AAB-ED7F879E3E8C}"/>
              </a:ext>
            </a:extLst>
          </p:cNvPr>
          <p:cNvSpPr>
            <a:spLocks noChangeShapeType="1"/>
          </p:cNvSpPr>
          <p:nvPr/>
        </p:nvSpPr>
        <p:spPr bwMode="auto">
          <a:xfrm>
            <a:off x="3261345" y="1828783"/>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a:extLst>
              <a:ext uri="{FF2B5EF4-FFF2-40B4-BE49-F238E27FC236}">
                <a16:creationId xmlns:a16="http://schemas.microsoft.com/office/drawing/2014/main" id="{3B6414C1-FC00-897C-8C90-9B3B322A0F01}"/>
              </a:ext>
            </a:extLst>
          </p:cNvPr>
          <p:cNvSpPr>
            <a:spLocks noChangeShapeType="1"/>
          </p:cNvSpPr>
          <p:nvPr/>
        </p:nvSpPr>
        <p:spPr bwMode="auto">
          <a:xfrm>
            <a:off x="3261345" y="1884346"/>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a:extLst>
              <a:ext uri="{FF2B5EF4-FFF2-40B4-BE49-F238E27FC236}">
                <a16:creationId xmlns:a16="http://schemas.microsoft.com/office/drawing/2014/main" id="{38301582-883F-CDF9-46B5-BD63D7204D8C}"/>
              </a:ext>
            </a:extLst>
          </p:cNvPr>
          <p:cNvSpPr>
            <a:spLocks noChangeShapeType="1"/>
          </p:cNvSpPr>
          <p:nvPr/>
        </p:nvSpPr>
        <p:spPr bwMode="auto">
          <a:xfrm>
            <a:off x="3261345" y="3103546"/>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a:extLst>
              <a:ext uri="{FF2B5EF4-FFF2-40B4-BE49-F238E27FC236}">
                <a16:creationId xmlns:a16="http://schemas.microsoft.com/office/drawing/2014/main" id="{2BD89A36-1DE9-FA38-7840-12D0063CCEF7}"/>
              </a:ext>
            </a:extLst>
          </p:cNvPr>
          <p:cNvSpPr>
            <a:spLocks noChangeShapeType="1"/>
          </p:cNvSpPr>
          <p:nvPr/>
        </p:nvSpPr>
        <p:spPr bwMode="auto">
          <a:xfrm>
            <a:off x="3261345" y="3159108"/>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1">
            <a:extLst>
              <a:ext uri="{FF2B5EF4-FFF2-40B4-BE49-F238E27FC236}">
                <a16:creationId xmlns:a16="http://schemas.microsoft.com/office/drawing/2014/main" id="{2833D950-7868-D112-1774-D030AF88363C}"/>
              </a:ext>
            </a:extLst>
          </p:cNvPr>
          <p:cNvSpPr>
            <a:spLocks noChangeShapeType="1"/>
          </p:cNvSpPr>
          <p:nvPr/>
        </p:nvSpPr>
        <p:spPr bwMode="auto">
          <a:xfrm>
            <a:off x="1588120" y="1828783"/>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2">
            <a:extLst>
              <a:ext uri="{FF2B5EF4-FFF2-40B4-BE49-F238E27FC236}">
                <a16:creationId xmlns:a16="http://schemas.microsoft.com/office/drawing/2014/main" id="{19F2EC84-8EF7-2937-BF00-FE0B494154B1}"/>
              </a:ext>
            </a:extLst>
          </p:cNvPr>
          <p:cNvSpPr>
            <a:spLocks noChangeShapeType="1"/>
          </p:cNvSpPr>
          <p:nvPr/>
        </p:nvSpPr>
        <p:spPr bwMode="auto">
          <a:xfrm>
            <a:off x="1588120" y="1884346"/>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a:extLst>
              <a:ext uri="{FF2B5EF4-FFF2-40B4-BE49-F238E27FC236}">
                <a16:creationId xmlns:a16="http://schemas.microsoft.com/office/drawing/2014/main" id="{13D9E202-0ABD-FD87-D119-4F84FB3CA1B2}"/>
              </a:ext>
            </a:extLst>
          </p:cNvPr>
          <p:cNvSpPr>
            <a:spLocks noChangeShapeType="1"/>
          </p:cNvSpPr>
          <p:nvPr/>
        </p:nvSpPr>
        <p:spPr bwMode="auto">
          <a:xfrm>
            <a:off x="1588120" y="3103546"/>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a:extLst>
              <a:ext uri="{FF2B5EF4-FFF2-40B4-BE49-F238E27FC236}">
                <a16:creationId xmlns:a16="http://schemas.microsoft.com/office/drawing/2014/main" id="{13275351-B6F0-BB00-7B85-E644B940C0E3}"/>
              </a:ext>
            </a:extLst>
          </p:cNvPr>
          <p:cNvSpPr>
            <a:spLocks noChangeShapeType="1"/>
          </p:cNvSpPr>
          <p:nvPr/>
        </p:nvSpPr>
        <p:spPr bwMode="auto">
          <a:xfrm>
            <a:off x="1588120" y="3159108"/>
            <a:ext cx="917575"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a:extLst>
              <a:ext uri="{FF2B5EF4-FFF2-40B4-BE49-F238E27FC236}">
                <a16:creationId xmlns:a16="http://schemas.microsoft.com/office/drawing/2014/main" id="{F772CEB8-AAF6-C22C-F0DF-FB40D757A15C}"/>
              </a:ext>
            </a:extLst>
          </p:cNvPr>
          <p:cNvSpPr>
            <a:spLocks noChangeShapeType="1"/>
          </p:cNvSpPr>
          <p:nvPr/>
        </p:nvSpPr>
        <p:spPr bwMode="auto">
          <a:xfrm>
            <a:off x="2613645" y="1828783"/>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6">
            <a:extLst>
              <a:ext uri="{FF2B5EF4-FFF2-40B4-BE49-F238E27FC236}">
                <a16:creationId xmlns:a16="http://schemas.microsoft.com/office/drawing/2014/main" id="{431DA502-4F02-5EA9-19DD-0CB5136CA46C}"/>
              </a:ext>
            </a:extLst>
          </p:cNvPr>
          <p:cNvSpPr>
            <a:spLocks noChangeShapeType="1"/>
          </p:cNvSpPr>
          <p:nvPr/>
        </p:nvSpPr>
        <p:spPr bwMode="auto">
          <a:xfrm>
            <a:off x="2613645" y="3159108"/>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Rectangle 17">
            <a:extLst>
              <a:ext uri="{FF2B5EF4-FFF2-40B4-BE49-F238E27FC236}">
                <a16:creationId xmlns:a16="http://schemas.microsoft.com/office/drawing/2014/main" id="{D8CC2920-8CCE-0189-2297-EF4C1FE0ADD1}"/>
              </a:ext>
            </a:extLst>
          </p:cNvPr>
          <p:cNvSpPr>
            <a:spLocks noChangeArrowheads="1"/>
          </p:cNvSpPr>
          <p:nvPr/>
        </p:nvSpPr>
        <p:spPr bwMode="auto">
          <a:xfrm>
            <a:off x="2613645" y="1884346"/>
            <a:ext cx="539750" cy="1219200"/>
          </a:xfrm>
          <a:prstGeom prst="rect">
            <a:avLst/>
          </a:prstGeom>
          <a:pattFill prst="wdDnDiag">
            <a:fgClr>
              <a:schemeClr val="tx2">
                <a:lumMod val="50000"/>
              </a:schemeClr>
            </a:fgClr>
            <a:bgClr>
              <a:schemeClr val="accent1">
                <a:lumMod val="60000"/>
                <a:lumOff val="40000"/>
              </a:schemeClr>
            </a:bgClr>
          </a:pattFill>
          <a:ln>
            <a:noFill/>
          </a:ln>
          <a:effec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1" name="Line 18">
            <a:extLst>
              <a:ext uri="{FF2B5EF4-FFF2-40B4-BE49-F238E27FC236}">
                <a16:creationId xmlns:a16="http://schemas.microsoft.com/office/drawing/2014/main" id="{80F4CA71-3F01-AF05-2AFB-BDF9D3B38E3F}"/>
              </a:ext>
            </a:extLst>
          </p:cNvPr>
          <p:cNvSpPr>
            <a:spLocks noChangeShapeType="1"/>
          </p:cNvSpPr>
          <p:nvPr/>
        </p:nvSpPr>
        <p:spPr bwMode="auto">
          <a:xfrm>
            <a:off x="2613645" y="3103546"/>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9">
            <a:extLst>
              <a:ext uri="{FF2B5EF4-FFF2-40B4-BE49-F238E27FC236}">
                <a16:creationId xmlns:a16="http://schemas.microsoft.com/office/drawing/2014/main" id="{2219E270-AA92-AD36-D553-17425F948210}"/>
              </a:ext>
            </a:extLst>
          </p:cNvPr>
          <p:cNvSpPr>
            <a:spLocks noChangeShapeType="1"/>
          </p:cNvSpPr>
          <p:nvPr/>
        </p:nvSpPr>
        <p:spPr bwMode="auto">
          <a:xfrm>
            <a:off x="3153395" y="1330308"/>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0">
            <a:extLst>
              <a:ext uri="{FF2B5EF4-FFF2-40B4-BE49-F238E27FC236}">
                <a16:creationId xmlns:a16="http://schemas.microsoft.com/office/drawing/2014/main" id="{E87E06DC-6C08-A874-C879-A75425917DFC}"/>
              </a:ext>
            </a:extLst>
          </p:cNvPr>
          <p:cNvSpPr>
            <a:spLocks noChangeShapeType="1"/>
          </p:cNvSpPr>
          <p:nvPr/>
        </p:nvSpPr>
        <p:spPr bwMode="auto">
          <a:xfrm>
            <a:off x="2613645" y="1330308"/>
            <a:ext cx="0" cy="2438400"/>
          </a:xfrm>
          <a:prstGeom prst="line">
            <a:avLst/>
          </a:prstGeom>
          <a:noFill/>
          <a:ln w="508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a:extLst>
              <a:ext uri="{FF2B5EF4-FFF2-40B4-BE49-F238E27FC236}">
                <a16:creationId xmlns:a16="http://schemas.microsoft.com/office/drawing/2014/main" id="{BE4A22E4-59B3-E9E3-D540-C77623CBC748}"/>
              </a:ext>
            </a:extLst>
          </p:cNvPr>
          <p:cNvSpPr>
            <a:spLocks noChangeShapeType="1"/>
          </p:cNvSpPr>
          <p:nvPr/>
        </p:nvSpPr>
        <p:spPr bwMode="auto">
          <a:xfrm>
            <a:off x="2613645" y="1884346"/>
            <a:ext cx="539750" cy="0"/>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25" name="Group 22">
            <a:extLst>
              <a:ext uri="{FF2B5EF4-FFF2-40B4-BE49-F238E27FC236}">
                <a16:creationId xmlns:a16="http://schemas.microsoft.com/office/drawing/2014/main" id="{BA20AD79-D4FF-4486-5416-32B86905EEDB}"/>
              </a:ext>
            </a:extLst>
          </p:cNvPr>
          <p:cNvGrpSpPr>
            <a:grpSpLocks/>
          </p:cNvGrpSpPr>
          <p:nvPr/>
        </p:nvGrpSpPr>
        <p:grpSpPr bwMode="auto">
          <a:xfrm>
            <a:off x="4340845" y="2052621"/>
            <a:ext cx="271463" cy="830262"/>
            <a:chOff x="2761" y="1271"/>
            <a:chExt cx="192" cy="523"/>
          </a:xfrm>
        </p:grpSpPr>
        <p:sp>
          <p:nvSpPr>
            <p:cNvPr id="26" name="Arc 23">
              <a:extLst>
                <a:ext uri="{FF2B5EF4-FFF2-40B4-BE49-F238E27FC236}">
                  <a16:creationId xmlns:a16="http://schemas.microsoft.com/office/drawing/2014/main" id="{FEFE833A-2499-EAB3-B7DB-E1973299FB4F}"/>
                </a:ext>
              </a:extLst>
            </p:cNvPr>
            <p:cNvSpPr>
              <a:spLocks/>
            </p:cNvSpPr>
            <p:nvPr/>
          </p:nvSpPr>
          <p:spPr bwMode="auto">
            <a:xfrm>
              <a:off x="2761" y="1271"/>
              <a:ext cx="192" cy="279"/>
            </a:xfrm>
            <a:custGeom>
              <a:avLst/>
              <a:gdLst>
                <a:gd name="T0" fmla="*/ 0 w 21713"/>
                <a:gd name="T1" fmla="*/ 0 h 21600"/>
                <a:gd name="T2" fmla="*/ 192 w 21713"/>
                <a:gd name="T3" fmla="*/ 279 h 21600"/>
                <a:gd name="T4" fmla="*/ 1 w 21713"/>
                <a:gd name="T5" fmla="*/ 279 h 21600"/>
                <a:gd name="T6" fmla="*/ 0 60000 65536"/>
                <a:gd name="T7" fmla="*/ 0 60000 65536"/>
                <a:gd name="T8" fmla="*/ 0 60000 65536"/>
              </a:gdLst>
              <a:ahLst/>
              <a:cxnLst>
                <a:cxn ang="T6">
                  <a:pos x="T0" y="T1"/>
                </a:cxn>
                <a:cxn ang="T7">
                  <a:pos x="T2" y="T3"/>
                </a:cxn>
                <a:cxn ang="T8">
                  <a:pos x="T4" y="T5"/>
                </a:cxn>
              </a:cxnLst>
              <a:rect l="0" t="0" r="r" b="b"/>
              <a:pathLst>
                <a:path w="21713" h="21600" fill="none" extrusionOk="0">
                  <a:moveTo>
                    <a:pt x="0" y="0"/>
                  </a:moveTo>
                  <a:cubicBezTo>
                    <a:pt x="37" y="0"/>
                    <a:pt x="75" y="-1"/>
                    <a:pt x="113" y="0"/>
                  </a:cubicBezTo>
                  <a:cubicBezTo>
                    <a:pt x="12042" y="0"/>
                    <a:pt x="21713" y="9670"/>
                    <a:pt x="21713" y="21600"/>
                  </a:cubicBezTo>
                </a:path>
                <a:path w="21713" h="21600" stroke="0" extrusionOk="0">
                  <a:moveTo>
                    <a:pt x="0" y="0"/>
                  </a:moveTo>
                  <a:cubicBezTo>
                    <a:pt x="37" y="0"/>
                    <a:pt x="75" y="-1"/>
                    <a:pt x="113" y="0"/>
                  </a:cubicBezTo>
                  <a:cubicBezTo>
                    <a:pt x="12042" y="0"/>
                    <a:pt x="21713" y="9670"/>
                    <a:pt x="21713" y="21600"/>
                  </a:cubicBezTo>
                  <a:lnTo>
                    <a:pt x="113" y="21600"/>
                  </a:lnTo>
                  <a:lnTo>
                    <a:pt x="0" y="0"/>
                  </a:lnTo>
                  <a:close/>
                </a:path>
              </a:pathLst>
            </a:custGeom>
            <a:noFill/>
            <a:ln w="254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Arc 24">
              <a:extLst>
                <a:ext uri="{FF2B5EF4-FFF2-40B4-BE49-F238E27FC236}">
                  <a16:creationId xmlns:a16="http://schemas.microsoft.com/office/drawing/2014/main" id="{B762E8D8-1E38-9B2D-E5DC-B8BB86373776}"/>
                </a:ext>
              </a:extLst>
            </p:cNvPr>
            <p:cNvSpPr>
              <a:spLocks/>
            </p:cNvSpPr>
            <p:nvPr/>
          </p:nvSpPr>
          <p:spPr bwMode="auto">
            <a:xfrm rot="10800000">
              <a:off x="2762" y="1515"/>
              <a:ext cx="191" cy="279"/>
            </a:xfrm>
            <a:custGeom>
              <a:avLst/>
              <a:gdLst>
                <a:gd name="T0" fmla="*/ 0 w 21600"/>
                <a:gd name="T1" fmla="*/ 279 h 21600"/>
                <a:gd name="T2" fmla="*/ 190 w 21600"/>
                <a:gd name="T3" fmla="*/ 0 h 21600"/>
                <a:gd name="T4" fmla="*/ 191 w 21600"/>
                <a:gd name="T5" fmla="*/ 27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714"/>
                    <a:pt x="9601" y="62"/>
                    <a:pt x="21487" y="0"/>
                  </a:cubicBezTo>
                </a:path>
                <a:path w="21600" h="21600" stroke="0" extrusionOk="0">
                  <a:moveTo>
                    <a:pt x="0" y="21600"/>
                  </a:moveTo>
                  <a:cubicBezTo>
                    <a:pt x="0" y="9714"/>
                    <a:pt x="9601" y="62"/>
                    <a:pt x="21487" y="0"/>
                  </a:cubicBezTo>
                  <a:lnTo>
                    <a:pt x="21600" y="21600"/>
                  </a:lnTo>
                  <a:lnTo>
                    <a:pt x="0" y="21600"/>
                  </a:lnTo>
                  <a:close/>
                </a:path>
              </a:pathLst>
            </a:custGeom>
            <a:noFill/>
            <a:ln w="25400" cap="rnd">
              <a:solidFill>
                <a:schemeClr val="tx1"/>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28" name="Arc 25">
            <a:extLst>
              <a:ext uri="{FF2B5EF4-FFF2-40B4-BE49-F238E27FC236}">
                <a16:creationId xmlns:a16="http://schemas.microsoft.com/office/drawing/2014/main" id="{57C1FBED-C60E-7C9C-7321-BF236C22D3A9}"/>
              </a:ext>
            </a:extLst>
          </p:cNvPr>
          <p:cNvSpPr>
            <a:spLocks/>
          </p:cNvSpPr>
          <p:nvPr/>
        </p:nvSpPr>
        <p:spPr bwMode="auto">
          <a:xfrm>
            <a:off x="1157908" y="1997058"/>
            <a:ext cx="269875" cy="444500"/>
          </a:xfrm>
          <a:custGeom>
            <a:avLst/>
            <a:gdLst>
              <a:gd name="T0" fmla="*/ 0 w 21600"/>
              <a:gd name="T1" fmla="*/ 442915 h 21600"/>
              <a:gd name="T2" fmla="*/ 268463 w 21600"/>
              <a:gd name="T3" fmla="*/ 0 h 21600"/>
              <a:gd name="T4" fmla="*/ 269875 w 21600"/>
              <a:gd name="T5" fmla="*/ 4445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523"/>
                </a:moveTo>
                <a:cubicBezTo>
                  <a:pt x="42" y="9667"/>
                  <a:pt x="9631" y="62"/>
                  <a:pt x="21487" y="0"/>
                </a:cubicBezTo>
              </a:path>
              <a:path w="21600" h="21600" stroke="0" extrusionOk="0">
                <a:moveTo>
                  <a:pt x="0" y="21523"/>
                </a:moveTo>
                <a:cubicBezTo>
                  <a:pt x="42" y="9667"/>
                  <a:pt x="9631" y="62"/>
                  <a:pt x="21487" y="0"/>
                </a:cubicBezTo>
                <a:lnTo>
                  <a:pt x="21600" y="21600"/>
                </a:lnTo>
                <a:lnTo>
                  <a:pt x="0" y="21523"/>
                </a:lnTo>
                <a:close/>
              </a:path>
            </a:pathLst>
          </a:custGeom>
          <a:noFill/>
          <a:ln w="25400" cap="rnd">
            <a:solidFill>
              <a:schemeClr val="tx1"/>
            </a:solidFill>
            <a:round/>
            <a:headEnd type="none" w="sm" len="sm"/>
            <a:tailEnd type="stealth"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Arc 26">
            <a:extLst>
              <a:ext uri="{FF2B5EF4-FFF2-40B4-BE49-F238E27FC236}">
                <a16:creationId xmlns:a16="http://schemas.microsoft.com/office/drawing/2014/main" id="{D67E7C24-66E6-3049-2318-FCD768D698A7}"/>
              </a:ext>
            </a:extLst>
          </p:cNvPr>
          <p:cNvSpPr>
            <a:spLocks/>
          </p:cNvSpPr>
          <p:nvPr/>
        </p:nvSpPr>
        <p:spPr bwMode="auto">
          <a:xfrm rot="10800000">
            <a:off x="1156320" y="2385996"/>
            <a:ext cx="269875" cy="442912"/>
          </a:xfrm>
          <a:custGeom>
            <a:avLst/>
            <a:gdLst>
              <a:gd name="T0" fmla="*/ 0 w 21600"/>
              <a:gd name="T1" fmla="*/ 0 h 21600"/>
              <a:gd name="T2" fmla="*/ 269875 w 21600"/>
              <a:gd name="T3" fmla="*/ 442912 h 21600"/>
              <a:gd name="T4" fmla="*/ 0 w 21600"/>
              <a:gd name="T5" fmla="*/ 44291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5400" cap="rnd">
            <a:solidFill>
              <a:schemeClr val="tx1"/>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9">
            <a:extLst>
              <a:ext uri="{FF2B5EF4-FFF2-40B4-BE49-F238E27FC236}">
                <a16:creationId xmlns:a16="http://schemas.microsoft.com/office/drawing/2014/main" id="{B706B58A-3140-FDD8-A91E-A8AC2BE88F43}"/>
              </a:ext>
            </a:extLst>
          </p:cNvPr>
          <p:cNvSpPr>
            <a:spLocks noChangeShapeType="1"/>
          </p:cNvSpPr>
          <p:nvPr/>
        </p:nvSpPr>
        <p:spPr bwMode="auto">
          <a:xfrm>
            <a:off x="2828479" y="2828908"/>
            <a:ext cx="1762125" cy="1066800"/>
          </a:xfrm>
          <a:prstGeom prst="line">
            <a:avLst/>
          </a:prstGeom>
          <a:noFill/>
          <a:ln w="38100">
            <a:solidFill>
              <a:schemeClr val="tx1"/>
            </a:solidFill>
            <a:round/>
            <a:headEnd type="triangle" w="lg" len="lg"/>
            <a:tailEnd type="non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Rectangle 28">
            <a:extLst>
              <a:ext uri="{FF2B5EF4-FFF2-40B4-BE49-F238E27FC236}">
                <a16:creationId xmlns:a16="http://schemas.microsoft.com/office/drawing/2014/main" id="{58CFE6F7-48DD-546A-3490-D33105D2A547}"/>
              </a:ext>
            </a:extLst>
          </p:cNvPr>
          <p:cNvSpPr>
            <a:spLocks noChangeArrowheads="1"/>
          </p:cNvSpPr>
          <p:nvPr/>
        </p:nvSpPr>
        <p:spPr bwMode="auto">
          <a:xfrm>
            <a:off x="4698553" y="3362308"/>
            <a:ext cx="6383982" cy="26782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b="1" u="sng" dirty="0"/>
              <a:t>Column Panel Zone:</a:t>
            </a:r>
            <a:endParaRPr lang="en-US" altLang="en-US" b="1" dirty="0"/>
          </a:p>
          <a:p>
            <a:pPr algn="l">
              <a:spcBef>
                <a:spcPct val="0"/>
              </a:spcBef>
            </a:pPr>
            <a:r>
              <a:rPr lang="en-US" altLang="en-US" dirty="0"/>
              <a:t>- subject to high shear</a:t>
            </a:r>
          </a:p>
          <a:p>
            <a:pPr algn="l">
              <a:spcBef>
                <a:spcPct val="0"/>
              </a:spcBef>
            </a:pPr>
            <a:r>
              <a:rPr lang="en-US" altLang="en-US" dirty="0"/>
              <a:t>- shear yielding and large</a:t>
            </a:r>
          </a:p>
          <a:p>
            <a:pPr algn="l">
              <a:spcBef>
                <a:spcPct val="0"/>
              </a:spcBef>
            </a:pPr>
            <a:r>
              <a:rPr lang="en-US" altLang="en-US" dirty="0"/>
              <a:t>  shear deformations possible</a:t>
            </a:r>
          </a:p>
          <a:p>
            <a:pPr algn="l">
              <a:spcBef>
                <a:spcPct val="0"/>
              </a:spcBef>
            </a:pPr>
            <a:r>
              <a:rPr lang="en-US" altLang="en-US" dirty="0"/>
              <a:t>  (forms “shear hinge”)</a:t>
            </a:r>
          </a:p>
          <a:p>
            <a:pPr algn="l">
              <a:spcBef>
                <a:spcPct val="0"/>
              </a:spcBef>
            </a:pPr>
            <a:r>
              <a:rPr lang="en-US" altLang="en-US" dirty="0"/>
              <a:t>- provides alternate yielding</a:t>
            </a:r>
          </a:p>
          <a:p>
            <a:pPr algn="l">
              <a:spcBef>
                <a:spcPct val="0"/>
              </a:spcBef>
            </a:pPr>
            <a:r>
              <a:rPr lang="en-US" altLang="en-US" dirty="0"/>
              <a:t>  mechanism in a steel moment frame</a:t>
            </a:r>
          </a:p>
        </p:txBody>
      </p:sp>
    </p:spTree>
    <p:extLst>
      <p:ext uri="{BB962C8B-B14F-4D97-AF65-F5344CB8AC3E}">
        <p14:creationId xmlns:p14="http://schemas.microsoft.com/office/powerpoint/2010/main" val="17233668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8B3F15-E242-C72F-E4D3-E7A6E44B138C}"/>
              </a:ext>
            </a:extLst>
          </p:cNvPr>
          <p:cNvSpPr>
            <a:spLocks noGrp="1"/>
          </p:cNvSpPr>
          <p:nvPr>
            <p:ph type="body" sz="quarter" idx="38"/>
          </p:nvPr>
        </p:nvSpPr>
        <p:spPr/>
        <p:txBody>
          <a:bodyPr/>
          <a:lstStyle/>
          <a:p>
            <a:pPr algn="l"/>
            <a:r>
              <a:rPr lang="en-US" dirty="0"/>
              <a:t>Joint Deformation Due to Panel Zone Shear Yielding</a:t>
            </a:r>
          </a:p>
        </p:txBody>
      </p:sp>
      <p:sp>
        <p:nvSpPr>
          <p:cNvPr id="4" name="Slide Number Placeholder 3">
            <a:extLst>
              <a:ext uri="{FF2B5EF4-FFF2-40B4-BE49-F238E27FC236}">
                <a16:creationId xmlns:a16="http://schemas.microsoft.com/office/drawing/2014/main" id="{6B15B219-EDEC-D382-69A2-8C658FEF3D48}"/>
              </a:ext>
            </a:extLst>
          </p:cNvPr>
          <p:cNvSpPr>
            <a:spLocks noGrp="1"/>
          </p:cNvSpPr>
          <p:nvPr>
            <p:ph type="sldNum" sz="quarter" idx="40"/>
          </p:nvPr>
        </p:nvSpPr>
        <p:spPr/>
        <p:txBody>
          <a:bodyPr/>
          <a:lstStyle/>
          <a:p>
            <a:pPr>
              <a:defRPr/>
            </a:pPr>
            <a:fld id="{46425072-6E52-45A8-8A7E-A5B11BCA4176}" type="slidenum">
              <a:rPr lang="en-US" altLang="en-US" smtClean="0"/>
              <a:pPr>
                <a:defRPr/>
              </a:pPr>
              <a:t>137</a:t>
            </a:fld>
            <a:endParaRPr lang="en-US" altLang="en-US" dirty="0"/>
          </a:p>
        </p:txBody>
      </p:sp>
      <p:grpSp>
        <p:nvGrpSpPr>
          <p:cNvPr id="5" name="Group 52">
            <a:extLst>
              <a:ext uri="{FF2B5EF4-FFF2-40B4-BE49-F238E27FC236}">
                <a16:creationId xmlns:a16="http://schemas.microsoft.com/office/drawing/2014/main" id="{17123428-5E38-34CC-C21A-E50444831AD3}"/>
              </a:ext>
            </a:extLst>
          </p:cNvPr>
          <p:cNvGrpSpPr>
            <a:grpSpLocks/>
          </p:cNvGrpSpPr>
          <p:nvPr/>
        </p:nvGrpSpPr>
        <p:grpSpPr bwMode="auto">
          <a:xfrm>
            <a:off x="4221287" y="1759521"/>
            <a:ext cx="3749425" cy="4400698"/>
            <a:chOff x="2880" y="993"/>
            <a:chExt cx="1941" cy="2451"/>
          </a:xfrm>
          <a:effectLst/>
        </p:grpSpPr>
        <p:sp>
          <p:nvSpPr>
            <p:cNvPr id="6" name="Line 3">
              <a:extLst>
                <a:ext uri="{FF2B5EF4-FFF2-40B4-BE49-F238E27FC236}">
                  <a16:creationId xmlns:a16="http://schemas.microsoft.com/office/drawing/2014/main" id="{EC5972A5-9D26-78AE-D346-879994C7AC37}"/>
                </a:ext>
              </a:extLst>
            </p:cNvPr>
            <p:cNvSpPr>
              <a:spLocks noChangeShapeType="1"/>
            </p:cNvSpPr>
            <p:nvPr/>
          </p:nvSpPr>
          <p:spPr bwMode="auto">
            <a:xfrm flipV="1">
              <a:off x="3650" y="1749"/>
              <a:ext cx="0" cy="7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4">
              <a:extLst>
                <a:ext uri="{FF2B5EF4-FFF2-40B4-BE49-F238E27FC236}">
                  <a16:creationId xmlns:a16="http://schemas.microsoft.com/office/drawing/2014/main" id="{5A847591-69C7-36EF-D9EE-C25CA72D2D86}"/>
                </a:ext>
              </a:extLst>
            </p:cNvPr>
            <p:cNvSpPr>
              <a:spLocks noChangeShapeType="1"/>
            </p:cNvSpPr>
            <p:nvPr/>
          </p:nvSpPr>
          <p:spPr bwMode="auto">
            <a:xfrm flipV="1">
              <a:off x="3714" y="1774"/>
              <a:ext cx="0" cy="76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5">
              <a:extLst>
                <a:ext uri="{FF2B5EF4-FFF2-40B4-BE49-F238E27FC236}">
                  <a16:creationId xmlns:a16="http://schemas.microsoft.com/office/drawing/2014/main" id="{CED80E83-4BCE-5951-5F31-E86E6EC05A4D}"/>
                </a:ext>
              </a:extLst>
            </p:cNvPr>
            <p:cNvSpPr>
              <a:spLocks noChangeShapeType="1"/>
            </p:cNvSpPr>
            <p:nvPr/>
          </p:nvSpPr>
          <p:spPr bwMode="auto">
            <a:xfrm flipV="1">
              <a:off x="3988" y="1891"/>
              <a:ext cx="0" cy="765"/>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6">
              <a:extLst>
                <a:ext uri="{FF2B5EF4-FFF2-40B4-BE49-F238E27FC236}">
                  <a16:creationId xmlns:a16="http://schemas.microsoft.com/office/drawing/2014/main" id="{3E58AFF3-7A3E-E1DA-96C9-3121DDA69C3E}"/>
                </a:ext>
              </a:extLst>
            </p:cNvPr>
            <p:cNvSpPr>
              <a:spLocks noChangeShapeType="1"/>
            </p:cNvSpPr>
            <p:nvPr/>
          </p:nvSpPr>
          <p:spPr bwMode="auto">
            <a:xfrm flipV="1">
              <a:off x="4052" y="1917"/>
              <a:ext cx="0" cy="764"/>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7">
              <a:extLst>
                <a:ext uri="{FF2B5EF4-FFF2-40B4-BE49-F238E27FC236}">
                  <a16:creationId xmlns:a16="http://schemas.microsoft.com/office/drawing/2014/main" id="{FA7A0926-FF72-E379-00BB-E956DDED2F43}"/>
                </a:ext>
              </a:extLst>
            </p:cNvPr>
            <p:cNvSpPr>
              <a:spLocks noChangeShapeType="1"/>
            </p:cNvSpPr>
            <p:nvPr/>
          </p:nvSpPr>
          <p:spPr bwMode="auto">
            <a:xfrm flipH="1">
              <a:off x="3408" y="2515"/>
              <a:ext cx="242" cy="7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a:extLst>
                <a:ext uri="{FF2B5EF4-FFF2-40B4-BE49-F238E27FC236}">
                  <a16:creationId xmlns:a16="http://schemas.microsoft.com/office/drawing/2014/main" id="{C5880079-0EA4-65A5-6453-759EDAFE0D39}"/>
                </a:ext>
              </a:extLst>
            </p:cNvPr>
            <p:cNvSpPr>
              <a:spLocks noChangeShapeType="1"/>
            </p:cNvSpPr>
            <p:nvPr/>
          </p:nvSpPr>
          <p:spPr bwMode="auto">
            <a:xfrm flipH="1">
              <a:off x="3473" y="2541"/>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a:extLst>
                <a:ext uri="{FF2B5EF4-FFF2-40B4-BE49-F238E27FC236}">
                  <a16:creationId xmlns:a16="http://schemas.microsoft.com/office/drawing/2014/main" id="{CA423E8A-2B0A-4383-CF2C-6EF8D63250C1}"/>
                </a:ext>
              </a:extLst>
            </p:cNvPr>
            <p:cNvSpPr>
              <a:spLocks noChangeShapeType="1"/>
            </p:cNvSpPr>
            <p:nvPr/>
          </p:nvSpPr>
          <p:spPr bwMode="auto">
            <a:xfrm flipH="1">
              <a:off x="3748" y="2655"/>
              <a:ext cx="241"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a:extLst>
                <a:ext uri="{FF2B5EF4-FFF2-40B4-BE49-F238E27FC236}">
                  <a16:creationId xmlns:a16="http://schemas.microsoft.com/office/drawing/2014/main" id="{77640E00-F279-6C6F-52E2-35D9538EDCA1}"/>
                </a:ext>
              </a:extLst>
            </p:cNvPr>
            <p:cNvSpPr>
              <a:spLocks noChangeShapeType="1"/>
            </p:cNvSpPr>
            <p:nvPr/>
          </p:nvSpPr>
          <p:spPr bwMode="auto">
            <a:xfrm flipH="1">
              <a:off x="3810" y="2680"/>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1">
              <a:extLst>
                <a:ext uri="{FF2B5EF4-FFF2-40B4-BE49-F238E27FC236}">
                  <a16:creationId xmlns:a16="http://schemas.microsoft.com/office/drawing/2014/main" id="{8CD9BFD2-8E0F-1F05-F028-A12F77EAA480}"/>
                </a:ext>
              </a:extLst>
            </p:cNvPr>
            <p:cNvSpPr>
              <a:spLocks noChangeShapeType="1"/>
            </p:cNvSpPr>
            <p:nvPr/>
          </p:nvSpPr>
          <p:spPr bwMode="auto">
            <a:xfrm flipH="1">
              <a:off x="3650" y="1010"/>
              <a:ext cx="242" cy="739"/>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2">
              <a:extLst>
                <a:ext uri="{FF2B5EF4-FFF2-40B4-BE49-F238E27FC236}">
                  <a16:creationId xmlns:a16="http://schemas.microsoft.com/office/drawing/2014/main" id="{2E47406F-DE1F-61AF-7628-CFE472F95EBC}"/>
                </a:ext>
              </a:extLst>
            </p:cNvPr>
            <p:cNvSpPr>
              <a:spLocks noChangeShapeType="1"/>
            </p:cNvSpPr>
            <p:nvPr/>
          </p:nvSpPr>
          <p:spPr bwMode="auto">
            <a:xfrm flipH="1">
              <a:off x="3715" y="1036"/>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a:extLst>
                <a:ext uri="{FF2B5EF4-FFF2-40B4-BE49-F238E27FC236}">
                  <a16:creationId xmlns:a16="http://schemas.microsoft.com/office/drawing/2014/main" id="{FD5B1CDE-06F2-7699-4B33-1234663BBDC7}"/>
                </a:ext>
              </a:extLst>
            </p:cNvPr>
            <p:cNvSpPr>
              <a:spLocks noChangeShapeType="1"/>
            </p:cNvSpPr>
            <p:nvPr/>
          </p:nvSpPr>
          <p:spPr bwMode="auto">
            <a:xfrm flipH="1">
              <a:off x="3989" y="1150"/>
              <a:ext cx="243"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a:extLst>
                <a:ext uri="{FF2B5EF4-FFF2-40B4-BE49-F238E27FC236}">
                  <a16:creationId xmlns:a16="http://schemas.microsoft.com/office/drawing/2014/main" id="{64532B0E-47EB-3F9D-9F16-5357A0A9144D}"/>
                </a:ext>
              </a:extLst>
            </p:cNvPr>
            <p:cNvSpPr>
              <a:spLocks noChangeShapeType="1"/>
            </p:cNvSpPr>
            <p:nvPr/>
          </p:nvSpPr>
          <p:spPr bwMode="auto">
            <a:xfrm flipH="1">
              <a:off x="4052" y="1175"/>
              <a:ext cx="242" cy="74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a:extLst>
                <a:ext uri="{FF2B5EF4-FFF2-40B4-BE49-F238E27FC236}">
                  <a16:creationId xmlns:a16="http://schemas.microsoft.com/office/drawing/2014/main" id="{143D5021-C6B0-51D2-D998-3959712FB50C}"/>
                </a:ext>
              </a:extLst>
            </p:cNvPr>
            <p:cNvSpPr>
              <a:spLocks noChangeShapeType="1"/>
            </p:cNvSpPr>
            <p:nvPr/>
          </p:nvSpPr>
          <p:spPr bwMode="auto">
            <a:xfrm>
              <a:off x="4052" y="1917"/>
              <a:ext cx="739"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6">
              <a:extLst>
                <a:ext uri="{FF2B5EF4-FFF2-40B4-BE49-F238E27FC236}">
                  <a16:creationId xmlns:a16="http://schemas.microsoft.com/office/drawing/2014/main" id="{56297C94-9910-1EA6-5625-768DCF841296}"/>
                </a:ext>
              </a:extLst>
            </p:cNvPr>
            <p:cNvSpPr>
              <a:spLocks noChangeShapeType="1"/>
            </p:cNvSpPr>
            <p:nvPr/>
          </p:nvSpPr>
          <p:spPr bwMode="auto">
            <a:xfrm>
              <a:off x="4052" y="1963"/>
              <a:ext cx="739"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7">
              <a:extLst>
                <a:ext uri="{FF2B5EF4-FFF2-40B4-BE49-F238E27FC236}">
                  <a16:creationId xmlns:a16="http://schemas.microsoft.com/office/drawing/2014/main" id="{6747516C-13FC-7521-61D6-EEF76D213EEE}"/>
                </a:ext>
              </a:extLst>
            </p:cNvPr>
            <p:cNvSpPr>
              <a:spLocks noChangeShapeType="1"/>
            </p:cNvSpPr>
            <p:nvPr/>
          </p:nvSpPr>
          <p:spPr bwMode="auto">
            <a:xfrm>
              <a:off x="4052" y="2635"/>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8">
              <a:extLst>
                <a:ext uri="{FF2B5EF4-FFF2-40B4-BE49-F238E27FC236}">
                  <a16:creationId xmlns:a16="http://schemas.microsoft.com/office/drawing/2014/main" id="{3422BCC8-5720-A04A-0611-8EF4E52D849A}"/>
                </a:ext>
              </a:extLst>
            </p:cNvPr>
            <p:cNvSpPr>
              <a:spLocks noChangeShapeType="1"/>
            </p:cNvSpPr>
            <p:nvPr/>
          </p:nvSpPr>
          <p:spPr bwMode="auto">
            <a:xfrm>
              <a:off x="4052" y="2681"/>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9">
              <a:extLst>
                <a:ext uri="{FF2B5EF4-FFF2-40B4-BE49-F238E27FC236}">
                  <a16:creationId xmlns:a16="http://schemas.microsoft.com/office/drawing/2014/main" id="{E90683B8-A515-1665-63ED-32D008A47E97}"/>
                </a:ext>
              </a:extLst>
            </p:cNvPr>
            <p:cNvSpPr>
              <a:spLocks noChangeShapeType="1"/>
            </p:cNvSpPr>
            <p:nvPr/>
          </p:nvSpPr>
          <p:spPr bwMode="auto">
            <a:xfrm>
              <a:off x="2910" y="1749"/>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0">
              <a:extLst>
                <a:ext uri="{FF2B5EF4-FFF2-40B4-BE49-F238E27FC236}">
                  <a16:creationId xmlns:a16="http://schemas.microsoft.com/office/drawing/2014/main" id="{2B836086-E0B1-387C-97A4-BCD7077C615E}"/>
                </a:ext>
              </a:extLst>
            </p:cNvPr>
            <p:cNvSpPr>
              <a:spLocks noChangeShapeType="1"/>
            </p:cNvSpPr>
            <p:nvPr/>
          </p:nvSpPr>
          <p:spPr bwMode="auto">
            <a:xfrm>
              <a:off x="2910" y="1796"/>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a:extLst>
                <a:ext uri="{FF2B5EF4-FFF2-40B4-BE49-F238E27FC236}">
                  <a16:creationId xmlns:a16="http://schemas.microsoft.com/office/drawing/2014/main" id="{F7DB5ECA-18CD-9437-48A2-6A50B7D8C9DD}"/>
                </a:ext>
              </a:extLst>
            </p:cNvPr>
            <p:cNvSpPr>
              <a:spLocks noChangeShapeType="1"/>
            </p:cNvSpPr>
            <p:nvPr/>
          </p:nvSpPr>
          <p:spPr bwMode="auto">
            <a:xfrm>
              <a:off x="2911" y="2468"/>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2">
              <a:extLst>
                <a:ext uri="{FF2B5EF4-FFF2-40B4-BE49-F238E27FC236}">
                  <a16:creationId xmlns:a16="http://schemas.microsoft.com/office/drawing/2014/main" id="{360CCC6F-4947-E818-B85A-065B8698DFB2}"/>
                </a:ext>
              </a:extLst>
            </p:cNvPr>
            <p:cNvSpPr>
              <a:spLocks noChangeShapeType="1"/>
            </p:cNvSpPr>
            <p:nvPr/>
          </p:nvSpPr>
          <p:spPr bwMode="auto">
            <a:xfrm>
              <a:off x="2911" y="2515"/>
              <a:ext cx="74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3">
              <a:extLst>
                <a:ext uri="{FF2B5EF4-FFF2-40B4-BE49-F238E27FC236}">
                  <a16:creationId xmlns:a16="http://schemas.microsoft.com/office/drawing/2014/main" id="{56CE83AF-99B6-9176-CD5A-1EF173B3C53A}"/>
                </a:ext>
              </a:extLst>
            </p:cNvPr>
            <p:cNvSpPr>
              <a:spLocks noChangeShapeType="1"/>
            </p:cNvSpPr>
            <p:nvPr/>
          </p:nvSpPr>
          <p:spPr bwMode="auto">
            <a:xfrm>
              <a:off x="3714" y="1774"/>
              <a:ext cx="274" cy="117"/>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4">
              <a:extLst>
                <a:ext uri="{FF2B5EF4-FFF2-40B4-BE49-F238E27FC236}">
                  <a16:creationId xmlns:a16="http://schemas.microsoft.com/office/drawing/2014/main" id="{D63B35F2-7B79-AB14-1720-6D4BF6250942}"/>
                </a:ext>
              </a:extLst>
            </p:cNvPr>
            <p:cNvSpPr>
              <a:spLocks noChangeShapeType="1"/>
            </p:cNvSpPr>
            <p:nvPr/>
          </p:nvSpPr>
          <p:spPr bwMode="auto">
            <a:xfrm>
              <a:off x="3712" y="1816"/>
              <a:ext cx="274" cy="11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5">
              <a:extLst>
                <a:ext uri="{FF2B5EF4-FFF2-40B4-BE49-F238E27FC236}">
                  <a16:creationId xmlns:a16="http://schemas.microsoft.com/office/drawing/2014/main" id="{8BBE3538-3120-D968-F2C5-9AF5E976DC7F}"/>
                </a:ext>
              </a:extLst>
            </p:cNvPr>
            <p:cNvSpPr>
              <a:spLocks noChangeShapeType="1"/>
            </p:cNvSpPr>
            <p:nvPr/>
          </p:nvSpPr>
          <p:spPr bwMode="auto">
            <a:xfrm>
              <a:off x="3714" y="2497"/>
              <a:ext cx="274" cy="117"/>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6">
              <a:extLst>
                <a:ext uri="{FF2B5EF4-FFF2-40B4-BE49-F238E27FC236}">
                  <a16:creationId xmlns:a16="http://schemas.microsoft.com/office/drawing/2014/main" id="{ACF04734-356D-C0A6-0A7D-D486D4A83110}"/>
                </a:ext>
              </a:extLst>
            </p:cNvPr>
            <p:cNvSpPr>
              <a:spLocks noChangeShapeType="1"/>
            </p:cNvSpPr>
            <p:nvPr/>
          </p:nvSpPr>
          <p:spPr bwMode="auto">
            <a:xfrm>
              <a:off x="3712" y="2538"/>
              <a:ext cx="274" cy="117"/>
            </a:xfrm>
            <a:prstGeom prst="line">
              <a:avLst/>
            </a:prstGeom>
            <a:noFill/>
            <a:ln w="25400">
              <a:solidFill>
                <a:schemeClr val="tx1">
                  <a:lumMod val="65000"/>
                  <a:lumOff val="35000"/>
                </a:schemeClr>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7">
              <a:extLst>
                <a:ext uri="{FF2B5EF4-FFF2-40B4-BE49-F238E27FC236}">
                  <a16:creationId xmlns:a16="http://schemas.microsoft.com/office/drawing/2014/main" id="{D3FBC2C5-8B75-1318-63EB-D4396BC79B6A}"/>
                </a:ext>
              </a:extLst>
            </p:cNvPr>
            <p:cNvSpPr>
              <a:spLocks noChangeShapeType="1"/>
            </p:cNvSpPr>
            <p:nvPr/>
          </p:nvSpPr>
          <p:spPr bwMode="auto">
            <a:xfrm>
              <a:off x="4792" y="1895"/>
              <a:ext cx="0" cy="3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8">
              <a:extLst>
                <a:ext uri="{FF2B5EF4-FFF2-40B4-BE49-F238E27FC236}">
                  <a16:creationId xmlns:a16="http://schemas.microsoft.com/office/drawing/2014/main" id="{8C27858F-5CBA-092A-3487-138EB9186CC9}"/>
                </a:ext>
              </a:extLst>
            </p:cNvPr>
            <p:cNvSpPr>
              <a:spLocks noChangeShapeType="1"/>
            </p:cNvSpPr>
            <p:nvPr/>
          </p:nvSpPr>
          <p:spPr bwMode="auto">
            <a:xfrm>
              <a:off x="4761" y="2239"/>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9">
              <a:extLst>
                <a:ext uri="{FF2B5EF4-FFF2-40B4-BE49-F238E27FC236}">
                  <a16:creationId xmlns:a16="http://schemas.microsoft.com/office/drawing/2014/main" id="{4C59286F-B898-39EC-7ED4-37AC40436B8F}"/>
                </a:ext>
              </a:extLst>
            </p:cNvPr>
            <p:cNvSpPr>
              <a:spLocks noChangeShapeType="1"/>
            </p:cNvSpPr>
            <p:nvPr/>
          </p:nvSpPr>
          <p:spPr bwMode="auto">
            <a:xfrm flipV="1">
              <a:off x="4792" y="2359"/>
              <a:ext cx="0" cy="34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0">
              <a:extLst>
                <a:ext uri="{FF2B5EF4-FFF2-40B4-BE49-F238E27FC236}">
                  <a16:creationId xmlns:a16="http://schemas.microsoft.com/office/drawing/2014/main" id="{86E6C6BA-C728-1B97-50BD-90257787DE90}"/>
                </a:ext>
              </a:extLst>
            </p:cNvPr>
            <p:cNvSpPr>
              <a:spLocks noChangeShapeType="1"/>
            </p:cNvSpPr>
            <p:nvPr/>
          </p:nvSpPr>
          <p:spPr bwMode="auto">
            <a:xfrm>
              <a:off x="4761" y="2357"/>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1">
              <a:extLst>
                <a:ext uri="{FF2B5EF4-FFF2-40B4-BE49-F238E27FC236}">
                  <a16:creationId xmlns:a16="http://schemas.microsoft.com/office/drawing/2014/main" id="{B9A57830-9BDE-6C11-D537-89A005E3D574}"/>
                </a:ext>
              </a:extLst>
            </p:cNvPr>
            <p:cNvSpPr>
              <a:spLocks noChangeShapeType="1"/>
            </p:cNvSpPr>
            <p:nvPr/>
          </p:nvSpPr>
          <p:spPr bwMode="auto">
            <a:xfrm flipH="1">
              <a:off x="4761" y="2239"/>
              <a:ext cx="60" cy="11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2">
              <a:extLst>
                <a:ext uri="{FF2B5EF4-FFF2-40B4-BE49-F238E27FC236}">
                  <a16:creationId xmlns:a16="http://schemas.microsoft.com/office/drawing/2014/main" id="{743B0979-CAB1-0AF1-506F-81FE443AD070}"/>
                </a:ext>
              </a:extLst>
            </p:cNvPr>
            <p:cNvSpPr>
              <a:spLocks noChangeShapeType="1"/>
            </p:cNvSpPr>
            <p:nvPr/>
          </p:nvSpPr>
          <p:spPr bwMode="auto">
            <a:xfrm>
              <a:off x="2911" y="1728"/>
              <a:ext cx="0" cy="3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3">
              <a:extLst>
                <a:ext uri="{FF2B5EF4-FFF2-40B4-BE49-F238E27FC236}">
                  <a16:creationId xmlns:a16="http://schemas.microsoft.com/office/drawing/2014/main" id="{C9FFFF07-172B-EEE2-679F-BAC1588400E5}"/>
                </a:ext>
              </a:extLst>
            </p:cNvPr>
            <p:cNvSpPr>
              <a:spLocks noChangeShapeType="1"/>
            </p:cNvSpPr>
            <p:nvPr/>
          </p:nvSpPr>
          <p:spPr bwMode="auto">
            <a:xfrm>
              <a:off x="2880" y="2072"/>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4">
              <a:extLst>
                <a:ext uri="{FF2B5EF4-FFF2-40B4-BE49-F238E27FC236}">
                  <a16:creationId xmlns:a16="http://schemas.microsoft.com/office/drawing/2014/main" id="{F8AB50AB-49B3-7B93-5FF9-D37DE9D6E678}"/>
                </a:ext>
              </a:extLst>
            </p:cNvPr>
            <p:cNvSpPr>
              <a:spLocks noChangeShapeType="1"/>
            </p:cNvSpPr>
            <p:nvPr/>
          </p:nvSpPr>
          <p:spPr bwMode="auto">
            <a:xfrm flipV="1">
              <a:off x="2911" y="2192"/>
              <a:ext cx="0" cy="34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5">
              <a:extLst>
                <a:ext uri="{FF2B5EF4-FFF2-40B4-BE49-F238E27FC236}">
                  <a16:creationId xmlns:a16="http://schemas.microsoft.com/office/drawing/2014/main" id="{A5CFD8B0-7133-038C-2A88-A111E8526BB6}"/>
                </a:ext>
              </a:extLst>
            </p:cNvPr>
            <p:cNvSpPr>
              <a:spLocks noChangeShapeType="1"/>
            </p:cNvSpPr>
            <p:nvPr/>
          </p:nvSpPr>
          <p:spPr bwMode="auto">
            <a:xfrm>
              <a:off x="2880" y="2190"/>
              <a:ext cx="60" cy="0"/>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6">
              <a:extLst>
                <a:ext uri="{FF2B5EF4-FFF2-40B4-BE49-F238E27FC236}">
                  <a16:creationId xmlns:a16="http://schemas.microsoft.com/office/drawing/2014/main" id="{E1EBB197-C630-D8E0-8244-ECD351577A28}"/>
                </a:ext>
              </a:extLst>
            </p:cNvPr>
            <p:cNvSpPr>
              <a:spLocks noChangeShapeType="1"/>
            </p:cNvSpPr>
            <p:nvPr/>
          </p:nvSpPr>
          <p:spPr bwMode="auto">
            <a:xfrm flipH="1">
              <a:off x="2880" y="2072"/>
              <a:ext cx="60" cy="118"/>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7">
              <a:extLst>
                <a:ext uri="{FF2B5EF4-FFF2-40B4-BE49-F238E27FC236}">
                  <a16:creationId xmlns:a16="http://schemas.microsoft.com/office/drawing/2014/main" id="{8A463C5B-7682-EC54-DBBC-32B77B780ADE}"/>
                </a:ext>
              </a:extLst>
            </p:cNvPr>
            <p:cNvSpPr>
              <a:spLocks noChangeShapeType="1"/>
            </p:cNvSpPr>
            <p:nvPr/>
          </p:nvSpPr>
          <p:spPr bwMode="auto">
            <a:xfrm>
              <a:off x="3855" y="993"/>
              <a:ext cx="219" cy="9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8">
              <a:extLst>
                <a:ext uri="{FF2B5EF4-FFF2-40B4-BE49-F238E27FC236}">
                  <a16:creationId xmlns:a16="http://schemas.microsoft.com/office/drawing/2014/main" id="{937644C4-F706-6FFF-E3B2-10324BFABBCF}"/>
                </a:ext>
              </a:extLst>
            </p:cNvPr>
            <p:cNvSpPr>
              <a:spLocks noChangeShapeType="1"/>
            </p:cNvSpPr>
            <p:nvPr/>
          </p:nvSpPr>
          <p:spPr bwMode="auto">
            <a:xfrm>
              <a:off x="4131" y="1107"/>
              <a:ext cx="219" cy="9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39">
              <a:extLst>
                <a:ext uri="{FF2B5EF4-FFF2-40B4-BE49-F238E27FC236}">
                  <a16:creationId xmlns:a16="http://schemas.microsoft.com/office/drawing/2014/main" id="{DAC892E9-606B-9121-74B4-3E3F789BE451}"/>
                </a:ext>
              </a:extLst>
            </p:cNvPr>
            <p:cNvSpPr>
              <a:spLocks noChangeShapeType="1"/>
            </p:cNvSpPr>
            <p:nvPr/>
          </p:nvSpPr>
          <p:spPr bwMode="auto">
            <a:xfrm flipV="1">
              <a:off x="4074" y="1042"/>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40">
              <a:extLst>
                <a:ext uri="{FF2B5EF4-FFF2-40B4-BE49-F238E27FC236}">
                  <a16:creationId xmlns:a16="http://schemas.microsoft.com/office/drawing/2014/main" id="{A6D97486-57FC-9137-DA8E-7DF30630E78E}"/>
                </a:ext>
              </a:extLst>
            </p:cNvPr>
            <p:cNvSpPr>
              <a:spLocks noChangeShapeType="1"/>
            </p:cNvSpPr>
            <p:nvPr/>
          </p:nvSpPr>
          <p:spPr bwMode="auto">
            <a:xfrm flipH="1">
              <a:off x="4060" y="1083"/>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41">
              <a:extLst>
                <a:ext uri="{FF2B5EF4-FFF2-40B4-BE49-F238E27FC236}">
                  <a16:creationId xmlns:a16="http://schemas.microsoft.com/office/drawing/2014/main" id="{54D4046E-09D7-833F-D56D-FA77DA4236FB}"/>
                </a:ext>
              </a:extLst>
            </p:cNvPr>
            <p:cNvSpPr>
              <a:spLocks noChangeShapeType="1"/>
            </p:cNvSpPr>
            <p:nvPr/>
          </p:nvSpPr>
          <p:spPr bwMode="auto">
            <a:xfrm flipV="1">
              <a:off x="4131" y="1065"/>
              <a:ext cx="13"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2">
              <a:extLst>
                <a:ext uri="{FF2B5EF4-FFF2-40B4-BE49-F238E27FC236}">
                  <a16:creationId xmlns:a16="http://schemas.microsoft.com/office/drawing/2014/main" id="{78964691-A125-37C0-082D-54C31D34C276}"/>
                </a:ext>
              </a:extLst>
            </p:cNvPr>
            <p:cNvSpPr>
              <a:spLocks noChangeShapeType="1"/>
            </p:cNvSpPr>
            <p:nvPr/>
          </p:nvSpPr>
          <p:spPr bwMode="auto">
            <a:xfrm flipH="1">
              <a:off x="4117" y="1106"/>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3">
              <a:extLst>
                <a:ext uri="{FF2B5EF4-FFF2-40B4-BE49-F238E27FC236}">
                  <a16:creationId xmlns:a16="http://schemas.microsoft.com/office/drawing/2014/main" id="{712FE491-563A-AC6A-928A-EEF48F979CEC}"/>
                </a:ext>
              </a:extLst>
            </p:cNvPr>
            <p:cNvSpPr>
              <a:spLocks noChangeShapeType="1"/>
            </p:cNvSpPr>
            <p:nvPr/>
          </p:nvSpPr>
          <p:spPr bwMode="auto">
            <a:xfrm>
              <a:off x="4088" y="1042"/>
              <a:ext cx="29" cy="10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4">
              <a:extLst>
                <a:ext uri="{FF2B5EF4-FFF2-40B4-BE49-F238E27FC236}">
                  <a16:creationId xmlns:a16="http://schemas.microsoft.com/office/drawing/2014/main" id="{A38642AA-875D-B804-CAAE-261C50B3CC2B}"/>
                </a:ext>
              </a:extLst>
            </p:cNvPr>
            <p:cNvSpPr>
              <a:spLocks noChangeShapeType="1"/>
            </p:cNvSpPr>
            <p:nvPr/>
          </p:nvSpPr>
          <p:spPr bwMode="auto">
            <a:xfrm>
              <a:off x="3372" y="3238"/>
              <a:ext cx="218" cy="91"/>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5">
              <a:extLst>
                <a:ext uri="{FF2B5EF4-FFF2-40B4-BE49-F238E27FC236}">
                  <a16:creationId xmlns:a16="http://schemas.microsoft.com/office/drawing/2014/main" id="{9849C97B-EC52-A3CC-8C5D-DF350985AA00}"/>
                </a:ext>
              </a:extLst>
            </p:cNvPr>
            <p:cNvSpPr>
              <a:spLocks noChangeShapeType="1"/>
            </p:cNvSpPr>
            <p:nvPr/>
          </p:nvSpPr>
          <p:spPr bwMode="auto">
            <a:xfrm>
              <a:off x="3646" y="3352"/>
              <a:ext cx="220" cy="9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46">
              <a:extLst>
                <a:ext uri="{FF2B5EF4-FFF2-40B4-BE49-F238E27FC236}">
                  <a16:creationId xmlns:a16="http://schemas.microsoft.com/office/drawing/2014/main" id="{C5DA4CC4-A7C4-53B7-5227-5C97F23BC29F}"/>
                </a:ext>
              </a:extLst>
            </p:cNvPr>
            <p:cNvSpPr>
              <a:spLocks noChangeShapeType="1"/>
            </p:cNvSpPr>
            <p:nvPr/>
          </p:nvSpPr>
          <p:spPr bwMode="auto">
            <a:xfrm flipV="1">
              <a:off x="3590" y="3287"/>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47">
              <a:extLst>
                <a:ext uri="{FF2B5EF4-FFF2-40B4-BE49-F238E27FC236}">
                  <a16:creationId xmlns:a16="http://schemas.microsoft.com/office/drawing/2014/main" id="{BC0A9D48-53BA-00C8-3C7C-86174362270E}"/>
                </a:ext>
              </a:extLst>
            </p:cNvPr>
            <p:cNvSpPr>
              <a:spLocks noChangeShapeType="1"/>
            </p:cNvSpPr>
            <p:nvPr/>
          </p:nvSpPr>
          <p:spPr bwMode="auto">
            <a:xfrm flipH="1">
              <a:off x="3577" y="3328"/>
              <a:ext cx="13"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48">
              <a:extLst>
                <a:ext uri="{FF2B5EF4-FFF2-40B4-BE49-F238E27FC236}">
                  <a16:creationId xmlns:a16="http://schemas.microsoft.com/office/drawing/2014/main" id="{324A41BF-B517-9345-0408-F81B11E22DC4}"/>
                </a:ext>
              </a:extLst>
            </p:cNvPr>
            <p:cNvSpPr>
              <a:spLocks noChangeShapeType="1"/>
            </p:cNvSpPr>
            <p:nvPr/>
          </p:nvSpPr>
          <p:spPr bwMode="auto">
            <a:xfrm flipV="1">
              <a:off x="3646" y="3310"/>
              <a:ext cx="14"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49">
              <a:extLst>
                <a:ext uri="{FF2B5EF4-FFF2-40B4-BE49-F238E27FC236}">
                  <a16:creationId xmlns:a16="http://schemas.microsoft.com/office/drawing/2014/main" id="{7A230234-97ED-0484-CDA5-DD73D2C5C02C}"/>
                </a:ext>
              </a:extLst>
            </p:cNvPr>
            <p:cNvSpPr>
              <a:spLocks noChangeShapeType="1"/>
            </p:cNvSpPr>
            <p:nvPr/>
          </p:nvSpPr>
          <p:spPr bwMode="auto">
            <a:xfrm flipH="1">
              <a:off x="3634" y="3351"/>
              <a:ext cx="12" cy="42"/>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50">
              <a:extLst>
                <a:ext uri="{FF2B5EF4-FFF2-40B4-BE49-F238E27FC236}">
                  <a16:creationId xmlns:a16="http://schemas.microsoft.com/office/drawing/2014/main" id="{F3CDC1EF-8A94-6A6C-9AD9-0764FAF994B4}"/>
                </a:ext>
              </a:extLst>
            </p:cNvPr>
            <p:cNvSpPr>
              <a:spLocks noChangeShapeType="1"/>
            </p:cNvSpPr>
            <p:nvPr/>
          </p:nvSpPr>
          <p:spPr bwMode="auto">
            <a:xfrm>
              <a:off x="3604" y="3287"/>
              <a:ext cx="30" cy="106"/>
            </a:xfrm>
            <a:prstGeom prst="line">
              <a:avLst/>
            </a:prstGeom>
            <a:noFill/>
            <a:ln w="254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17614806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8.xml><?xml version="1.0" encoding="utf-8"?>
<p:sld xmlns:a="http://schemas.openxmlformats.org/drawingml/2006/main" xmlns:r="http://schemas.openxmlformats.org/officeDocument/2006/relationships" xmlns:p="http://schemas.openxmlformats.org/presentationml/2006/main">
  <p:cSld>
    <p:bg>
      <p:bgPr>
        <a:gradFill>
          <a:gsLst>
            <a:gs pos="10000">
              <a:schemeClr val="accent2">
                <a:lumMod val="75000"/>
              </a:schemeClr>
            </a:gs>
            <a:gs pos="90000">
              <a:schemeClr val="bg1">
                <a:lumMod val="85000"/>
              </a:schemeClr>
            </a:gs>
          </a:gsLst>
          <a:lin ang="54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6C8D96-F512-D556-C3B1-F4828884617A}"/>
              </a:ext>
            </a:extLst>
          </p:cNvPr>
          <p:cNvGrpSpPr/>
          <p:nvPr/>
        </p:nvGrpSpPr>
        <p:grpSpPr>
          <a:xfrm>
            <a:off x="5879976" y="225302"/>
            <a:ext cx="4713881" cy="6410325"/>
            <a:chOff x="3925888" y="223837"/>
            <a:chExt cx="4713881" cy="6410325"/>
          </a:xfrm>
        </p:grpSpPr>
        <p:grpSp>
          <p:nvGrpSpPr>
            <p:cNvPr id="6" name="Group 5">
              <a:extLst>
                <a:ext uri="{FF2B5EF4-FFF2-40B4-BE49-F238E27FC236}">
                  <a16:creationId xmlns:a16="http://schemas.microsoft.com/office/drawing/2014/main" id="{571BCF10-7360-069D-B1EF-6B569461DEEE}"/>
                </a:ext>
              </a:extLst>
            </p:cNvPr>
            <p:cNvGrpSpPr>
              <a:grpSpLocks noChangeAspect="1"/>
            </p:cNvGrpSpPr>
            <p:nvPr/>
          </p:nvGrpSpPr>
          <p:grpSpPr>
            <a:xfrm>
              <a:off x="3925888" y="223837"/>
              <a:ext cx="4713881" cy="6410325"/>
              <a:chOff x="3925888" y="223837"/>
              <a:chExt cx="4713881" cy="6410325"/>
            </a:xfrm>
          </p:grpSpPr>
          <p:pic>
            <p:nvPicPr>
              <p:cNvPr id="10" name="Picture 2" descr="MRF3">
                <a:extLst>
                  <a:ext uri="{FF2B5EF4-FFF2-40B4-BE49-F238E27FC236}">
                    <a16:creationId xmlns:a16="http://schemas.microsoft.com/office/drawing/2014/main" id="{7C53CFE5-E4CD-30E0-BF6E-54BC82F6C87A}"/>
                  </a:ext>
                </a:extLst>
              </p:cNvPr>
              <p:cNvPicPr>
                <a:picLocks noChangeAspect="1" noChangeArrowheads="1"/>
              </p:cNvPicPr>
              <p:nvPr/>
            </p:nvPicPr>
            <p:blipFill>
              <a:blip r:embed="rId3" cstate="print"/>
              <a:srcRect/>
              <a:stretch>
                <a:fillRect/>
              </a:stretch>
            </p:blipFill>
            <p:spPr bwMode="blackGray">
              <a:xfrm>
                <a:off x="3925888" y="223837"/>
                <a:ext cx="4695825" cy="6410325"/>
              </a:xfrm>
              <a:prstGeom prst="rect">
                <a:avLst/>
              </a:prstGeom>
              <a:noFill/>
            </p:spPr>
          </p:pic>
          <p:grpSp>
            <p:nvGrpSpPr>
              <p:cNvPr id="11" name="Group 10">
                <a:extLst>
                  <a:ext uri="{FF2B5EF4-FFF2-40B4-BE49-F238E27FC236}">
                    <a16:creationId xmlns:a16="http://schemas.microsoft.com/office/drawing/2014/main" id="{A7D2E384-86AF-1CE6-FD92-3E03D8C570CF}"/>
                  </a:ext>
                </a:extLst>
              </p:cNvPr>
              <p:cNvGrpSpPr/>
              <p:nvPr/>
            </p:nvGrpSpPr>
            <p:grpSpPr>
              <a:xfrm>
                <a:off x="4410920" y="275716"/>
                <a:ext cx="4228849" cy="3519548"/>
                <a:chOff x="4410920" y="275716"/>
                <a:chExt cx="4228849" cy="3519548"/>
              </a:xfrm>
            </p:grpSpPr>
            <p:sp>
              <p:nvSpPr>
                <p:cNvPr id="12" name="Flowchart: Data 11">
                  <a:extLst>
                    <a:ext uri="{FF2B5EF4-FFF2-40B4-BE49-F238E27FC236}">
                      <a16:creationId xmlns:a16="http://schemas.microsoft.com/office/drawing/2014/main" id="{F1E22A7F-B087-CF19-4BE5-33CF063E7C79}"/>
                    </a:ext>
                  </a:extLst>
                </p:cNvPr>
                <p:cNvSpPr>
                  <a:spLocks noChangeAspect="1"/>
                </p:cNvSpPr>
                <p:nvPr/>
              </p:nvSpPr>
              <p:spPr bwMode="auto">
                <a:xfrm rot="540000" flipH="1">
                  <a:off x="4410920" y="3369201"/>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Flowchart: Data 12">
                  <a:extLst>
                    <a:ext uri="{FF2B5EF4-FFF2-40B4-BE49-F238E27FC236}">
                      <a16:creationId xmlns:a16="http://schemas.microsoft.com/office/drawing/2014/main" id="{B6578F3B-6E05-4481-7BB1-76B37460DDFA}"/>
                    </a:ext>
                  </a:extLst>
                </p:cNvPr>
                <p:cNvSpPr>
                  <a:spLocks noChangeAspect="1"/>
                </p:cNvSpPr>
                <p:nvPr/>
              </p:nvSpPr>
              <p:spPr bwMode="auto">
                <a:xfrm rot="491088" flipH="1">
                  <a:off x="7894789" y="3370532"/>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Flowchart: Data 13">
                  <a:extLst>
                    <a:ext uri="{FF2B5EF4-FFF2-40B4-BE49-F238E27FC236}">
                      <a16:creationId xmlns:a16="http://schemas.microsoft.com/office/drawing/2014/main" id="{AFD02D06-52DA-ABC7-C176-31E9BBC4C604}"/>
                    </a:ext>
                  </a:extLst>
                </p:cNvPr>
                <p:cNvSpPr>
                  <a:spLocks noChangeAspect="1"/>
                </p:cNvSpPr>
                <p:nvPr/>
              </p:nvSpPr>
              <p:spPr bwMode="auto">
                <a:xfrm rot="540000" flipH="1">
                  <a:off x="4819280" y="279547"/>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Flowchart: Data 14">
                  <a:extLst>
                    <a:ext uri="{FF2B5EF4-FFF2-40B4-BE49-F238E27FC236}">
                      <a16:creationId xmlns:a16="http://schemas.microsoft.com/office/drawing/2014/main" id="{E330CAD3-0EE0-1905-0939-B313DE907B78}"/>
                    </a:ext>
                  </a:extLst>
                </p:cNvPr>
                <p:cNvSpPr>
                  <a:spLocks noChangeAspect="1"/>
                </p:cNvSpPr>
                <p:nvPr/>
              </p:nvSpPr>
              <p:spPr bwMode="auto">
                <a:xfrm rot="540000" flipH="1">
                  <a:off x="8300019" y="275716"/>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grpSp>
          <p:nvGrpSpPr>
            <p:cNvPr id="7" name="Group 6">
              <a:extLst>
                <a:ext uri="{FF2B5EF4-FFF2-40B4-BE49-F238E27FC236}">
                  <a16:creationId xmlns:a16="http://schemas.microsoft.com/office/drawing/2014/main" id="{258B1547-6C69-108D-16E8-B3604B07DAF7}"/>
                </a:ext>
              </a:extLst>
            </p:cNvPr>
            <p:cNvGrpSpPr/>
            <p:nvPr/>
          </p:nvGrpSpPr>
          <p:grpSpPr>
            <a:xfrm>
              <a:off x="4041228" y="6136335"/>
              <a:ext cx="3799368" cy="361686"/>
              <a:chOff x="4041228" y="6136335"/>
              <a:chExt cx="3799368" cy="361686"/>
            </a:xfrm>
          </p:grpSpPr>
          <p:sp>
            <p:nvSpPr>
              <p:cNvPr id="8" name="Freeform 8">
                <a:extLst>
                  <a:ext uri="{FF2B5EF4-FFF2-40B4-BE49-F238E27FC236}">
                    <a16:creationId xmlns:a16="http://schemas.microsoft.com/office/drawing/2014/main" id="{813BA934-88A6-7914-10EC-183F5380D6C2}"/>
                  </a:ext>
                </a:extLst>
              </p:cNvPr>
              <p:cNvSpPr>
                <a:spLocks noChangeAspect="1"/>
              </p:cNvSpPr>
              <p:nvPr/>
            </p:nvSpPr>
            <p:spPr bwMode="auto">
              <a:xfrm rot="-120000">
                <a:off x="4041228" y="6140669"/>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rgbClr val="0A101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Freeform 9">
                <a:extLst>
                  <a:ext uri="{FF2B5EF4-FFF2-40B4-BE49-F238E27FC236}">
                    <a16:creationId xmlns:a16="http://schemas.microsoft.com/office/drawing/2014/main" id="{6724E7F2-790D-8B3D-D6DB-0C94B584ECF0}"/>
                  </a:ext>
                </a:extLst>
              </p:cNvPr>
              <p:cNvSpPr>
                <a:spLocks noChangeAspect="1"/>
              </p:cNvSpPr>
              <p:nvPr/>
            </p:nvSpPr>
            <p:spPr bwMode="auto">
              <a:xfrm rot="-120000">
                <a:off x="7530541" y="6136335"/>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
        <p:nvSpPr>
          <p:cNvPr id="2" name="Slide Number Placeholder 1">
            <a:extLst>
              <a:ext uri="{FF2B5EF4-FFF2-40B4-BE49-F238E27FC236}">
                <a16:creationId xmlns:a16="http://schemas.microsoft.com/office/drawing/2014/main" id="{FA1D7366-60AE-AB92-F927-35E40FFF0E0D}"/>
              </a:ext>
            </a:extLst>
          </p:cNvPr>
          <p:cNvSpPr>
            <a:spLocks noGrp="1"/>
          </p:cNvSpPr>
          <p:nvPr>
            <p:ph type="sldNum" sz="quarter" idx="40"/>
          </p:nvPr>
        </p:nvSpPr>
        <p:spPr/>
        <p:txBody>
          <a:bodyPr/>
          <a:lstStyle/>
          <a:p>
            <a:pPr>
              <a:defRPr/>
            </a:pPr>
            <a:fld id="{46425072-6E52-45A8-8A7E-A5B11BCA4176}" type="slidenum">
              <a:rPr lang="en-US" altLang="en-US" smtClean="0"/>
              <a:pPr>
                <a:defRPr/>
              </a:pPr>
              <a:t>138</a:t>
            </a:fld>
            <a:endParaRPr lang="en-US" altLang="en-US" dirty="0"/>
          </a:p>
        </p:txBody>
      </p:sp>
      <p:sp>
        <p:nvSpPr>
          <p:cNvPr id="4" name="Text Box 3">
            <a:extLst>
              <a:ext uri="{FF2B5EF4-FFF2-40B4-BE49-F238E27FC236}">
                <a16:creationId xmlns:a16="http://schemas.microsoft.com/office/drawing/2014/main" id="{FB6E8608-6193-3D8C-A1F5-14551197DB48}"/>
              </a:ext>
            </a:extLst>
          </p:cNvPr>
          <p:cNvSpPr txBox="1">
            <a:spLocks noChangeArrowheads="1"/>
          </p:cNvSpPr>
          <p:nvPr/>
        </p:nvSpPr>
        <p:spPr bwMode="auto">
          <a:xfrm>
            <a:off x="1085246" y="2521203"/>
            <a:ext cx="432829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4400" b="1" dirty="0"/>
              <a:t>Plastic Hinges </a:t>
            </a:r>
          </a:p>
          <a:p>
            <a:pPr algn="ctr"/>
            <a:r>
              <a:rPr lang="en-US" altLang="en-US" sz="4400" b="1" dirty="0"/>
              <a:t>In Column Panel Zones</a:t>
            </a:r>
          </a:p>
        </p:txBody>
      </p:sp>
    </p:spTree>
    <p:extLst>
      <p:ext uri="{BB962C8B-B14F-4D97-AF65-F5344CB8AC3E}">
        <p14:creationId xmlns:p14="http://schemas.microsoft.com/office/powerpoint/2010/main" val="197004797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480FB8-23D5-852F-F8C0-037129EAAD56}"/>
              </a:ext>
            </a:extLst>
          </p:cNvPr>
          <p:cNvSpPr>
            <a:spLocks noGrp="1"/>
          </p:cNvSpPr>
          <p:nvPr>
            <p:ph type="sldNum" sz="quarter" idx="40"/>
          </p:nvPr>
        </p:nvSpPr>
        <p:spPr/>
        <p:txBody>
          <a:bodyPr/>
          <a:lstStyle/>
          <a:p>
            <a:pPr>
              <a:defRPr/>
            </a:pPr>
            <a:fld id="{46425072-6E52-45A8-8A7E-A5B11BCA4176}" type="slidenum">
              <a:rPr lang="en-US" altLang="en-US" smtClean="0"/>
              <a:pPr>
                <a:defRPr/>
              </a:pPr>
              <a:t>139</a:t>
            </a:fld>
            <a:endParaRPr lang="en-US" altLang="en-US" dirty="0"/>
          </a:p>
        </p:txBody>
      </p:sp>
      <p:pic>
        <p:nvPicPr>
          <p:cNvPr id="3" name="Picture 3" descr="panel zone">
            <a:extLst>
              <a:ext uri="{FF2B5EF4-FFF2-40B4-BE49-F238E27FC236}">
                <a16:creationId xmlns:a16="http://schemas.microsoft.com/office/drawing/2014/main" id="{3F98458A-2874-BBF1-4D13-4C6303F72C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49320" y="0"/>
            <a:ext cx="4493359"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039949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AAF32D11-FC2C-3C47-2C9B-67AA095C3D20}"/>
              </a:ext>
            </a:extLst>
          </p:cNvPr>
          <p:cNvSpPr>
            <a:spLocks noGrp="1"/>
          </p:cNvSpPr>
          <p:nvPr>
            <p:ph type="body" sz="quarter" idx="38"/>
          </p:nvPr>
        </p:nvSpPr>
        <p:spPr/>
        <p:txBody>
          <a:bodyPr/>
          <a:lstStyle/>
          <a:p>
            <a:r>
              <a:rPr lang="en-US" sz="3200" dirty="0"/>
              <a:t>Possible Plastic Hinge Locations</a:t>
            </a:r>
          </a:p>
        </p:txBody>
      </p:sp>
      <p:sp>
        <p:nvSpPr>
          <p:cNvPr id="4" name="Slide Number Placeholder 3">
            <a:extLst>
              <a:ext uri="{FF2B5EF4-FFF2-40B4-BE49-F238E27FC236}">
                <a16:creationId xmlns:a16="http://schemas.microsoft.com/office/drawing/2014/main" id="{2B0EF906-9FB6-61AD-EB8F-FE8B57B03690}"/>
              </a:ext>
            </a:extLst>
          </p:cNvPr>
          <p:cNvSpPr>
            <a:spLocks noGrp="1"/>
          </p:cNvSpPr>
          <p:nvPr>
            <p:ph type="sldNum" sz="quarter" idx="40"/>
          </p:nvPr>
        </p:nvSpPr>
        <p:spPr/>
        <p:txBody>
          <a:bodyPr/>
          <a:lstStyle/>
          <a:p>
            <a:pPr>
              <a:defRPr/>
            </a:pPr>
            <a:fld id="{6E117181-2254-4C4E-B84D-C4647DF99217}" type="slidenum">
              <a:rPr lang="en-US" altLang="en-US" smtClean="0"/>
              <a:pPr>
                <a:defRPr/>
              </a:pPr>
              <a:t>14</a:t>
            </a:fld>
            <a:endParaRPr lang="en-US" altLang="en-US" dirty="0"/>
          </a:p>
        </p:txBody>
      </p:sp>
      <p:pic>
        <p:nvPicPr>
          <p:cNvPr id="5" name="Picture 2" descr="MRF7">
            <a:extLst>
              <a:ext uri="{FF2B5EF4-FFF2-40B4-BE49-F238E27FC236}">
                <a16:creationId xmlns:a16="http://schemas.microsoft.com/office/drawing/2014/main" id="{78768348-EB7B-1C1F-1B1F-A68B56FB6C7B}"/>
              </a:ext>
            </a:extLst>
          </p:cNvPr>
          <p:cNvPicPr>
            <a:picLocks noChangeAspect="1" noChangeArrowheads="1"/>
          </p:cNvPicPr>
          <p:nvPr/>
        </p:nvPicPr>
        <p:blipFill>
          <a:blip r:embed="rId3">
            <a:biLevel thresh="75000"/>
            <a:extLst>
              <a:ext uri="{28A0092B-C50C-407E-A947-70E740481C1C}">
                <a14:useLocalDpi xmlns:a14="http://schemas.microsoft.com/office/drawing/2010/main" val="0"/>
              </a:ext>
            </a:extLst>
          </a:blip>
          <a:srcRect/>
          <a:stretch>
            <a:fillRect/>
          </a:stretch>
        </p:blipFill>
        <p:spPr bwMode="auto">
          <a:xfrm>
            <a:off x="5591944" y="1315715"/>
            <a:ext cx="3057525" cy="4581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4">
            <a:extLst>
              <a:ext uri="{FF2B5EF4-FFF2-40B4-BE49-F238E27FC236}">
                <a16:creationId xmlns:a16="http://schemas.microsoft.com/office/drawing/2014/main" id="{CEE119EA-EEDB-3CA1-F0DE-AE63F43ECF95}"/>
              </a:ext>
            </a:extLst>
          </p:cNvPr>
          <p:cNvGrpSpPr>
            <a:grpSpLocks/>
          </p:cNvGrpSpPr>
          <p:nvPr/>
        </p:nvGrpSpPr>
        <p:grpSpPr bwMode="auto">
          <a:xfrm>
            <a:off x="6530156" y="3390577"/>
            <a:ext cx="3400425" cy="1936750"/>
            <a:chOff x="3036" y="2024"/>
            <a:chExt cx="2142" cy="1220"/>
          </a:xfrm>
        </p:grpSpPr>
        <p:sp>
          <p:nvSpPr>
            <p:cNvPr id="7" name="Oval 5">
              <a:extLst>
                <a:ext uri="{FF2B5EF4-FFF2-40B4-BE49-F238E27FC236}">
                  <a16:creationId xmlns:a16="http://schemas.microsoft.com/office/drawing/2014/main" id="{F20830CA-AF26-41E9-8298-B27CD151289B}"/>
                </a:ext>
              </a:extLst>
            </p:cNvPr>
            <p:cNvSpPr>
              <a:spLocks noChangeArrowheads="1"/>
            </p:cNvSpPr>
            <p:nvPr/>
          </p:nvSpPr>
          <p:spPr bwMode="auto">
            <a:xfrm>
              <a:off x="3036" y="2024"/>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Line 6">
              <a:extLst>
                <a:ext uri="{FF2B5EF4-FFF2-40B4-BE49-F238E27FC236}">
                  <a16:creationId xmlns:a16="http://schemas.microsoft.com/office/drawing/2014/main" id="{3E01280B-0C0A-9523-C7E6-6EB65B176DA4}"/>
                </a:ext>
              </a:extLst>
            </p:cNvPr>
            <p:cNvSpPr>
              <a:spLocks noChangeShapeType="1"/>
            </p:cNvSpPr>
            <p:nvPr/>
          </p:nvSpPr>
          <p:spPr bwMode="auto">
            <a:xfrm>
              <a:off x="3120" y="2112"/>
              <a:ext cx="336" cy="720"/>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9" name="Text Box 7">
              <a:extLst>
                <a:ext uri="{FF2B5EF4-FFF2-40B4-BE49-F238E27FC236}">
                  <a16:creationId xmlns:a16="http://schemas.microsoft.com/office/drawing/2014/main" id="{CF38AFF7-F1A4-03A3-DD39-B6A175C8406D}"/>
                </a:ext>
              </a:extLst>
            </p:cNvPr>
            <p:cNvSpPr txBox="1">
              <a:spLocks noChangeArrowheads="1"/>
            </p:cNvSpPr>
            <p:nvPr/>
          </p:nvSpPr>
          <p:spPr bwMode="auto">
            <a:xfrm>
              <a:off x="3450" y="2802"/>
              <a:ext cx="1728"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2000" b="1" dirty="0">
                  <a:solidFill>
                    <a:schemeClr val="tx2"/>
                  </a:solidFill>
                </a:rPr>
                <a:t>Beam</a:t>
              </a:r>
              <a:br>
                <a:rPr lang="en-US" altLang="en-US" sz="2000" b="1" dirty="0">
                  <a:solidFill>
                    <a:schemeClr val="tx2"/>
                  </a:solidFill>
                </a:rPr>
              </a:br>
              <a:r>
                <a:rPr lang="en-US" altLang="en-US" sz="2000" b="1" dirty="0">
                  <a:solidFill>
                    <a:schemeClr val="tx2"/>
                  </a:solidFill>
                </a:rPr>
                <a:t>(Flexural Yielding)</a:t>
              </a:r>
            </a:p>
          </p:txBody>
        </p:sp>
      </p:grpSp>
      <p:grpSp>
        <p:nvGrpSpPr>
          <p:cNvPr id="10" name="Group 8">
            <a:extLst>
              <a:ext uri="{FF2B5EF4-FFF2-40B4-BE49-F238E27FC236}">
                <a16:creationId xmlns:a16="http://schemas.microsoft.com/office/drawing/2014/main" id="{2B4DC466-21D4-699A-D7FF-7EBCD8865584}"/>
              </a:ext>
            </a:extLst>
          </p:cNvPr>
          <p:cNvGrpSpPr>
            <a:grpSpLocks/>
          </p:cNvGrpSpPr>
          <p:nvPr/>
        </p:nvGrpSpPr>
        <p:grpSpPr bwMode="auto">
          <a:xfrm>
            <a:off x="5853881" y="1891977"/>
            <a:ext cx="4195763" cy="1725613"/>
            <a:chOff x="2610" y="1080"/>
            <a:chExt cx="2643" cy="1087"/>
          </a:xfrm>
        </p:grpSpPr>
        <p:sp>
          <p:nvSpPr>
            <p:cNvPr id="11" name="Oval 9">
              <a:extLst>
                <a:ext uri="{FF2B5EF4-FFF2-40B4-BE49-F238E27FC236}">
                  <a16:creationId xmlns:a16="http://schemas.microsoft.com/office/drawing/2014/main" id="{3041261E-BD1E-C6E8-9061-09F06AB2C5FD}"/>
                </a:ext>
              </a:extLst>
            </p:cNvPr>
            <p:cNvSpPr>
              <a:spLocks noChangeArrowheads="1"/>
            </p:cNvSpPr>
            <p:nvPr/>
          </p:nvSpPr>
          <p:spPr bwMode="auto">
            <a:xfrm>
              <a:off x="2610" y="2023"/>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Line 10">
              <a:extLst>
                <a:ext uri="{FF2B5EF4-FFF2-40B4-BE49-F238E27FC236}">
                  <a16:creationId xmlns:a16="http://schemas.microsoft.com/office/drawing/2014/main" id="{5F59EFF4-9308-6F71-6A55-18D9CBDD0C25}"/>
                </a:ext>
              </a:extLst>
            </p:cNvPr>
            <p:cNvSpPr>
              <a:spLocks noChangeShapeType="1"/>
            </p:cNvSpPr>
            <p:nvPr/>
          </p:nvSpPr>
          <p:spPr bwMode="auto">
            <a:xfrm flipV="1">
              <a:off x="2688" y="1248"/>
              <a:ext cx="864" cy="816"/>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3" name="Text Box 11">
              <a:extLst>
                <a:ext uri="{FF2B5EF4-FFF2-40B4-BE49-F238E27FC236}">
                  <a16:creationId xmlns:a16="http://schemas.microsoft.com/office/drawing/2014/main" id="{18A7F6DB-7F8D-D5DD-E1F8-C70D44378D0F}"/>
                </a:ext>
              </a:extLst>
            </p:cNvPr>
            <p:cNvSpPr txBox="1">
              <a:spLocks noChangeArrowheads="1"/>
            </p:cNvSpPr>
            <p:nvPr/>
          </p:nvSpPr>
          <p:spPr bwMode="auto">
            <a:xfrm>
              <a:off x="3621" y="1080"/>
              <a:ext cx="1632" cy="4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2000" b="1" dirty="0">
                  <a:solidFill>
                    <a:schemeClr val="tx2"/>
                  </a:solidFill>
                </a:rPr>
                <a:t>Panel Zone</a:t>
              </a:r>
              <a:br>
                <a:rPr lang="en-US" altLang="en-US" sz="2000" b="1" dirty="0">
                  <a:solidFill>
                    <a:schemeClr val="tx2"/>
                  </a:solidFill>
                </a:rPr>
              </a:br>
              <a:r>
                <a:rPr lang="en-US" altLang="en-US" sz="2000" b="1" dirty="0">
                  <a:solidFill>
                    <a:schemeClr val="tx2"/>
                  </a:solidFill>
                </a:rPr>
                <a:t>(Shear Yielding)</a:t>
              </a:r>
            </a:p>
          </p:txBody>
        </p:sp>
      </p:grpSp>
      <p:grpSp>
        <p:nvGrpSpPr>
          <p:cNvPr id="14" name="Group 12">
            <a:extLst>
              <a:ext uri="{FF2B5EF4-FFF2-40B4-BE49-F238E27FC236}">
                <a16:creationId xmlns:a16="http://schemas.microsoft.com/office/drawing/2014/main" id="{55DC3499-0C0B-186C-DF11-EEDBEAFD8E31}"/>
              </a:ext>
            </a:extLst>
          </p:cNvPr>
          <p:cNvGrpSpPr>
            <a:grpSpLocks/>
          </p:cNvGrpSpPr>
          <p:nvPr/>
        </p:nvGrpSpPr>
        <p:grpSpPr bwMode="auto">
          <a:xfrm>
            <a:off x="2015306" y="2434902"/>
            <a:ext cx="4067175" cy="2286000"/>
            <a:chOff x="192" y="1422"/>
            <a:chExt cx="2562" cy="1440"/>
          </a:xfrm>
        </p:grpSpPr>
        <p:sp>
          <p:nvSpPr>
            <p:cNvPr id="15" name="Oval 13">
              <a:extLst>
                <a:ext uri="{FF2B5EF4-FFF2-40B4-BE49-F238E27FC236}">
                  <a16:creationId xmlns:a16="http://schemas.microsoft.com/office/drawing/2014/main" id="{4AE67BF2-7F13-DB44-0216-994D137CC7CF}"/>
                </a:ext>
              </a:extLst>
            </p:cNvPr>
            <p:cNvSpPr>
              <a:spLocks noChangeArrowheads="1"/>
            </p:cNvSpPr>
            <p:nvPr/>
          </p:nvSpPr>
          <p:spPr bwMode="auto">
            <a:xfrm>
              <a:off x="2610" y="2718"/>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6" name="Oval 14">
              <a:extLst>
                <a:ext uri="{FF2B5EF4-FFF2-40B4-BE49-F238E27FC236}">
                  <a16:creationId xmlns:a16="http://schemas.microsoft.com/office/drawing/2014/main" id="{C6ACEBE5-5A3F-50BE-FD31-0D565EBA4518}"/>
                </a:ext>
              </a:extLst>
            </p:cNvPr>
            <p:cNvSpPr>
              <a:spLocks noChangeArrowheads="1"/>
            </p:cNvSpPr>
            <p:nvPr/>
          </p:nvSpPr>
          <p:spPr bwMode="auto">
            <a:xfrm>
              <a:off x="2610" y="1422"/>
              <a:ext cx="144" cy="144"/>
            </a:xfrm>
            <a:prstGeom prst="ellipse">
              <a:avLst/>
            </a:prstGeom>
            <a:solidFill>
              <a:schemeClr val="tx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Line 15">
              <a:extLst>
                <a:ext uri="{FF2B5EF4-FFF2-40B4-BE49-F238E27FC236}">
                  <a16:creationId xmlns:a16="http://schemas.microsoft.com/office/drawing/2014/main" id="{4B486C72-E6E1-4186-A062-259A40C1307F}"/>
                </a:ext>
              </a:extLst>
            </p:cNvPr>
            <p:cNvSpPr>
              <a:spLocks noChangeShapeType="1"/>
            </p:cNvSpPr>
            <p:nvPr/>
          </p:nvSpPr>
          <p:spPr bwMode="auto">
            <a:xfrm flipH="1">
              <a:off x="1920" y="1494"/>
              <a:ext cx="768" cy="384"/>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8" name="Line 16">
              <a:extLst>
                <a:ext uri="{FF2B5EF4-FFF2-40B4-BE49-F238E27FC236}">
                  <a16:creationId xmlns:a16="http://schemas.microsoft.com/office/drawing/2014/main" id="{AAB47474-15B2-CE8B-FA8F-F20DCE0AD9AF}"/>
                </a:ext>
              </a:extLst>
            </p:cNvPr>
            <p:cNvSpPr>
              <a:spLocks noChangeShapeType="1"/>
            </p:cNvSpPr>
            <p:nvPr/>
          </p:nvSpPr>
          <p:spPr bwMode="auto">
            <a:xfrm flipH="1" flipV="1">
              <a:off x="1920" y="1872"/>
              <a:ext cx="768" cy="912"/>
            </a:xfrm>
            <a:prstGeom prst="line">
              <a:avLst/>
            </a:prstGeom>
            <a:noFill/>
            <a:ln w="28575">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endParaRPr lang="en-US"/>
            </a:p>
          </p:txBody>
        </p:sp>
        <p:sp>
          <p:nvSpPr>
            <p:cNvPr id="19" name="Text Box 17">
              <a:extLst>
                <a:ext uri="{FF2B5EF4-FFF2-40B4-BE49-F238E27FC236}">
                  <a16:creationId xmlns:a16="http://schemas.microsoft.com/office/drawing/2014/main" id="{AB0C32EF-A225-7DA9-CD2D-0BBD84A3F4DF}"/>
                </a:ext>
              </a:extLst>
            </p:cNvPr>
            <p:cNvSpPr txBox="1">
              <a:spLocks noChangeArrowheads="1"/>
            </p:cNvSpPr>
            <p:nvPr/>
          </p:nvSpPr>
          <p:spPr bwMode="auto">
            <a:xfrm>
              <a:off x="192" y="1730"/>
              <a:ext cx="1728" cy="6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eaLnBrk="1" hangingPunct="1"/>
              <a:r>
                <a:rPr lang="en-US" altLang="en-US" sz="2000" b="1" dirty="0">
                  <a:solidFill>
                    <a:schemeClr val="tx2"/>
                  </a:solidFill>
                </a:rPr>
                <a:t>Column</a:t>
              </a:r>
              <a:br>
                <a:rPr lang="en-US" altLang="en-US" sz="2000" b="1" dirty="0">
                  <a:solidFill>
                    <a:schemeClr val="tx2"/>
                  </a:solidFill>
                </a:rPr>
              </a:br>
              <a:r>
                <a:rPr lang="en-US" altLang="en-US" sz="2000" b="1" dirty="0">
                  <a:solidFill>
                    <a:schemeClr val="tx2"/>
                  </a:solidFill>
                </a:rPr>
                <a:t>(Flexural &amp; Axial Yielding)</a:t>
              </a:r>
            </a:p>
          </p:txBody>
        </p:sp>
      </p:grpSp>
    </p:spTree>
    <p:extLst>
      <p:ext uri="{BB962C8B-B14F-4D97-AF65-F5344CB8AC3E}">
        <p14:creationId xmlns:p14="http://schemas.microsoft.com/office/powerpoint/2010/main" val="242865921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7FBDB86-FAA0-2C63-AAAA-4BC069F2BD0E}"/>
              </a:ext>
            </a:extLst>
          </p:cNvPr>
          <p:cNvSpPr>
            <a:spLocks noGrp="1"/>
          </p:cNvSpPr>
          <p:nvPr>
            <p:ph type="sldNum" sz="quarter" idx="40"/>
          </p:nvPr>
        </p:nvSpPr>
        <p:spPr/>
        <p:txBody>
          <a:bodyPr/>
          <a:lstStyle/>
          <a:p>
            <a:pPr>
              <a:defRPr/>
            </a:pPr>
            <a:fld id="{46425072-6E52-45A8-8A7E-A5B11BCA4176}" type="slidenum">
              <a:rPr lang="en-US" altLang="en-US" smtClean="0"/>
              <a:pPr>
                <a:defRPr/>
              </a:pPr>
              <a:t>140</a:t>
            </a:fld>
            <a:endParaRPr lang="en-US" altLang="en-US" dirty="0"/>
          </a:p>
        </p:txBody>
      </p:sp>
      <p:pic>
        <p:nvPicPr>
          <p:cNvPr id="3" name="Picture 2" descr="PZ2">
            <a:extLst>
              <a:ext uri="{FF2B5EF4-FFF2-40B4-BE49-F238E27FC236}">
                <a16:creationId xmlns:a16="http://schemas.microsoft.com/office/drawing/2014/main" id="{B544C14B-B308-068E-E8B3-5B90C3AB88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04130" y="0"/>
            <a:ext cx="418374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3916814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11FBFF-8626-C7A4-4C00-3EF78B398CE6}"/>
              </a:ext>
            </a:extLst>
          </p:cNvPr>
          <p:cNvSpPr>
            <a:spLocks noGrp="1"/>
          </p:cNvSpPr>
          <p:nvPr>
            <p:ph type="sldNum" sz="quarter" idx="40"/>
          </p:nvPr>
        </p:nvSpPr>
        <p:spPr/>
        <p:txBody>
          <a:bodyPr/>
          <a:lstStyle/>
          <a:p>
            <a:pPr>
              <a:defRPr/>
            </a:pPr>
            <a:fld id="{46425072-6E52-45A8-8A7E-A5B11BCA4176}" type="slidenum">
              <a:rPr lang="en-US" altLang="en-US" smtClean="0"/>
              <a:pPr>
                <a:defRPr/>
              </a:pPr>
              <a:t>141</a:t>
            </a:fld>
            <a:endParaRPr lang="en-US" altLang="en-US" dirty="0"/>
          </a:p>
        </p:txBody>
      </p:sp>
      <p:pic>
        <p:nvPicPr>
          <p:cNvPr id="3" name="Picture 2" descr="PZ3">
            <a:extLst>
              <a:ext uri="{FF2B5EF4-FFF2-40B4-BE49-F238E27FC236}">
                <a16:creationId xmlns:a16="http://schemas.microsoft.com/office/drawing/2014/main" id="{40EAAB66-0B47-D227-FC52-DC55A07D13F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63752" y="0"/>
            <a:ext cx="420665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Oval 9">
            <a:extLst>
              <a:ext uri="{FF2B5EF4-FFF2-40B4-BE49-F238E27FC236}">
                <a16:creationId xmlns:a16="http://schemas.microsoft.com/office/drawing/2014/main" id="{2EED62DB-B48A-4223-755C-E76DEB741B02}"/>
              </a:ext>
            </a:extLst>
          </p:cNvPr>
          <p:cNvSpPr>
            <a:spLocks noChangeArrowheads="1"/>
          </p:cNvSpPr>
          <p:nvPr/>
        </p:nvSpPr>
        <p:spPr bwMode="auto">
          <a:xfrm>
            <a:off x="6098951" y="3861049"/>
            <a:ext cx="625971" cy="627112"/>
          </a:xfrm>
          <a:prstGeom prst="ellipse">
            <a:avLst/>
          </a:prstGeom>
          <a:noFill/>
          <a:ln w="38100" algn="ctr">
            <a:solidFill>
              <a:srgbClr val="FF0000"/>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120839000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FBBABE4-2440-67E9-63B4-A971B610E455}"/>
              </a:ext>
            </a:extLst>
          </p:cNvPr>
          <p:cNvSpPr>
            <a:spLocks noGrp="1"/>
          </p:cNvSpPr>
          <p:nvPr>
            <p:ph type="sldNum" sz="quarter" idx="40"/>
          </p:nvPr>
        </p:nvSpPr>
        <p:spPr/>
        <p:txBody>
          <a:bodyPr/>
          <a:lstStyle/>
          <a:p>
            <a:pPr>
              <a:defRPr/>
            </a:pPr>
            <a:fld id="{46425072-6E52-45A8-8A7E-A5B11BCA4176}" type="slidenum">
              <a:rPr lang="en-US" altLang="en-US" smtClean="0"/>
              <a:pPr>
                <a:defRPr/>
              </a:pPr>
              <a:t>142</a:t>
            </a:fld>
            <a:endParaRPr lang="en-US" altLang="en-US" dirty="0"/>
          </a:p>
        </p:txBody>
      </p:sp>
      <p:pic>
        <p:nvPicPr>
          <p:cNvPr id="3" name="Picture 2" descr="PZ4">
            <a:extLst>
              <a:ext uri="{FF2B5EF4-FFF2-40B4-BE49-F238E27FC236}">
                <a16:creationId xmlns:a16="http://schemas.microsoft.com/office/drawing/2014/main" id="{BD53E202-2340-C831-AD93-922DC69E81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9545" y="109226"/>
            <a:ext cx="10192909" cy="66395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846529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C3A8888-956A-60BC-BE92-C160FA986F91}"/>
              </a:ext>
            </a:extLst>
          </p:cNvPr>
          <p:cNvSpPr>
            <a:spLocks noGrp="1"/>
          </p:cNvSpPr>
          <p:nvPr>
            <p:ph type="sldNum" sz="quarter" idx="40"/>
          </p:nvPr>
        </p:nvSpPr>
        <p:spPr/>
        <p:txBody>
          <a:bodyPr/>
          <a:lstStyle/>
          <a:p>
            <a:pPr>
              <a:defRPr/>
            </a:pPr>
            <a:fld id="{46425072-6E52-45A8-8A7E-A5B11BCA4176}" type="slidenum">
              <a:rPr lang="en-US" altLang="en-US" smtClean="0"/>
              <a:pPr>
                <a:defRPr/>
              </a:pPr>
              <a:t>143</a:t>
            </a:fld>
            <a:endParaRPr lang="en-US" altLang="en-US" dirty="0"/>
          </a:p>
        </p:txBody>
      </p:sp>
      <p:grpSp>
        <p:nvGrpSpPr>
          <p:cNvPr id="3" name="Group 4">
            <a:extLst>
              <a:ext uri="{FF2B5EF4-FFF2-40B4-BE49-F238E27FC236}">
                <a16:creationId xmlns:a16="http://schemas.microsoft.com/office/drawing/2014/main" id="{30459C24-3257-7AA7-7465-C329A11ACCF1}"/>
              </a:ext>
            </a:extLst>
          </p:cNvPr>
          <p:cNvGrpSpPr>
            <a:grpSpLocks/>
          </p:cNvGrpSpPr>
          <p:nvPr/>
        </p:nvGrpSpPr>
        <p:grpSpPr bwMode="auto">
          <a:xfrm>
            <a:off x="1847528" y="297465"/>
            <a:ext cx="4877916" cy="5489062"/>
            <a:chOff x="2539" y="768"/>
            <a:chExt cx="2602" cy="2928"/>
          </a:xfrm>
          <a:solidFill>
            <a:schemeClr val="bg1"/>
          </a:solidFill>
        </p:grpSpPr>
        <p:sp>
          <p:nvSpPr>
            <p:cNvPr id="4" name="Rectangle 5">
              <a:extLst>
                <a:ext uri="{FF2B5EF4-FFF2-40B4-BE49-F238E27FC236}">
                  <a16:creationId xmlns:a16="http://schemas.microsoft.com/office/drawing/2014/main" id="{2911FDC4-072B-46F1-D0AA-BBF8A4C823C4}"/>
                </a:ext>
              </a:extLst>
            </p:cNvPr>
            <p:cNvSpPr>
              <a:spLocks noChangeArrowheads="1"/>
            </p:cNvSpPr>
            <p:nvPr/>
          </p:nvSpPr>
          <p:spPr bwMode="auto">
            <a:xfrm>
              <a:off x="2539" y="768"/>
              <a:ext cx="2602" cy="2928"/>
            </a:xfrm>
            <a:prstGeom prst="rect">
              <a:avLst/>
            </a:prstGeom>
            <a:grp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 name="Line 6">
              <a:extLst>
                <a:ext uri="{FF2B5EF4-FFF2-40B4-BE49-F238E27FC236}">
                  <a16:creationId xmlns:a16="http://schemas.microsoft.com/office/drawing/2014/main" id="{271FAFF2-AB89-6485-FF5D-ABF775EE6912}"/>
                </a:ext>
              </a:extLst>
            </p:cNvPr>
            <p:cNvSpPr>
              <a:spLocks noChangeShapeType="1"/>
            </p:cNvSpPr>
            <p:nvPr/>
          </p:nvSpPr>
          <p:spPr bwMode="auto">
            <a:xfrm flipV="1">
              <a:off x="3650" y="1749"/>
              <a:ext cx="0" cy="76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7">
              <a:extLst>
                <a:ext uri="{FF2B5EF4-FFF2-40B4-BE49-F238E27FC236}">
                  <a16:creationId xmlns:a16="http://schemas.microsoft.com/office/drawing/2014/main" id="{323521C5-A369-DB75-5954-0FBA4432B70A}"/>
                </a:ext>
              </a:extLst>
            </p:cNvPr>
            <p:cNvSpPr>
              <a:spLocks noChangeShapeType="1"/>
            </p:cNvSpPr>
            <p:nvPr/>
          </p:nvSpPr>
          <p:spPr bwMode="auto">
            <a:xfrm flipV="1">
              <a:off x="3714" y="1774"/>
              <a:ext cx="0" cy="76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7" name="Line 8">
              <a:extLst>
                <a:ext uri="{FF2B5EF4-FFF2-40B4-BE49-F238E27FC236}">
                  <a16:creationId xmlns:a16="http://schemas.microsoft.com/office/drawing/2014/main" id="{83E2130E-B162-7231-1012-200E6B94BF90}"/>
                </a:ext>
              </a:extLst>
            </p:cNvPr>
            <p:cNvSpPr>
              <a:spLocks noChangeShapeType="1"/>
            </p:cNvSpPr>
            <p:nvPr/>
          </p:nvSpPr>
          <p:spPr bwMode="auto">
            <a:xfrm flipV="1">
              <a:off x="3988" y="1891"/>
              <a:ext cx="0" cy="765"/>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9">
              <a:extLst>
                <a:ext uri="{FF2B5EF4-FFF2-40B4-BE49-F238E27FC236}">
                  <a16:creationId xmlns:a16="http://schemas.microsoft.com/office/drawing/2014/main" id="{F71D47CF-7D50-AC05-7A7B-6F405A6B684A}"/>
                </a:ext>
              </a:extLst>
            </p:cNvPr>
            <p:cNvSpPr>
              <a:spLocks noChangeShapeType="1"/>
            </p:cNvSpPr>
            <p:nvPr/>
          </p:nvSpPr>
          <p:spPr bwMode="auto">
            <a:xfrm flipV="1">
              <a:off x="4052" y="1917"/>
              <a:ext cx="0" cy="764"/>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10">
              <a:extLst>
                <a:ext uri="{FF2B5EF4-FFF2-40B4-BE49-F238E27FC236}">
                  <a16:creationId xmlns:a16="http://schemas.microsoft.com/office/drawing/2014/main" id="{D1C550B7-1C1E-E0ED-47AD-331520BB6899}"/>
                </a:ext>
              </a:extLst>
            </p:cNvPr>
            <p:cNvSpPr>
              <a:spLocks noChangeShapeType="1"/>
            </p:cNvSpPr>
            <p:nvPr/>
          </p:nvSpPr>
          <p:spPr bwMode="auto">
            <a:xfrm flipH="1">
              <a:off x="3408" y="2515"/>
              <a:ext cx="242" cy="739"/>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11">
              <a:extLst>
                <a:ext uri="{FF2B5EF4-FFF2-40B4-BE49-F238E27FC236}">
                  <a16:creationId xmlns:a16="http://schemas.microsoft.com/office/drawing/2014/main" id="{D9CD4983-0A80-7E5A-7024-CC196E4D3B2B}"/>
                </a:ext>
              </a:extLst>
            </p:cNvPr>
            <p:cNvSpPr>
              <a:spLocks noChangeShapeType="1"/>
            </p:cNvSpPr>
            <p:nvPr/>
          </p:nvSpPr>
          <p:spPr bwMode="auto">
            <a:xfrm flipH="1">
              <a:off x="3473" y="2541"/>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2">
              <a:extLst>
                <a:ext uri="{FF2B5EF4-FFF2-40B4-BE49-F238E27FC236}">
                  <a16:creationId xmlns:a16="http://schemas.microsoft.com/office/drawing/2014/main" id="{7A6FE81A-F668-B397-F1A8-EC57C1C4633E}"/>
                </a:ext>
              </a:extLst>
            </p:cNvPr>
            <p:cNvSpPr>
              <a:spLocks noChangeShapeType="1"/>
            </p:cNvSpPr>
            <p:nvPr/>
          </p:nvSpPr>
          <p:spPr bwMode="auto">
            <a:xfrm flipH="1">
              <a:off x="3748" y="2655"/>
              <a:ext cx="241"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a:extLst>
                <a:ext uri="{FF2B5EF4-FFF2-40B4-BE49-F238E27FC236}">
                  <a16:creationId xmlns:a16="http://schemas.microsoft.com/office/drawing/2014/main" id="{DBC35C64-41DB-8C5E-5774-CD4B4F4988EF}"/>
                </a:ext>
              </a:extLst>
            </p:cNvPr>
            <p:cNvSpPr>
              <a:spLocks noChangeShapeType="1"/>
            </p:cNvSpPr>
            <p:nvPr/>
          </p:nvSpPr>
          <p:spPr bwMode="auto">
            <a:xfrm flipH="1">
              <a:off x="3810" y="2680"/>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4">
              <a:extLst>
                <a:ext uri="{FF2B5EF4-FFF2-40B4-BE49-F238E27FC236}">
                  <a16:creationId xmlns:a16="http://schemas.microsoft.com/office/drawing/2014/main" id="{CD4CF573-981A-1502-73BC-7A1A08C23CB3}"/>
                </a:ext>
              </a:extLst>
            </p:cNvPr>
            <p:cNvSpPr>
              <a:spLocks noChangeShapeType="1"/>
            </p:cNvSpPr>
            <p:nvPr/>
          </p:nvSpPr>
          <p:spPr bwMode="auto">
            <a:xfrm flipH="1">
              <a:off x="3650" y="1010"/>
              <a:ext cx="242" cy="739"/>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5">
              <a:extLst>
                <a:ext uri="{FF2B5EF4-FFF2-40B4-BE49-F238E27FC236}">
                  <a16:creationId xmlns:a16="http://schemas.microsoft.com/office/drawing/2014/main" id="{B4A3C77E-9D09-00F4-6C1F-03C11FF05879}"/>
                </a:ext>
              </a:extLst>
            </p:cNvPr>
            <p:cNvSpPr>
              <a:spLocks noChangeShapeType="1"/>
            </p:cNvSpPr>
            <p:nvPr/>
          </p:nvSpPr>
          <p:spPr bwMode="auto">
            <a:xfrm flipH="1">
              <a:off x="3715" y="1036"/>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45795854-204E-190E-360D-DC7A16996377}"/>
                </a:ext>
              </a:extLst>
            </p:cNvPr>
            <p:cNvSpPr>
              <a:spLocks noChangeShapeType="1"/>
            </p:cNvSpPr>
            <p:nvPr/>
          </p:nvSpPr>
          <p:spPr bwMode="auto">
            <a:xfrm flipH="1">
              <a:off x="3989" y="1150"/>
              <a:ext cx="243"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a:extLst>
                <a:ext uri="{FF2B5EF4-FFF2-40B4-BE49-F238E27FC236}">
                  <a16:creationId xmlns:a16="http://schemas.microsoft.com/office/drawing/2014/main" id="{1ADE3072-72BB-513A-A75D-7D4D707B3465}"/>
                </a:ext>
              </a:extLst>
            </p:cNvPr>
            <p:cNvSpPr>
              <a:spLocks noChangeShapeType="1"/>
            </p:cNvSpPr>
            <p:nvPr/>
          </p:nvSpPr>
          <p:spPr bwMode="auto">
            <a:xfrm flipH="1">
              <a:off x="4052" y="1175"/>
              <a:ext cx="242" cy="74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8">
              <a:extLst>
                <a:ext uri="{FF2B5EF4-FFF2-40B4-BE49-F238E27FC236}">
                  <a16:creationId xmlns:a16="http://schemas.microsoft.com/office/drawing/2014/main" id="{49850968-5DA4-C59E-B2D7-33F22E4426C1}"/>
                </a:ext>
              </a:extLst>
            </p:cNvPr>
            <p:cNvSpPr>
              <a:spLocks noChangeShapeType="1"/>
            </p:cNvSpPr>
            <p:nvPr/>
          </p:nvSpPr>
          <p:spPr bwMode="auto">
            <a:xfrm>
              <a:off x="4052" y="1917"/>
              <a:ext cx="739"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9">
              <a:extLst>
                <a:ext uri="{FF2B5EF4-FFF2-40B4-BE49-F238E27FC236}">
                  <a16:creationId xmlns:a16="http://schemas.microsoft.com/office/drawing/2014/main" id="{70511A5A-BD61-3451-29EB-29C7953BE925}"/>
                </a:ext>
              </a:extLst>
            </p:cNvPr>
            <p:cNvSpPr>
              <a:spLocks noChangeShapeType="1"/>
            </p:cNvSpPr>
            <p:nvPr/>
          </p:nvSpPr>
          <p:spPr bwMode="auto">
            <a:xfrm>
              <a:off x="4052" y="1963"/>
              <a:ext cx="739"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0">
              <a:extLst>
                <a:ext uri="{FF2B5EF4-FFF2-40B4-BE49-F238E27FC236}">
                  <a16:creationId xmlns:a16="http://schemas.microsoft.com/office/drawing/2014/main" id="{24B9F267-008D-4F73-F927-3B8AA5E27137}"/>
                </a:ext>
              </a:extLst>
            </p:cNvPr>
            <p:cNvSpPr>
              <a:spLocks noChangeShapeType="1"/>
            </p:cNvSpPr>
            <p:nvPr/>
          </p:nvSpPr>
          <p:spPr bwMode="auto">
            <a:xfrm>
              <a:off x="4052" y="2635"/>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1">
              <a:extLst>
                <a:ext uri="{FF2B5EF4-FFF2-40B4-BE49-F238E27FC236}">
                  <a16:creationId xmlns:a16="http://schemas.microsoft.com/office/drawing/2014/main" id="{6EB755B3-6721-EF2C-C4B2-2B0A667BDF18}"/>
                </a:ext>
              </a:extLst>
            </p:cNvPr>
            <p:cNvSpPr>
              <a:spLocks noChangeShapeType="1"/>
            </p:cNvSpPr>
            <p:nvPr/>
          </p:nvSpPr>
          <p:spPr bwMode="auto">
            <a:xfrm>
              <a:off x="4052" y="2681"/>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22">
              <a:extLst>
                <a:ext uri="{FF2B5EF4-FFF2-40B4-BE49-F238E27FC236}">
                  <a16:creationId xmlns:a16="http://schemas.microsoft.com/office/drawing/2014/main" id="{3B69B304-8C05-5EA2-EB7D-CF4799121F91}"/>
                </a:ext>
              </a:extLst>
            </p:cNvPr>
            <p:cNvSpPr>
              <a:spLocks noChangeShapeType="1"/>
            </p:cNvSpPr>
            <p:nvPr/>
          </p:nvSpPr>
          <p:spPr bwMode="auto">
            <a:xfrm>
              <a:off x="2910" y="1749"/>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23">
              <a:extLst>
                <a:ext uri="{FF2B5EF4-FFF2-40B4-BE49-F238E27FC236}">
                  <a16:creationId xmlns:a16="http://schemas.microsoft.com/office/drawing/2014/main" id="{F4734E87-735E-B8AA-32FC-A37A364A49A2}"/>
                </a:ext>
              </a:extLst>
            </p:cNvPr>
            <p:cNvSpPr>
              <a:spLocks noChangeShapeType="1"/>
            </p:cNvSpPr>
            <p:nvPr/>
          </p:nvSpPr>
          <p:spPr bwMode="auto">
            <a:xfrm>
              <a:off x="2910" y="1796"/>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4">
              <a:extLst>
                <a:ext uri="{FF2B5EF4-FFF2-40B4-BE49-F238E27FC236}">
                  <a16:creationId xmlns:a16="http://schemas.microsoft.com/office/drawing/2014/main" id="{D3A5CB91-0FF0-0542-A6ED-A2CADF1EA8A3}"/>
                </a:ext>
              </a:extLst>
            </p:cNvPr>
            <p:cNvSpPr>
              <a:spLocks noChangeShapeType="1"/>
            </p:cNvSpPr>
            <p:nvPr/>
          </p:nvSpPr>
          <p:spPr bwMode="auto">
            <a:xfrm>
              <a:off x="2911" y="2468"/>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5">
              <a:extLst>
                <a:ext uri="{FF2B5EF4-FFF2-40B4-BE49-F238E27FC236}">
                  <a16:creationId xmlns:a16="http://schemas.microsoft.com/office/drawing/2014/main" id="{16F2F760-B11C-699C-8E5A-511ED9297FB3}"/>
                </a:ext>
              </a:extLst>
            </p:cNvPr>
            <p:cNvSpPr>
              <a:spLocks noChangeShapeType="1"/>
            </p:cNvSpPr>
            <p:nvPr/>
          </p:nvSpPr>
          <p:spPr bwMode="auto">
            <a:xfrm>
              <a:off x="2911" y="2515"/>
              <a:ext cx="74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6">
              <a:extLst>
                <a:ext uri="{FF2B5EF4-FFF2-40B4-BE49-F238E27FC236}">
                  <a16:creationId xmlns:a16="http://schemas.microsoft.com/office/drawing/2014/main" id="{E48A3E45-2DAB-1C78-1E8D-F03A724841F6}"/>
                </a:ext>
              </a:extLst>
            </p:cNvPr>
            <p:cNvSpPr>
              <a:spLocks noChangeShapeType="1"/>
            </p:cNvSpPr>
            <p:nvPr/>
          </p:nvSpPr>
          <p:spPr bwMode="auto">
            <a:xfrm>
              <a:off x="3714" y="1774"/>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7">
              <a:extLst>
                <a:ext uri="{FF2B5EF4-FFF2-40B4-BE49-F238E27FC236}">
                  <a16:creationId xmlns:a16="http://schemas.microsoft.com/office/drawing/2014/main" id="{B93A68A0-4BD9-C760-B4F9-09527067C60C}"/>
                </a:ext>
              </a:extLst>
            </p:cNvPr>
            <p:cNvSpPr>
              <a:spLocks noChangeShapeType="1"/>
            </p:cNvSpPr>
            <p:nvPr/>
          </p:nvSpPr>
          <p:spPr bwMode="auto">
            <a:xfrm>
              <a:off x="3712" y="1816"/>
              <a:ext cx="274" cy="11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8">
              <a:extLst>
                <a:ext uri="{FF2B5EF4-FFF2-40B4-BE49-F238E27FC236}">
                  <a16:creationId xmlns:a16="http://schemas.microsoft.com/office/drawing/2014/main" id="{5F7AE8FF-D0DD-078C-0342-EC6418835972}"/>
                </a:ext>
              </a:extLst>
            </p:cNvPr>
            <p:cNvSpPr>
              <a:spLocks noChangeShapeType="1"/>
            </p:cNvSpPr>
            <p:nvPr/>
          </p:nvSpPr>
          <p:spPr bwMode="auto">
            <a:xfrm>
              <a:off x="3714" y="2497"/>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9">
              <a:extLst>
                <a:ext uri="{FF2B5EF4-FFF2-40B4-BE49-F238E27FC236}">
                  <a16:creationId xmlns:a16="http://schemas.microsoft.com/office/drawing/2014/main" id="{7CE61E8C-AC2C-0C9A-DAD7-A69D532254A0}"/>
                </a:ext>
              </a:extLst>
            </p:cNvPr>
            <p:cNvSpPr>
              <a:spLocks noChangeShapeType="1"/>
            </p:cNvSpPr>
            <p:nvPr/>
          </p:nvSpPr>
          <p:spPr bwMode="auto">
            <a:xfrm>
              <a:off x="3712" y="2538"/>
              <a:ext cx="274" cy="117"/>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30">
              <a:extLst>
                <a:ext uri="{FF2B5EF4-FFF2-40B4-BE49-F238E27FC236}">
                  <a16:creationId xmlns:a16="http://schemas.microsoft.com/office/drawing/2014/main" id="{DF8DA67E-3A10-E9C6-ABA0-F33F11D4F37A}"/>
                </a:ext>
              </a:extLst>
            </p:cNvPr>
            <p:cNvSpPr>
              <a:spLocks noChangeShapeType="1"/>
            </p:cNvSpPr>
            <p:nvPr/>
          </p:nvSpPr>
          <p:spPr bwMode="auto">
            <a:xfrm>
              <a:off x="4792" y="1895"/>
              <a:ext cx="0" cy="3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31">
              <a:extLst>
                <a:ext uri="{FF2B5EF4-FFF2-40B4-BE49-F238E27FC236}">
                  <a16:creationId xmlns:a16="http://schemas.microsoft.com/office/drawing/2014/main" id="{0E0F55A8-3F3B-A7F6-4498-0DFFDF98C8C5}"/>
                </a:ext>
              </a:extLst>
            </p:cNvPr>
            <p:cNvSpPr>
              <a:spLocks noChangeShapeType="1"/>
            </p:cNvSpPr>
            <p:nvPr/>
          </p:nvSpPr>
          <p:spPr bwMode="auto">
            <a:xfrm>
              <a:off x="4761" y="2239"/>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32">
              <a:extLst>
                <a:ext uri="{FF2B5EF4-FFF2-40B4-BE49-F238E27FC236}">
                  <a16:creationId xmlns:a16="http://schemas.microsoft.com/office/drawing/2014/main" id="{70E6A7D4-BBFF-8276-B4D2-83D906797F89}"/>
                </a:ext>
              </a:extLst>
            </p:cNvPr>
            <p:cNvSpPr>
              <a:spLocks noChangeShapeType="1"/>
            </p:cNvSpPr>
            <p:nvPr/>
          </p:nvSpPr>
          <p:spPr bwMode="auto">
            <a:xfrm flipV="1">
              <a:off x="4792" y="2359"/>
              <a:ext cx="0" cy="34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33">
              <a:extLst>
                <a:ext uri="{FF2B5EF4-FFF2-40B4-BE49-F238E27FC236}">
                  <a16:creationId xmlns:a16="http://schemas.microsoft.com/office/drawing/2014/main" id="{1C888B50-98D5-7F59-039D-A0FFC9FF3DF6}"/>
                </a:ext>
              </a:extLst>
            </p:cNvPr>
            <p:cNvSpPr>
              <a:spLocks noChangeShapeType="1"/>
            </p:cNvSpPr>
            <p:nvPr/>
          </p:nvSpPr>
          <p:spPr bwMode="auto">
            <a:xfrm>
              <a:off x="4761" y="2357"/>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4">
              <a:extLst>
                <a:ext uri="{FF2B5EF4-FFF2-40B4-BE49-F238E27FC236}">
                  <a16:creationId xmlns:a16="http://schemas.microsoft.com/office/drawing/2014/main" id="{4410432C-133F-135E-2768-AB4787FB8F30}"/>
                </a:ext>
              </a:extLst>
            </p:cNvPr>
            <p:cNvSpPr>
              <a:spLocks noChangeShapeType="1"/>
            </p:cNvSpPr>
            <p:nvPr/>
          </p:nvSpPr>
          <p:spPr bwMode="auto">
            <a:xfrm flipH="1">
              <a:off x="4761" y="2239"/>
              <a:ext cx="60" cy="118"/>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5">
              <a:extLst>
                <a:ext uri="{FF2B5EF4-FFF2-40B4-BE49-F238E27FC236}">
                  <a16:creationId xmlns:a16="http://schemas.microsoft.com/office/drawing/2014/main" id="{5670E547-B9A9-30B6-86FA-C7721FF15D30}"/>
                </a:ext>
              </a:extLst>
            </p:cNvPr>
            <p:cNvSpPr>
              <a:spLocks noChangeShapeType="1"/>
            </p:cNvSpPr>
            <p:nvPr/>
          </p:nvSpPr>
          <p:spPr bwMode="auto">
            <a:xfrm>
              <a:off x="2911" y="1728"/>
              <a:ext cx="0" cy="3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6">
              <a:extLst>
                <a:ext uri="{FF2B5EF4-FFF2-40B4-BE49-F238E27FC236}">
                  <a16:creationId xmlns:a16="http://schemas.microsoft.com/office/drawing/2014/main" id="{5C177BD9-24ED-3C95-6C4B-D1B65831B470}"/>
                </a:ext>
              </a:extLst>
            </p:cNvPr>
            <p:cNvSpPr>
              <a:spLocks noChangeShapeType="1"/>
            </p:cNvSpPr>
            <p:nvPr/>
          </p:nvSpPr>
          <p:spPr bwMode="auto">
            <a:xfrm>
              <a:off x="2880" y="2072"/>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7">
              <a:extLst>
                <a:ext uri="{FF2B5EF4-FFF2-40B4-BE49-F238E27FC236}">
                  <a16:creationId xmlns:a16="http://schemas.microsoft.com/office/drawing/2014/main" id="{48E6E5EF-F9CA-44D7-6232-2B5CCE627B46}"/>
                </a:ext>
              </a:extLst>
            </p:cNvPr>
            <p:cNvSpPr>
              <a:spLocks noChangeShapeType="1"/>
            </p:cNvSpPr>
            <p:nvPr/>
          </p:nvSpPr>
          <p:spPr bwMode="auto">
            <a:xfrm flipV="1">
              <a:off x="2911" y="2192"/>
              <a:ext cx="0" cy="34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8">
              <a:extLst>
                <a:ext uri="{FF2B5EF4-FFF2-40B4-BE49-F238E27FC236}">
                  <a16:creationId xmlns:a16="http://schemas.microsoft.com/office/drawing/2014/main" id="{9C146D8B-C04E-9DE7-B207-1A4544490CDC}"/>
                </a:ext>
              </a:extLst>
            </p:cNvPr>
            <p:cNvSpPr>
              <a:spLocks noChangeShapeType="1"/>
            </p:cNvSpPr>
            <p:nvPr/>
          </p:nvSpPr>
          <p:spPr bwMode="auto">
            <a:xfrm>
              <a:off x="2880" y="2190"/>
              <a:ext cx="60" cy="0"/>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9">
              <a:extLst>
                <a:ext uri="{FF2B5EF4-FFF2-40B4-BE49-F238E27FC236}">
                  <a16:creationId xmlns:a16="http://schemas.microsoft.com/office/drawing/2014/main" id="{38B00B03-F1F7-9A27-D7B7-2A2D9AAB1A9F}"/>
                </a:ext>
              </a:extLst>
            </p:cNvPr>
            <p:cNvSpPr>
              <a:spLocks noChangeShapeType="1"/>
            </p:cNvSpPr>
            <p:nvPr/>
          </p:nvSpPr>
          <p:spPr bwMode="auto">
            <a:xfrm flipH="1">
              <a:off x="2880" y="2072"/>
              <a:ext cx="60" cy="118"/>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40">
              <a:extLst>
                <a:ext uri="{FF2B5EF4-FFF2-40B4-BE49-F238E27FC236}">
                  <a16:creationId xmlns:a16="http://schemas.microsoft.com/office/drawing/2014/main" id="{DEB67FA6-AA00-AB28-D2E6-0E91FBFD9B08}"/>
                </a:ext>
              </a:extLst>
            </p:cNvPr>
            <p:cNvSpPr>
              <a:spLocks noChangeShapeType="1"/>
            </p:cNvSpPr>
            <p:nvPr/>
          </p:nvSpPr>
          <p:spPr bwMode="auto">
            <a:xfrm>
              <a:off x="3855" y="993"/>
              <a:ext cx="219" cy="9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41">
              <a:extLst>
                <a:ext uri="{FF2B5EF4-FFF2-40B4-BE49-F238E27FC236}">
                  <a16:creationId xmlns:a16="http://schemas.microsoft.com/office/drawing/2014/main" id="{60E63A1D-2E85-F2FE-EB12-7E433904230B}"/>
                </a:ext>
              </a:extLst>
            </p:cNvPr>
            <p:cNvSpPr>
              <a:spLocks noChangeShapeType="1"/>
            </p:cNvSpPr>
            <p:nvPr/>
          </p:nvSpPr>
          <p:spPr bwMode="auto">
            <a:xfrm>
              <a:off x="4131" y="1107"/>
              <a:ext cx="219" cy="9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42">
              <a:extLst>
                <a:ext uri="{FF2B5EF4-FFF2-40B4-BE49-F238E27FC236}">
                  <a16:creationId xmlns:a16="http://schemas.microsoft.com/office/drawing/2014/main" id="{8AB073BE-A9B2-BA89-966B-3F84EAECA7B2}"/>
                </a:ext>
              </a:extLst>
            </p:cNvPr>
            <p:cNvSpPr>
              <a:spLocks noChangeShapeType="1"/>
            </p:cNvSpPr>
            <p:nvPr/>
          </p:nvSpPr>
          <p:spPr bwMode="auto">
            <a:xfrm flipV="1">
              <a:off x="4074" y="1042"/>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43">
              <a:extLst>
                <a:ext uri="{FF2B5EF4-FFF2-40B4-BE49-F238E27FC236}">
                  <a16:creationId xmlns:a16="http://schemas.microsoft.com/office/drawing/2014/main" id="{400ABE12-E752-7809-77A5-13CE401E5CA3}"/>
                </a:ext>
              </a:extLst>
            </p:cNvPr>
            <p:cNvSpPr>
              <a:spLocks noChangeShapeType="1"/>
            </p:cNvSpPr>
            <p:nvPr/>
          </p:nvSpPr>
          <p:spPr bwMode="auto">
            <a:xfrm flipH="1">
              <a:off x="4060" y="1083"/>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44">
              <a:extLst>
                <a:ext uri="{FF2B5EF4-FFF2-40B4-BE49-F238E27FC236}">
                  <a16:creationId xmlns:a16="http://schemas.microsoft.com/office/drawing/2014/main" id="{C6A7CF7F-9967-60B8-CAB2-78EFAA0BF05F}"/>
                </a:ext>
              </a:extLst>
            </p:cNvPr>
            <p:cNvSpPr>
              <a:spLocks noChangeShapeType="1"/>
            </p:cNvSpPr>
            <p:nvPr/>
          </p:nvSpPr>
          <p:spPr bwMode="auto">
            <a:xfrm flipV="1">
              <a:off x="4131" y="1065"/>
              <a:ext cx="13"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45">
              <a:extLst>
                <a:ext uri="{FF2B5EF4-FFF2-40B4-BE49-F238E27FC236}">
                  <a16:creationId xmlns:a16="http://schemas.microsoft.com/office/drawing/2014/main" id="{37B726A5-A068-CAA5-02A5-F784E96AA8A7}"/>
                </a:ext>
              </a:extLst>
            </p:cNvPr>
            <p:cNvSpPr>
              <a:spLocks noChangeShapeType="1"/>
            </p:cNvSpPr>
            <p:nvPr/>
          </p:nvSpPr>
          <p:spPr bwMode="auto">
            <a:xfrm flipH="1">
              <a:off x="4117" y="1106"/>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6">
              <a:extLst>
                <a:ext uri="{FF2B5EF4-FFF2-40B4-BE49-F238E27FC236}">
                  <a16:creationId xmlns:a16="http://schemas.microsoft.com/office/drawing/2014/main" id="{5E561F17-A9E6-6BE7-E12A-C1F4C07A51B5}"/>
                </a:ext>
              </a:extLst>
            </p:cNvPr>
            <p:cNvSpPr>
              <a:spLocks noChangeShapeType="1"/>
            </p:cNvSpPr>
            <p:nvPr/>
          </p:nvSpPr>
          <p:spPr bwMode="auto">
            <a:xfrm>
              <a:off x="4088" y="1042"/>
              <a:ext cx="29" cy="10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7">
              <a:extLst>
                <a:ext uri="{FF2B5EF4-FFF2-40B4-BE49-F238E27FC236}">
                  <a16:creationId xmlns:a16="http://schemas.microsoft.com/office/drawing/2014/main" id="{A4E62F13-C621-9571-7F77-14C7931433CF}"/>
                </a:ext>
              </a:extLst>
            </p:cNvPr>
            <p:cNvSpPr>
              <a:spLocks noChangeShapeType="1"/>
            </p:cNvSpPr>
            <p:nvPr/>
          </p:nvSpPr>
          <p:spPr bwMode="auto">
            <a:xfrm>
              <a:off x="3372" y="3238"/>
              <a:ext cx="218" cy="91"/>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8">
              <a:extLst>
                <a:ext uri="{FF2B5EF4-FFF2-40B4-BE49-F238E27FC236}">
                  <a16:creationId xmlns:a16="http://schemas.microsoft.com/office/drawing/2014/main" id="{FD1EFA5C-5549-1802-6A57-A2A215B76584}"/>
                </a:ext>
              </a:extLst>
            </p:cNvPr>
            <p:cNvSpPr>
              <a:spLocks noChangeShapeType="1"/>
            </p:cNvSpPr>
            <p:nvPr/>
          </p:nvSpPr>
          <p:spPr bwMode="auto">
            <a:xfrm>
              <a:off x="3646" y="3352"/>
              <a:ext cx="220" cy="9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9">
              <a:extLst>
                <a:ext uri="{FF2B5EF4-FFF2-40B4-BE49-F238E27FC236}">
                  <a16:creationId xmlns:a16="http://schemas.microsoft.com/office/drawing/2014/main" id="{352F2377-FF69-1ECD-C364-3934DFCB0067}"/>
                </a:ext>
              </a:extLst>
            </p:cNvPr>
            <p:cNvSpPr>
              <a:spLocks noChangeShapeType="1"/>
            </p:cNvSpPr>
            <p:nvPr/>
          </p:nvSpPr>
          <p:spPr bwMode="auto">
            <a:xfrm flipV="1">
              <a:off x="3590" y="3287"/>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50">
              <a:extLst>
                <a:ext uri="{FF2B5EF4-FFF2-40B4-BE49-F238E27FC236}">
                  <a16:creationId xmlns:a16="http://schemas.microsoft.com/office/drawing/2014/main" id="{2FE1C4DB-A871-9B07-2C70-85802F9DD637}"/>
                </a:ext>
              </a:extLst>
            </p:cNvPr>
            <p:cNvSpPr>
              <a:spLocks noChangeShapeType="1"/>
            </p:cNvSpPr>
            <p:nvPr/>
          </p:nvSpPr>
          <p:spPr bwMode="auto">
            <a:xfrm flipH="1">
              <a:off x="3577" y="3328"/>
              <a:ext cx="13"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51">
              <a:extLst>
                <a:ext uri="{FF2B5EF4-FFF2-40B4-BE49-F238E27FC236}">
                  <a16:creationId xmlns:a16="http://schemas.microsoft.com/office/drawing/2014/main" id="{4896D962-EBB5-3EA0-0C72-78613CEAC6EE}"/>
                </a:ext>
              </a:extLst>
            </p:cNvPr>
            <p:cNvSpPr>
              <a:spLocks noChangeShapeType="1"/>
            </p:cNvSpPr>
            <p:nvPr/>
          </p:nvSpPr>
          <p:spPr bwMode="auto">
            <a:xfrm flipV="1">
              <a:off x="3646" y="3310"/>
              <a:ext cx="14"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52">
              <a:extLst>
                <a:ext uri="{FF2B5EF4-FFF2-40B4-BE49-F238E27FC236}">
                  <a16:creationId xmlns:a16="http://schemas.microsoft.com/office/drawing/2014/main" id="{C647A588-D7AD-1A49-E563-4121E210DAC4}"/>
                </a:ext>
              </a:extLst>
            </p:cNvPr>
            <p:cNvSpPr>
              <a:spLocks noChangeShapeType="1"/>
            </p:cNvSpPr>
            <p:nvPr/>
          </p:nvSpPr>
          <p:spPr bwMode="auto">
            <a:xfrm flipH="1">
              <a:off x="3634" y="3351"/>
              <a:ext cx="12" cy="42"/>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53">
              <a:extLst>
                <a:ext uri="{FF2B5EF4-FFF2-40B4-BE49-F238E27FC236}">
                  <a16:creationId xmlns:a16="http://schemas.microsoft.com/office/drawing/2014/main" id="{86A198B2-86C7-D3D9-ECC4-0C72B23D7473}"/>
                </a:ext>
              </a:extLst>
            </p:cNvPr>
            <p:cNvSpPr>
              <a:spLocks noChangeShapeType="1"/>
            </p:cNvSpPr>
            <p:nvPr/>
          </p:nvSpPr>
          <p:spPr bwMode="auto">
            <a:xfrm>
              <a:off x="3604" y="3287"/>
              <a:ext cx="30" cy="106"/>
            </a:xfrm>
            <a:prstGeom prst="line">
              <a:avLst/>
            </a:prstGeom>
            <a:grpFill/>
            <a:ln w="25400">
              <a:solidFill>
                <a:srgbClr val="000000"/>
              </a:solidFill>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53" name="Oval 54">
            <a:extLst>
              <a:ext uri="{FF2B5EF4-FFF2-40B4-BE49-F238E27FC236}">
                <a16:creationId xmlns:a16="http://schemas.microsoft.com/office/drawing/2014/main" id="{2CF69EF6-6239-304B-DA23-AE88B568240F}"/>
              </a:ext>
            </a:extLst>
          </p:cNvPr>
          <p:cNvSpPr>
            <a:spLocks noChangeArrowheads="1"/>
          </p:cNvSpPr>
          <p:nvPr/>
        </p:nvSpPr>
        <p:spPr bwMode="auto">
          <a:xfrm>
            <a:off x="4329203" y="3534685"/>
            <a:ext cx="606417" cy="606417"/>
          </a:xfrm>
          <a:prstGeom prst="ellipse">
            <a:avLst/>
          </a:prstGeom>
          <a:noFill/>
          <a:ln w="38100" algn="ctr">
            <a:solidFill>
              <a:schemeClr val="tx2"/>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4" name="Line 55">
            <a:extLst>
              <a:ext uri="{FF2B5EF4-FFF2-40B4-BE49-F238E27FC236}">
                <a16:creationId xmlns:a16="http://schemas.microsoft.com/office/drawing/2014/main" id="{C556CBB4-D40C-5AD6-1738-F910376FEE76}"/>
              </a:ext>
            </a:extLst>
          </p:cNvPr>
          <p:cNvSpPr>
            <a:spLocks noChangeShapeType="1"/>
          </p:cNvSpPr>
          <p:nvPr/>
        </p:nvSpPr>
        <p:spPr bwMode="auto">
          <a:xfrm>
            <a:off x="4832018" y="4141102"/>
            <a:ext cx="1816662" cy="1379612"/>
          </a:xfrm>
          <a:prstGeom prst="line">
            <a:avLst/>
          </a:prstGeom>
          <a:noFill/>
          <a:ln w="38100">
            <a:solidFill>
              <a:schemeClr val="tx1"/>
            </a:solidFill>
            <a:round/>
            <a:headEnd type="triangle" w="med"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55" name="Text Box 56">
            <a:extLst>
              <a:ext uri="{FF2B5EF4-FFF2-40B4-BE49-F238E27FC236}">
                <a16:creationId xmlns:a16="http://schemas.microsoft.com/office/drawing/2014/main" id="{381F5DE5-CBAA-9647-AF3C-22CF31B8120D}"/>
              </a:ext>
            </a:extLst>
          </p:cNvPr>
          <p:cNvSpPr txBox="1">
            <a:spLocks noChangeArrowheads="1"/>
          </p:cNvSpPr>
          <p:nvPr/>
        </p:nvSpPr>
        <p:spPr bwMode="auto">
          <a:xfrm>
            <a:off x="6704524" y="5009617"/>
            <a:ext cx="4270922" cy="10772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38100" algn="ctr">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200" dirty="0"/>
              <a:t>"kink" at corners of panel zone</a:t>
            </a:r>
          </a:p>
        </p:txBody>
      </p:sp>
    </p:spTree>
    <p:extLst>
      <p:ext uri="{BB962C8B-B14F-4D97-AF65-F5344CB8AC3E}">
        <p14:creationId xmlns:p14="http://schemas.microsoft.com/office/powerpoint/2010/main" val="4302635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97AA0EA-158C-0C05-BF7F-B72D6A841131}"/>
              </a:ext>
            </a:extLst>
          </p:cNvPr>
          <p:cNvSpPr>
            <a:spLocks noGrp="1"/>
          </p:cNvSpPr>
          <p:nvPr>
            <p:ph type="sldNum" sz="quarter" idx="40"/>
          </p:nvPr>
        </p:nvSpPr>
        <p:spPr/>
        <p:txBody>
          <a:bodyPr/>
          <a:lstStyle/>
          <a:p>
            <a:pPr>
              <a:defRPr/>
            </a:pPr>
            <a:fld id="{46425072-6E52-45A8-8A7E-A5B11BCA4176}" type="slidenum">
              <a:rPr lang="en-US" altLang="en-US" smtClean="0"/>
              <a:pPr>
                <a:defRPr/>
              </a:pPr>
              <a:t>144</a:t>
            </a:fld>
            <a:endParaRPr lang="en-US" altLang="en-US" dirty="0"/>
          </a:p>
        </p:txBody>
      </p:sp>
      <p:grpSp>
        <p:nvGrpSpPr>
          <p:cNvPr id="3" name="Group 2">
            <a:extLst>
              <a:ext uri="{FF2B5EF4-FFF2-40B4-BE49-F238E27FC236}">
                <a16:creationId xmlns:a16="http://schemas.microsoft.com/office/drawing/2014/main" id="{1B817DCA-18CD-6805-877E-5EEC7E20D60F}"/>
              </a:ext>
            </a:extLst>
          </p:cNvPr>
          <p:cNvGrpSpPr/>
          <p:nvPr/>
        </p:nvGrpSpPr>
        <p:grpSpPr>
          <a:xfrm>
            <a:off x="1271464" y="280084"/>
            <a:ext cx="9149283" cy="6234113"/>
            <a:chOff x="0" y="404664"/>
            <a:chExt cx="9149283" cy="6234113"/>
          </a:xfrm>
        </p:grpSpPr>
        <p:pic>
          <p:nvPicPr>
            <p:cNvPr id="4" name="Picture 5">
              <a:extLst>
                <a:ext uri="{FF2B5EF4-FFF2-40B4-BE49-F238E27FC236}">
                  <a16:creationId xmlns:a16="http://schemas.microsoft.com/office/drawing/2014/main" id="{4ED17B49-9A5C-B0B7-585D-01261A7E52F8}"/>
                </a:ext>
              </a:extLst>
            </p:cNvPr>
            <p:cNvPicPr>
              <a:picLocks noChangeAspect="1" noChangeArrowheads="1"/>
            </p:cNvPicPr>
            <p:nvPr/>
          </p:nvPicPr>
          <p:blipFill>
            <a:blip r:embed="rId2">
              <a:biLevel thresh="75000"/>
              <a:lum bright="-100000"/>
              <a:extLst>
                <a:ext uri="{28A0092B-C50C-407E-A947-70E740481C1C}">
                  <a14:useLocalDpi xmlns:a14="http://schemas.microsoft.com/office/drawing/2010/main" val="0"/>
                </a:ext>
              </a:extLst>
            </a:blip>
            <a:srcRect/>
            <a:stretch>
              <a:fillRect/>
            </a:stretch>
          </p:blipFill>
          <p:spPr bwMode="auto">
            <a:xfrm>
              <a:off x="0" y="404664"/>
              <a:ext cx="9144000" cy="6234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5">
              <a:extLst>
                <a:ext uri="{FF2B5EF4-FFF2-40B4-BE49-F238E27FC236}">
                  <a16:creationId xmlns:a16="http://schemas.microsoft.com/office/drawing/2014/main" id="{C31E4BFD-2D2C-48B2-7218-2E31B8A3F1D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2580" b="16480"/>
            <a:stretch/>
          </p:blipFill>
          <p:spPr bwMode="auto">
            <a:xfrm>
              <a:off x="1155586" y="404664"/>
              <a:ext cx="7993697" cy="520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21">
            <a:extLst>
              <a:ext uri="{FF2B5EF4-FFF2-40B4-BE49-F238E27FC236}">
                <a16:creationId xmlns:a16="http://schemas.microsoft.com/office/drawing/2014/main" id="{F4AFBD9E-A5BC-CA01-5F0C-5B93377D038A}"/>
              </a:ext>
            </a:extLst>
          </p:cNvPr>
          <p:cNvGrpSpPr>
            <a:grpSpLocks/>
          </p:cNvGrpSpPr>
          <p:nvPr/>
        </p:nvGrpSpPr>
        <p:grpSpPr bwMode="auto">
          <a:xfrm>
            <a:off x="8153360" y="4251810"/>
            <a:ext cx="1797050" cy="1174750"/>
            <a:chOff x="3984" y="2152"/>
            <a:chExt cx="1504" cy="960"/>
          </a:xfrm>
        </p:grpSpPr>
        <p:sp>
          <p:nvSpPr>
            <p:cNvPr id="7" name="Rectangle 20">
              <a:extLst>
                <a:ext uri="{FF2B5EF4-FFF2-40B4-BE49-F238E27FC236}">
                  <a16:creationId xmlns:a16="http://schemas.microsoft.com/office/drawing/2014/main" id="{8EFB7ABB-88E5-F048-7865-1410DC803C39}"/>
                </a:ext>
              </a:extLst>
            </p:cNvPr>
            <p:cNvSpPr>
              <a:spLocks noChangeArrowheads="1"/>
            </p:cNvSpPr>
            <p:nvPr/>
          </p:nvSpPr>
          <p:spPr bwMode="invGray">
            <a:xfrm>
              <a:off x="3984" y="2152"/>
              <a:ext cx="1504" cy="960"/>
            </a:xfrm>
            <a:prstGeom prst="rect">
              <a:avLst/>
            </a:prstGeom>
            <a:solidFill>
              <a:schemeClr val="bg1"/>
            </a:solidFill>
            <a:ln w="9525"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 name="Group 13">
              <a:extLst>
                <a:ext uri="{FF2B5EF4-FFF2-40B4-BE49-F238E27FC236}">
                  <a16:creationId xmlns:a16="http://schemas.microsoft.com/office/drawing/2014/main" id="{288A8152-CF89-50DC-4A80-718A5249950A}"/>
                </a:ext>
              </a:extLst>
            </p:cNvPr>
            <p:cNvGrpSpPr>
              <a:grpSpLocks/>
            </p:cNvGrpSpPr>
            <p:nvPr/>
          </p:nvGrpSpPr>
          <p:grpSpPr bwMode="auto">
            <a:xfrm>
              <a:off x="4048" y="2224"/>
              <a:ext cx="1396" cy="813"/>
              <a:chOff x="1794" y="1242"/>
              <a:chExt cx="1396" cy="813"/>
            </a:xfrm>
          </p:grpSpPr>
          <p:sp>
            <p:nvSpPr>
              <p:cNvPr id="9" name="Line 14">
                <a:extLst>
                  <a:ext uri="{FF2B5EF4-FFF2-40B4-BE49-F238E27FC236}">
                    <a16:creationId xmlns:a16="http://schemas.microsoft.com/office/drawing/2014/main" id="{B6A66708-583F-E087-8359-E8206063F97A}"/>
                  </a:ext>
                </a:extLst>
              </p:cNvPr>
              <p:cNvSpPr>
                <a:spLocks noChangeShapeType="1"/>
              </p:cNvSpPr>
              <p:nvPr/>
            </p:nvSpPr>
            <p:spPr bwMode="invGray">
              <a:xfrm>
                <a:off x="1808" y="1628"/>
                <a:ext cx="1372" cy="0"/>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 name="Oval 15">
                <a:extLst>
                  <a:ext uri="{FF2B5EF4-FFF2-40B4-BE49-F238E27FC236}">
                    <a16:creationId xmlns:a16="http://schemas.microsoft.com/office/drawing/2014/main" id="{4D9DB869-0B4B-B990-B275-064D52378EA7}"/>
                  </a:ext>
                </a:extLst>
              </p:cNvPr>
              <p:cNvSpPr>
                <a:spLocks noChangeArrowheads="1"/>
              </p:cNvSpPr>
              <p:nvPr/>
            </p:nvSpPr>
            <p:spPr bwMode="invGray">
              <a:xfrm>
                <a:off x="3132" y="1638"/>
                <a:ext cx="58" cy="58"/>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Oval 16">
                <a:extLst>
                  <a:ext uri="{FF2B5EF4-FFF2-40B4-BE49-F238E27FC236}">
                    <a16:creationId xmlns:a16="http://schemas.microsoft.com/office/drawing/2014/main" id="{047891EF-2FD2-DDE8-AD4B-3756B82F3191}"/>
                  </a:ext>
                </a:extLst>
              </p:cNvPr>
              <p:cNvSpPr>
                <a:spLocks noChangeArrowheads="1"/>
              </p:cNvSpPr>
              <p:nvPr/>
            </p:nvSpPr>
            <p:spPr bwMode="invGray">
              <a:xfrm>
                <a:off x="1794" y="1634"/>
                <a:ext cx="58" cy="58"/>
              </a:xfrm>
              <a:prstGeom prst="ellipse">
                <a:avLst/>
              </a:prstGeom>
              <a:noFill/>
              <a:ln w="19050" algn="ctr">
                <a:solidFill>
                  <a:schemeClr val="tx1"/>
                </a:solidFill>
                <a:round/>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Line 17">
                <a:extLst>
                  <a:ext uri="{FF2B5EF4-FFF2-40B4-BE49-F238E27FC236}">
                    <a16:creationId xmlns:a16="http://schemas.microsoft.com/office/drawing/2014/main" id="{15F678F0-6A70-6ACE-9332-315B22F78D6D}"/>
                  </a:ext>
                </a:extLst>
              </p:cNvPr>
              <p:cNvSpPr>
                <a:spLocks noChangeShapeType="1"/>
              </p:cNvSpPr>
              <p:nvPr/>
            </p:nvSpPr>
            <p:spPr bwMode="invGray">
              <a:xfrm>
                <a:off x="2472" y="1248"/>
                <a:ext cx="0" cy="708"/>
              </a:xfrm>
              <a:prstGeom prst="line">
                <a:avLst/>
              </a:prstGeom>
              <a:noFill/>
              <a:ln w="2857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3" name="AutoShape 18">
                <a:extLst>
                  <a:ext uri="{FF2B5EF4-FFF2-40B4-BE49-F238E27FC236}">
                    <a16:creationId xmlns:a16="http://schemas.microsoft.com/office/drawing/2014/main" id="{A6639CF3-002F-8CD3-DB61-FBF35D3AC935}"/>
                  </a:ext>
                </a:extLst>
              </p:cNvPr>
              <p:cNvSpPr>
                <a:spLocks noChangeArrowheads="1"/>
              </p:cNvSpPr>
              <p:nvPr/>
            </p:nvSpPr>
            <p:spPr bwMode="invGray">
              <a:xfrm>
                <a:off x="2427" y="1962"/>
                <a:ext cx="84" cy="93"/>
              </a:xfrm>
              <a:prstGeom prst="triangle">
                <a:avLst>
                  <a:gd name="adj" fmla="val 50000"/>
                </a:avLst>
              </a:prstGeom>
              <a:noFill/>
              <a:ln w="19050" algn="ctr">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4" name="AutoShape 19">
                <a:extLst>
                  <a:ext uri="{FF2B5EF4-FFF2-40B4-BE49-F238E27FC236}">
                    <a16:creationId xmlns:a16="http://schemas.microsoft.com/office/drawing/2014/main" id="{E821DC4B-D15C-1951-0A36-D68DA9352D95}"/>
                  </a:ext>
                </a:extLst>
              </p:cNvPr>
              <p:cNvSpPr>
                <a:spLocks noChangeArrowheads="1"/>
              </p:cNvSpPr>
              <p:nvPr/>
            </p:nvSpPr>
            <p:spPr bwMode="invGray">
              <a:xfrm>
                <a:off x="2487" y="1242"/>
                <a:ext cx="132" cy="45"/>
              </a:xfrm>
              <a:prstGeom prst="leftArrow">
                <a:avLst>
                  <a:gd name="adj1" fmla="val 50000"/>
                  <a:gd name="adj2" fmla="val 73333"/>
                </a:avLst>
              </a:prstGeom>
              <a:solidFill>
                <a:schemeClr val="tx1"/>
              </a:solidFill>
              <a:ln w="127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Tree>
    <p:extLst>
      <p:ext uri="{BB962C8B-B14F-4D97-AF65-F5344CB8AC3E}">
        <p14:creationId xmlns:p14="http://schemas.microsoft.com/office/powerpoint/2010/main" val="96726730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DD68341-59B4-FE54-6434-D07D46BA6FE0}"/>
              </a:ext>
            </a:extLst>
          </p:cNvPr>
          <p:cNvSpPr>
            <a:spLocks noGrp="1"/>
          </p:cNvSpPr>
          <p:nvPr>
            <p:ph type="sldNum" sz="quarter" idx="40"/>
          </p:nvPr>
        </p:nvSpPr>
        <p:spPr/>
        <p:txBody>
          <a:bodyPr/>
          <a:lstStyle/>
          <a:p>
            <a:pPr>
              <a:defRPr/>
            </a:pPr>
            <a:fld id="{46425072-6E52-45A8-8A7E-A5B11BCA4176}" type="slidenum">
              <a:rPr lang="en-US" altLang="en-US" smtClean="0"/>
              <a:pPr>
                <a:defRPr/>
              </a:pPr>
              <a:t>145</a:t>
            </a:fld>
            <a:endParaRPr lang="en-US" altLang="en-US" dirty="0"/>
          </a:p>
        </p:txBody>
      </p:sp>
      <p:grpSp>
        <p:nvGrpSpPr>
          <p:cNvPr id="3" name="Group 2">
            <a:extLst>
              <a:ext uri="{FF2B5EF4-FFF2-40B4-BE49-F238E27FC236}">
                <a16:creationId xmlns:a16="http://schemas.microsoft.com/office/drawing/2014/main" id="{E816CD32-8378-DD73-9327-A4D5EF25CFBE}"/>
              </a:ext>
            </a:extLst>
          </p:cNvPr>
          <p:cNvGrpSpPr/>
          <p:nvPr/>
        </p:nvGrpSpPr>
        <p:grpSpPr>
          <a:xfrm>
            <a:off x="1462556" y="269875"/>
            <a:ext cx="9266887" cy="6318250"/>
            <a:chOff x="22225" y="546100"/>
            <a:chExt cx="9266887" cy="6318250"/>
          </a:xfrm>
        </p:grpSpPr>
        <p:pic>
          <p:nvPicPr>
            <p:cNvPr id="4" name="Picture 7">
              <a:extLst>
                <a:ext uri="{FF2B5EF4-FFF2-40B4-BE49-F238E27FC236}">
                  <a16:creationId xmlns:a16="http://schemas.microsoft.com/office/drawing/2014/main" id="{F3E73E9F-26E2-C73C-1890-47B9E0ACBC6C}"/>
                </a:ext>
              </a:extLst>
            </p:cNvPr>
            <p:cNvPicPr>
              <a:picLocks noChangeAspect="1" noChangeArrowheads="1"/>
            </p:cNvPicPr>
            <p:nvPr/>
          </p:nvPicPr>
          <p:blipFill>
            <a:blip r:embed="rId3">
              <a:biLevel thresh="75000"/>
              <a:lum bright="-100000"/>
              <a:extLst>
                <a:ext uri="{28A0092B-C50C-407E-A947-70E740481C1C}">
                  <a14:useLocalDpi xmlns:a14="http://schemas.microsoft.com/office/drawing/2010/main" val="0"/>
                </a:ext>
              </a:extLst>
            </a:blip>
            <a:srcRect/>
            <a:stretch>
              <a:fillRect/>
            </a:stretch>
          </p:blipFill>
          <p:spPr bwMode="auto">
            <a:xfrm>
              <a:off x="22225" y="546100"/>
              <a:ext cx="9266238" cy="6318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7">
              <a:extLst>
                <a:ext uri="{FF2B5EF4-FFF2-40B4-BE49-F238E27FC236}">
                  <a16:creationId xmlns:a16="http://schemas.microsoft.com/office/drawing/2014/main" id="{CBBC3C2B-0247-16F4-DC9E-32BCFE2BF280}"/>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466" b="15578"/>
            <a:stretch/>
          </p:blipFill>
          <p:spPr bwMode="auto">
            <a:xfrm>
              <a:off x="1270649" y="546100"/>
              <a:ext cx="8018463" cy="533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grpSp>
        <p:nvGrpSpPr>
          <p:cNvPr id="6" name="Group 61">
            <a:extLst>
              <a:ext uri="{FF2B5EF4-FFF2-40B4-BE49-F238E27FC236}">
                <a16:creationId xmlns:a16="http://schemas.microsoft.com/office/drawing/2014/main" id="{5FE3849C-E6EB-02A8-E220-B77E75C7BE8E}"/>
              </a:ext>
            </a:extLst>
          </p:cNvPr>
          <p:cNvGrpSpPr>
            <a:grpSpLocks/>
          </p:cNvGrpSpPr>
          <p:nvPr/>
        </p:nvGrpSpPr>
        <p:grpSpPr bwMode="auto">
          <a:xfrm>
            <a:off x="8820905" y="4130367"/>
            <a:ext cx="1436688" cy="1401763"/>
            <a:chOff x="4136" y="70"/>
            <a:chExt cx="989" cy="1028"/>
          </a:xfrm>
        </p:grpSpPr>
        <p:sp>
          <p:nvSpPr>
            <p:cNvPr id="7" name="Rectangle 60">
              <a:extLst>
                <a:ext uri="{FF2B5EF4-FFF2-40B4-BE49-F238E27FC236}">
                  <a16:creationId xmlns:a16="http://schemas.microsoft.com/office/drawing/2014/main" id="{1301C7E2-1EC8-8C18-1852-24359CBB5B38}"/>
                </a:ext>
              </a:extLst>
            </p:cNvPr>
            <p:cNvSpPr>
              <a:spLocks noChangeArrowheads="1"/>
            </p:cNvSpPr>
            <p:nvPr/>
          </p:nvSpPr>
          <p:spPr bwMode="invGray">
            <a:xfrm>
              <a:off x="4136" y="70"/>
              <a:ext cx="989" cy="1028"/>
            </a:xfrm>
            <a:prstGeom prst="rect">
              <a:avLst/>
            </a:prstGeom>
            <a:solidFill>
              <a:schemeClr val="bg1"/>
            </a:solidFill>
            <a:ln w="63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 name="Group 8">
              <a:extLst>
                <a:ext uri="{FF2B5EF4-FFF2-40B4-BE49-F238E27FC236}">
                  <a16:creationId xmlns:a16="http://schemas.microsoft.com/office/drawing/2014/main" id="{C2BD622B-3913-2585-E702-2276FEC4D612}"/>
                </a:ext>
              </a:extLst>
            </p:cNvPr>
            <p:cNvGrpSpPr>
              <a:grpSpLocks/>
            </p:cNvGrpSpPr>
            <p:nvPr/>
          </p:nvGrpSpPr>
          <p:grpSpPr bwMode="auto">
            <a:xfrm>
              <a:off x="4220" y="147"/>
              <a:ext cx="807" cy="801"/>
              <a:chOff x="2235" y="582"/>
              <a:chExt cx="1161" cy="1134"/>
            </a:xfrm>
          </p:grpSpPr>
          <p:grpSp>
            <p:nvGrpSpPr>
              <p:cNvPr id="9" name="Group 9">
                <a:extLst>
                  <a:ext uri="{FF2B5EF4-FFF2-40B4-BE49-F238E27FC236}">
                    <a16:creationId xmlns:a16="http://schemas.microsoft.com/office/drawing/2014/main" id="{7B964F30-22E0-D8D3-2FCE-461F3159AD0B}"/>
                  </a:ext>
                </a:extLst>
              </p:cNvPr>
              <p:cNvGrpSpPr>
                <a:grpSpLocks/>
              </p:cNvGrpSpPr>
              <p:nvPr/>
            </p:nvGrpSpPr>
            <p:grpSpPr bwMode="auto">
              <a:xfrm>
                <a:off x="2235" y="582"/>
                <a:ext cx="1161" cy="1134"/>
                <a:chOff x="2235" y="582"/>
                <a:chExt cx="1161" cy="1134"/>
              </a:xfrm>
            </p:grpSpPr>
            <p:grpSp>
              <p:nvGrpSpPr>
                <p:cNvPr id="14" name="Group 10">
                  <a:extLst>
                    <a:ext uri="{FF2B5EF4-FFF2-40B4-BE49-F238E27FC236}">
                      <a16:creationId xmlns:a16="http://schemas.microsoft.com/office/drawing/2014/main" id="{A52D12AE-2801-6043-6026-4F8979F277A2}"/>
                    </a:ext>
                  </a:extLst>
                </p:cNvPr>
                <p:cNvGrpSpPr>
                  <a:grpSpLocks/>
                </p:cNvGrpSpPr>
                <p:nvPr/>
              </p:nvGrpSpPr>
              <p:grpSpPr bwMode="auto">
                <a:xfrm>
                  <a:off x="2589" y="852"/>
                  <a:ext cx="42" cy="495"/>
                  <a:chOff x="2589" y="852"/>
                  <a:chExt cx="42" cy="495"/>
                </a:xfrm>
              </p:grpSpPr>
              <p:sp>
                <p:nvSpPr>
                  <p:cNvPr id="58" name="Line 11">
                    <a:extLst>
                      <a:ext uri="{FF2B5EF4-FFF2-40B4-BE49-F238E27FC236}">
                        <a16:creationId xmlns:a16="http://schemas.microsoft.com/office/drawing/2014/main" id="{450108AE-DA75-3E85-7A9F-0DE471EB1FF6}"/>
                      </a:ext>
                    </a:extLst>
                  </p:cNvPr>
                  <p:cNvSpPr>
                    <a:spLocks noChangeShapeType="1"/>
                  </p:cNvSpPr>
                  <p:nvPr/>
                </p:nvSpPr>
                <p:spPr bwMode="invGray">
                  <a:xfrm>
                    <a:off x="2589"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12">
                    <a:extLst>
                      <a:ext uri="{FF2B5EF4-FFF2-40B4-BE49-F238E27FC236}">
                        <a16:creationId xmlns:a16="http://schemas.microsoft.com/office/drawing/2014/main" id="{E5FB2470-DB75-A1F3-915E-6B86A37428EB}"/>
                      </a:ext>
                    </a:extLst>
                  </p:cNvPr>
                  <p:cNvSpPr>
                    <a:spLocks noChangeShapeType="1"/>
                  </p:cNvSpPr>
                  <p:nvPr/>
                </p:nvSpPr>
                <p:spPr bwMode="invGray">
                  <a:xfrm>
                    <a:off x="2631"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 name="Group 13">
                  <a:extLst>
                    <a:ext uri="{FF2B5EF4-FFF2-40B4-BE49-F238E27FC236}">
                      <a16:creationId xmlns:a16="http://schemas.microsoft.com/office/drawing/2014/main" id="{2AAE3378-160F-A736-5055-28F1432030A2}"/>
                    </a:ext>
                  </a:extLst>
                </p:cNvPr>
                <p:cNvGrpSpPr>
                  <a:grpSpLocks/>
                </p:cNvGrpSpPr>
                <p:nvPr/>
              </p:nvGrpSpPr>
              <p:grpSpPr bwMode="auto">
                <a:xfrm>
                  <a:off x="3000" y="948"/>
                  <a:ext cx="42" cy="495"/>
                  <a:chOff x="2589" y="852"/>
                  <a:chExt cx="42" cy="495"/>
                </a:xfrm>
              </p:grpSpPr>
              <p:sp>
                <p:nvSpPr>
                  <p:cNvPr id="56" name="Line 14">
                    <a:extLst>
                      <a:ext uri="{FF2B5EF4-FFF2-40B4-BE49-F238E27FC236}">
                        <a16:creationId xmlns:a16="http://schemas.microsoft.com/office/drawing/2014/main" id="{3B86A7BD-85AE-3664-AE96-858A0AB40B68}"/>
                      </a:ext>
                    </a:extLst>
                  </p:cNvPr>
                  <p:cNvSpPr>
                    <a:spLocks noChangeShapeType="1"/>
                  </p:cNvSpPr>
                  <p:nvPr/>
                </p:nvSpPr>
                <p:spPr bwMode="invGray">
                  <a:xfrm>
                    <a:off x="2589"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15">
                    <a:extLst>
                      <a:ext uri="{FF2B5EF4-FFF2-40B4-BE49-F238E27FC236}">
                        <a16:creationId xmlns:a16="http://schemas.microsoft.com/office/drawing/2014/main" id="{65104575-97EB-7BB7-084C-39720BC00868}"/>
                      </a:ext>
                    </a:extLst>
                  </p:cNvPr>
                  <p:cNvSpPr>
                    <a:spLocks noChangeShapeType="1"/>
                  </p:cNvSpPr>
                  <p:nvPr/>
                </p:nvSpPr>
                <p:spPr bwMode="invGray">
                  <a:xfrm>
                    <a:off x="2631" y="852"/>
                    <a:ext cx="0" cy="495"/>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6" name="Line 16">
                  <a:extLst>
                    <a:ext uri="{FF2B5EF4-FFF2-40B4-BE49-F238E27FC236}">
                      <a16:creationId xmlns:a16="http://schemas.microsoft.com/office/drawing/2014/main" id="{77FAE403-9290-5F94-23C3-CC74BBE4C4AD}"/>
                    </a:ext>
                  </a:extLst>
                </p:cNvPr>
                <p:cNvSpPr>
                  <a:spLocks noChangeShapeType="1"/>
                </p:cNvSpPr>
                <p:nvPr/>
              </p:nvSpPr>
              <p:spPr bwMode="invGray">
                <a:xfrm>
                  <a:off x="2631" y="855"/>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7">
                  <a:extLst>
                    <a:ext uri="{FF2B5EF4-FFF2-40B4-BE49-F238E27FC236}">
                      <a16:creationId xmlns:a16="http://schemas.microsoft.com/office/drawing/2014/main" id="{7046CF0B-0DCE-04E2-7F61-AA6CA1D92FC7}"/>
                    </a:ext>
                  </a:extLst>
                </p:cNvPr>
                <p:cNvSpPr>
                  <a:spLocks noChangeShapeType="1"/>
                </p:cNvSpPr>
                <p:nvPr/>
              </p:nvSpPr>
              <p:spPr bwMode="invGray">
                <a:xfrm>
                  <a:off x="2631" y="888"/>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8">
                  <a:extLst>
                    <a:ext uri="{FF2B5EF4-FFF2-40B4-BE49-F238E27FC236}">
                      <a16:creationId xmlns:a16="http://schemas.microsoft.com/office/drawing/2014/main" id="{8E7F9B01-473E-9241-564E-0C4EADA6541B}"/>
                    </a:ext>
                  </a:extLst>
                </p:cNvPr>
                <p:cNvSpPr>
                  <a:spLocks noChangeShapeType="1"/>
                </p:cNvSpPr>
                <p:nvPr/>
              </p:nvSpPr>
              <p:spPr bwMode="invGray">
                <a:xfrm>
                  <a:off x="2634" y="1311"/>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19">
                  <a:extLst>
                    <a:ext uri="{FF2B5EF4-FFF2-40B4-BE49-F238E27FC236}">
                      <a16:creationId xmlns:a16="http://schemas.microsoft.com/office/drawing/2014/main" id="{7FBD44B7-AA4E-FF55-F3D9-A94A6EA607A2}"/>
                    </a:ext>
                  </a:extLst>
                </p:cNvPr>
                <p:cNvSpPr>
                  <a:spLocks noChangeShapeType="1"/>
                </p:cNvSpPr>
                <p:nvPr/>
              </p:nvSpPr>
              <p:spPr bwMode="invGray">
                <a:xfrm>
                  <a:off x="2634" y="1344"/>
                  <a:ext cx="369" cy="96"/>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20" name="Group 20">
                  <a:extLst>
                    <a:ext uri="{FF2B5EF4-FFF2-40B4-BE49-F238E27FC236}">
                      <a16:creationId xmlns:a16="http://schemas.microsoft.com/office/drawing/2014/main" id="{4FB5E969-60B8-20EF-38A6-101ED181FD3B}"/>
                    </a:ext>
                  </a:extLst>
                </p:cNvPr>
                <p:cNvGrpSpPr>
                  <a:grpSpLocks/>
                </p:cNvGrpSpPr>
                <p:nvPr/>
              </p:nvGrpSpPr>
              <p:grpSpPr bwMode="auto">
                <a:xfrm>
                  <a:off x="3042" y="951"/>
                  <a:ext cx="354" cy="486"/>
                  <a:chOff x="3042" y="951"/>
                  <a:chExt cx="354" cy="486"/>
                </a:xfrm>
              </p:grpSpPr>
              <p:grpSp>
                <p:nvGrpSpPr>
                  <p:cNvPr id="50" name="Group 21">
                    <a:extLst>
                      <a:ext uri="{FF2B5EF4-FFF2-40B4-BE49-F238E27FC236}">
                        <a16:creationId xmlns:a16="http://schemas.microsoft.com/office/drawing/2014/main" id="{2D07D8DC-0FFC-F18A-2521-62CB6397F529}"/>
                      </a:ext>
                    </a:extLst>
                  </p:cNvPr>
                  <p:cNvGrpSpPr>
                    <a:grpSpLocks/>
                  </p:cNvGrpSpPr>
                  <p:nvPr/>
                </p:nvGrpSpPr>
                <p:grpSpPr bwMode="auto">
                  <a:xfrm>
                    <a:off x="3042" y="951"/>
                    <a:ext cx="354" cy="33"/>
                    <a:chOff x="3042" y="951"/>
                    <a:chExt cx="354" cy="33"/>
                  </a:xfrm>
                </p:grpSpPr>
                <p:sp>
                  <p:nvSpPr>
                    <p:cNvPr id="54" name="Line 22">
                      <a:extLst>
                        <a:ext uri="{FF2B5EF4-FFF2-40B4-BE49-F238E27FC236}">
                          <a16:creationId xmlns:a16="http://schemas.microsoft.com/office/drawing/2014/main" id="{775017C3-7C19-55BD-906D-90CE07F48E67}"/>
                        </a:ext>
                      </a:extLst>
                    </p:cNvPr>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23">
                      <a:extLst>
                        <a:ext uri="{FF2B5EF4-FFF2-40B4-BE49-F238E27FC236}">
                          <a16:creationId xmlns:a16="http://schemas.microsoft.com/office/drawing/2014/main" id="{C428ACFD-2206-6607-4697-ADFCCA6B492E}"/>
                        </a:ext>
                      </a:extLst>
                    </p:cNvPr>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51" name="Group 24">
                    <a:extLst>
                      <a:ext uri="{FF2B5EF4-FFF2-40B4-BE49-F238E27FC236}">
                        <a16:creationId xmlns:a16="http://schemas.microsoft.com/office/drawing/2014/main" id="{560A3936-70DB-F3B5-1E87-AA8F5901E44F}"/>
                      </a:ext>
                    </a:extLst>
                  </p:cNvPr>
                  <p:cNvGrpSpPr>
                    <a:grpSpLocks/>
                  </p:cNvGrpSpPr>
                  <p:nvPr/>
                </p:nvGrpSpPr>
                <p:grpSpPr bwMode="auto">
                  <a:xfrm>
                    <a:off x="3042" y="1404"/>
                    <a:ext cx="354" cy="33"/>
                    <a:chOff x="3042" y="951"/>
                    <a:chExt cx="354" cy="33"/>
                  </a:xfrm>
                </p:grpSpPr>
                <p:sp>
                  <p:nvSpPr>
                    <p:cNvPr id="52" name="Line 25">
                      <a:extLst>
                        <a:ext uri="{FF2B5EF4-FFF2-40B4-BE49-F238E27FC236}">
                          <a16:creationId xmlns:a16="http://schemas.microsoft.com/office/drawing/2014/main" id="{8B694122-CFD1-C6FF-9186-4CAC8C4934B3}"/>
                        </a:ext>
                      </a:extLst>
                    </p:cNvPr>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26">
                      <a:extLst>
                        <a:ext uri="{FF2B5EF4-FFF2-40B4-BE49-F238E27FC236}">
                          <a16:creationId xmlns:a16="http://schemas.microsoft.com/office/drawing/2014/main" id="{2B38AD9D-E4A9-F597-6452-91C6330FB355}"/>
                        </a:ext>
                      </a:extLst>
                    </p:cNvPr>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21" name="Group 27">
                  <a:extLst>
                    <a:ext uri="{FF2B5EF4-FFF2-40B4-BE49-F238E27FC236}">
                      <a16:creationId xmlns:a16="http://schemas.microsoft.com/office/drawing/2014/main" id="{EE44947C-6CA0-91A0-4573-9958E0CE1707}"/>
                    </a:ext>
                  </a:extLst>
                </p:cNvPr>
                <p:cNvGrpSpPr>
                  <a:grpSpLocks/>
                </p:cNvGrpSpPr>
                <p:nvPr/>
              </p:nvGrpSpPr>
              <p:grpSpPr bwMode="auto">
                <a:xfrm>
                  <a:off x="2235" y="858"/>
                  <a:ext cx="354" cy="486"/>
                  <a:chOff x="3042" y="951"/>
                  <a:chExt cx="354" cy="486"/>
                </a:xfrm>
              </p:grpSpPr>
              <p:grpSp>
                <p:nvGrpSpPr>
                  <p:cNvPr id="44" name="Group 28">
                    <a:extLst>
                      <a:ext uri="{FF2B5EF4-FFF2-40B4-BE49-F238E27FC236}">
                        <a16:creationId xmlns:a16="http://schemas.microsoft.com/office/drawing/2014/main" id="{53DB52E9-F859-BAA1-788B-2CDC85CA461A}"/>
                      </a:ext>
                    </a:extLst>
                  </p:cNvPr>
                  <p:cNvGrpSpPr>
                    <a:grpSpLocks/>
                  </p:cNvGrpSpPr>
                  <p:nvPr/>
                </p:nvGrpSpPr>
                <p:grpSpPr bwMode="auto">
                  <a:xfrm>
                    <a:off x="3042" y="951"/>
                    <a:ext cx="354" cy="33"/>
                    <a:chOff x="3042" y="951"/>
                    <a:chExt cx="354" cy="33"/>
                  </a:xfrm>
                </p:grpSpPr>
                <p:sp>
                  <p:nvSpPr>
                    <p:cNvPr id="48" name="Line 29">
                      <a:extLst>
                        <a:ext uri="{FF2B5EF4-FFF2-40B4-BE49-F238E27FC236}">
                          <a16:creationId xmlns:a16="http://schemas.microsoft.com/office/drawing/2014/main" id="{A9A604C8-AA05-FCF7-A74D-E8386D48DF10}"/>
                        </a:ext>
                      </a:extLst>
                    </p:cNvPr>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Line 30">
                      <a:extLst>
                        <a:ext uri="{FF2B5EF4-FFF2-40B4-BE49-F238E27FC236}">
                          <a16:creationId xmlns:a16="http://schemas.microsoft.com/office/drawing/2014/main" id="{CD848D1D-A9E6-BF26-AFD5-AF9A0EA85850}"/>
                        </a:ext>
                      </a:extLst>
                    </p:cNvPr>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5" name="Group 31">
                    <a:extLst>
                      <a:ext uri="{FF2B5EF4-FFF2-40B4-BE49-F238E27FC236}">
                        <a16:creationId xmlns:a16="http://schemas.microsoft.com/office/drawing/2014/main" id="{94DCB4B7-9ABB-5425-2D57-DF876B616A1C}"/>
                      </a:ext>
                    </a:extLst>
                  </p:cNvPr>
                  <p:cNvGrpSpPr>
                    <a:grpSpLocks/>
                  </p:cNvGrpSpPr>
                  <p:nvPr/>
                </p:nvGrpSpPr>
                <p:grpSpPr bwMode="auto">
                  <a:xfrm>
                    <a:off x="3042" y="1404"/>
                    <a:ext cx="354" cy="33"/>
                    <a:chOff x="3042" y="951"/>
                    <a:chExt cx="354" cy="33"/>
                  </a:xfrm>
                </p:grpSpPr>
                <p:sp>
                  <p:nvSpPr>
                    <p:cNvPr id="46" name="Line 32">
                      <a:extLst>
                        <a:ext uri="{FF2B5EF4-FFF2-40B4-BE49-F238E27FC236}">
                          <a16:creationId xmlns:a16="http://schemas.microsoft.com/office/drawing/2014/main" id="{70C9D2B4-1264-2D80-B6EF-BA469680873B}"/>
                        </a:ext>
                      </a:extLst>
                    </p:cNvPr>
                    <p:cNvSpPr>
                      <a:spLocks noChangeShapeType="1"/>
                    </p:cNvSpPr>
                    <p:nvPr/>
                  </p:nvSpPr>
                  <p:spPr bwMode="invGray">
                    <a:xfrm>
                      <a:off x="3042" y="951"/>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Line 33">
                      <a:extLst>
                        <a:ext uri="{FF2B5EF4-FFF2-40B4-BE49-F238E27FC236}">
                          <a16:creationId xmlns:a16="http://schemas.microsoft.com/office/drawing/2014/main" id="{04370BD1-08B9-1696-07BC-AC5060777F8D}"/>
                        </a:ext>
                      </a:extLst>
                    </p:cNvPr>
                    <p:cNvSpPr>
                      <a:spLocks noChangeShapeType="1"/>
                    </p:cNvSpPr>
                    <p:nvPr/>
                  </p:nvSpPr>
                  <p:spPr bwMode="invGray">
                    <a:xfrm>
                      <a:off x="3042" y="984"/>
                      <a:ext cx="354" cy="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22" name="Group 34">
                  <a:extLst>
                    <a:ext uri="{FF2B5EF4-FFF2-40B4-BE49-F238E27FC236}">
                      <a16:creationId xmlns:a16="http://schemas.microsoft.com/office/drawing/2014/main" id="{4F5E199B-2D6E-57F7-9579-D58E765014C0}"/>
                    </a:ext>
                  </a:extLst>
                </p:cNvPr>
                <p:cNvGrpSpPr>
                  <a:grpSpLocks/>
                </p:cNvGrpSpPr>
                <p:nvPr/>
              </p:nvGrpSpPr>
              <p:grpSpPr bwMode="auto">
                <a:xfrm>
                  <a:off x="2589" y="582"/>
                  <a:ext cx="606" cy="372"/>
                  <a:chOff x="2589" y="582"/>
                  <a:chExt cx="606" cy="372"/>
                </a:xfrm>
              </p:grpSpPr>
              <p:grpSp>
                <p:nvGrpSpPr>
                  <p:cNvPr id="38" name="Group 37">
                    <a:extLst>
                      <a:ext uri="{FF2B5EF4-FFF2-40B4-BE49-F238E27FC236}">
                        <a16:creationId xmlns:a16="http://schemas.microsoft.com/office/drawing/2014/main" id="{794ED67A-3BF4-290B-8D94-97D132C7252A}"/>
                      </a:ext>
                    </a:extLst>
                  </p:cNvPr>
                  <p:cNvGrpSpPr>
                    <a:grpSpLocks/>
                  </p:cNvGrpSpPr>
                  <p:nvPr/>
                </p:nvGrpSpPr>
                <p:grpSpPr bwMode="auto">
                  <a:xfrm>
                    <a:off x="2589" y="582"/>
                    <a:ext cx="201" cy="270"/>
                    <a:chOff x="2589" y="582"/>
                    <a:chExt cx="201" cy="270"/>
                  </a:xfrm>
                </p:grpSpPr>
                <p:sp>
                  <p:nvSpPr>
                    <p:cNvPr id="42" name="Line 36">
                      <a:extLst>
                        <a:ext uri="{FF2B5EF4-FFF2-40B4-BE49-F238E27FC236}">
                          <a16:creationId xmlns:a16="http://schemas.microsoft.com/office/drawing/2014/main" id="{BFA54371-BFB7-61E3-4247-35D2FDF55576}"/>
                        </a:ext>
                      </a:extLst>
                    </p:cNvPr>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37">
                      <a:extLst>
                        <a:ext uri="{FF2B5EF4-FFF2-40B4-BE49-F238E27FC236}">
                          <a16:creationId xmlns:a16="http://schemas.microsoft.com/office/drawing/2014/main" id="{A7807A65-7477-FD98-0D0D-57F5B38381AB}"/>
                        </a:ext>
                      </a:extLst>
                    </p:cNvPr>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9" name="Group 38">
                    <a:extLst>
                      <a:ext uri="{FF2B5EF4-FFF2-40B4-BE49-F238E27FC236}">
                        <a16:creationId xmlns:a16="http://schemas.microsoft.com/office/drawing/2014/main" id="{6908E52F-B33A-4BB5-5AA0-8E55999DB969}"/>
                      </a:ext>
                    </a:extLst>
                  </p:cNvPr>
                  <p:cNvGrpSpPr>
                    <a:grpSpLocks/>
                  </p:cNvGrpSpPr>
                  <p:nvPr/>
                </p:nvGrpSpPr>
                <p:grpSpPr bwMode="auto">
                  <a:xfrm>
                    <a:off x="2994" y="684"/>
                    <a:ext cx="201" cy="270"/>
                    <a:chOff x="2589" y="582"/>
                    <a:chExt cx="201" cy="270"/>
                  </a:xfrm>
                </p:grpSpPr>
                <p:sp>
                  <p:nvSpPr>
                    <p:cNvPr id="40" name="Line 39">
                      <a:extLst>
                        <a:ext uri="{FF2B5EF4-FFF2-40B4-BE49-F238E27FC236}">
                          <a16:creationId xmlns:a16="http://schemas.microsoft.com/office/drawing/2014/main" id="{3B043639-D986-83BF-8010-F5EC03D06826}"/>
                        </a:ext>
                      </a:extLst>
                    </p:cNvPr>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40">
                      <a:extLst>
                        <a:ext uri="{FF2B5EF4-FFF2-40B4-BE49-F238E27FC236}">
                          <a16:creationId xmlns:a16="http://schemas.microsoft.com/office/drawing/2014/main" id="{2C3ADE86-18D6-FE1F-7BE0-CD71D81B17E6}"/>
                        </a:ext>
                      </a:extLst>
                    </p:cNvPr>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23" name="Group 41">
                  <a:extLst>
                    <a:ext uri="{FF2B5EF4-FFF2-40B4-BE49-F238E27FC236}">
                      <a16:creationId xmlns:a16="http://schemas.microsoft.com/office/drawing/2014/main" id="{BCD2EB06-7FC4-CC0B-727B-B9C9DD952957}"/>
                    </a:ext>
                  </a:extLst>
                </p:cNvPr>
                <p:cNvGrpSpPr>
                  <a:grpSpLocks/>
                </p:cNvGrpSpPr>
                <p:nvPr/>
              </p:nvGrpSpPr>
              <p:grpSpPr bwMode="auto">
                <a:xfrm>
                  <a:off x="2436" y="1344"/>
                  <a:ext cx="606" cy="372"/>
                  <a:chOff x="2589" y="582"/>
                  <a:chExt cx="606" cy="372"/>
                </a:xfrm>
              </p:grpSpPr>
              <p:grpSp>
                <p:nvGrpSpPr>
                  <p:cNvPr id="32" name="Group 42">
                    <a:extLst>
                      <a:ext uri="{FF2B5EF4-FFF2-40B4-BE49-F238E27FC236}">
                        <a16:creationId xmlns:a16="http://schemas.microsoft.com/office/drawing/2014/main" id="{FCDCDDE9-B1C5-26D8-2AF9-7E6013CCC9F3}"/>
                      </a:ext>
                    </a:extLst>
                  </p:cNvPr>
                  <p:cNvGrpSpPr>
                    <a:grpSpLocks/>
                  </p:cNvGrpSpPr>
                  <p:nvPr/>
                </p:nvGrpSpPr>
                <p:grpSpPr bwMode="auto">
                  <a:xfrm>
                    <a:off x="2589" y="582"/>
                    <a:ext cx="201" cy="270"/>
                    <a:chOff x="2589" y="582"/>
                    <a:chExt cx="201" cy="270"/>
                  </a:xfrm>
                </p:grpSpPr>
                <p:sp>
                  <p:nvSpPr>
                    <p:cNvPr id="36" name="Line 43">
                      <a:extLst>
                        <a:ext uri="{FF2B5EF4-FFF2-40B4-BE49-F238E27FC236}">
                          <a16:creationId xmlns:a16="http://schemas.microsoft.com/office/drawing/2014/main" id="{E02B6EE6-7816-5CB5-9399-7972159A8337}"/>
                        </a:ext>
                      </a:extLst>
                    </p:cNvPr>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44">
                      <a:extLst>
                        <a:ext uri="{FF2B5EF4-FFF2-40B4-BE49-F238E27FC236}">
                          <a16:creationId xmlns:a16="http://schemas.microsoft.com/office/drawing/2014/main" id="{B55F5851-6D06-95C9-DE5D-39C9DD62D59E}"/>
                        </a:ext>
                      </a:extLst>
                    </p:cNvPr>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3" name="Group 45">
                    <a:extLst>
                      <a:ext uri="{FF2B5EF4-FFF2-40B4-BE49-F238E27FC236}">
                        <a16:creationId xmlns:a16="http://schemas.microsoft.com/office/drawing/2014/main" id="{1D2865DE-05C4-3657-187D-7D8C7DAB330C}"/>
                      </a:ext>
                    </a:extLst>
                  </p:cNvPr>
                  <p:cNvGrpSpPr>
                    <a:grpSpLocks/>
                  </p:cNvGrpSpPr>
                  <p:nvPr/>
                </p:nvGrpSpPr>
                <p:grpSpPr bwMode="auto">
                  <a:xfrm>
                    <a:off x="2994" y="684"/>
                    <a:ext cx="201" cy="270"/>
                    <a:chOff x="2589" y="582"/>
                    <a:chExt cx="201" cy="270"/>
                  </a:xfrm>
                </p:grpSpPr>
                <p:sp>
                  <p:nvSpPr>
                    <p:cNvPr id="34" name="Line 46">
                      <a:extLst>
                        <a:ext uri="{FF2B5EF4-FFF2-40B4-BE49-F238E27FC236}">
                          <a16:creationId xmlns:a16="http://schemas.microsoft.com/office/drawing/2014/main" id="{ADCD2F35-CDEE-90F9-78E1-F8B84F4FAEC7}"/>
                        </a:ext>
                      </a:extLst>
                    </p:cNvPr>
                    <p:cNvSpPr>
                      <a:spLocks noChangeShapeType="1"/>
                    </p:cNvSpPr>
                    <p:nvPr/>
                  </p:nvSpPr>
                  <p:spPr bwMode="invGray">
                    <a:xfrm flipV="1">
                      <a:off x="2634"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47">
                      <a:extLst>
                        <a:ext uri="{FF2B5EF4-FFF2-40B4-BE49-F238E27FC236}">
                          <a16:creationId xmlns:a16="http://schemas.microsoft.com/office/drawing/2014/main" id="{5F31F083-68FE-6FF2-7420-68DF85EC9434}"/>
                        </a:ext>
                      </a:extLst>
                    </p:cNvPr>
                    <p:cNvSpPr>
                      <a:spLocks noChangeShapeType="1"/>
                    </p:cNvSpPr>
                    <p:nvPr/>
                  </p:nvSpPr>
                  <p:spPr bwMode="invGray">
                    <a:xfrm flipV="1">
                      <a:off x="2589" y="582"/>
                      <a:ext cx="156" cy="270"/>
                    </a:xfrm>
                    <a:prstGeom prst="line">
                      <a:avLst/>
                    </a:prstGeom>
                    <a:noFill/>
                    <a:ln w="190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4" name="Line 48">
                  <a:extLst>
                    <a:ext uri="{FF2B5EF4-FFF2-40B4-BE49-F238E27FC236}">
                      <a16:creationId xmlns:a16="http://schemas.microsoft.com/office/drawing/2014/main" id="{217AD495-6232-33C2-8540-598B7F170F2F}"/>
                    </a:ext>
                  </a:extLst>
                </p:cNvPr>
                <p:cNvSpPr>
                  <a:spLocks noChangeShapeType="1"/>
                </p:cNvSpPr>
                <p:nvPr/>
              </p:nvSpPr>
              <p:spPr bwMode="invGray">
                <a:xfrm>
                  <a:off x="3396" y="951"/>
                  <a:ext cx="0" cy="486"/>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49">
                  <a:extLst>
                    <a:ext uri="{FF2B5EF4-FFF2-40B4-BE49-F238E27FC236}">
                      <a16:creationId xmlns:a16="http://schemas.microsoft.com/office/drawing/2014/main" id="{2D3781E9-1739-8E23-B9AF-73CDC8533FFD}"/>
                    </a:ext>
                  </a:extLst>
                </p:cNvPr>
                <p:cNvSpPr>
                  <a:spLocks noChangeShapeType="1"/>
                </p:cNvSpPr>
                <p:nvPr/>
              </p:nvSpPr>
              <p:spPr bwMode="invGray">
                <a:xfrm>
                  <a:off x="2235" y="855"/>
                  <a:ext cx="0" cy="492"/>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50">
                  <a:extLst>
                    <a:ext uri="{FF2B5EF4-FFF2-40B4-BE49-F238E27FC236}">
                      <a16:creationId xmlns:a16="http://schemas.microsoft.com/office/drawing/2014/main" id="{AD4181EE-5E28-509F-E563-E33E7169FD24}"/>
                    </a:ext>
                  </a:extLst>
                </p:cNvPr>
                <p:cNvSpPr>
                  <a:spLocks noChangeShapeType="1"/>
                </p:cNvSpPr>
                <p:nvPr/>
              </p:nvSpPr>
              <p:spPr bwMode="invGray">
                <a:xfrm>
                  <a:off x="2745" y="582"/>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51">
                  <a:extLst>
                    <a:ext uri="{FF2B5EF4-FFF2-40B4-BE49-F238E27FC236}">
                      <a16:creationId xmlns:a16="http://schemas.microsoft.com/office/drawing/2014/main" id="{7688847F-404B-E988-DE0E-42B4C7C03C7D}"/>
                    </a:ext>
                  </a:extLst>
                </p:cNvPr>
                <p:cNvSpPr>
                  <a:spLocks noChangeShapeType="1"/>
                </p:cNvSpPr>
                <p:nvPr/>
              </p:nvSpPr>
              <p:spPr bwMode="invGray">
                <a:xfrm>
                  <a:off x="3150" y="684"/>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52">
                  <a:extLst>
                    <a:ext uri="{FF2B5EF4-FFF2-40B4-BE49-F238E27FC236}">
                      <a16:creationId xmlns:a16="http://schemas.microsoft.com/office/drawing/2014/main" id="{235BF4EC-1ECC-1B95-4045-F38AAEA8D032}"/>
                    </a:ext>
                  </a:extLst>
                </p:cNvPr>
                <p:cNvSpPr>
                  <a:spLocks noChangeShapeType="1"/>
                </p:cNvSpPr>
                <p:nvPr/>
              </p:nvSpPr>
              <p:spPr bwMode="invGray">
                <a:xfrm>
                  <a:off x="2790" y="582"/>
                  <a:ext cx="360" cy="96"/>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53">
                  <a:extLst>
                    <a:ext uri="{FF2B5EF4-FFF2-40B4-BE49-F238E27FC236}">
                      <a16:creationId xmlns:a16="http://schemas.microsoft.com/office/drawing/2014/main" id="{71B5F16B-89F7-3488-541C-C7AA02CE0CA6}"/>
                    </a:ext>
                  </a:extLst>
                </p:cNvPr>
                <p:cNvSpPr>
                  <a:spLocks noChangeShapeType="1"/>
                </p:cNvSpPr>
                <p:nvPr/>
              </p:nvSpPr>
              <p:spPr bwMode="invGray">
                <a:xfrm>
                  <a:off x="2436" y="1614"/>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54">
                  <a:extLst>
                    <a:ext uri="{FF2B5EF4-FFF2-40B4-BE49-F238E27FC236}">
                      <a16:creationId xmlns:a16="http://schemas.microsoft.com/office/drawing/2014/main" id="{5A3C3CB5-1B18-96A4-63BD-4875DD1653C7}"/>
                    </a:ext>
                  </a:extLst>
                </p:cNvPr>
                <p:cNvSpPr>
                  <a:spLocks noChangeShapeType="1"/>
                </p:cNvSpPr>
                <p:nvPr/>
              </p:nvSpPr>
              <p:spPr bwMode="invGray">
                <a:xfrm>
                  <a:off x="2841" y="1716"/>
                  <a:ext cx="45" cy="0"/>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55">
                  <a:extLst>
                    <a:ext uri="{FF2B5EF4-FFF2-40B4-BE49-F238E27FC236}">
                      <a16:creationId xmlns:a16="http://schemas.microsoft.com/office/drawing/2014/main" id="{B651F691-1D4A-33FE-5290-73F04C8FCCF2}"/>
                    </a:ext>
                  </a:extLst>
                </p:cNvPr>
                <p:cNvSpPr>
                  <a:spLocks noChangeShapeType="1"/>
                </p:cNvSpPr>
                <p:nvPr/>
              </p:nvSpPr>
              <p:spPr bwMode="invGray">
                <a:xfrm>
                  <a:off x="2481" y="1614"/>
                  <a:ext cx="360" cy="97"/>
                </a:xfrm>
                <a:prstGeom prst="line">
                  <a:avLst/>
                </a:prstGeom>
                <a:noFill/>
                <a:ln w="9525" cap="rnd">
                  <a:solidFill>
                    <a:schemeClr val="tx2"/>
                  </a:solidFill>
                  <a:prstDash val="sys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0" name="Line 56">
                <a:extLst>
                  <a:ext uri="{FF2B5EF4-FFF2-40B4-BE49-F238E27FC236}">
                    <a16:creationId xmlns:a16="http://schemas.microsoft.com/office/drawing/2014/main" id="{85683EDF-68BB-96BD-2064-0A0D0E3EB0B7}"/>
                  </a:ext>
                </a:extLst>
              </p:cNvPr>
              <p:cNvSpPr>
                <a:spLocks noChangeShapeType="1"/>
              </p:cNvSpPr>
              <p:nvPr/>
            </p:nvSpPr>
            <p:spPr bwMode="invGray">
              <a:xfrm>
                <a:off x="2637" y="852"/>
                <a:ext cx="297" cy="0"/>
              </a:xfrm>
              <a:prstGeom prst="line">
                <a:avLst/>
              </a:prstGeom>
              <a:noFill/>
              <a:ln w="222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Arc 57">
                <a:extLst>
                  <a:ext uri="{FF2B5EF4-FFF2-40B4-BE49-F238E27FC236}">
                    <a16:creationId xmlns:a16="http://schemas.microsoft.com/office/drawing/2014/main" id="{10607BFB-CD96-5A70-4F4C-4D492CEC7739}"/>
                  </a:ext>
                </a:extLst>
              </p:cNvPr>
              <p:cNvSpPr>
                <a:spLocks/>
              </p:cNvSpPr>
              <p:nvPr/>
            </p:nvSpPr>
            <p:spPr bwMode="invGray">
              <a:xfrm>
                <a:off x="2613" y="690"/>
                <a:ext cx="159" cy="159"/>
              </a:xfrm>
              <a:custGeom>
                <a:avLst/>
                <a:gdLst>
                  <a:gd name="T0" fmla="*/ 0 w 21600"/>
                  <a:gd name="T1" fmla="*/ 0 h 21600"/>
                  <a:gd name="T2" fmla="*/ 159 w 21600"/>
                  <a:gd name="T3" fmla="*/ 159 h 21600"/>
                  <a:gd name="T4" fmla="*/ 0 w 21600"/>
                  <a:gd name="T5" fmla="*/ 15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Arc 58">
                <a:extLst>
                  <a:ext uri="{FF2B5EF4-FFF2-40B4-BE49-F238E27FC236}">
                    <a16:creationId xmlns:a16="http://schemas.microsoft.com/office/drawing/2014/main" id="{C13E9B49-FDDA-AE33-94CF-4FC2DA13658B}"/>
                  </a:ext>
                </a:extLst>
              </p:cNvPr>
              <p:cNvSpPr>
                <a:spLocks/>
              </p:cNvSpPr>
              <p:nvPr/>
            </p:nvSpPr>
            <p:spPr bwMode="invGray">
              <a:xfrm rot="590916" flipV="1">
                <a:off x="2601" y="915"/>
                <a:ext cx="159" cy="159"/>
              </a:xfrm>
              <a:custGeom>
                <a:avLst/>
                <a:gdLst>
                  <a:gd name="T0" fmla="*/ 0 w 21600"/>
                  <a:gd name="T1" fmla="*/ 0 h 21600"/>
                  <a:gd name="T2" fmla="*/ 159 w 21600"/>
                  <a:gd name="T3" fmla="*/ 159 h 21600"/>
                  <a:gd name="T4" fmla="*/ 0 w 21600"/>
                  <a:gd name="T5" fmla="*/ 159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aphicFrame>
            <p:nvGraphicFramePr>
              <p:cNvPr id="13" name="Object 59">
                <a:extLst>
                  <a:ext uri="{FF2B5EF4-FFF2-40B4-BE49-F238E27FC236}">
                    <a16:creationId xmlns:a16="http://schemas.microsoft.com/office/drawing/2014/main" id="{926A37AB-8B6A-CEC8-D6B8-2B6114DBC827}"/>
                  </a:ext>
                </a:extLst>
              </p:cNvPr>
              <p:cNvGraphicFramePr>
                <a:graphicFrameLocks noChangeAspect="1"/>
              </p:cNvGraphicFramePr>
              <p:nvPr/>
            </p:nvGraphicFramePr>
            <p:xfrm>
              <a:off x="2408" y="582"/>
              <a:ext cx="181" cy="235"/>
            </p:xfrm>
            <a:graphic>
              <a:graphicData uri="http://schemas.openxmlformats.org/presentationml/2006/ole">
                <mc:AlternateContent xmlns:mc="http://schemas.openxmlformats.org/markup-compatibility/2006">
                  <mc:Choice xmlns:v="urn:schemas-microsoft-com:vml" Requires="v">
                    <p:oleObj name="Equation" r:id="rId4" imgW="114111" imgH="152224" progId="Equation.3">
                      <p:embed/>
                    </p:oleObj>
                  </mc:Choice>
                  <mc:Fallback>
                    <p:oleObj name="Equation" r:id="rId4" imgW="114111" imgH="152224" progId="Equation.3">
                      <p:embed/>
                      <p:pic>
                        <p:nvPicPr>
                          <p:cNvPr id="11" name="Object 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invGray">
                          <a:xfrm>
                            <a:off x="2408" y="582"/>
                            <a:ext cx="181" cy="23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grpSp>
      </p:grpSp>
    </p:spTree>
    <p:extLst>
      <p:ext uri="{BB962C8B-B14F-4D97-AF65-F5344CB8AC3E}">
        <p14:creationId xmlns:p14="http://schemas.microsoft.com/office/powerpoint/2010/main" val="30067339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679B1FE-E047-D518-4492-40DF47EE8787}"/>
              </a:ext>
            </a:extLst>
          </p:cNvPr>
          <p:cNvSpPr>
            <a:spLocks noGrp="1"/>
          </p:cNvSpPr>
          <p:nvPr>
            <p:ph type="body" sz="quarter" idx="12"/>
          </p:nvPr>
        </p:nvSpPr>
        <p:spPr>
          <a:xfrm>
            <a:off x="693105" y="1268760"/>
            <a:ext cx="10945216" cy="4891459"/>
          </a:xfrm>
        </p:spPr>
        <p:txBody>
          <a:bodyPr/>
          <a:lstStyle/>
          <a:p>
            <a:pPr marL="342900" indent="-342900">
              <a:spcBef>
                <a:spcPts val="1800"/>
              </a:spcBef>
              <a:buFont typeface="Arial" panose="020B0604020202020204" pitchFamily="34" charset="0"/>
              <a:buChar char="•"/>
            </a:pPr>
            <a:r>
              <a:rPr lang="en-US" sz="2600" dirty="0">
                <a:latin typeface="+mn-lt"/>
              </a:rPr>
              <a:t>Very high ductility is possible.</a:t>
            </a:r>
          </a:p>
          <a:p>
            <a:pPr marL="342900" indent="-342900">
              <a:spcBef>
                <a:spcPts val="1800"/>
              </a:spcBef>
              <a:buFont typeface="Arial" panose="020B0604020202020204" pitchFamily="34" charset="0"/>
              <a:buChar char="•"/>
            </a:pPr>
            <a:r>
              <a:rPr lang="en-US" sz="2600" dirty="0">
                <a:latin typeface="+mn-lt"/>
              </a:rPr>
              <a:t>Localized deformations (“kinking”) at corners of panel zone may increase likelihood of fracture in vicinity of beam flange groove welds.</a:t>
            </a:r>
          </a:p>
          <a:p>
            <a:pPr marL="342900" indent="-342900">
              <a:spcBef>
                <a:spcPts val="1800"/>
              </a:spcBef>
              <a:buFont typeface="Arial" panose="020B0604020202020204" pitchFamily="34" charset="0"/>
              <a:buChar char="•"/>
            </a:pPr>
            <a:r>
              <a:rPr lang="en-US" sz="2600" dirty="0">
                <a:latin typeface="+mn-lt"/>
              </a:rPr>
              <a:t>Building code provisions have varied greatly on panel zone design.</a:t>
            </a:r>
          </a:p>
          <a:p>
            <a:pPr marL="342900" indent="-342900">
              <a:spcBef>
                <a:spcPts val="1800"/>
              </a:spcBef>
              <a:buFont typeface="Arial" panose="020B0604020202020204" pitchFamily="34" charset="0"/>
              <a:buChar char="•"/>
            </a:pPr>
            <a:r>
              <a:rPr lang="en-US" sz="2600" dirty="0">
                <a:latin typeface="+mn-lt"/>
              </a:rPr>
              <a:t>Current AISC Seismic Provisions permits limited yielding in panel zone.</a:t>
            </a:r>
          </a:p>
          <a:p>
            <a:pPr marL="342900" indent="-342900">
              <a:spcBef>
                <a:spcPts val="1800"/>
              </a:spcBef>
              <a:buFont typeface="Arial" panose="020B0604020202020204" pitchFamily="34" charset="0"/>
              <a:buChar char="•"/>
            </a:pPr>
            <a:r>
              <a:rPr lang="en-US" sz="2600" dirty="0">
                <a:latin typeface="+mn-lt"/>
              </a:rPr>
              <a:t>Further research needed to better define acceptable level of panel zone yielding</a:t>
            </a:r>
          </a:p>
        </p:txBody>
      </p:sp>
      <p:sp>
        <p:nvSpPr>
          <p:cNvPr id="3" name="Text Placeholder 2">
            <a:extLst>
              <a:ext uri="{FF2B5EF4-FFF2-40B4-BE49-F238E27FC236}">
                <a16:creationId xmlns:a16="http://schemas.microsoft.com/office/drawing/2014/main" id="{9FD93413-AC12-3875-3E09-493E9E2C3E96}"/>
              </a:ext>
            </a:extLst>
          </p:cNvPr>
          <p:cNvSpPr>
            <a:spLocks noGrp="1"/>
          </p:cNvSpPr>
          <p:nvPr>
            <p:ph type="body" sz="quarter" idx="38"/>
          </p:nvPr>
        </p:nvSpPr>
        <p:spPr/>
        <p:txBody>
          <a:bodyPr/>
          <a:lstStyle/>
          <a:p>
            <a:r>
              <a:rPr lang="en-US" dirty="0"/>
              <a:t>Observations on Panel Zone Behavior</a:t>
            </a:r>
          </a:p>
        </p:txBody>
      </p:sp>
      <p:sp>
        <p:nvSpPr>
          <p:cNvPr id="4" name="Slide Number Placeholder 3">
            <a:extLst>
              <a:ext uri="{FF2B5EF4-FFF2-40B4-BE49-F238E27FC236}">
                <a16:creationId xmlns:a16="http://schemas.microsoft.com/office/drawing/2014/main" id="{2B4FED87-5BA2-770B-5C75-1AC5915468E5}"/>
              </a:ext>
            </a:extLst>
          </p:cNvPr>
          <p:cNvSpPr>
            <a:spLocks noGrp="1"/>
          </p:cNvSpPr>
          <p:nvPr>
            <p:ph type="sldNum" sz="quarter" idx="40"/>
          </p:nvPr>
        </p:nvSpPr>
        <p:spPr/>
        <p:txBody>
          <a:bodyPr/>
          <a:lstStyle/>
          <a:p>
            <a:pPr>
              <a:defRPr/>
            </a:pPr>
            <a:fld id="{6E117181-2254-4C4E-B84D-C4647DF99217}" type="slidenum">
              <a:rPr lang="en-US" altLang="en-US" smtClean="0"/>
              <a:pPr>
                <a:defRPr/>
              </a:pPr>
              <a:t>146</a:t>
            </a:fld>
            <a:endParaRPr lang="en-US" altLang="en-US" dirty="0"/>
          </a:p>
        </p:txBody>
      </p:sp>
    </p:spTree>
    <p:extLst>
      <p:ext uri="{BB962C8B-B14F-4D97-AF65-F5344CB8AC3E}">
        <p14:creationId xmlns:p14="http://schemas.microsoft.com/office/powerpoint/2010/main" val="17802523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147</a:t>
            </a:fld>
            <a:endParaRPr lang="en-US" altLang="en-US" dirty="0"/>
          </a:p>
        </p:txBody>
      </p:sp>
      <p:sp>
        <p:nvSpPr>
          <p:cNvPr id="5" name="Rectangle 5">
            <a:extLst>
              <a:ext uri="{FF2B5EF4-FFF2-40B4-BE49-F238E27FC236}">
                <a16:creationId xmlns:a16="http://schemas.microsoft.com/office/drawing/2014/main" id="{54155ABE-C94D-8B94-DA80-D69E8B4A86E0}"/>
              </a:ext>
            </a:extLst>
          </p:cNvPr>
          <p:cNvSpPr>
            <a:spLocks noChangeArrowheads="1"/>
          </p:cNvSpPr>
          <p:nvPr/>
        </p:nvSpPr>
        <p:spPr bwMode="auto">
          <a:xfrm>
            <a:off x="693105" y="3495919"/>
            <a:ext cx="8931287" cy="58115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139923302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E1.   Ordinary Moment Frames (OMF)</a:t>
            </a:r>
          </a:p>
          <a:p>
            <a:pPr>
              <a:spcBef>
                <a:spcPct val="50000"/>
              </a:spcBef>
            </a:pPr>
            <a:r>
              <a:rPr lang="en-US" altLang="en-US" sz="2800" dirty="0">
                <a:latin typeface="+mn-lt"/>
              </a:rPr>
              <a:t>E2.   Intermediate Moment Frames (IMF)</a:t>
            </a:r>
          </a:p>
          <a:p>
            <a:pPr>
              <a:spcBef>
                <a:spcPct val="50000"/>
              </a:spcBef>
            </a:pPr>
            <a:r>
              <a:rPr lang="en-US" altLang="en-US" sz="2800" dirty="0">
                <a:latin typeface="+mn-lt"/>
              </a:rPr>
              <a:t>E3.   Special Moment Frames (SMF)</a:t>
            </a:r>
          </a:p>
          <a:p>
            <a:pPr>
              <a:spcBef>
                <a:spcPct val="50000"/>
              </a:spcBef>
            </a:pPr>
            <a:r>
              <a:rPr lang="en-US" altLang="en-US" sz="2800" dirty="0">
                <a:latin typeface="+mn-lt"/>
              </a:rPr>
              <a:t>E4.   Special Truss Moment  Frames (STMF)</a:t>
            </a:r>
          </a:p>
          <a:p>
            <a:pPr>
              <a:spcBef>
                <a:spcPct val="50000"/>
              </a:spcBef>
            </a:pPr>
            <a:r>
              <a:rPr lang="en-US" altLang="en-US" sz="2800" dirty="0">
                <a:latin typeface="+mn-lt"/>
              </a:rPr>
              <a:t>E5.   Ordinary Cantilever Column Systems (OCCS)</a:t>
            </a:r>
          </a:p>
          <a:p>
            <a:pPr>
              <a:spcBef>
                <a:spcPct val="50000"/>
              </a:spcBef>
            </a:pPr>
            <a:r>
              <a:rPr lang="en-US" altLang="en-US" sz="2800" dirty="0">
                <a:latin typeface="+mn-lt"/>
              </a:rPr>
              <a:t>E6.   Special Cantilever Column Systems (SCCS)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148</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E:  Moment Frame Systems</a:t>
            </a:r>
            <a:endParaRPr lang="en-US" b="1" dirty="0">
              <a:latin typeface="+mj-lt"/>
            </a:endParaRPr>
          </a:p>
        </p:txBody>
      </p:sp>
    </p:spTree>
    <p:extLst>
      <p:ext uri="{BB962C8B-B14F-4D97-AF65-F5344CB8AC3E}">
        <p14:creationId xmlns:p14="http://schemas.microsoft.com/office/powerpoint/2010/main" val="31483670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E3.1  Special Moment Frames (SMF)</a:t>
            </a:r>
          </a:p>
          <a:p>
            <a:pPr lvl="2">
              <a:spcBef>
                <a:spcPct val="50000"/>
              </a:spcBef>
            </a:pPr>
            <a:r>
              <a:rPr lang="en-US" altLang="en-US" dirty="0">
                <a:solidFill>
                  <a:schemeClr val="tx1"/>
                </a:solidFill>
                <a:latin typeface="+mn-lt"/>
              </a:rPr>
              <a:t>E3.1	Scope</a:t>
            </a:r>
          </a:p>
          <a:p>
            <a:pPr lvl="2">
              <a:spcBef>
                <a:spcPct val="50000"/>
              </a:spcBef>
            </a:pPr>
            <a:r>
              <a:rPr lang="en-US" altLang="en-US" dirty="0">
                <a:solidFill>
                  <a:schemeClr val="tx1"/>
                </a:solidFill>
                <a:latin typeface="+mn-lt"/>
              </a:rPr>
              <a:t>E3.2	Basis of Design</a:t>
            </a:r>
          </a:p>
          <a:p>
            <a:pPr lvl="2">
              <a:spcBef>
                <a:spcPct val="50000"/>
              </a:spcBef>
            </a:pPr>
            <a:r>
              <a:rPr lang="en-US" altLang="en-US" dirty="0">
                <a:solidFill>
                  <a:schemeClr val="tx1"/>
                </a:solidFill>
                <a:latin typeface="+mn-lt"/>
              </a:rPr>
              <a:t>E3.3	Analysis</a:t>
            </a:r>
          </a:p>
          <a:p>
            <a:pPr lvl="2">
              <a:spcBef>
                <a:spcPct val="50000"/>
              </a:spcBef>
            </a:pPr>
            <a:r>
              <a:rPr lang="en-US" altLang="en-US" dirty="0">
                <a:solidFill>
                  <a:schemeClr val="tx1"/>
                </a:solidFill>
                <a:latin typeface="+mn-lt"/>
              </a:rPr>
              <a:t>E3.4	System Requirements</a:t>
            </a:r>
          </a:p>
          <a:p>
            <a:pPr lvl="2">
              <a:spcBef>
                <a:spcPct val="50000"/>
              </a:spcBef>
            </a:pPr>
            <a:r>
              <a:rPr lang="en-US" altLang="en-US" dirty="0">
                <a:solidFill>
                  <a:schemeClr val="tx1"/>
                </a:solidFill>
                <a:latin typeface="+mn-lt"/>
              </a:rPr>
              <a:t>E3.5	Members</a:t>
            </a:r>
          </a:p>
          <a:p>
            <a:pPr lvl="2">
              <a:spcBef>
                <a:spcPct val="50000"/>
              </a:spcBef>
            </a:pPr>
            <a:r>
              <a:rPr lang="en-US" altLang="en-US" dirty="0">
                <a:solidFill>
                  <a:schemeClr val="tx1"/>
                </a:solidFill>
                <a:latin typeface="+mn-lt"/>
              </a:rPr>
              <a:t>E3.6	Connections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149</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E:  Moment Frame Systems</a:t>
            </a:r>
            <a:endParaRPr lang="en-US" b="1" dirty="0">
              <a:latin typeface="+mj-lt"/>
            </a:endParaRPr>
          </a:p>
        </p:txBody>
      </p:sp>
    </p:spTree>
    <p:extLst>
      <p:ext uri="{BB962C8B-B14F-4D97-AF65-F5344CB8AC3E}">
        <p14:creationId xmlns:p14="http://schemas.microsoft.com/office/powerpoint/2010/main" val="9133658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bg>
      <p:bgPr>
        <a:gradFill>
          <a:gsLst>
            <a:gs pos="10000">
              <a:schemeClr val="accent2">
                <a:lumMod val="75000"/>
              </a:schemeClr>
            </a:gs>
            <a:gs pos="9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1D7366-60AE-AB92-F927-35E40FFF0E0D}"/>
              </a:ext>
            </a:extLst>
          </p:cNvPr>
          <p:cNvSpPr>
            <a:spLocks noGrp="1"/>
          </p:cNvSpPr>
          <p:nvPr>
            <p:ph type="sldNum" sz="quarter" idx="40"/>
          </p:nvPr>
        </p:nvSpPr>
        <p:spPr/>
        <p:txBody>
          <a:bodyPr/>
          <a:lstStyle/>
          <a:p>
            <a:pPr>
              <a:defRPr/>
            </a:pPr>
            <a:fld id="{46425072-6E52-45A8-8A7E-A5B11BCA4176}" type="slidenum">
              <a:rPr lang="en-US" altLang="en-US" smtClean="0"/>
              <a:pPr>
                <a:defRPr/>
              </a:pPr>
              <a:t>15</a:t>
            </a:fld>
            <a:endParaRPr lang="en-US" altLang="en-US" dirty="0"/>
          </a:p>
        </p:txBody>
      </p:sp>
      <p:pic>
        <p:nvPicPr>
          <p:cNvPr id="3" name="Picture 2" descr="MRF2A">
            <a:extLst>
              <a:ext uri="{FF2B5EF4-FFF2-40B4-BE49-F238E27FC236}">
                <a16:creationId xmlns:a16="http://schemas.microsoft.com/office/drawing/2014/main" id="{7F5030EB-5A2A-AEFC-74E7-C1C14FE29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blackGray">
          <a:xfrm>
            <a:off x="5879976" y="223837"/>
            <a:ext cx="4832350" cy="6410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FB6E8608-6193-3D8C-A1F5-14551197DB48}"/>
              </a:ext>
            </a:extLst>
          </p:cNvPr>
          <p:cNvSpPr txBox="1">
            <a:spLocks noChangeArrowheads="1"/>
          </p:cNvSpPr>
          <p:nvPr/>
        </p:nvSpPr>
        <p:spPr bwMode="auto">
          <a:xfrm>
            <a:off x="1055440" y="2705724"/>
            <a:ext cx="4328294" cy="144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4400" b="1" dirty="0"/>
              <a:t>Plastic Hinges </a:t>
            </a:r>
          </a:p>
          <a:p>
            <a:pPr algn="ctr"/>
            <a:r>
              <a:rPr lang="en-US" altLang="en-US" sz="4400" b="1" dirty="0"/>
              <a:t>In Beams</a:t>
            </a:r>
          </a:p>
        </p:txBody>
      </p:sp>
    </p:spTree>
    <p:extLst>
      <p:ext uri="{BB962C8B-B14F-4D97-AF65-F5344CB8AC3E}">
        <p14:creationId xmlns:p14="http://schemas.microsoft.com/office/powerpoint/2010/main" val="39341794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150</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18158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i="1" dirty="0">
                <a:solidFill>
                  <a:schemeClr val="tx2"/>
                </a:solidFill>
                <a:latin typeface="+mn-lt"/>
              </a:rPr>
              <a:t>Special moment frames </a:t>
            </a:r>
            <a:r>
              <a:rPr lang="en-US" altLang="en-US" sz="2800" b="0" dirty="0"/>
              <a:t>(SMF) are expected to provide </a:t>
            </a:r>
            <a:r>
              <a:rPr lang="en-US" altLang="en-US" sz="2800" i="1" dirty="0">
                <a:solidFill>
                  <a:schemeClr val="tx2"/>
                </a:solidFill>
                <a:latin typeface="+mn-lt"/>
              </a:rPr>
              <a:t>significant inelastic deformation capacity</a:t>
            </a:r>
            <a:r>
              <a:rPr lang="en-US" altLang="en-US" sz="2800" b="0" dirty="0"/>
              <a:t> through flexural yielding of the SMF beams and limited yielding of column panel zones.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E3.2  Basis of Design</a:t>
            </a:r>
          </a:p>
        </p:txBody>
      </p:sp>
    </p:spTree>
    <p:extLst>
      <p:ext uri="{BB962C8B-B14F-4D97-AF65-F5344CB8AC3E}">
        <p14:creationId xmlns:p14="http://schemas.microsoft.com/office/powerpoint/2010/main" val="290844110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numCol="2"/>
          <a:lstStyle/>
          <a:p>
            <a:pPr>
              <a:spcBef>
                <a:spcPct val="50000"/>
              </a:spcBef>
            </a:pPr>
            <a:r>
              <a:rPr lang="en-US" altLang="en-US" sz="2800" dirty="0">
                <a:latin typeface="+mn-lt"/>
              </a:rPr>
              <a:t>E3.6  Connections</a:t>
            </a:r>
          </a:p>
          <a:p>
            <a:pPr lvl="2">
              <a:spcBef>
                <a:spcPct val="50000"/>
              </a:spcBef>
            </a:pPr>
            <a:r>
              <a:rPr lang="en-US" altLang="en-US" dirty="0">
                <a:solidFill>
                  <a:schemeClr val="tx1"/>
                </a:solidFill>
                <a:latin typeface="+mn-lt"/>
              </a:rPr>
              <a:t>E3.6a	Demand Critical Welds</a:t>
            </a:r>
          </a:p>
          <a:p>
            <a:pPr lvl="2">
              <a:spcBef>
                <a:spcPct val="50000"/>
              </a:spcBef>
            </a:pPr>
            <a:r>
              <a:rPr lang="en-US" altLang="en-US" dirty="0">
                <a:solidFill>
                  <a:schemeClr val="tx1"/>
                </a:solidFill>
                <a:latin typeface="+mn-lt"/>
              </a:rPr>
              <a:t>E3.6b	Beam-to-Column Connections</a:t>
            </a:r>
          </a:p>
          <a:p>
            <a:pPr lvl="2">
              <a:spcBef>
                <a:spcPct val="50000"/>
              </a:spcBef>
            </a:pPr>
            <a:r>
              <a:rPr lang="en-US" altLang="en-US" dirty="0">
                <a:solidFill>
                  <a:schemeClr val="tx1"/>
                </a:solidFill>
                <a:latin typeface="+mn-lt"/>
              </a:rPr>
              <a:t>E3.6c	Conformance Demonstration</a:t>
            </a:r>
          </a:p>
          <a:p>
            <a:pPr lvl="2">
              <a:spcBef>
                <a:spcPct val="50000"/>
              </a:spcBef>
            </a:pPr>
            <a:endParaRPr lang="en-US" altLang="en-US" dirty="0">
              <a:solidFill>
                <a:schemeClr val="tx1"/>
              </a:solidFill>
              <a:latin typeface="+mn-lt"/>
            </a:endParaRPr>
          </a:p>
          <a:p>
            <a:pPr lvl="2">
              <a:spcBef>
                <a:spcPct val="50000"/>
              </a:spcBef>
            </a:pPr>
            <a:endParaRPr lang="en-US" altLang="en-US" dirty="0">
              <a:solidFill>
                <a:schemeClr val="tx1"/>
              </a:solidFill>
              <a:latin typeface="+mn-lt"/>
            </a:endParaRPr>
          </a:p>
          <a:p>
            <a:pPr lvl="2">
              <a:spcBef>
                <a:spcPct val="50000"/>
              </a:spcBef>
            </a:pPr>
            <a:r>
              <a:rPr lang="en-US" altLang="en-US" dirty="0">
                <a:solidFill>
                  <a:schemeClr val="tx1"/>
                </a:solidFill>
                <a:latin typeface="+mn-lt"/>
              </a:rPr>
              <a:t>E3.6d	Required Shear Strength</a:t>
            </a:r>
          </a:p>
          <a:p>
            <a:pPr lvl="2">
              <a:spcBef>
                <a:spcPct val="50000"/>
              </a:spcBef>
            </a:pPr>
            <a:r>
              <a:rPr lang="en-US" altLang="en-US" dirty="0">
                <a:solidFill>
                  <a:schemeClr val="tx1"/>
                </a:solidFill>
                <a:latin typeface="+mn-lt"/>
              </a:rPr>
              <a:t>E3.6e	Panel Zone</a:t>
            </a:r>
          </a:p>
          <a:p>
            <a:pPr lvl="2">
              <a:spcBef>
                <a:spcPct val="50000"/>
              </a:spcBef>
            </a:pPr>
            <a:r>
              <a:rPr lang="en-US" altLang="en-US" dirty="0">
                <a:solidFill>
                  <a:schemeClr val="tx1"/>
                </a:solidFill>
                <a:latin typeface="+mn-lt"/>
              </a:rPr>
              <a:t>E3.6f	Continuity Plates</a:t>
            </a:r>
          </a:p>
          <a:p>
            <a:pPr lvl="2">
              <a:spcBef>
                <a:spcPct val="50000"/>
              </a:spcBef>
            </a:pPr>
            <a:r>
              <a:rPr lang="en-US" altLang="en-US" dirty="0">
                <a:solidFill>
                  <a:schemeClr val="tx1"/>
                </a:solidFill>
                <a:latin typeface="+mn-lt"/>
              </a:rPr>
              <a:t>E3.6g	Column Splices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151</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E:  Moment Frame Systems</a:t>
            </a:r>
            <a:endParaRPr lang="en-US" b="1" dirty="0">
              <a:latin typeface="+mj-lt"/>
            </a:endParaRPr>
          </a:p>
        </p:txBody>
      </p:sp>
    </p:spTree>
    <p:extLst>
      <p:ext uri="{BB962C8B-B14F-4D97-AF65-F5344CB8AC3E}">
        <p14:creationId xmlns:p14="http://schemas.microsoft.com/office/powerpoint/2010/main" val="7133020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152</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1549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800" b="0" dirty="0"/>
              <a:t>Beam-to-column connections shall satisfy the following requirements:</a:t>
            </a:r>
          </a:p>
          <a:p>
            <a:pPr marL="457200" indent="-457200">
              <a:spcBef>
                <a:spcPts val="2400"/>
              </a:spcBef>
              <a:buClrTx/>
              <a:buSzTx/>
              <a:buFont typeface="+mj-lt"/>
              <a:buAutoNum type="arabicPeriod"/>
            </a:pPr>
            <a:r>
              <a:rPr lang="en-US" altLang="en-US" sz="2800" b="0" dirty="0"/>
              <a:t>The connection shall be capable of sustaining a story drift angle of at least 0.04 radians.</a:t>
            </a:r>
          </a:p>
          <a:p>
            <a:pPr marL="457200" indent="-457200">
              <a:spcBef>
                <a:spcPts val="2400"/>
              </a:spcBef>
              <a:buClrTx/>
              <a:buSzTx/>
              <a:buFont typeface="+mj-lt"/>
              <a:buAutoNum type="arabicPeriod"/>
            </a:pPr>
            <a:r>
              <a:rPr lang="en-US" altLang="en-US" sz="2800" b="0" dirty="0"/>
              <a:t>The </a:t>
            </a:r>
            <a:r>
              <a:rPr lang="en-US" altLang="en-US" sz="2800" i="1" dirty="0">
                <a:solidFill>
                  <a:schemeClr val="tx2"/>
                </a:solidFill>
                <a:latin typeface="+mn-lt"/>
              </a:rPr>
              <a:t>measured flexural resistance </a:t>
            </a:r>
            <a:r>
              <a:rPr lang="en-US" altLang="en-US" sz="2800" b="0" dirty="0"/>
              <a:t>of the connection, determined at the column face, shall equal at least 0.80</a:t>
            </a:r>
            <a:r>
              <a:rPr lang="en-US" altLang="en-US" sz="2800" b="0" i="1" dirty="0"/>
              <a:t>M</a:t>
            </a:r>
            <a:r>
              <a:rPr lang="en-US" altLang="en-US" sz="2800" b="0" baseline="-25000" dirty="0"/>
              <a:t>p</a:t>
            </a:r>
            <a:r>
              <a:rPr lang="en-US" altLang="en-US" sz="2800" b="0" dirty="0"/>
              <a:t> of the connected beam at a story drift angle of 0.04 radians.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E3.6b  Beam-to-Column Connections</a:t>
            </a:r>
          </a:p>
        </p:txBody>
      </p:sp>
    </p:spTree>
    <p:extLst>
      <p:ext uri="{BB962C8B-B14F-4D97-AF65-F5344CB8AC3E}">
        <p14:creationId xmlns:p14="http://schemas.microsoft.com/office/powerpoint/2010/main" val="6003271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4781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b="0" dirty="0"/>
              <a:t>The required shear strength of the connection shall be determined using the capacity-limited seismic load effect, </a:t>
            </a:r>
            <a:r>
              <a:rPr lang="en-US" altLang="en-US" b="0" i="1" dirty="0" err="1"/>
              <a:t>E</a:t>
            </a:r>
            <a:r>
              <a:rPr lang="en-US" altLang="en-US" b="0" baseline="-25000" dirty="0" err="1"/>
              <a:t>cl</a:t>
            </a:r>
            <a:r>
              <a:rPr lang="en-US" altLang="en-US" b="0" dirty="0"/>
              <a:t>. </a:t>
            </a:r>
          </a:p>
          <a:p>
            <a:pPr>
              <a:spcBef>
                <a:spcPct val="50000"/>
              </a:spcBef>
              <a:buClrTx/>
              <a:buSzTx/>
              <a:buFontTx/>
              <a:buNone/>
            </a:pPr>
            <a:endParaRPr lang="en-US" altLang="en-US" sz="900" b="0" dirty="0"/>
          </a:p>
          <a:p>
            <a:pPr lvl="1">
              <a:spcBef>
                <a:spcPct val="50000"/>
              </a:spcBef>
              <a:buClrTx/>
              <a:buSzTx/>
              <a:buFontTx/>
              <a:buNone/>
            </a:pPr>
            <a:r>
              <a:rPr lang="en-US" altLang="en-US" sz="3200" b="0" i="1" dirty="0">
                <a:latin typeface="+mn-lt"/>
              </a:rPr>
              <a:t>				</a:t>
            </a:r>
            <a:r>
              <a:rPr lang="en-US" altLang="en-US" sz="3200" i="1" dirty="0" err="1">
                <a:latin typeface="+mn-lt"/>
              </a:rPr>
              <a:t>E</a:t>
            </a:r>
            <a:r>
              <a:rPr lang="en-US" altLang="en-US" sz="3200" i="1" baseline="-25000" dirty="0" err="1">
                <a:latin typeface="+mn-lt"/>
              </a:rPr>
              <a:t>cl</a:t>
            </a:r>
            <a:r>
              <a:rPr lang="en-US" altLang="en-US" sz="3200" baseline="-25000" dirty="0">
                <a:latin typeface="+mn-lt"/>
              </a:rPr>
              <a:t> </a:t>
            </a:r>
            <a:r>
              <a:rPr lang="en-US" altLang="en-US" sz="3200" dirty="0">
                <a:latin typeface="+mn-lt"/>
              </a:rPr>
              <a:t>= 2 </a:t>
            </a:r>
            <a:r>
              <a:rPr lang="en-US" altLang="en-US" sz="3200" i="1" dirty="0" err="1">
                <a:latin typeface="+mn-lt"/>
              </a:rPr>
              <a:t>M</a:t>
            </a:r>
            <a:r>
              <a:rPr lang="en-US" altLang="en-US" sz="3200" i="1" baseline="-25000" dirty="0" err="1">
                <a:latin typeface="+mn-lt"/>
              </a:rPr>
              <a:t>pr</a:t>
            </a:r>
            <a:r>
              <a:rPr lang="en-US" altLang="en-US" sz="3200" dirty="0">
                <a:latin typeface="+mn-lt"/>
              </a:rPr>
              <a:t>  / </a:t>
            </a:r>
            <a:r>
              <a:rPr lang="en-US" altLang="en-US" sz="3200" i="1" dirty="0" err="1">
                <a:latin typeface="+mn-lt"/>
              </a:rPr>
              <a:t>L</a:t>
            </a:r>
            <a:r>
              <a:rPr lang="en-US" altLang="en-US" sz="3200" i="1" baseline="-25000" dirty="0" err="1">
                <a:latin typeface="+mn-lt"/>
              </a:rPr>
              <a:t>h</a:t>
            </a:r>
            <a:r>
              <a:rPr lang="en-US" altLang="en-US" sz="3200" b="0" dirty="0">
                <a:latin typeface="+mn-lt"/>
              </a:rPr>
              <a:t>			</a:t>
            </a:r>
            <a:r>
              <a:rPr lang="en-US" altLang="en-US" b="0" dirty="0">
                <a:latin typeface="+mn-lt"/>
              </a:rPr>
              <a:t>(E3-5)</a:t>
            </a:r>
          </a:p>
          <a:p>
            <a:pPr lvl="1">
              <a:spcBef>
                <a:spcPct val="50000"/>
              </a:spcBef>
              <a:buClrTx/>
              <a:buSzTx/>
              <a:buFontTx/>
              <a:buNone/>
            </a:pPr>
            <a:endParaRPr lang="en-US" altLang="en-US" sz="1400" b="0" dirty="0">
              <a:latin typeface="+mn-lt"/>
            </a:endParaRPr>
          </a:p>
          <a:p>
            <a:pPr lvl="1">
              <a:spcBef>
                <a:spcPct val="50000"/>
              </a:spcBef>
              <a:buClrTx/>
              <a:buSzTx/>
              <a:buFontTx/>
              <a:buNone/>
            </a:pPr>
            <a:r>
              <a:rPr lang="en-US" altLang="en-US" sz="2400" b="0" dirty="0">
                <a:latin typeface="+mn-lt"/>
              </a:rPr>
              <a:t>	where:</a:t>
            </a:r>
          </a:p>
          <a:p>
            <a:pPr lvl="1">
              <a:spcBef>
                <a:spcPct val="50000"/>
              </a:spcBef>
              <a:buClrTx/>
              <a:buSzTx/>
              <a:buFontTx/>
              <a:buNone/>
            </a:pPr>
            <a:r>
              <a:rPr lang="en-US" altLang="en-US" sz="2400" b="0" dirty="0">
                <a:latin typeface="+mn-lt"/>
              </a:rPr>
              <a:t>		</a:t>
            </a:r>
            <a:r>
              <a:rPr lang="en-US" altLang="en-US" sz="2400" b="0" i="1" dirty="0" err="1">
                <a:latin typeface="+mn-lt"/>
              </a:rPr>
              <a:t>M</a:t>
            </a:r>
            <a:r>
              <a:rPr lang="en-US" altLang="en-US" sz="2400" b="0" i="1" baseline="-25000" dirty="0" err="1">
                <a:latin typeface="+mn-lt"/>
              </a:rPr>
              <a:t>pr</a:t>
            </a:r>
            <a:r>
              <a:rPr lang="en-US" altLang="en-US" sz="2400" b="0" dirty="0">
                <a:latin typeface="+mn-lt"/>
              </a:rPr>
              <a:t> = maximum probable moment at the plastic hinge location</a:t>
            </a:r>
          </a:p>
          <a:p>
            <a:pPr lvl="1">
              <a:spcBef>
                <a:spcPct val="50000"/>
              </a:spcBef>
              <a:buClrTx/>
              <a:buSzTx/>
              <a:buFontTx/>
              <a:buNone/>
            </a:pPr>
            <a:r>
              <a:rPr lang="en-US" altLang="en-US" sz="2400" b="0" dirty="0">
                <a:latin typeface="+mn-lt"/>
              </a:rPr>
              <a:t>		</a:t>
            </a:r>
            <a:r>
              <a:rPr lang="en-US" altLang="en-US" sz="2400" b="0" i="1" dirty="0" err="1">
                <a:latin typeface="+mn-lt"/>
              </a:rPr>
              <a:t>L</a:t>
            </a:r>
            <a:r>
              <a:rPr lang="en-US" altLang="en-US" sz="2400" b="0" i="1" baseline="-25000" dirty="0" err="1">
                <a:latin typeface="+mn-lt"/>
              </a:rPr>
              <a:t>h</a:t>
            </a:r>
            <a:r>
              <a:rPr lang="en-US" altLang="en-US" sz="2400" b="0" dirty="0">
                <a:latin typeface="+mn-lt"/>
              </a:rPr>
              <a:t> = distance between plastic hinge locations</a:t>
            </a:r>
            <a:endParaRPr lang="en-US" altLang="en-US" sz="2400" b="0" i="1" dirty="0">
              <a:latin typeface="+mn-lt"/>
            </a:endParaRP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E3.6d  Required Shear Strength</a:t>
            </a:r>
          </a:p>
        </p:txBody>
      </p:sp>
    </p:spTree>
    <p:extLst>
      <p:ext uri="{BB962C8B-B14F-4D97-AF65-F5344CB8AC3E}">
        <p14:creationId xmlns:p14="http://schemas.microsoft.com/office/powerpoint/2010/main" val="36587898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Required Shear Strength of Beam-to-Column Connection</a:t>
            </a:r>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154</a:t>
            </a:fld>
            <a:endParaRPr lang="en-US" altLang="en-US" dirty="0"/>
          </a:p>
        </p:txBody>
      </p:sp>
      <p:grpSp>
        <p:nvGrpSpPr>
          <p:cNvPr id="5" name="Group 2">
            <a:extLst>
              <a:ext uri="{FF2B5EF4-FFF2-40B4-BE49-F238E27FC236}">
                <a16:creationId xmlns:a16="http://schemas.microsoft.com/office/drawing/2014/main" id="{2527BF23-A2FD-ADE0-0B17-F6F861246065}"/>
              </a:ext>
            </a:extLst>
          </p:cNvPr>
          <p:cNvGrpSpPr>
            <a:grpSpLocks/>
          </p:cNvGrpSpPr>
          <p:nvPr/>
        </p:nvGrpSpPr>
        <p:grpSpPr bwMode="auto">
          <a:xfrm>
            <a:off x="2605087" y="1067849"/>
            <a:ext cx="6981825" cy="2895600"/>
            <a:chOff x="760" y="600"/>
            <a:chExt cx="4398" cy="1824"/>
          </a:xfrm>
        </p:grpSpPr>
        <p:grpSp>
          <p:nvGrpSpPr>
            <p:cNvPr id="6" name="Group 3">
              <a:extLst>
                <a:ext uri="{FF2B5EF4-FFF2-40B4-BE49-F238E27FC236}">
                  <a16:creationId xmlns:a16="http://schemas.microsoft.com/office/drawing/2014/main" id="{6926829B-F78F-1812-FA3E-C2938DE9FBD9}"/>
                </a:ext>
              </a:extLst>
            </p:cNvPr>
            <p:cNvGrpSpPr>
              <a:grpSpLocks/>
            </p:cNvGrpSpPr>
            <p:nvPr/>
          </p:nvGrpSpPr>
          <p:grpSpPr bwMode="auto">
            <a:xfrm>
              <a:off x="760" y="600"/>
              <a:ext cx="4398" cy="1824"/>
              <a:chOff x="552" y="420"/>
              <a:chExt cx="4764" cy="2004"/>
            </a:xfrm>
          </p:grpSpPr>
          <p:grpSp>
            <p:nvGrpSpPr>
              <p:cNvPr id="9" name="Group 4">
                <a:extLst>
                  <a:ext uri="{FF2B5EF4-FFF2-40B4-BE49-F238E27FC236}">
                    <a16:creationId xmlns:a16="http://schemas.microsoft.com/office/drawing/2014/main" id="{BE38A8B7-7DFC-4B64-BFA2-CFBCBD231B94}"/>
                  </a:ext>
                </a:extLst>
              </p:cNvPr>
              <p:cNvGrpSpPr>
                <a:grpSpLocks/>
              </p:cNvGrpSpPr>
              <p:nvPr/>
            </p:nvGrpSpPr>
            <p:grpSpPr bwMode="auto">
              <a:xfrm>
                <a:off x="918" y="1170"/>
                <a:ext cx="4038" cy="414"/>
                <a:chOff x="918" y="1170"/>
                <a:chExt cx="4038" cy="414"/>
              </a:xfrm>
            </p:grpSpPr>
            <p:sp>
              <p:nvSpPr>
                <p:cNvPr id="32" name="Rectangle 5">
                  <a:extLst>
                    <a:ext uri="{FF2B5EF4-FFF2-40B4-BE49-F238E27FC236}">
                      <a16:creationId xmlns:a16="http://schemas.microsoft.com/office/drawing/2014/main" id="{9D3F3DEF-FAD9-EE70-5CB6-C63352D224BA}"/>
                    </a:ext>
                  </a:extLst>
                </p:cNvPr>
                <p:cNvSpPr>
                  <a:spLocks noChangeArrowheads="1"/>
                </p:cNvSpPr>
                <p:nvPr/>
              </p:nvSpPr>
              <p:spPr bwMode="auto">
                <a:xfrm>
                  <a:off x="918" y="1170"/>
                  <a:ext cx="4038" cy="41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3" name="Line 6">
                  <a:extLst>
                    <a:ext uri="{FF2B5EF4-FFF2-40B4-BE49-F238E27FC236}">
                      <a16:creationId xmlns:a16="http://schemas.microsoft.com/office/drawing/2014/main" id="{2A5E263A-6986-45E7-7B3D-79C8F69E9ACF}"/>
                    </a:ext>
                  </a:extLst>
                </p:cNvPr>
                <p:cNvSpPr>
                  <a:spLocks noChangeShapeType="1"/>
                </p:cNvSpPr>
                <p:nvPr/>
              </p:nvSpPr>
              <p:spPr bwMode="auto">
                <a:xfrm>
                  <a:off x="918" y="1218"/>
                  <a:ext cx="40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Line 7">
                  <a:extLst>
                    <a:ext uri="{FF2B5EF4-FFF2-40B4-BE49-F238E27FC236}">
                      <a16:creationId xmlns:a16="http://schemas.microsoft.com/office/drawing/2014/main" id="{FB9B79A8-7733-3102-4F04-E5CD59AF1BB6}"/>
                    </a:ext>
                  </a:extLst>
                </p:cNvPr>
                <p:cNvSpPr>
                  <a:spLocks noChangeShapeType="1"/>
                </p:cNvSpPr>
                <p:nvPr/>
              </p:nvSpPr>
              <p:spPr bwMode="auto">
                <a:xfrm>
                  <a:off x="918" y="1534"/>
                  <a:ext cx="403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0" name="Group 8">
                <a:extLst>
                  <a:ext uri="{FF2B5EF4-FFF2-40B4-BE49-F238E27FC236}">
                    <a16:creationId xmlns:a16="http://schemas.microsoft.com/office/drawing/2014/main" id="{CF5AE231-3509-2185-15F9-30F83EE25FDD}"/>
                  </a:ext>
                </a:extLst>
              </p:cNvPr>
              <p:cNvGrpSpPr>
                <a:grpSpLocks/>
              </p:cNvGrpSpPr>
              <p:nvPr/>
            </p:nvGrpSpPr>
            <p:grpSpPr bwMode="auto">
              <a:xfrm>
                <a:off x="552" y="420"/>
                <a:ext cx="366" cy="2004"/>
                <a:chOff x="552" y="420"/>
                <a:chExt cx="366" cy="2004"/>
              </a:xfrm>
            </p:grpSpPr>
            <p:grpSp>
              <p:nvGrpSpPr>
                <p:cNvPr id="22" name="Group 9">
                  <a:extLst>
                    <a:ext uri="{FF2B5EF4-FFF2-40B4-BE49-F238E27FC236}">
                      <a16:creationId xmlns:a16="http://schemas.microsoft.com/office/drawing/2014/main" id="{F4264B2B-15DE-1977-7164-304C7EC39E01}"/>
                    </a:ext>
                  </a:extLst>
                </p:cNvPr>
                <p:cNvGrpSpPr>
                  <a:grpSpLocks/>
                </p:cNvGrpSpPr>
                <p:nvPr/>
              </p:nvGrpSpPr>
              <p:grpSpPr bwMode="auto">
                <a:xfrm>
                  <a:off x="552" y="420"/>
                  <a:ext cx="366" cy="2004"/>
                  <a:chOff x="552" y="420"/>
                  <a:chExt cx="366" cy="2004"/>
                </a:xfrm>
              </p:grpSpPr>
              <p:sp>
                <p:nvSpPr>
                  <p:cNvPr id="29" name="Rectangle 10">
                    <a:extLst>
                      <a:ext uri="{FF2B5EF4-FFF2-40B4-BE49-F238E27FC236}">
                        <a16:creationId xmlns:a16="http://schemas.microsoft.com/office/drawing/2014/main" id="{82676F62-1FA1-C9D8-2DF8-7E36ADF3251A}"/>
                      </a:ext>
                    </a:extLst>
                  </p:cNvPr>
                  <p:cNvSpPr>
                    <a:spLocks noChangeArrowheads="1"/>
                  </p:cNvSpPr>
                  <p:nvPr/>
                </p:nvSpPr>
                <p:spPr bwMode="auto">
                  <a:xfrm>
                    <a:off x="552" y="420"/>
                    <a:ext cx="366" cy="200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0" name="Line 11">
                    <a:extLst>
                      <a:ext uri="{FF2B5EF4-FFF2-40B4-BE49-F238E27FC236}">
                        <a16:creationId xmlns:a16="http://schemas.microsoft.com/office/drawing/2014/main" id="{A59E780F-71C5-C4BB-142B-B32051CEBDC5}"/>
                      </a:ext>
                    </a:extLst>
                  </p:cNvPr>
                  <p:cNvSpPr>
                    <a:spLocks noChangeShapeType="1"/>
                  </p:cNvSpPr>
                  <p:nvPr/>
                </p:nvSpPr>
                <p:spPr bwMode="auto">
                  <a:xfrm>
                    <a:off x="60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12">
                    <a:extLst>
                      <a:ext uri="{FF2B5EF4-FFF2-40B4-BE49-F238E27FC236}">
                        <a16:creationId xmlns:a16="http://schemas.microsoft.com/office/drawing/2014/main" id="{D77E4683-9C8F-32E7-CDD9-954174D89BF0}"/>
                      </a:ext>
                    </a:extLst>
                  </p:cNvPr>
                  <p:cNvSpPr>
                    <a:spLocks noChangeShapeType="1"/>
                  </p:cNvSpPr>
                  <p:nvPr/>
                </p:nvSpPr>
                <p:spPr bwMode="auto">
                  <a:xfrm>
                    <a:off x="87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3" name="Group 13">
                  <a:extLst>
                    <a:ext uri="{FF2B5EF4-FFF2-40B4-BE49-F238E27FC236}">
                      <a16:creationId xmlns:a16="http://schemas.microsoft.com/office/drawing/2014/main" id="{6A846545-B704-E547-6C04-F68AE2DAAB74}"/>
                    </a:ext>
                  </a:extLst>
                </p:cNvPr>
                <p:cNvGrpSpPr>
                  <a:grpSpLocks/>
                </p:cNvGrpSpPr>
                <p:nvPr/>
              </p:nvGrpSpPr>
              <p:grpSpPr bwMode="auto">
                <a:xfrm>
                  <a:off x="600" y="1178"/>
                  <a:ext cx="270" cy="40"/>
                  <a:chOff x="600" y="1178"/>
                  <a:chExt cx="270" cy="40"/>
                </a:xfrm>
              </p:grpSpPr>
              <p:sp>
                <p:nvSpPr>
                  <p:cNvPr id="27" name="Line 14">
                    <a:extLst>
                      <a:ext uri="{FF2B5EF4-FFF2-40B4-BE49-F238E27FC236}">
                        <a16:creationId xmlns:a16="http://schemas.microsoft.com/office/drawing/2014/main" id="{AE294DEB-7A44-1B48-392D-79DC29F0A594}"/>
                      </a:ext>
                    </a:extLst>
                  </p:cNvPr>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15">
                    <a:extLst>
                      <a:ext uri="{FF2B5EF4-FFF2-40B4-BE49-F238E27FC236}">
                        <a16:creationId xmlns:a16="http://schemas.microsoft.com/office/drawing/2014/main" id="{DA31F753-5E57-D9F8-74B6-DE56019CA75E}"/>
                      </a:ext>
                    </a:extLst>
                  </p:cNvPr>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4" name="Group 16">
                  <a:extLst>
                    <a:ext uri="{FF2B5EF4-FFF2-40B4-BE49-F238E27FC236}">
                      <a16:creationId xmlns:a16="http://schemas.microsoft.com/office/drawing/2014/main" id="{074ED8A9-035F-D337-0615-DD1F6E0B615E}"/>
                    </a:ext>
                  </a:extLst>
                </p:cNvPr>
                <p:cNvGrpSpPr>
                  <a:grpSpLocks/>
                </p:cNvGrpSpPr>
                <p:nvPr/>
              </p:nvGrpSpPr>
              <p:grpSpPr bwMode="auto">
                <a:xfrm>
                  <a:off x="596" y="1538"/>
                  <a:ext cx="270" cy="40"/>
                  <a:chOff x="600" y="1178"/>
                  <a:chExt cx="270" cy="40"/>
                </a:xfrm>
              </p:grpSpPr>
              <p:sp>
                <p:nvSpPr>
                  <p:cNvPr id="25" name="Line 17">
                    <a:extLst>
                      <a:ext uri="{FF2B5EF4-FFF2-40B4-BE49-F238E27FC236}">
                        <a16:creationId xmlns:a16="http://schemas.microsoft.com/office/drawing/2014/main" id="{59D1C73B-8420-4C98-A510-6356144C8D49}"/>
                      </a:ext>
                    </a:extLst>
                  </p:cNvPr>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18">
                    <a:extLst>
                      <a:ext uri="{FF2B5EF4-FFF2-40B4-BE49-F238E27FC236}">
                        <a16:creationId xmlns:a16="http://schemas.microsoft.com/office/drawing/2014/main" id="{F759AFAA-4FCD-2278-137C-DCE2E46148EB}"/>
                      </a:ext>
                    </a:extLst>
                  </p:cNvPr>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1" name="Group 19">
                <a:extLst>
                  <a:ext uri="{FF2B5EF4-FFF2-40B4-BE49-F238E27FC236}">
                    <a16:creationId xmlns:a16="http://schemas.microsoft.com/office/drawing/2014/main" id="{6A642D5F-25C5-6218-D40A-18939F95A5BA}"/>
                  </a:ext>
                </a:extLst>
              </p:cNvPr>
              <p:cNvGrpSpPr>
                <a:grpSpLocks/>
              </p:cNvGrpSpPr>
              <p:nvPr/>
            </p:nvGrpSpPr>
            <p:grpSpPr bwMode="auto">
              <a:xfrm>
                <a:off x="4950" y="420"/>
                <a:ext cx="366" cy="2004"/>
                <a:chOff x="552" y="420"/>
                <a:chExt cx="366" cy="2004"/>
              </a:xfrm>
            </p:grpSpPr>
            <p:grpSp>
              <p:nvGrpSpPr>
                <p:cNvPr id="12" name="Group 20">
                  <a:extLst>
                    <a:ext uri="{FF2B5EF4-FFF2-40B4-BE49-F238E27FC236}">
                      <a16:creationId xmlns:a16="http://schemas.microsoft.com/office/drawing/2014/main" id="{2C8B2F32-7C36-1ECE-F8C0-0B304664A891}"/>
                    </a:ext>
                  </a:extLst>
                </p:cNvPr>
                <p:cNvGrpSpPr>
                  <a:grpSpLocks/>
                </p:cNvGrpSpPr>
                <p:nvPr/>
              </p:nvGrpSpPr>
              <p:grpSpPr bwMode="auto">
                <a:xfrm>
                  <a:off x="552" y="420"/>
                  <a:ext cx="366" cy="2004"/>
                  <a:chOff x="552" y="420"/>
                  <a:chExt cx="366" cy="2004"/>
                </a:xfrm>
              </p:grpSpPr>
              <p:sp>
                <p:nvSpPr>
                  <p:cNvPr id="19" name="Rectangle 21">
                    <a:extLst>
                      <a:ext uri="{FF2B5EF4-FFF2-40B4-BE49-F238E27FC236}">
                        <a16:creationId xmlns:a16="http://schemas.microsoft.com/office/drawing/2014/main" id="{8E4840C0-5052-6F07-852D-3BC5E49E09ED}"/>
                      </a:ext>
                    </a:extLst>
                  </p:cNvPr>
                  <p:cNvSpPr>
                    <a:spLocks noChangeArrowheads="1"/>
                  </p:cNvSpPr>
                  <p:nvPr/>
                </p:nvSpPr>
                <p:spPr bwMode="auto">
                  <a:xfrm>
                    <a:off x="552" y="420"/>
                    <a:ext cx="366" cy="2004"/>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Line 22">
                    <a:extLst>
                      <a:ext uri="{FF2B5EF4-FFF2-40B4-BE49-F238E27FC236}">
                        <a16:creationId xmlns:a16="http://schemas.microsoft.com/office/drawing/2014/main" id="{47A56BF6-2A4C-966C-3153-80348A946EF8}"/>
                      </a:ext>
                    </a:extLst>
                  </p:cNvPr>
                  <p:cNvSpPr>
                    <a:spLocks noChangeShapeType="1"/>
                  </p:cNvSpPr>
                  <p:nvPr/>
                </p:nvSpPr>
                <p:spPr bwMode="auto">
                  <a:xfrm>
                    <a:off x="60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23">
                    <a:extLst>
                      <a:ext uri="{FF2B5EF4-FFF2-40B4-BE49-F238E27FC236}">
                        <a16:creationId xmlns:a16="http://schemas.microsoft.com/office/drawing/2014/main" id="{67DFC6F1-1597-681C-A94C-74297AA1E2D9}"/>
                      </a:ext>
                    </a:extLst>
                  </p:cNvPr>
                  <p:cNvSpPr>
                    <a:spLocks noChangeShapeType="1"/>
                  </p:cNvSpPr>
                  <p:nvPr/>
                </p:nvSpPr>
                <p:spPr bwMode="auto">
                  <a:xfrm>
                    <a:off x="870" y="420"/>
                    <a:ext cx="0" cy="2004"/>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3" name="Group 24">
                  <a:extLst>
                    <a:ext uri="{FF2B5EF4-FFF2-40B4-BE49-F238E27FC236}">
                      <a16:creationId xmlns:a16="http://schemas.microsoft.com/office/drawing/2014/main" id="{74BB141C-9F43-004B-8E9E-377B192C8F48}"/>
                    </a:ext>
                  </a:extLst>
                </p:cNvPr>
                <p:cNvGrpSpPr>
                  <a:grpSpLocks/>
                </p:cNvGrpSpPr>
                <p:nvPr/>
              </p:nvGrpSpPr>
              <p:grpSpPr bwMode="auto">
                <a:xfrm>
                  <a:off x="600" y="1178"/>
                  <a:ext cx="270" cy="40"/>
                  <a:chOff x="600" y="1178"/>
                  <a:chExt cx="270" cy="40"/>
                </a:xfrm>
              </p:grpSpPr>
              <p:sp>
                <p:nvSpPr>
                  <p:cNvPr id="17" name="Line 25">
                    <a:extLst>
                      <a:ext uri="{FF2B5EF4-FFF2-40B4-BE49-F238E27FC236}">
                        <a16:creationId xmlns:a16="http://schemas.microsoft.com/office/drawing/2014/main" id="{3918A601-33BE-6C06-BE22-79396D4F2B71}"/>
                      </a:ext>
                    </a:extLst>
                  </p:cNvPr>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26">
                    <a:extLst>
                      <a:ext uri="{FF2B5EF4-FFF2-40B4-BE49-F238E27FC236}">
                        <a16:creationId xmlns:a16="http://schemas.microsoft.com/office/drawing/2014/main" id="{2E998B08-E89F-663C-7869-9619D34E933E}"/>
                      </a:ext>
                    </a:extLst>
                  </p:cNvPr>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4" name="Group 27">
                  <a:extLst>
                    <a:ext uri="{FF2B5EF4-FFF2-40B4-BE49-F238E27FC236}">
                      <a16:creationId xmlns:a16="http://schemas.microsoft.com/office/drawing/2014/main" id="{99104AF5-F6D5-01E2-DAD1-F563AC860ACA}"/>
                    </a:ext>
                  </a:extLst>
                </p:cNvPr>
                <p:cNvGrpSpPr>
                  <a:grpSpLocks/>
                </p:cNvGrpSpPr>
                <p:nvPr/>
              </p:nvGrpSpPr>
              <p:grpSpPr bwMode="auto">
                <a:xfrm>
                  <a:off x="596" y="1538"/>
                  <a:ext cx="270" cy="40"/>
                  <a:chOff x="600" y="1178"/>
                  <a:chExt cx="270" cy="40"/>
                </a:xfrm>
              </p:grpSpPr>
              <p:sp>
                <p:nvSpPr>
                  <p:cNvPr id="15" name="Line 28">
                    <a:extLst>
                      <a:ext uri="{FF2B5EF4-FFF2-40B4-BE49-F238E27FC236}">
                        <a16:creationId xmlns:a16="http://schemas.microsoft.com/office/drawing/2014/main" id="{C3ECAC5E-ED87-B4C3-7825-C6123D94884E}"/>
                      </a:ext>
                    </a:extLst>
                  </p:cNvPr>
                  <p:cNvSpPr>
                    <a:spLocks noChangeShapeType="1"/>
                  </p:cNvSpPr>
                  <p:nvPr/>
                </p:nvSpPr>
                <p:spPr bwMode="auto">
                  <a:xfrm>
                    <a:off x="600" y="117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29">
                    <a:extLst>
                      <a:ext uri="{FF2B5EF4-FFF2-40B4-BE49-F238E27FC236}">
                        <a16:creationId xmlns:a16="http://schemas.microsoft.com/office/drawing/2014/main" id="{C452DF19-96DB-C6D8-3A0E-681587221328}"/>
                      </a:ext>
                    </a:extLst>
                  </p:cNvPr>
                  <p:cNvSpPr>
                    <a:spLocks noChangeShapeType="1"/>
                  </p:cNvSpPr>
                  <p:nvPr/>
                </p:nvSpPr>
                <p:spPr bwMode="auto">
                  <a:xfrm>
                    <a:off x="600" y="1218"/>
                    <a:ext cx="27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sp>
          <p:nvSpPr>
            <p:cNvPr id="7" name="Freeform 30">
              <a:extLst>
                <a:ext uri="{FF2B5EF4-FFF2-40B4-BE49-F238E27FC236}">
                  <a16:creationId xmlns:a16="http://schemas.microsoft.com/office/drawing/2014/main" id="{872B6426-B578-D0F9-413B-BF9150943C98}"/>
                </a:ext>
              </a:extLst>
            </p:cNvPr>
            <p:cNvSpPr>
              <a:spLocks/>
            </p:cNvSpPr>
            <p:nvPr/>
          </p:nvSpPr>
          <p:spPr bwMode="auto">
            <a:xfrm>
              <a:off x="1092" y="1281"/>
              <a:ext cx="222" cy="375"/>
            </a:xfrm>
            <a:custGeom>
              <a:avLst/>
              <a:gdLst>
                <a:gd name="T0" fmla="*/ 3 w 222"/>
                <a:gd name="T1" fmla="*/ 0 h 375"/>
                <a:gd name="T2" fmla="*/ 222 w 222"/>
                <a:gd name="T3" fmla="*/ 0 h 375"/>
                <a:gd name="T4" fmla="*/ 123 w 222"/>
                <a:gd name="T5" fmla="*/ 54 h 375"/>
                <a:gd name="T6" fmla="*/ 45 w 222"/>
                <a:gd name="T7" fmla="*/ 114 h 375"/>
                <a:gd name="T8" fmla="*/ 18 w 222"/>
                <a:gd name="T9" fmla="*/ 162 h 375"/>
                <a:gd name="T10" fmla="*/ 33 w 222"/>
                <a:gd name="T11" fmla="*/ 231 h 375"/>
                <a:gd name="T12" fmla="*/ 102 w 222"/>
                <a:gd name="T13" fmla="*/ 288 h 375"/>
                <a:gd name="T14" fmla="*/ 150 w 222"/>
                <a:gd name="T15" fmla="*/ 327 h 375"/>
                <a:gd name="T16" fmla="*/ 216 w 222"/>
                <a:gd name="T17" fmla="*/ 375 h 375"/>
                <a:gd name="T18" fmla="*/ 0 w 222"/>
                <a:gd name="T19" fmla="*/ 375 h 375"/>
                <a:gd name="T20" fmla="*/ 3 w 222"/>
                <a:gd name="T21" fmla="*/ 0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2" h="375">
                  <a:moveTo>
                    <a:pt x="3" y="0"/>
                  </a:moveTo>
                  <a:lnTo>
                    <a:pt x="222" y="0"/>
                  </a:lnTo>
                  <a:lnTo>
                    <a:pt x="123" y="54"/>
                  </a:lnTo>
                  <a:lnTo>
                    <a:pt x="45" y="114"/>
                  </a:lnTo>
                  <a:lnTo>
                    <a:pt x="18" y="162"/>
                  </a:lnTo>
                  <a:lnTo>
                    <a:pt x="33" y="231"/>
                  </a:lnTo>
                  <a:lnTo>
                    <a:pt x="102" y="288"/>
                  </a:lnTo>
                  <a:lnTo>
                    <a:pt x="150" y="327"/>
                  </a:lnTo>
                  <a:lnTo>
                    <a:pt x="216" y="375"/>
                  </a:lnTo>
                  <a:lnTo>
                    <a:pt x="0" y="375"/>
                  </a:lnTo>
                  <a:lnTo>
                    <a:pt x="3" y="0"/>
                  </a:lnTo>
                  <a:close/>
                </a:path>
              </a:pathLst>
            </a:custGeom>
            <a:solidFill>
              <a:srgbClr val="FF0000">
                <a:alpha val="79999"/>
              </a:srgbClr>
            </a:solidFill>
            <a:ln w="1905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Freeform 31">
              <a:extLst>
                <a:ext uri="{FF2B5EF4-FFF2-40B4-BE49-F238E27FC236}">
                  <a16:creationId xmlns:a16="http://schemas.microsoft.com/office/drawing/2014/main" id="{7D314E28-1724-9EEB-AE66-4F168B9EEBD8}"/>
                </a:ext>
              </a:extLst>
            </p:cNvPr>
            <p:cNvSpPr>
              <a:spLocks/>
            </p:cNvSpPr>
            <p:nvPr/>
          </p:nvSpPr>
          <p:spPr bwMode="auto">
            <a:xfrm flipH="1">
              <a:off x="4602" y="1287"/>
              <a:ext cx="222" cy="375"/>
            </a:xfrm>
            <a:custGeom>
              <a:avLst/>
              <a:gdLst>
                <a:gd name="T0" fmla="*/ 3 w 222"/>
                <a:gd name="T1" fmla="*/ 0 h 375"/>
                <a:gd name="T2" fmla="*/ 222 w 222"/>
                <a:gd name="T3" fmla="*/ 0 h 375"/>
                <a:gd name="T4" fmla="*/ 123 w 222"/>
                <a:gd name="T5" fmla="*/ 54 h 375"/>
                <a:gd name="T6" fmla="*/ 45 w 222"/>
                <a:gd name="T7" fmla="*/ 114 h 375"/>
                <a:gd name="T8" fmla="*/ 18 w 222"/>
                <a:gd name="T9" fmla="*/ 162 h 375"/>
                <a:gd name="T10" fmla="*/ 33 w 222"/>
                <a:gd name="T11" fmla="*/ 231 h 375"/>
                <a:gd name="T12" fmla="*/ 102 w 222"/>
                <a:gd name="T13" fmla="*/ 288 h 375"/>
                <a:gd name="T14" fmla="*/ 150 w 222"/>
                <a:gd name="T15" fmla="*/ 327 h 375"/>
                <a:gd name="T16" fmla="*/ 216 w 222"/>
                <a:gd name="T17" fmla="*/ 375 h 375"/>
                <a:gd name="T18" fmla="*/ 0 w 222"/>
                <a:gd name="T19" fmla="*/ 375 h 375"/>
                <a:gd name="T20" fmla="*/ 3 w 222"/>
                <a:gd name="T21" fmla="*/ 0 h 37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222" h="375">
                  <a:moveTo>
                    <a:pt x="3" y="0"/>
                  </a:moveTo>
                  <a:lnTo>
                    <a:pt x="222" y="0"/>
                  </a:lnTo>
                  <a:lnTo>
                    <a:pt x="123" y="54"/>
                  </a:lnTo>
                  <a:lnTo>
                    <a:pt x="45" y="114"/>
                  </a:lnTo>
                  <a:lnTo>
                    <a:pt x="18" y="162"/>
                  </a:lnTo>
                  <a:lnTo>
                    <a:pt x="33" y="231"/>
                  </a:lnTo>
                  <a:lnTo>
                    <a:pt x="102" y="288"/>
                  </a:lnTo>
                  <a:lnTo>
                    <a:pt x="150" y="327"/>
                  </a:lnTo>
                  <a:lnTo>
                    <a:pt x="216" y="375"/>
                  </a:lnTo>
                  <a:lnTo>
                    <a:pt x="0" y="375"/>
                  </a:lnTo>
                  <a:lnTo>
                    <a:pt x="3" y="0"/>
                  </a:lnTo>
                  <a:close/>
                </a:path>
              </a:pathLst>
            </a:custGeom>
            <a:solidFill>
              <a:srgbClr val="FF0000">
                <a:alpha val="79999"/>
              </a:srgbClr>
            </a:solidFill>
            <a:ln w="19050" cap="flat" cmpd="sng">
              <a:no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5" name="Line 32">
            <a:extLst>
              <a:ext uri="{FF2B5EF4-FFF2-40B4-BE49-F238E27FC236}">
                <a16:creationId xmlns:a16="http://schemas.microsoft.com/office/drawing/2014/main" id="{AA57D955-67AF-ED25-D713-AF794347775E}"/>
              </a:ext>
            </a:extLst>
          </p:cNvPr>
          <p:cNvSpPr>
            <a:spLocks noChangeShapeType="1"/>
          </p:cNvSpPr>
          <p:nvPr/>
        </p:nvSpPr>
        <p:spPr bwMode="auto">
          <a:xfrm>
            <a:off x="3333750" y="2444212"/>
            <a:ext cx="0" cy="2070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33">
            <a:extLst>
              <a:ext uri="{FF2B5EF4-FFF2-40B4-BE49-F238E27FC236}">
                <a16:creationId xmlns:a16="http://schemas.microsoft.com/office/drawing/2014/main" id="{48D013E3-74F9-6CD7-D686-2960C720130D}"/>
              </a:ext>
            </a:extLst>
          </p:cNvPr>
          <p:cNvSpPr>
            <a:spLocks noChangeShapeType="1"/>
          </p:cNvSpPr>
          <p:nvPr/>
        </p:nvSpPr>
        <p:spPr bwMode="auto">
          <a:xfrm>
            <a:off x="8867775" y="2444212"/>
            <a:ext cx="0" cy="20701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34">
            <a:extLst>
              <a:ext uri="{FF2B5EF4-FFF2-40B4-BE49-F238E27FC236}">
                <a16:creationId xmlns:a16="http://schemas.microsoft.com/office/drawing/2014/main" id="{282C03A0-4997-D97C-9008-6E2C776D65CC}"/>
              </a:ext>
            </a:extLst>
          </p:cNvPr>
          <p:cNvSpPr>
            <a:spLocks noChangeShapeType="1"/>
          </p:cNvSpPr>
          <p:nvPr/>
        </p:nvSpPr>
        <p:spPr bwMode="auto">
          <a:xfrm>
            <a:off x="3333750" y="4168237"/>
            <a:ext cx="5534025" cy="0"/>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Text Box 35">
            <a:extLst>
              <a:ext uri="{FF2B5EF4-FFF2-40B4-BE49-F238E27FC236}">
                <a16:creationId xmlns:a16="http://schemas.microsoft.com/office/drawing/2014/main" id="{60259AFB-A10C-CDA6-C186-6093D928B330}"/>
              </a:ext>
            </a:extLst>
          </p:cNvPr>
          <p:cNvSpPr txBox="1">
            <a:spLocks noChangeArrowheads="1"/>
          </p:cNvSpPr>
          <p:nvPr/>
        </p:nvSpPr>
        <p:spPr bwMode="auto">
          <a:xfrm>
            <a:off x="5532437" y="3634837"/>
            <a:ext cx="819150" cy="45720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i="1"/>
              <a:t>L</a:t>
            </a:r>
            <a:r>
              <a:rPr lang="en-US" altLang="en-US" i="1" baseline="-25000"/>
              <a:t>h</a:t>
            </a:r>
            <a:endParaRPr lang="en-US" altLang="en-US" i="1"/>
          </a:p>
        </p:txBody>
      </p:sp>
      <p:grpSp>
        <p:nvGrpSpPr>
          <p:cNvPr id="39" name="Group 36">
            <a:extLst>
              <a:ext uri="{FF2B5EF4-FFF2-40B4-BE49-F238E27FC236}">
                <a16:creationId xmlns:a16="http://schemas.microsoft.com/office/drawing/2014/main" id="{4F43B3E6-00E4-3A77-EDCE-AF4E1F0E2431}"/>
              </a:ext>
            </a:extLst>
          </p:cNvPr>
          <p:cNvGrpSpPr>
            <a:grpSpLocks/>
          </p:cNvGrpSpPr>
          <p:nvPr/>
        </p:nvGrpSpPr>
        <p:grpSpPr bwMode="auto">
          <a:xfrm>
            <a:off x="3333750" y="4976274"/>
            <a:ext cx="5534025" cy="798513"/>
            <a:chOff x="1219" y="3062"/>
            <a:chExt cx="3486" cy="503"/>
          </a:xfrm>
        </p:grpSpPr>
        <p:grpSp>
          <p:nvGrpSpPr>
            <p:cNvPr id="40" name="Group 37">
              <a:extLst>
                <a:ext uri="{FF2B5EF4-FFF2-40B4-BE49-F238E27FC236}">
                  <a16:creationId xmlns:a16="http://schemas.microsoft.com/office/drawing/2014/main" id="{B2FA14CF-D3EA-949E-F330-B8CEF7521B53}"/>
                </a:ext>
              </a:extLst>
            </p:cNvPr>
            <p:cNvGrpSpPr>
              <a:grpSpLocks/>
            </p:cNvGrpSpPr>
            <p:nvPr/>
          </p:nvGrpSpPr>
          <p:grpSpPr bwMode="auto">
            <a:xfrm>
              <a:off x="1219" y="3196"/>
              <a:ext cx="3486" cy="369"/>
              <a:chOff x="1219" y="3142"/>
              <a:chExt cx="3486" cy="369"/>
            </a:xfrm>
          </p:grpSpPr>
          <p:sp>
            <p:nvSpPr>
              <p:cNvPr id="80" name="Rectangle 38">
                <a:extLst>
                  <a:ext uri="{FF2B5EF4-FFF2-40B4-BE49-F238E27FC236}">
                    <a16:creationId xmlns:a16="http://schemas.microsoft.com/office/drawing/2014/main" id="{048A3F84-FD9F-D3FE-C085-0EB1C2841D91}"/>
                  </a:ext>
                </a:extLst>
              </p:cNvPr>
              <p:cNvSpPr>
                <a:spLocks noChangeArrowheads="1"/>
              </p:cNvSpPr>
              <p:nvPr/>
            </p:nvSpPr>
            <p:spPr bwMode="auto">
              <a:xfrm>
                <a:off x="1219" y="3142"/>
                <a:ext cx="3486" cy="369"/>
              </a:xfrm>
              <a:prstGeom prst="rect">
                <a:avLst/>
              </a:prstGeom>
              <a:solidFill>
                <a:srgbClr val="CECECE"/>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1" name="Line 39">
                <a:extLst>
                  <a:ext uri="{FF2B5EF4-FFF2-40B4-BE49-F238E27FC236}">
                    <a16:creationId xmlns:a16="http://schemas.microsoft.com/office/drawing/2014/main" id="{D87A705B-E6FB-D828-3B02-AFA8A46E50E3}"/>
                  </a:ext>
                </a:extLst>
              </p:cNvPr>
              <p:cNvSpPr>
                <a:spLocks noChangeShapeType="1"/>
              </p:cNvSpPr>
              <p:nvPr/>
            </p:nvSpPr>
            <p:spPr bwMode="auto">
              <a:xfrm>
                <a:off x="1219" y="3190"/>
                <a:ext cx="34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Line 40">
                <a:extLst>
                  <a:ext uri="{FF2B5EF4-FFF2-40B4-BE49-F238E27FC236}">
                    <a16:creationId xmlns:a16="http://schemas.microsoft.com/office/drawing/2014/main" id="{6DFBF934-96C0-8D1D-CA41-61EAF3905A9B}"/>
                  </a:ext>
                </a:extLst>
              </p:cNvPr>
              <p:cNvSpPr>
                <a:spLocks noChangeShapeType="1"/>
              </p:cNvSpPr>
              <p:nvPr/>
            </p:nvSpPr>
            <p:spPr bwMode="auto">
              <a:xfrm>
                <a:off x="1219" y="3460"/>
                <a:ext cx="3486"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1" name="Group 41">
              <a:extLst>
                <a:ext uri="{FF2B5EF4-FFF2-40B4-BE49-F238E27FC236}">
                  <a16:creationId xmlns:a16="http://schemas.microsoft.com/office/drawing/2014/main" id="{4BAF6057-654E-35F1-303D-2FCC2B9E496C}"/>
                </a:ext>
              </a:extLst>
            </p:cNvPr>
            <p:cNvGrpSpPr>
              <a:grpSpLocks/>
            </p:cNvGrpSpPr>
            <p:nvPr/>
          </p:nvGrpSpPr>
          <p:grpSpPr bwMode="auto">
            <a:xfrm>
              <a:off x="1231" y="3062"/>
              <a:ext cx="1152" cy="134"/>
              <a:chOff x="1231" y="3062"/>
              <a:chExt cx="1152" cy="134"/>
            </a:xfrm>
          </p:grpSpPr>
          <p:sp>
            <p:nvSpPr>
              <p:cNvPr id="67" name="Line 42">
                <a:extLst>
                  <a:ext uri="{FF2B5EF4-FFF2-40B4-BE49-F238E27FC236}">
                    <a16:creationId xmlns:a16="http://schemas.microsoft.com/office/drawing/2014/main" id="{94CD148E-BC4E-9979-9378-67D649B897A2}"/>
                  </a:ext>
                </a:extLst>
              </p:cNvPr>
              <p:cNvSpPr>
                <a:spLocks noChangeShapeType="1"/>
              </p:cNvSpPr>
              <p:nvPr/>
            </p:nvSpPr>
            <p:spPr bwMode="auto">
              <a:xfrm>
                <a:off x="123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8" name="Line 43">
                <a:extLst>
                  <a:ext uri="{FF2B5EF4-FFF2-40B4-BE49-F238E27FC236}">
                    <a16:creationId xmlns:a16="http://schemas.microsoft.com/office/drawing/2014/main" id="{14964215-EAC5-A9F8-0178-72EB4A446E9E}"/>
                  </a:ext>
                </a:extLst>
              </p:cNvPr>
              <p:cNvSpPr>
                <a:spLocks noChangeShapeType="1"/>
              </p:cNvSpPr>
              <p:nvPr/>
            </p:nvSpPr>
            <p:spPr bwMode="auto">
              <a:xfrm>
                <a:off x="132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9" name="Line 44">
                <a:extLst>
                  <a:ext uri="{FF2B5EF4-FFF2-40B4-BE49-F238E27FC236}">
                    <a16:creationId xmlns:a16="http://schemas.microsoft.com/office/drawing/2014/main" id="{402F384D-0FA5-D273-9298-1E1C329CB075}"/>
                  </a:ext>
                </a:extLst>
              </p:cNvPr>
              <p:cNvSpPr>
                <a:spLocks noChangeShapeType="1"/>
              </p:cNvSpPr>
              <p:nvPr/>
            </p:nvSpPr>
            <p:spPr bwMode="auto">
              <a:xfrm>
                <a:off x="142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0" name="Line 45">
                <a:extLst>
                  <a:ext uri="{FF2B5EF4-FFF2-40B4-BE49-F238E27FC236}">
                    <a16:creationId xmlns:a16="http://schemas.microsoft.com/office/drawing/2014/main" id="{82EF87E5-AD47-F5FD-4877-D8DFD66A1979}"/>
                  </a:ext>
                </a:extLst>
              </p:cNvPr>
              <p:cNvSpPr>
                <a:spLocks noChangeShapeType="1"/>
              </p:cNvSpPr>
              <p:nvPr/>
            </p:nvSpPr>
            <p:spPr bwMode="auto">
              <a:xfrm>
                <a:off x="151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1" name="Line 46">
                <a:extLst>
                  <a:ext uri="{FF2B5EF4-FFF2-40B4-BE49-F238E27FC236}">
                    <a16:creationId xmlns:a16="http://schemas.microsoft.com/office/drawing/2014/main" id="{B39C0AF8-CB42-386D-8F38-03E2B95288C9}"/>
                  </a:ext>
                </a:extLst>
              </p:cNvPr>
              <p:cNvSpPr>
                <a:spLocks noChangeShapeType="1"/>
              </p:cNvSpPr>
              <p:nvPr/>
            </p:nvSpPr>
            <p:spPr bwMode="auto">
              <a:xfrm>
                <a:off x="161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2" name="Line 47">
                <a:extLst>
                  <a:ext uri="{FF2B5EF4-FFF2-40B4-BE49-F238E27FC236}">
                    <a16:creationId xmlns:a16="http://schemas.microsoft.com/office/drawing/2014/main" id="{080B6E4C-C608-3F1D-BC3B-61B7D6114514}"/>
                  </a:ext>
                </a:extLst>
              </p:cNvPr>
              <p:cNvSpPr>
                <a:spLocks noChangeShapeType="1"/>
              </p:cNvSpPr>
              <p:nvPr/>
            </p:nvSpPr>
            <p:spPr bwMode="auto">
              <a:xfrm>
                <a:off x="171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3" name="Line 48">
                <a:extLst>
                  <a:ext uri="{FF2B5EF4-FFF2-40B4-BE49-F238E27FC236}">
                    <a16:creationId xmlns:a16="http://schemas.microsoft.com/office/drawing/2014/main" id="{BAF8357A-368D-DFE1-60F5-F64861DC6927}"/>
                  </a:ext>
                </a:extLst>
              </p:cNvPr>
              <p:cNvSpPr>
                <a:spLocks noChangeShapeType="1"/>
              </p:cNvSpPr>
              <p:nvPr/>
            </p:nvSpPr>
            <p:spPr bwMode="auto">
              <a:xfrm>
                <a:off x="180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4" name="Line 49">
                <a:extLst>
                  <a:ext uri="{FF2B5EF4-FFF2-40B4-BE49-F238E27FC236}">
                    <a16:creationId xmlns:a16="http://schemas.microsoft.com/office/drawing/2014/main" id="{7EECF896-E701-4EF8-715B-BA29DF9BD5DC}"/>
                  </a:ext>
                </a:extLst>
              </p:cNvPr>
              <p:cNvSpPr>
                <a:spLocks noChangeShapeType="1"/>
              </p:cNvSpPr>
              <p:nvPr/>
            </p:nvSpPr>
            <p:spPr bwMode="auto">
              <a:xfrm>
                <a:off x="190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5" name="Line 50">
                <a:extLst>
                  <a:ext uri="{FF2B5EF4-FFF2-40B4-BE49-F238E27FC236}">
                    <a16:creationId xmlns:a16="http://schemas.microsoft.com/office/drawing/2014/main" id="{E2AB5BD7-D49D-A4B6-1DA0-2B62EC06FA7F}"/>
                  </a:ext>
                </a:extLst>
              </p:cNvPr>
              <p:cNvSpPr>
                <a:spLocks noChangeShapeType="1"/>
              </p:cNvSpPr>
              <p:nvPr/>
            </p:nvSpPr>
            <p:spPr bwMode="auto">
              <a:xfrm>
                <a:off x="199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6" name="Line 51">
                <a:extLst>
                  <a:ext uri="{FF2B5EF4-FFF2-40B4-BE49-F238E27FC236}">
                    <a16:creationId xmlns:a16="http://schemas.microsoft.com/office/drawing/2014/main" id="{44D8E769-1881-B155-89A4-2A764EF571EF}"/>
                  </a:ext>
                </a:extLst>
              </p:cNvPr>
              <p:cNvSpPr>
                <a:spLocks noChangeShapeType="1"/>
              </p:cNvSpPr>
              <p:nvPr/>
            </p:nvSpPr>
            <p:spPr bwMode="auto">
              <a:xfrm>
                <a:off x="209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7" name="Line 52">
                <a:extLst>
                  <a:ext uri="{FF2B5EF4-FFF2-40B4-BE49-F238E27FC236}">
                    <a16:creationId xmlns:a16="http://schemas.microsoft.com/office/drawing/2014/main" id="{5BAF328D-F457-9E6C-9620-6EF9D140B89B}"/>
                  </a:ext>
                </a:extLst>
              </p:cNvPr>
              <p:cNvSpPr>
                <a:spLocks noChangeShapeType="1"/>
              </p:cNvSpPr>
              <p:nvPr/>
            </p:nvSpPr>
            <p:spPr bwMode="auto">
              <a:xfrm>
                <a:off x="219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8" name="Line 53">
                <a:extLst>
                  <a:ext uri="{FF2B5EF4-FFF2-40B4-BE49-F238E27FC236}">
                    <a16:creationId xmlns:a16="http://schemas.microsoft.com/office/drawing/2014/main" id="{A66D9553-5E28-494C-94AC-88EA2D3C087D}"/>
                  </a:ext>
                </a:extLst>
              </p:cNvPr>
              <p:cNvSpPr>
                <a:spLocks noChangeShapeType="1"/>
              </p:cNvSpPr>
              <p:nvPr/>
            </p:nvSpPr>
            <p:spPr bwMode="auto">
              <a:xfrm>
                <a:off x="228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9" name="Line 54">
                <a:extLst>
                  <a:ext uri="{FF2B5EF4-FFF2-40B4-BE49-F238E27FC236}">
                    <a16:creationId xmlns:a16="http://schemas.microsoft.com/office/drawing/2014/main" id="{68C923CE-0B2A-1EAA-1134-22A7225FF4DC}"/>
                  </a:ext>
                </a:extLst>
              </p:cNvPr>
              <p:cNvSpPr>
                <a:spLocks noChangeShapeType="1"/>
              </p:cNvSpPr>
              <p:nvPr/>
            </p:nvSpPr>
            <p:spPr bwMode="auto">
              <a:xfrm>
                <a:off x="238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42" name="Group 55">
              <a:extLst>
                <a:ext uri="{FF2B5EF4-FFF2-40B4-BE49-F238E27FC236}">
                  <a16:creationId xmlns:a16="http://schemas.microsoft.com/office/drawing/2014/main" id="{5B41B125-B299-E0EC-A3DE-C21EA737A5E1}"/>
                </a:ext>
              </a:extLst>
            </p:cNvPr>
            <p:cNvGrpSpPr>
              <a:grpSpLocks/>
            </p:cNvGrpSpPr>
            <p:nvPr/>
          </p:nvGrpSpPr>
          <p:grpSpPr bwMode="auto">
            <a:xfrm>
              <a:off x="2479" y="3062"/>
              <a:ext cx="1152" cy="134"/>
              <a:chOff x="1231" y="3062"/>
              <a:chExt cx="1152" cy="134"/>
            </a:xfrm>
          </p:grpSpPr>
          <p:sp>
            <p:nvSpPr>
              <p:cNvPr id="54" name="Line 56">
                <a:extLst>
                  <a:ext uri="{FF2B5EF4-FFF2-40B4-BE49-F238E27FC236}">
                    <a16:creationId xmlns:a16="http://schemas.microsoft.com/office/drawing/2014/main" id="{912CED4E-C8F7-976B-A732-6E966679C1E2}"/>
                  </a:ext>
                </a:extLst>
              </p:cNvPr>
              <p:cNvSpPr>
                <a:spLocks noChangeShapeType="1"/>
              </p:cNvSpPr>
              <p:nvPr/>
            </p:nvSpPr>
            <p:spPr bwMode="auto">
              <a:xfrm>
                <a:off x="123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57">
                <a:extLst>
                  <a:ext uri="{FF2B5EF4-FFF2-40B4-BE49-F238E27FC236}">
                    <a16:creationId xmlns:a16="http://schemas.microsoft.com/office/drawing/2014/main" id="{CD417180-264A-27C8-B99D-3A74663A0929}"/>
                  </a:ext>
                </a:extLst>
              </p:cNvPr>
              <p:cNvSpPr>
                <a:spLocks noChangeShapeType="1"/>
              </p:cNvSpPr>
              <p:nvPr/>
            </p:nvSpPr>
            <p:spPr bwMode="auto">
              <a:xfrm>
                <a:off x="132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Line 58">
                <a:extLst>
                  <a:ext uri="{FF2B5EF4-FFF2-40B4-BE49-F238E27FC236}">
                    <a16:creationId xmlns:a16="http://schemas.microsoft.com/office/drawing/2014/main" id="{699C02D5-48EB-1410-7F22-29D48815D0B2}"/>
                  </a:ext>
                </a:extLst>
              </p:cNvPr>
              <p:cNvSpPr>
                <a:spLocks noChangeShapeType="1"/>
              </p:cNvSpPr>
              <p:nvPr/>
            </p:nvSpPr>
            <p:spPr bwMode="auto">
              <a:xfrm>
                <a:off x="142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59">
                <a:extLst>
                  <a:ext uri="{FF2B5EF4-FFF2-40B4-BE49-F238E27FC236}">
                    <a16:creationId xmlns:a16="http://schemas.microsoft.com/office/drawing/2014/main" id="{3817ABE1-8B8E-F5DC-3472-496B9AFD75CA}"/>
                  </a:ext>
                </a:extLst>
              </p:cNvPr>
              <p:cNvSpPr>
                <a:spLocks noChangeShapeType="1"/>
              </p:cNvSpPr>
              <p:nvPr/>
            </p:nvSpPr>
            <p:spPr bwMode="auto">
              <a:xfrm>
                <a:off x="151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Line 60">
                <a:extLst>
                  <a:ext uri="{FF2B5EF4-FFF2-40B4-BE49-F238E27FC236}">
                    <a16:creationId xmlns:a16="http://schemas.microsoft.com/office/drawing/2014/main" id="{598A248B-C026-0ACF-D596-CAC2D76DB7B0}"/>
                  </a:ext>
                </a:extLst>
              </p:cNvPr>
              <p:cNvSpPr>
                <a:spLocks noChangeShapeType="1"/>
              </p:cNvSpPr>
              <p:nvPr/>
            </p:nvSpPr>
            <p:spPr bwMode="auto">
              <a:xfrm>
                <a:off x="161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61">
                <a:extLst>
                  <a:ext uri="{FF2B5EF4-FFF2-40B4-BE49-F238E27FC236}">
                    <a16:creationId xmlns:a16="http://schemas.microsoft.com/office/drawing/2014/main" id="{B2F3821F-9397-1B71-56CE-B8E826B3F2F9}"/>
                  </a:ext>
                </a:extLst>
              </p:cNvPr>
              <p:cNvSpPr>
                <a:spLocks noChangeShapeType="1"/>
              </p:cNvSpPr>
              <p:nvPr/>
            </p:nvSpPr>
            <p:spPr bwMode="auto">
              <a:xfrm>
                <a:off x="171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Line 62">
                <a:extLst>
                  <a:ext uri="{FF2B5EF4-FFF2-40B4-BE49-F238E27FC236}">
                    <a16:creationId xmlns:a16="http://schemas.microsoft.com/office/drawing/2014/main" id="{B232D3EE-0A75-82BB-762A-1772E522D99B}"/>
                  </a:ext>
                </a:extLst>
              </p:cNvPr>
              <p:cNvSpPr>
                <a:spLocks noChangeShapeType="1"/>
              </p:cNvSpPr>
              <p:nvPr/>
            </p:nvSpPr>
            <p:spPr bwMode="auto">
              <a:xfrm>
                <a:off x="180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Line 63">
                <a:extLst>
                  <a:ext uri="{FF2B5EF4-FFF2-40B4-BE49-F238E27FC236}">
                    <a16:creationId xmlns:a16="http://schemas.microsoft.com/office/drawing/2014/main" id="{5C4CAD0C-F751-AF43-B6B7-39D41ABCCC00}"/>
                  </a:ext>
                </a:extLst>
              </p:cNvPr>
              <p:cNvSpPr>
                <a:spLocks noChangeShapeType="1"/>
              </p:cNvSpPr>
              <p:nvPr/>
            </p:nvSpPr>
            <p:spPr bwMode="auto">
              <a:xfrm>
                <a:off x="190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2" name="Line 64">
                <a:extLst>
                  <a:ext uri="{FF2B5EF4-FFF2-40B4-BE49-F238E27FC236}">
                    <a16:creationId xmlns:a16="http://schemas.microsoft.com/office/drawing/2014/main" id="{F452C418-5CB3-E387-69C6-A6454BEBDAF5}"/>
                  </a:ext>
                </a:extLst>
              </p:cNvPr>
              <p:cNvSpPr>
                <a:spLocks noChangeShapeType="1"/>
              </p:cNvSpPr>
              <p:nvPr/>
            </p:nvSpPr>
            <p:spPr bwMode="auto">
              <a:xfrm>
                <a:off x="199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3" name="Line 65">
                <a:extLst>
                  <a:ext uri="{FF2B5EF4-FFF2-40B4-BE49-F238E27FC236}">
                    <a16:creationId xmlns:a16="http://schemas.microsoft.com/office/drawing/2014/main" id="{1C432C62-A468-D5B3-CB31-0EF737A17ECD}"/>
                  </a:ext>
                </a:extLst>
              </p:cNvPr>
              <p:cNvSpPr>
                <a:spLocks noChangeShapeType="1"/>
              </p:cNvSpPr>
              <p:nvPr/>
            </p:nvSpPr>
            <p:spPr bwMode="auto">
              <a:xfrm>
                <a:off x="209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4" name="Line 66">
                <a:extLst>
                  <a:ext uri="{FF2B5EF4-FFF2-40B4-BE49-F238E27FC236}">
                    <a16:creationId xmlns:a16="http://schemas.microsoft.com/office/drawing/2014/main" id="{F54595E3-7068-2025-A5A2-2E5E7322B1D3}"/>
                  </a:ext>
                </a:extLst>
              </p:cNvPr>
              <p:cNvSpPr>
                <a:spLocks noChangeShapeType="1"/>
              </p:cNvSpPr>
              <p:nvPr/>
            </p:nvSpPr>
            <p:spPr bwMode="auto">
              <a:xfrm>
                <a:off x="219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5" name="Line 67">
                <a:extLst>
                  <a:ext uri="{FF2B5EF4-FFF2-40B4-BE49-F238E27FC236}">
                    <a16:creationId xmlns:a16="http://schemas.microsoft.com/office/drawing/2014/main" id="{303271C6-526A-CC7D-0F0B-25BB8E597465}"/>
                  </a:ext>
                </a:extLst>
              </p:cNvPr>
              <p:cNvSpPr>
                <a:spLocks noChangeShapeType="1"/>
              </p:cNvSpPr>
              <p:nvPr/>
            </p:nvSpPr>
            <p:spPr bwMode="auto">
              <a:xfrm>
                <a:off x="228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6" name="Line 68">
                <a:extLst>
                  <a:ext uri="{FF2B5EF4-FFF2-40B4-BE49-F238E27FC236}">
                    <a16:creationId xmlns:a16="http://schemas.microsoft.com/office/drawing/2014/main" id="{9CC817E2-FAE2-B32B-130D-5FE604DE9F26}"/>
                  </a:ext>
                </a:extLst>
              </p:cNvPr>
              <p:cNvSpPr>
                <a:spLocks noChangeShapeType="1"/>
              </p:cNvSpPr>
              <p:nvPr/>
            </p:nvSpPr>
            <p:spPr bwMode="auto">
              <a:xfrm>
                <a:off x="238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43" name="Line 69">
              <a:extLst>
                <a:ext uri="{FF2B5EF4-FFF2-40B4-BE49-F238E27FC236}">
                  <a16:creationId xmlns:a16="http://schemas.microsoft.com/office/drawing/2014/main" id="{27433E04-6164-A630-A18D-A6B82F07E67F}"/>
                </a:ext>
              </a:extLst>
            </p:cNvPr>
            <p:cNvSpPr>
              <a:spLocks noChangeShapeType="1"/>
            </p:cNvSpPr>
            <p:nvPr/>
          </p:nvSpPr>
          <p:spPr bwMode="auto">
            <a:xfrm>
              <a:off x="373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Line 70">
              <a:extLst>
                <a:ext uri="{FF2B5EF4-FFF2-40B4-BE49-F238E27FC236}">
                  <a16:creationId xmlns:a16="http://schemas.microsoft.com/office/drawing/2014/main" id="{92E8947C-CA85-C3C2-4014-DD6FAFDBB693}"/>
                </a:ext>
              </a:extLst>
            </p:cNvPr>
            <p:cNvSpPr>
              <a:spLocks noChangeShapeType="1"/>
            </p:cNvSpPr>
            <p:nvPr/>
          </p:nvSpPr>
          <p:spPr bwMode="auto">
            <a:xfrm>
              <a:off x="382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71">
              <a:extLst>
                <a:ext uri="{FF2B5EF4-FFF2-40B4-BE49-F238E27FC236}">
                  <a16:creationId xmlns:a16="http://schemas.microsoft.com/office/drawing/2014/main" id="{0F74E819-9BF8-EF06-0B29-E9854F61EC8C}"/>
                </a:ext>
              </a:extLst>
            </p:cNvPr>
            <p:cNvSpPr>
              <a:spLocks noChangeShapeType="1"/>
            </p:cNvSpPr>
            <p:nvPr/>
          </p:nvSpPr>
          <p:spPr bwMode="auto">
            <a:xfrm>
              <a:off x="392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Line 72">
              <a:extLst>
                <a:ext uri="{FF2B5EF4-FFF2-40B4-BE49-F238E27FC236}">
                  <a16:creationId xmlns:a16="http://schemas.microsoft.com/office/drawing/2014/main" id="{FEE9802A-7146-9850-881F-F78F0805F4A5}"/>
                </a:ext>
              </a:extLst>
            </p:cNvPr>
            <p:cNvSpPr>
              <a:spLocks noChangeShapeType="1"/>
            </p:cNvSpPr>
            <p:nvPr/>
          </p:nvSpPr>
          <p:spPr bwMode="auto">
            <a:xfrm>
              <a:off x="402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Line 73">
              <a:extLst>
                <a:ext uri="{FF2B5EF4-FFF2-40B4-BE49-F238E27FC236}">
                  <a16:creationId xmlns:a16="http://schemas.microsoft.com/office/drawing/2014/main" id="{38D649FF-F719-79F1-CEDD-3D91A66E7DDE}"/>
                </a:ext>
              </a:extLst>
            </p:cNvPr>
            <p:cNvSpPr>
              <a:spLocks noChangeShapeType="1"/>
            </p:cNvSpPr>
            <p:nvPr/>
          </p:nvSpPr>
          <p:spPr bwMode="auto">
            <a:xfrm>
              <a:off x="411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Line 74">
              <a:extLst>
                <a:ext uri="{FF2B5EF4-FFF2-40B4-BE49-F238E27FC236}">
                  <a16:creationId xmlns:a16="http://schemas.microsoft.com/office/drawing/2014/main" id="{9ED6A7F2-87CE-5BE7-72F0-E2A21788035B}"/>
                </a:ext>
              </a:extLst>
            </p:cNvPr>
            <p:cNvSpPr>
              <a:spLocks noChangeShapeType="1"/>
            </p:cNvSpPr>
            <p:nvPr/>
          </p:nvSpPr>
          <p:spPr bwMode="auto">
            <a:xfrm>
              <a:off x="421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Line 75">
              <a:extLst>
                <a:ext uri="{FF2B5EF4-FFF2-40B4-BE49-F238E27FC236}">
                  <a16:creationId xmlns:a16="http://schemas.microsoft.com/office/drawing/2014/main" id="{8BBF1378-E486-326B-B2C1-7F7B5F7B7E63}"/>
                </a:ext>
              </a:extLst>
            </p:cNvPr>
            <p:cNvSpPr>
              <a:spLocks noChangeShapeType="1"/>
            </p:cNvSpPr>
            <p:nvPr/>
          </p:nvSpPr>
          <p:spPr bwMode="auto">
            <a:xfrm>
              <a:off x="4309"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0" name="Line 76">
              <a:extLst>
                <a:ext uri="{FF2B5EF4-FFF2-40B4-BE49-F238E27FC236}">
                  <a16:creationId xmlns:a16="http://schemas.microsoft.com/office/drawing/2014/main" id="{007A21CF-2DB1-8872-AC16-49B67E761F45}"/>
                </a:ext>
              </a:extLst>
            </p:cNvPr>
            <p:cNvSpPr>
              <a:spLocks noChangeShapeType="1"/>
            </p:cNvSpPr>
            <p:nvPr/>
          </p:nvSpPr>
          <p:spPr bwMode="auto">
            <a:xfrm>
              <a:off x="4405"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77">
              <a:extLst>
                <a:ext uri="{FF2B5EF4-FFF2-40B4-BE49-F238E27FC236}">
                  <a16:creationId xmlns:a16="http://schemas.microsoft.com/office/drawing/2014/main" id="{D25BA4B3-6BE7-7CF9-AF4E-BB5DE43F3E09}"/>
                </a:ext>
              </a:extLst>
            </p:cNvPr>
            <p:cNvSpPr>
              <a:spLocks noChangeShapeType="1"/>
            </p:cNvSpPr>
            <p:nvPr/>
          </p:nvSpPr>
          <p:spPr bwMode="auto">
            <a:xfrm>
              <a:off x="4501"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78">
              <a:extLst>
                <a:ext uri="{FF2B5EF4-FFF2-40B4-BE49-F238E27FC236}">
                  <a16:creationId xmlns:a16="http://schemas.microsoft.com/office/drawing/2014/main" id="{F8648E1C-05B2-6FEA-6821-8C5D6E9497C6}"/>
                </a:ext>
              </a:extLst>
            </p:cNvPr>
            <p:cNvSpPr>
              <a:spLocks noChangeShapeType="1"/>
            </p:cNvSpPr>
            <p:nvPr/>
          </p:nvSpPr>
          <p:spPr bwMode="auto">
            <a:xfrm>
              <a:off x="4597"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79">
              <a:extLst>
                <a:ext uri="{FF2B5EF4-FFF2-40B4-BE49-F238E27FC236}">
                  <a16:creationId xmlns:a16="http://schemas.microsoft.com/office/drawing/2014/main" id="{DBA15B96-E1E4-05D5-5109-F0694D67C649}"/>
                </a:ext>
              </a:extLst>
            </p:cNvPr>
            <p:cNvSpPr>
              <a:spLocks noChangeShapeType="1"/>
            </p:cNvSpPr>
            <p:nvPr/>
          </p:nvSpPr>
          <p:spPr bwMode="auto">
            <a:xfrm>
              <a:off x="4693" y="3062"/>
              <a:ext cx="0" cy="134"/>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83" name="Text Box 80">
            <a:extLst>
              <a:ext uri="{FF2B5EF4-FFF2-40B4-BE49-F238E27FC236}">
                <a16:creationId xmlns:a16="http://schemas.microsoft.com/office/drawing/2014/main" id="{298F8F7E-0E4D-B9ED-FFCA-232AF3410407}"/>
              </a:ext>
            </a:extLst>
          </p:cNvPr>
          <p:cNvSpPr txBox="1">
            <a:spLocks noChangeArrowheads="1"/>
          </p:cNvSpPr>
          <p:nvPr/>
        </p:nvSpPr>
        <p:spPr bwMode="auto">
          <a:xfrm>
            <a:off x="4033837" y="4639724"/>
            <a:ext cx="4429125"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600"/>
              <a:t>(1.2 + 0.2S</a:t>
            </a:r>
            <a:r>
              <a:rPr lang="en-US" altLang="en-US" sz="1600" baseline="-25000"/>
              <a:t>DS</a:t>
            </a:r>
            <a:r>
              <a:rPr lang="en-US" altLang="en-US" sz="1600"/>
              <a:t>) D + L    </a:t>
            </a:r>
            <a:r>
              <a:rPr lang="en-US" altLang="en-US" sz="1600" i="1"/>
              <a:t>or   </a:t>
            </a:r>
            <a:r>
              <a:rPr lang="en-US" altLang="en-US" sz="1600"/>
              <a:t> (0.9-0.2S</a:t>
            </a:r>
            <a:r>
              <a:rPr lang="en-US" altLang="en-US" sz="1600" baseline="-25000"/>
              <a:t>DS</a:t>
            </a:r>
            <a:r>
              <a:rPr lang="en-US" altLang="en-US" sz="1600"/>
              <a:t>) D</a:t>
            </a:r>
          </a:p>
        </p:txBody>
      </p:sp>
      <p:sp>
        <p:nvSpPr>
          <p:cNvPr id="84" name="AutoShape 81">
            <a:extLst>
              <a:ext uri="{FF2B5EF4-FFF2-40B4-BE49-F238E27FC236}">
                <a16:creationId xmlns:a16="http://schemas.microsoft.com/office/drawing/2014/main" id="{C4D93EE4-B385-91E7-ECB5-CFC05F81FD58}"/>
              </a:ext>
            </a:extLst>
          </p:cNvPr>
          <p:cNvSpPr>
            <a:spLocks noChangeArrowheads="1"/>
          </p:cNvSpPr>
          <p:nvPr/>
        </p:nvSpPr>
        <p:spPr bwMode="auto">
          <a:xfrm rot="-5400000">
            <a:off x="2332037" y="5208049"/>
            <a:ext cx="717550" cy="527050"/>
          </a:xfrm>
          <a:custGeom>
            <a:avLst/>
            <a:gdLst>
              <a:gd name="T0" fmla="*/ 358742 w 21600"/>
              <a:gd name="T1" fmla="*/ 0 h 21600"/>
              <a:gd name="T2" fmla="*/ 89694 w 21600"/>
              <a:gd name="T3" fmla="*/ 263525 h 21600"/>
              <a:gd name="T4" fmla="*/ 358742 w 21600"/>
              <a:gd name="T5" fmla="*/ 131763 h 21600"/>
              <a:gd name="T6" fmla="*/ 807244 w 21600"/>
              <a:gd name="T7" fmla="*/ 263525 h 21600"/>
              <a:gd name="T8" fmla="*/ 627856 w 21600"/>
              <a:gd name="T9" fmla="*/ 395288 h 21600"/>
              <a:gd name="T10" fmla="*/ 448469 w 21600"/>
              <a:gd name="T11" fmla="*/ 26352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5" name="AutoShape 82">
            <a:extLst>
              <a:ext uri="{FF2B5EF4-FFF2-40B4-BE49-F238E27FC236}">
                <a16:creationId xmlns:a16="http://schemas.microsoft.com/office/drawing/2014/main" id="{E0EB6ABE-6A90-6613-AA6B-C2183C32646C}"/>
              </a:ext>
            </a:extLst>
          </p:cNvPr>
          <p:cNvSpPr>
            <a:spLocks noChangeArrowheads="1"/>
          </p:cNvSpPr>
          <p:nvPr/>
        </p:nvSpPr>
        <p:spPr bwMode="auto">
          <a:xfrm rot="-5400000" flipH="1" flipV="1">
            <a:off x="9151937" y="5152487"/>
            <a:ext cx="717550" cy="527050"/>
          </a:xfrm>
          <a:custGeom>
            <a:avLst/>
            <a:gdLst>
              <a:gd name="T0" fmla="*/ 358742 w 21600"/>
              <a:gd name="T1" fmla="*/ 0 h 21600"/>
              <a:gd name="T2" fmla="*/ 89694 w 21600"/>
              <a:gd name="T3" fmla="*/ 263525 h 21600"/>
              <a:gd name="T4" fmla="*/ 358742 w 21600"/>
              <a:gd name="T5" fmla="*/ 131763 h 21600"/>
              <a:gd name="T6" fmla="*/ 807244 w 21600"/>
              <a:gd name="T7" fmla="*/ 263525 h 21600"/>
              <a:gd name="T8" fmla="*/ 627856 w 21600"/>
              <a:gd name="T9" fmla="*/ 395288 h 21600"/>
              <a:gd name="T10" fmla="*/ 448469 w 21600"/>
              <a:gd name="T11" fmla="*/ 263525 h 21600"/>
              <a:gd name="T12" fmla="*/ 0 60000 65536"/>
              <a:gd name="T13" fmla="*/ 0 60000 65536"/>
              <a:gd name="T14" fmla="*/ 0 60000 65536"/>
              <a:gd name="T15" fmla="*/ 0 60000 65536"/>
              <a:gd name="T16" fmla="*/ 0 60000 65536"/>
              <a:gd name="T17" fmla="*/ 0 60000 65536"/>
              <a:gd name="T18" fmla="*/ 3163 w 21600"/>
              <a:gd name="T19" fmla="*/ 3163 h 21600"/>
              <a:gd name="T20" fmla="*/ 18437 w 21600"/>
              <a:gd name="T21" fmla="*/ 18437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86" name="AutoShape 83">
            <a:extLst>
              <a:ext uri="{FF2B5EF4-FFF2-40B4-BE49-F238E27FC236}">
                <a16:creationId xmlns:a16="http://schemas.microsoft.com/office/drawing/2014/main" id="{C6C65E3E-19CE-9438-92BF-2B8330D6D077}"/>
              </a:ext>
            </a:extLst>
          </p:cNvPr>
          <p:cNvSpPr>
            <a:spLocks noChangeArrowheads="1"/>
          </p:cNvSpPr>
          <p:nvPr/>
        </p:nvSpPr>
        <p:spPr bwMode="auto">
          <a:xfrm>
            <a:off x="2922587" y="5165187"/>
            <a:ext cx="269875" cy="641350"/>
          </a:xfrm>
          <a:prstGeom prst="downArrow">
            <a:avLst>
              <a:gd name="adj1" fmla="val 50000"/>
              <a:gd name="adj2" fmla="val 59412"/>
            </a:avLst>
          </a:pr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7" name="AutoShape 84">
            <a:extLst>
              <a:ext uri="{FF2B5EF4-FFF2-40B4-BE49-F238E27FC236}">
                <a16:creationId xmlns:a16="http://schemas.microsoft.com/office/drawing/2014/main" id="{9A2722FF-BC1C-F7FC-7FD2-5AAEECE4DF69}"/>
              </a:ext>
            </a:extLst>
          </p:cNvPr>
          <p:cNvSpPr>
            <a:spLocks noChangeArrowheads="1"/>
          </p:cNvSpPr>
          <p:nvPr/>
        </p:nvSpPr>
        <p:spPr bwMode="auto">
          <a:xfrm flipV="1">
            <a:off x="8980487" y="5133437"/>
            <a:ext cx="269875" cy="641350"/>
          </a:xfrm>
          <a:prstGeom prst="downArrow">
            <a:avLst>
              <a:gd name="adj1" fmla="val 50000"/>
              <a:gd name="adj2" fmla="val 59412"/>
            </a:avLst>
          </a:prstGeom>
          <a:solidFill>
            <a:schemeClr val="tx1"/>
          </a:solidFill>
          <a:ln w="19050" algn="ctr">
            <a:solidFill>
              <a:schemeClr val="bg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8" name="Text Box 85">
            <a:extLst>
              <a:ext uri="{FF2B5EF4-FFF2-40B4-BE49-F238E27FC236}">
                <a16:creationId xmlns:a16="http://schemas.microsoft.com/office/drawing/2014/main" id="{93BE4DE2-C214-E8A6-9560-04859B6CDE71}"/>
              </a:ext>
            </a:extLst>
          </p:cNvPr>
          <p:cNvSpPr txBox="1">
            <a:spLocks noChangeArrowheads="1"/>
          </p:cNvSpPr>
          <p:nvPr/>
        </p:nvSpPr>
        <p:spPr bwMode="auto">
          <a:xfrm>
            <a:off x="1582737" y="4720687"/>
            <a:ext cx="1371600"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err="1"/>
              <a:t>M</a:t>
            </a:r>
            <a:r>
              <a:rPr lang="en-US" altLang="en-US" sz="1600" b="1" i="1" baseline="-25000" dirty="0" err="1"/>
              <a:t>pr</a:t>
            </a:r>
            <a:endParaRPr lang="en-US" altLang="en-US" sz="1600" b="1" dirty="0"/>
          </a:p>
        </p:txBody>
      </p:sp>
      <p:sp>
        <p:nvSpPr>
          <p:cNvPr id="89" name="Text Box 86">
            <a:extLst>
              <a:ext uri="{FF2B5EF4-FFF2-40B4-BE49-F238E27FC236}">
                <a16:creationId xmlns:a16="http://schemas.microsoft.com/office/drawing/2014/main" id="{058D1E82-C9E4-881F-E7D2-396EB1497CB4}"/>
              </a:ext>
            </a:extLst>
          </p:cNvPr>
          <p:cNvSpPr txBox="1">
            <a:spLocks noChangeArrowheads="1"/>
          </p:cNvSpPr>
          <p:nvPr/>
        </p:nvSpPr>
        <p:spPr bwMode="auto">
          <a:xfrm>
            <a:off x="9247187" y="4720687"/>
            <a:ext cx="1187896" cy="336550"/>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a:t>M</a:t>
            </a:r>
            <a:r>
              <a:rPr lang="en-US" altLang="en-US" sz="1600" b="1" i="1" baseline="-25000"/>
              <a:t>pr</a:t>
            </a:r>
            <a:endParaRPr lang="en-US" altLang="en-US" sz="1600" b="1"/>
          </a:p>
        </p:txBody>
      </p:sp>
      <p:sp>
        <p:nvSpPr>
          <p:cNvPr id="90" name="Text Box 87">
            <a:extLst>
              <a:ext uri="{FF2B5EF4-FFF2-40B4-BE49-F238E27FC236}">
                <a16:creationId xmlns:a16="http://schemas.microsoft.com/office/drawing/2014/main" id="{84532925-666D-7D15-C5C2-EF339868696C}"/>
              </a:ext>
            </a:extLst>
          </p:cNvPr>
          <p:cNvSpPr txBox="1">
            <a:spLocks noChangeArrowheads="1"/>
          </p:cNvSpPr>
          <p:nvPr/>
        </p:nvSpPr>
        <p:spPr bwMode="auto">
          <a:xfrm>
            <a:off x="4133717" y="6219777"/>
            <a:ext cx="3971925"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dirty="0"/>
              <a:t>V</a:t>
            </a:r>
            <a:r>
              <a:rPr lang="en-US" altLang="en-US" sz="1800" b="1" i="1" baseline="-25000" dirty="0"/>
              <a:t>u</a:t>
            </a:r>
            <a:r>
              <a:rPr lang="en-US" altLang="en-US" sz="1800" b="1" dirty="0"/>
              <a:t> = 2 </a:t>
            </a:r>
            <a:r>
              <a:rPr lang="en-US" altLang="en-US" sz="1800" b="1" i="1" dirty="0" err="1"/>
              <a:t>M</a:t>
            </a:r>
            <a:r>
              <a:rPr lang="en-US" altLang="en-US" sz="1800" b="1" i="1" baseline="-25000" dirty="0" err="1"/>
              <a:t>pr</a:t>
            </a:r>
            <a:r>
              <a:rPr lang="en-US" altLang="en-US" sz="1800" b="1" i="1" dirty="0"/>
              <a:t> </a:t>
            </a:r>
            <a:r>
              <a:rPr lang="en-US" altLang="en-US" sz="1800" b="1" dirty="0"/>
              <a:t> / </a:t>
            </a:r>
            <a:r>
              <a:rPr lang="en-US" altLang="en-US" sz="1800" b="1" i="1" dirty="0" err="1"/>
              <a:t>L</a:t>
            </a:r>
            <a:r>
              <a:rPr lang="en-US" altLang="en-US" sz="1800" b="1" i="1" baseline="-25000" dirty="0" err="1"/>
              <a:t>h</a:t>
            </a:r>
            <a:r>
              <a:rPr lang="en-US" altLang="en-US" sz="1800" b="1" i="1" baseline="-25000" dirty="0"/>
              <a:t> </a:t>
            </a:r>
            <a:r>
              <a:rPr lang="en-US" altLang="en-US" sz="1800" b="1" i="1" dirty="0"/>
              <a:t> + </a:t>
            </a:r>
            <a:r>
              <a:rPr lang="en-US" altLang="en-US" sz="1800" b="1" i="1" dirty="0" err="1"/>
              <a:t>V</a:t>
            </a:r>
            <a:r>
              <a:rPr lang="en-US" altLang="en-US" sz="1800" b="1" i="1" baseline="-25000" dirty="0" err="1"/>
              <a:t>gravity</a:t>
            </a:r>
            <a:endParaRPr lang="en-US" altLang="en-US" sz="1800" b="1" i="1" dirty="0"/>
          </a:p>
        </p:txBody>
      </p:sp>
      <p:sp>
        <p:nvSpPr>
          <p:cNvPr id="91" name="Text Box 88">
            <a:extLst>
              <a:ext uri="{FF2B5EF4-FFF2-40B4-BE49-F238E27FC236}">
                <a16:creationId xmlns:a16="http://schemas.microsoft.com/office/drawing/2014/main" id="{0F86AECF-ED77-29CE-AE4B-9576C6277041}"/>
              </a:ext>
            </a:extLst>
          </p:cNvPr>
          <p:cNvSpPr txBox="1">
            <a:spLocks noChangeArrowheads="1"/>
          </p:cNvSpPr>
          <p:nvPr/>
        </p:nvSpPr>
        <p:spPr bwMode="auto">
          <a:xfrm>
            <a:off x="2532062" y="5774787"/>
            <a:ext cx="1066800"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dirty="0"/>
              <a:t>V</a:t>
            </a:r>
            <a:r>
              <a:rPr lang="en-US" altLang="en-US" sz="1800" b="1" i="1" baseline="-25000" dirty="0"/>
              <a:t>u</a:t>
            </a:r>
            <a:endParaRPr lang="en-US" altLang="en-US" sz="1800" b="1" i="1" dirty="0"/>
          </a:p>
        </p:txBody>
      </p:sp>
      <p:sp>
        <p:nvSpPr>
          <p:cNvPr id="92" name="Text Box 89">
            <a:extLst>
              <a:ext uri="{FF2B5EF4-FFF2-40B4-BE49-F238E27FC236}">
                <a16:creationId xmlns:a16="http://schemas.microsoft.com/office/drawing/2014/main" id="{D158BC07-E533-47DE-7304-E35C7CEE3375}"/>
              </a:ext>
            </a:extLst>
          </p:cNvPr>
          <p:cNvSpPr txBox="1">
            <a:spLocks noChangeArrowheads="1"/>
          </p:cNvSpPr>
          <p:nvPr/>
        </p:nvSpPr>
        <p:spPr bwMode="auto">
          <a:xfrm>
            <a:off x="8586787" y="5774787"/>
            <a:ext cx="1066800" cy="366712"/>
          </a:xfrm>
          <a:prstGeom prst="rect">
            <a:avLst/>
          </a:prstGeom>
          <a:noFill/>
          <a:ln>
            <a:noFill/>
          </a:ln>
          <a:effectLst/>
          <a:extLst>
            <a:ext uri="{909E8E84-426E-40DD-AFC4-6F175D3DCCD1}">
              <a14:hiddenFill xmlns:a14="http://schemas.microsoft.com/office/drawing/2010/main">
                <a:solidFill>
                  <a:srgbClr val="CECECE"/>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i="1"/>
              <a:t>V</a:t>
            </a:r>
            <a:r>
              <a:rPr lang="en-US" altLang="en-US" sz="1800" b="1" i="1" baseline="-25000"/>
              <a:t>u</a:t>
            </a:r>
            <a:endParaRPr lang="en-US" altLang="en-US" sz="1800" b="1" i="1"/>
          </a:p>
        </p:txBody>
      </p:sp>
    </p:spTree>
    <p:extLst>
      <p:ext uri="{BB962C8B-B14F-4D97-AF65-F5344CB8AC3E}">
        <p14:creationId xmlns:p14="http://schemas.microsoft.com/office/powerpoint/2010/main" val="14584345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155</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3858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3000"/>
              </a:spcBef>
              <a:buClrTx/>
              <a:buSzTx/>
              <a:buFontTx/>
              <a:buNone/>
            </a:pPr>
            <a:r>
              <a:rPr lang="en-US" altLang="en-US" b="0" i="1" dirty="0"/>
              <a:t>Demonstrate conformance with requirements of Section E3.6b by one of the following methods:</a:t>
            </a:r>
          </a:p>
          <a:p>
            <a:pPr marL="514350" indent="-514350">
              <a:spcBef>
                <a:spcPts val="3000"/>
              </a:spcBef>
              <a:buClrTx/>
              <a:buSzTx/>
              <a:buFont typeface="+mj-lt"/>
              <a:buAutoNum type="romanUcPeriod"/>
            </a:pPr>
            <a:r>
              <a:rPr lang="en-US" altLang="en-US" sz="2400" dirty="0"/>
              <a:t>Conduct qualifying cyclic tests in accordance with Section K2</a:t>
            </a:r>
          </a:p>
          <a:p>
            <a:pPr marL="509588" indent="-509588">
              <a:spcBef>
                <a:spcPts val="1200"/>
              </a:spcBef>
              <a:buClrTx/>
              <a:buSzTx/>
              <a:buNone/>
            </a:pPr>
            <a:r>
              <a:rPr lang="en-US" altLang="en-US" sz="2400" b="0" dirty="0"/>
              <a:t>	Tests conducted specifically for the project, with test specimens that are representative of project conditions.</a:t>
            </a:r>
          </a:p>
          <a:p>
            <a:pPr>
              <a:spcBef>
                <a:spcPts val="1200"/>
              </a:spcBef>
              <a:buClrTx/>
              <a:buSzTx/>
              <a:buNone/>
            </a:pPr>
            <a:r>
              <a:rPr lang="en-US" altLang="en-US" sz="2400" b="0" dirty="0"/>
              <a:t>	-- or --</a:t>
            </a:r>
          </a:p>
          <a:p>
            <a:pPr marL="509588">
              <a:spcBef>
                <a:spcPts val="1200"/>
              </a:spcBef>
              <a:buClrTx/>
              <a:buSzTx/>
              <a:buNone/>
            </a:pPr>
            <a:r>
              <a:rPr lang="en-US" altLang="en-US" sz="2400" b="0" dirty="0"/>
              <a:t>Tests reported in the literature (research literature or other documented test programs), where the test specimens are representative of project conditions.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E3.6c  Conformance Demonstration</a:t>
            </a:r>
          </a:p>
        </p:txBody>
      </p:sp>
    </p:spTree>
    <p:extLst>
      <p:ext uri="{BB962C8B-B14F-4D97-AF65-F5344CB8AC3E}">
        <p14:creationId xmlns:p14="http://schemas.microsoft.com/office/powerpoint/2010/main" val="31824748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156</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57724" cy="4324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514350" indent="-514350">
              <a:spcBef>
                <a:spcPts val="3000"/>
              </a:spcBef>
              <a:buClrTx/>
              <a:buSzTx/>
              <a:buFont typeface="+mj-lt"/>
              <a:buAutoNum type="romanUcPeriod" startAt="2"/>
            </a:pPr>
            <a:r>
              <a:rPr lang="en-US" altLang="en-US" sz="2200" dirty="0"/>
              <a:t>Use SMF connections designed in accordance with ANSI/AISC 358</a:t>
            </a:r>
          </a:p>
          <a:p>
            <a:pPr marL="514350" indent="-514350">
              <a:spcBef>
                <a:spcPts val="3000"/>
              </a:spcBef>
              <a:buClrTx/>
              <a:buSzTx/>
              <a:buFont typeface="+mj-lt"/>
              <a:buAutoNum type="romanUcPeriod" startAt="2"/>
            </a:pPr>
            <a:r>
              <a:rPr lang="en-US" altLang="en-US" sz="2200" dirty="0"/>
              <a:t>Use connections prequalified  for SMF in accordance with Section K1</a:t>
            </a:r>
          </a:p>
          <a:p>
            <a:pPr marL="509588">
              <a:spcBef>
                <a:spcPts val="1200"/>
              </a:spcBef>
              <a:buClrTx/>
              <a:buSzTx/>
              <a:buNone/>
            </a:pPr>
            <a:r>
              <a:rPr lang="en-US" altLang="en-US" sz="2200" b="0" dirty="0"/>
              <a:t>Use connections prequalified by the AISC Connection Prequalification Review Panel (CPRP) and documented in Standard ANSI/AISC 358   - </a:t>
            </a:r>
            <a:r>
              <a:rPr lang="en-US" altLang="en-US" sz="2200" b="0" i="1" dirty="0"/>
              <a:t>Prequalified Connections for Special and Intermediate Steel Moment Frames for Seismic Applications</a:t>
            </a:r>
            <a:endParaRPr lang="en-US" altLang="en-US" sz="2200" b="0" dirty="0"/>
          </a:p>
          <a:p>
            <a:pPr>
              <a:spcBef>
                <a:spcPts val="1200"/>
              </a:spcBef>
              <a:buClrTx/>
              <a:buSzTx/>
              <a:buNone/>
            </a:pPr>
            <a:r>
              <a:rPr lang="en-US" altLang="en-US" sz="2200" b="0" dirty="0"/>
              <a:t>	-- or --</a:t>
            </a:r>
          </a:p>
          <a:p>
            <a:pPr marL="509588">
              <a:spcBef>
                <a:spcPts val="1200"/>
              </a:spcBef>
              <a:buClrTx/>
              <a:buSzTx/>
              <a:buNone/>
            </a:pPr>
            <a:r>
              <a:rPr lang="en-US" altLang="en-US" sz="2200" b="0" dirty="0"/>
              <a:t>Use connection prequalified by an alternative review panel that is approved by the Authority Having Jurisdiction.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E3.6c  Conformance Demonstration</a:t>
            </a:r>
            <a:r>
              <a:rPr lang="en-US" altLang="en-US" sz="2400" b="0" i="1" dirty="0">
                <a:latin typeface="+mn-lt"/>
              </a:rPr>
              <a:t> (continued)</a:t>
            </a:r>
          </a:p>
        </p:txBody>
      </p:sp>
    </p:spTree>
    <p:extLst>
      <p:ext uri="{BB962C8B-B14F-4D97-AF65-F5344CB8AC3E}">
        <p14:creationId xmlns:p14="http://schemas.microsoft.com/office/powerpoint/2010/main" val="16672026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E3.6c Conformance Demonstration - by Testing</a:t>
            </a:r>
          </a:p>
          <a:p>
            <a:endParaRPr lang="en-US" dirty="0"/>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157</a:t>
            </a:fld>
            <a:endParaRPr lang="en-US" altLang="en-US" dirty="0"/>
          </a:p>
        </p:txBody>
      </p:sp>
      <p:pic>
        <p:nvPicPr>
          <p:cNvPr id="2" name="Picture 2">
            <a:extLst>
              <a:ext uri="{FF2B5EF4-FFF2-40B4-BE49-F238E27FC236}">
                <a16:creationId xmlns:a16="http://schemas.microsoft.com/office/drawing/2014/main" id="{DA00E54D-2387-1CD2-AE9F-B638A023C814}"/>
              </a:ext>
            </a:extLst>
          </p:cNvPr>
          <p:cNvPicPr>
            <a:picLocks noChangeArrowheads="1"/>
          </p:cNvPicPr>
          <p:nvPr/>
        </p:nvPicPr>
        <p:blipFill>
          <a:blip r:embed="rId3">
            <a:lum bright="-100000" contrast="-40000"/>
            <a:extLst>
              <a:ext uri="{28A0092B-C50C-407E-A947-70E740481C1C}">
                <a14:useLocalDpi xmlns:a14="http://schemas.microsoft.com/office/drawing/2010/main" val="0"/>
              </a:ext>
            </a:extLst>
          </a:blip>
          <a:srcRect/>
          <a:stretch>
            <a:fillRect/>
          </a:stretch>
        </p:blipFill>
        <p:spPr bwMode="invGray">
          <a:xfrm>
            <a:off x="5087888" y="1577652"/>
            <a:ext cx="4397375"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3" name="Text Box 3">
            <a:extLst>
              <a:ext uri="{FF2B5EF4-FFF2-40B4-BE49-F238E27FC236}">
                <a16:creationId xmlns:a16="http://schemas.microsoft.com/office/drawing/2014/main" id="{A25B6717-01D3-2EFD-E0E2-5DB6BC72CC76}"/>
              </a:ext>
            </a:extLst>
          </p:cNvPr>
          <p:cNvSpPr txBox="1">
            <a:spLocks noChangeArrowheads="1"/>
          </p:cNvSpPr>
          <p:nvPr/>
        </p:nvSpPr>
        <p:spPr bwMode="auto">
          <a:xfrm>
            <a:off x="1487488" y="2736502"/>
            <a:ext cx="3194570"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fontAlgn="base">
              <a:spcBef>
                <a:spcPct val="50000"/>
              </a:spcBef>
              <a:spcAft>
                <a:spcPct val="0"/>
              </a:spcAft>
            </a:pPr>
            <a:r>
              <a:rPr lang="en-US" altLang="en-US" sz="2800" b="1" dirty="0">
                <a:latin typeface="+mn-lt"/>
              </a:rPr>
              <a:t>Test connection in accordance with Section K2</a:t>
            </a:r>
          </a:p>
        </p:txBody>
      </p:sp>
    </p:spTree>
    <p:extLst>
      <p:ext uri="{BB962C8B-B14F-4D97-AF65-F5344CB8AC3E}">
        <p14:creationId xmlns:p14="http://schemas.microsoft.com/office/powerpoint/2010/main" val="12784820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Prequalification and Cyclic Qualification Testing</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158</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2132856"/>
            <a:ext cx="9901740" cy="429040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ct val="50000"/>
              </a:spcBef>
              <a:buClrTx/>
              <a:buSzTx/>
              <a:buNone/>
            </a:pPr>
            <a:r>
              <a:rPr lang="en-US" altLang="en-US" sz="2200" i="1" dirty="0"/>
              <a:t>Testing Requirements:</a:t>
            </a:r>
          </a:p>
          <a:p>
            <a:pPr>
              <a:spcBef>
                <a:spcPct val="50000"/>
              </a:spcBef>
              <a:buClrTx/>
              <a:buSzTx/>
            </a:pPr>
            <a:r>
              <a:rPr lang="en-US" altLang="en-US" sz="2200" b="0" dirty="0"/>
              <a:t> Test specimens should be representative of prototype                             	(Prototype = actual building)</a:t>
            </a:r>
          </a:p>
          <a:p>
            <a:pPr>
              <a:spcBef>
                <a:spcPct val="10000"/>
              </a:spcBef>
              <a:buClrTx/>
              <a:buSzTx/>
              <a:buFontTx/>
              <a:buNone/>
            </a:pPr>
            <a:endParaRPr lang="en-US" altLang="en-US" sz="1200" b="0" dirty="0"/>
          </a:p>
          <a:p>
            <a:pPr>
              <a:spcBef>
                <a:spcPct val="10000"/>
              </a:spcBef>
              <a:buClrTx/>
              <a:buSzTx/>
            </a:pPr>
            <a:r>
              <a:rPr lang="en-US" altLang="en-US" sz="2200" b="0" dirty="0"/>
              <a:t> Beams and columns in test specimens must be nearly full-scale representation of prototype members:</a:t>
            </a:r>
            <a:br>
              <a:rPr lang="en-US" altLang="en-US" sz="2200" b="0" dirty="0"/>
            </a:br>
            <a:r>
              <a:rPr lang="en-US" altLang="en-US" sz="2200" b="0" dirty="0"/>
              <a:t>	- depth of test beam </a:t>
            </a:r>
            <a:r>
              <a:rPr lang="en-US" altLang="en-US" sz="2200" b="0" dirty="0">
                <a:cs typeface="Arial" charset="0"/>
              </a:rPr>
              <a:t>≥ 0.90 </a:t>
            </a:r>
            <a:r>
              <a:rPr lang="en-US" altLang="en-US" sz="2200" b="0" dirty="0">
                <a:cs typeface="Arial" charset="0"/>
                <a:sym typeface="Symbol" pitchFamily="18" charset="2"/>
              </a:rPr>
              <a:t> depth of prototype beam</a:t>
            </a:r>
          </a:p>
          <a:p>
            <a:pPr>
              <a:spcBef>
                <a:spcPct val="10000"/>
              </a:spcBef>
              <a:buClrTx/>
              <a:buSzTx/>
              <a:buFontTx/>
              <a:buNone/>
            </a:pPr>
            <a:r>
              <a:rPr lang="en-US" altLang="en-US" sz="2200" b="0" dirty="0">
                <a:cs typeface="Arial" charset="0"/>
                <a:sym typeface="Symbol" pitchFamily="18" charset="2"/>
              </a:rPr>
              <a:t>	- wt. per ft. of test beam ≥ 0.75  wt. per ft. of prototype beam</a:t>
            </a:r>
          </a:p>
          <a:p>
            <a:pPr>
              <a:spcBef>
                <a:spcPct val="10000"/>
              </a:spcBef>
              <a:buClrTx/>
              <a:buSzTx/>
              <a:buFontTx/>
              <a:buNone/>
            </a:pPr>
            <a:r>
              <a:rPr lang="en-US" altLang="en-US" sz="2200" b="0" dirty="0">
                <a:cs typeface="Arial" charset="0"/>
                <a:sym typeface="Symbol" pitchFamily="18" charset="2"/>
              </a:rPr>
              <a:t>	- depth of test column ≥ 0.90  depth of prototype column</a:t>
            </a:r>
          </a:p>
          <a:p>
            <a:pPr>
              <a:spcBef>
                <a:spcPct val="10000"/>
              </a:spcBef>
              <a:buClrTx/>
              <a:buSzTx/>
              <a:buFontTx/>
              <a:buNone/>
            </a:pPr>
            <a:endParaRPr lang="en-US" altLang="en-US" sz="1200" b="0" dirty="0">
              <a:cs typeface="Arial" charset="0"/>
              <a:sym typeface="Symbol" pitchFamily="18" charset="2"/>
            </a:endParaRPr>
          </a:p>
          <a:p>
            <a:pPr>
              <a:spcBef>
                <a:spcPct val="10000"/>
              </a:spcBef>
              <a:buClrTx/>
              <a:buSzTx/>
            </a:pPr>
            <a:r>
              <a:rPr lang="en-US" altLang="en-US" sz="2200" b="0" dirty="0">
                <a:cs typeface="Arial" charset="0"/>
                <a:sym typeface="Symbol" pitchFamily="18" charset="2"/>
              </a:rPr>
              <a:t> Sources of inelastic deformation (beam, panel zone, connection plates, </a:t>
            </a:r>
            <a:r>
              <a:rPr lang="en-US" altLang="en-US" sz="2200" b="0" dirty="0" err="1">
                <a:cs typeface="Arial" charset="0"/>
                <a:sym typeface="Symbol" pitchFamily="18" charset="2"/>
              </a:rPr>
              <a:t>etc</a:t>
            </a:r>
            <a:r>
              <a:rPr lang="en-US" altLang="en-US" sz="2200" b="0" dirty="0">
                <a:cs typeface="Arial" charset="0"/>
                <a:sym typeface="Symbol" pitchFamily="18" charset="2"/>
              </a:rPr>
              <a:t>) in the test specimen must be similar to prototype.</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3" y="1315194"/>
            <a:ext cx="10609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K2.  Cyclic Tests for Qualification of Beam-to-Column and Link-to-Column Connections</a:t>
            </a:r>
          </a:p>
        </p:txBody>
      </p:sp>
    </p:spTree>
    <p:extLst>
      <p:ext uri="{BB962C8B-B14F-4D97-AF65-F5344CB8AC3E}">
        <p14:creationId xmlns:p14="http://schemas.microsoft.com/office/powerpoint/2010/main" val="3410430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Prequalification and Cyclic Qualification Testing</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159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2132856"/>
            <a:ext cx="9901740" cy="39857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ts val="1200"/>
              </a:spcBef>
              <a:buClrTx/>
              <a:buSzTx/>
              <a:buNone/>
            </a:pPr>
            <a:r>
              <a:rPr lang="en-US" altLang="en-US" sz="2400" i="1" dirty="0"/>
              <a:t>Testing Requirements (continued):</a:t>
            </a:r>
          </a:p>
          <a:p>
            <a:pPr>
              <a:spcBef>
                <a:spcPts val="1200"/>
              </a:spcBef>
              <a:buClrTx/>
              <a:buSzTx/>
            </a:pPr>
            <a:r>
              <a:rPr lang="en-US" altLang="en-US" sz="2400" b="0" dirty="0"/>
              <a:t> Lateral bracing in test specimen should be similar to prototype.</a:t>
            </a:r>
          </a:p>
          <a:p>
            <a:pPr>
              <a:spcBef>
                <a:spcPts val="3000"/>
              </a:spcBef>
              <a:buClrTx/>
              <a:buSzTx/>
            </a:pPr>
            <a:r>
              <a:rPr lang="en-US" altLang="en-US" sz="2400" b="0" dirty="0"/>
              <a:t> Connection configuration used for test specimen must match prototype.</a:t>
            </a:r>
          </a:p>
          <a:p>
            <a:pPr>
              <a:spcBef>
                <a:spcPts val="3000"/>
              </a:spcBef>
              <a:buClrTx/>
              <a:buSzTx/>
            </a:pPr>
            <a:r>
              <a:rPr lang="en-US" altLang="en-US" sz="2400" b="0" dirty="0"/>
              <a:t> Welding processes, procedures, electrodes, etc. used for test specimen must be representative of prototype.</a:t>
            </a:r>
          </a:p>
          <a:p>
            <a:pPr>
              <a:spcBef>
                <a:spcPts val="3000"/>
              </a:spcBef>
              <a:buClrTx/>
              <a:buSzTx/>
              <a:buFont typeface="Wingdings" panose="05000000000000000000" pitchFamily="2" charset="2"/>
              <a:buChar char="Ø"/>
            </a:pPr>
            <a:r>
              <a:rPr lang="en-US" altLang="en-US" sz="2400" b="0" i="1" dirty="0"/>
              <a:t> See Section K2 for other requirements</a:t>
            </a:r>
            <a:endParaRPr lang="en-US" altLang="en-US" sz="2400" b="0"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3" y="1315194"/>
            <a:ext cx="1060917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K2.  Cyclic Tests for Qualification of Beam-to-Column and Link-to-Column Connections</a:t>
            </a:r>
          </a:p>
        </p:txBody>
      </p:sp>
    </p:spTree>
    <p:extLst>
      <p:ext uri="{BB962C8B-B14F-4D97-AF65-F5344CB8AC3E}">
        <p14:creationId xmlns:p14="http://schemas.microsoft.com/office/powerpoint/2010/main" val="21481456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gradFill>
          <a:gsLst>
            <a:gs pos="10000">
              <a:schemeClr val="accent2">
                <a:lumMod val="75000"/>
              </a:schemeClr>
            </a:gs>
            <a:gs pos="90000">
              <a:schemeClr val="bg1">
                <a:lumMod val="85000"/>
              </a:schemeClr>
            </a:gs>
          </a:gsLst>
          <a:lin ang="5400000" scaled="1"/>
        </a:gra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A16C8D96-F512-D556-C3B1-F4828884617A}"/>
              </a:ext>
            </a:extLst>
          </p:cNvPr>
          <p:cNvGrpSpPr/>
          <p:nvPr/>
        </p:nvGrpSpPr>
        <p:grpSpPr>
          <a:xfrm>
            <a:off x="5879976" y="225302"/>
            <a:ext cx="4713881" cy="6410325"/>
            <a:chOff x="3925888" y="223837"/>
            <a:chExt cx="4713881" cy="6410325"/>
          </a:xfrm>
        </p:grpSpPr>
        <p:grpSp>
          <p:nvGrpSpPr>
            <p:cNvPr id="6" name="Group 5">
              <a:extLst>
                <a:ext uri="{FF2B5EF4-FFF2-40B4-BE49-F238E27FC236}">
                  <a16:creationId xmlns:a16="http://schemas.microsoft.com/office/drawing/2014/main" id="{571BCF10-7360-069D-B1EF-6B569461DEEE}"/>
                </a:ext>
              </a:extLst>
            </p:cNvPr>
            <p:cNvGrpSpPr>
              <a:grpSpLocks noChangeAspect="1"/>
            </p:cNvGrpSpPr>
            <p:nvPr/>
          </p:nvGrpSpPr>
          <p:grpSpPr>
            <a:xfrm>
              <a:off x="3925888" y="223837"/>
              <a:ext cx="4713881" cy="6410325"/>
              <a:chOff x="3925888" y="223837"/>
              <a:chExt cx="4713881" cy="6410325"/>
            </a:xfrm>
          </p:grpSpPr>
          <p:pic>
            <p:nvPicPr>
              <p:cNvPr id="10" name="Picture 2" descr="MRF3">
                <a:extLst>
                  <a:ext uri="{FF2B5EF4-FFF2-40B4-BE49-F238E27FC236}">
                    <a16:creationId xmlns:a16="http://schemas.microsoft.com/office/drawing/2014/main" id="{7C53CFE5-E4CD-30E0-BF6E-54BC82F6C87A}"/>
                  </a:ext>
                </a:extLst>
              </p:cNvPr>
              <p:cNvPicPr>
                <a:picLocks noChangeAspect="1" noChangeArrowheads="1"/>
              </p:cNvPicPr>
              <p:nvPr/>
            </p:nvPicPr>
            <p:blipFill>
              <a:blip r:embed="rId3" cstate="print"/>
              <a:srcRect/>
              <a:stretch>
                <a:fillRect/>
              </a:stretch>
            </p:blipFill>
            <p:spPr bwMode="blackGray">
              <a:xfrm>
                <a:off x="3925888" y="223837"/>
                <a:ext cx="4695825" cy="6410325"/>
              </a:xfrm>
              <a:prstGeom prst="rect">
                <a:avLst/>
              </a:prstGeom>
              <a:noFill/>
            </p:spPr>
          </p:pic>
          <p:grpSp>
            <p:nvGrpSpPr>
              <p:cNvPr id="11" name="Group 10">
                <a:extLst>
                  <a:ext uri="{FF2B5EF4-FFF2-40B4-BE49-F238E27FC236}">
                    <a16:creationId xmlns:a16="http://schemas.microsoft.com/office/drawing/2014/main" id="{A7D2E384-86AF-1CE6-FD92-3E03D8C570CF}"/>
                  </a:ext>
                </a:extLst>
              </p:cNvPr>
              <p:cNvGrpSpPr/>
              <p:nvPr/>
            </p:nvGrpSpPr>
            <p:grpSpPr>
              <a:xfrm>
                <a:off x="4410920" y="275716"/>
                <a:ext cx="4228849" cy="3519548"/>
                <a:chOff x="4410920" y="275716"/>
                <a:chExt cx="4228849" cy="3519548"/>
              </a:xfrm>
            </p:grpSpPr>
            <p:sp>
              <p:nvSpPr>
                <p:cNvPr id="12" name="Flowchart: Data 11">
                  <a:extLst>
                    <a:ext uri="{FF2B5EF4-FFF2-40B4-BE49-F238E27FC236}">
                      <a16:creationId xmlns:a16="http://schemas.microsoft.com/office/drawing/2014/main" id="{F1E22A7F-B087-CF19-4BE5-33CF063E7C79}"/>
                    </a:ext>
                  </a:extLst>
                </p:cNvPr>
                <p:cNvSpPr>
                  <a:spLocks noChangeAspect="1"/>
                </p:cNvSpPr>
                <p:nvPr/>
              </p:nvSpPr>
              <p:spPr bwMode="auto">
                <a:xfrm rot="540000" flipH="1">
                  <a:off x="4410920" y="3369201"/>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Flowchart: Data 12">
                  <a:extLst>
                    <a:ext uri="{FF2B5EF4-FFF2-40B4-BE49-F238E27FC236}">
                      <a16:creationId xmlns:a16="http://schemas.microsoft.com/office/drawing/2014/main" id="{B6578F3B-6E05-4481-7BB1-76B37460DDFA}"/>
                    </a:ext>
                  </a:extLst>
                </p:cNvPr>
                <p:cNvSpPr>
                  <a:spLocks noChangeAspect="1"/>
                </p:cNvSpPr>
                <p:nvPr/>
              </p:nvSpPr>
              <p:spPr bwMode="auto">
                <a:xfrm rot="491088" flipH="1">
                  <a:off x="7894789" y="3370532"/>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4" name="Flowchart: Data 13">
                  <a:extLst>
                    <a:ext uri="{FF2B5EF4-FFF2-40B4-BE49-F238E27FC236}">
                      <a16:creationId xmlns:a16="http://schemas.microsoft.com/office/drawing/2014/main" id="{AFD02D06-52DA-ABC7-C176-31E9BBC4C604}"/>
                    </a:ext>
                  </a:extLst>
                </p:cNvPr>
                <p:cNvSpPr>
                  <a:spLocks noChangeAspect="1"/>
                </p:cNvSpPr>
                <p:nvPr/>
              </p:nvSpPr>
              <p:spPr bwMode="auto">
                <a:xfrm rot="540000" flipH="1">
                  <a:off x="4819280" y="279547"/>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Flowchart: Data 14">
                  <a:extLst>
                    <a:ext uri="{FF2B5EF4-FFF2-40B4-BE49-F238E27FC236}">
                      <a16:creationId xmlns:a16="http://schemas.microsoft.com/office/drawing/2014/main" id="{E330CAD3-0EE0-1905-0939-B313DE907B78}"/>
                    </a:ext>
                  </a:extLst>
                </p:cNvPr>
                <p:cNvSpPr>
                  <a:spLocks noChangeAspect="1"/>
                </p:cNvSpPr>
                <p:nvPr/>
              </p:nvSpPr>
              <p:spPr bwMode="auto">
                <a:xfrm rot="540000" flipH="1">
                  <a:off x="8300019" y="275716"/>
                  <a:ext cx="339750" cy="424732"/>
                </a:xfrm>
                <a:prstGeom prst="flowChartInputOutput">
                  <a:avLst/>
                </a:pr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grpSp>
          <p:nvGrpSpPr>
            <p:cNvPr id="7" name="Group 6">
              <a:extLst>
                <a:ext uri="{FF2B5EF4-FFF2-40B4-BE49-F238E27FC236}">
                  <a16:creationId xmlns:a16="http://schemas.microsoft.com/office/drawing/2014/main" id="{258B1547-6C69-108D-16E8-B3604B07DAF7}"/>
                </a:ext>
              </a:extLst>
            </p:cNvPr>
            <p:cNvGrpSpPr/>
            <p:nvPr/>
          </p:nvGrpSpPr>
          <p:grpSpPr>
            <a:xfrm>
              <a:off x="4041228" y="6136335"/>
              <a:ext cx="3799368" cy="361686"/>
              <a:chOff x="4041228" y="6136335"/>
              <a:chExt cx="3799368" cy="361686"/>
            </a:xfrm>
          </p:grpSpPr>
          <p:sp>
            <p:nvSpPr>
              <p:cNvPr id="8" name="Freeform 8">
                <a:extLst>
                  <a:ext uri="{FF2B5EF4-FFF2-40B4-BE49-F238E27FC236}">
                    <a16:creationId xmlns:a16="http://schemas.microsoft.com/office/drawing/2014/main" id="{813BA934-88A6-7914-10EC-183F5380D6C2}"/>
                  </a:ext>
                </a:extLst>
              </p:cNvPr>
              <p:cNvSpPr>
                <a:spLocks noChangeAspect="1"/>
              </p:cNvSpPr>
              <p:nvPr/>
            </p:nvSpPr>
            <p:spPr bwMode="auto">
              <a:xfrm rot="-120000">
                <a:off x="4041228" y="6140669"/>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rgbClr val="0A1013"/>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9" name="Freeform 9">
                <a:extLst>
                  <a:ext uri="{FF2B5EF4-FFF2-40B4-BE49-F238E27FC236}">
                    <a16:creationId xmlns:a16="http://schemas.microsoft.com/office/drawing/2014/main" id="{6724E7F2-790D-8B3D-D6DB-0C94B584ECF0}"/>
                  </a:ext>
                </a:extLst>
              </p:cNvPr>
              <p:cNvSpPr>
                <a:spLocks noChangeAspect="1"/>
              </p:cNvSpPr>
              <p:nvPr/>
            </p:nvSpPr>
            <p:spPr bwMode="auto">
              <a:xfrm rot="-120000">
                <a:off x="7530541" y="6136335"/>
                <a:ext cx="310055" cy="357352"/>
              </a:xfrm>
              <a:custGeom>
                <a:avLst/>
                <a:gdLst>
                  <a:gd name="connsiteX0" fmla="*/ 0 w 310055"/>
                  <a:gd name="connsiteY0" fmla="*/ 333703 h 357352"/>
                  <a:gd name="connsiteX1" fmla="*/ 0 w 310055"/>
                  <a:gd name="connsiteY1" fmla="*/ 241738 h 357352"/>
                  <a:gd name="connsiteX2" fmla="*/ 2627 w 310055"/>
                  <a:gd name="connsiteY2" fmla="*/ 139262 h 357352"/>
                  <a:gd name="connsiteX3" fmla="*/ 34158 w 310055"/>
                  <a:gd name="connsiteY3" fmla="*/ 0 h 357352"/>
                  <a:gd name="connsiteX4" fmla="*/ 49924 w 310055"/>
                  <a:gd name="connsiteY4" fmla="*/ 112986 h 357352"/>
                  <a:gd name="connsiteX5" fmla="*/ 68317 w 310055"/>
                  <a:gd name="connsiteY5" fmla="*/ 197069 h 357352"/>
                  <a:gd name="connsiteX6" fmla="*/ 89338 w 310055"/>
                  <a:gd name="connsiteY6" fmla="*/ 268014 h 357352"/>
                  <a:gd name="connsiteX7" fmla="*/ 105103 w 310055"/>
                  <a:gd name="connsiteY7" fmla="*/ 289034 h 357352"/>
                  <a:gd name="connsiteX8" fmla="*/ 123496 w 310055"/>
                  <a:gd name="connsiteY8" fmla="*/ 302172 h 357352"/>
                  <a:gd name="connsiteX9" fmla="*/ 152400 w 310055"/>
                  <a:gd name="connsiteY9" fmla="*/ 302172 h 357352"/>
                  <a:gd name="connsiteX10" fmla="*/ 186558 w 310055"/>
                  <a:gd name="connsiteY10" fmla="*/ 278524 h 357352"/>
                  <a:gd name="connsiteX11" fmla="*/ 233855 w 310055"/>
                  <a:gd name="connsiteY11" fmla="*/ 228600 h 357352"/>
                  <a:gd name="connsiteX12" fmla="*/ 265386 w 310055"/>
                  <a:gd name="connsiteY12" fmla="*/ 168165 h 357352"/>
                  <a:gd name="connsiteX13" fmla="*/ 299544 w 310055"/>
                  <a:gd name="connsiteY13" fmla="*/ 97221 h 357352"/>
                  <a:gd name="connsiteX14" fmla="*/ 310055 w 310055"/>
                  <a:gd name="connsiteY14" fmla="*/ 57807 h 357352"/>
                  <a:gd name="connsiteX15" fmla="*/ 310055 w 310055"/>
                  <a:gd name="connsiteY15" fmla="*/ 162910 h 357352"/>
                  <a:gd name="connsiteX16" fmla="*/ 302172 w 310055"/>
                  <a:gd name="connsiteY16" fmla="*/ 223345 h 357352"/>
                  <a:gd name="connsiteX17" fmla="*/ 294289 w 310055"/>
                  <a:gd name="connsiteY17" fmla="*/ 283779 h 357352"/>
                  <a:gd name="connsiteX18" fmla="*/ 286406 w 310055"/>
                  <a:gd name="connsiteY18" fmla="*/ 357352 h 357352"/>
                  <a:gd name="connsiteX19" fmla="*/ 0 w 310055"/>
                  <a:gd name="connsiteY19" fmla="*/ 333703 h 3573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10055" h="357352">
                    <a:moveTo>
                      <a:pt x="0" y="333703"/>
                    </a:moveTo>
                    <a:lnTo>
                      <a:pt x="0" y="241738"/>
                    </a:lnTo>
                    <a:cubicBezTo>
                      <a:pt x="876" y="207579"/>
                      <a:pt x="1751" y="173421"/>
                      <a:pt x="2627" y="139262"/>
                    </a:cubicBezTo>
                    <a:lnTo>
                      <a:pt x="34158" y="0"/>
                    </a:lnTo>
                    <a:lnTo>
                      <a:pt x="49924" y="112986"/>
                    </a:lnTo>
                    <a:lnTo>
                      <a:pt x="68317" y="197069"/>
                    </a:lnTo>
                    <a:lnTo>
                      <a:pt x="89338" y="268014"/>
                    </a:lnTo>
                    <a:lnTo>
                      <a:pt x="105103" y="289034"/>
                    </a:lnTo>
                    <a:lnTo>
                      <a:pt x="123496" y="302172"/>
                    </a:lnTo>
                    <a:lnTo>
                      <a:pt x="152400" y="302172"/>
                    </a:lnTo>
                    <a:lnTo>
                      <a:pt x="186558" y="278524"/>
                    </a:lnTo>
                    <a:lnTo>
                      <a:pt x="233855" y="228600"/>
                    </a:lnTo>
                    <a:lnTo>
                      <a:pt x="265386" y="168165"/>
                    </a:lnTo>
                    <a:lnTo>
                      <a:pt x="299544" y="97221"/>
                    </a:lnTo>
                    <a:lnTo>
                      <a:pt x="310055" y="57807"/>
                    </a:lnTo>
                    <a:lnTo>
                      <a:pt x="310055" y="162910"/>
                    </a:lnTo>
                    <a:lnTo>
                      <a:pt x="302172" y="223345"/>
                    </a:lnTo>
                    <a:lnTo>
                      <a:pt x="294289" y="283779"/>
                    </a:lnTo>
                    <a:lnTo>
                      <a:pt x="286406" y="357352"/>
                    </a:lnTo>
                    <a:lnTo>
                      <a:pt x="0" y="333703"/>
                    </a:lnTo>
                    <a:close/>
                  </a:path>
                </a:pathLst>
              </a:custGeom>
              <a:solidFill>
                <a:srgbClr val="FF0000"/>
              </a:solidFill>
              <a:ln w="25400" cap="flat" cmpd="sng" algn="ctr">
                <a:solidFill>
                  <a:schemeClr val="tx1"/>
                </a:solid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
        <p:nvSpPr>
          <p:cNvPr id="2" name="Slide Number Placeholder 1">
            <a:extLst>
              <a:ext uri="{FF2B5EF4-FFF2-40B4-BE49-F238E27FC236}">
                <a16:creationId xmlns:a16="http://schemas.microsoft.com/office/drawing/2014/main" id="{FA1D7366-60AE-AB92-F927-35E40FFF0E0D}"/>
              </a:ext>
            </a:extLst>
          </p:cNvPr>
          <p:cNvSpPr>
            <a:spLocks noGrp="1"/>
          </p:cNvSpPr>
          <p:nvPr>
            <p:ph type="sldNum" sz="quarter" idx="40"/>
          </p:nvPr>
        </p:nvSpPr>
        <p:spPr/>
        <p:txBody>
          <a:bodyPr/>
          <a:lstStyle/>
          <a:p>
            <a:pPr>
              <a:defRPr/>
            </a:pPr>
            <a:fld id="{46425072-6E52-45A8-8A7E-A5B11BCA4176}" type="slidenum">
              <a:rPr lang="en-US" altLang="en-US" smtClean="0"/>
              <a:pPr>
                <a:defRPr/>
              </a:pPr>
              <a:t>16</a:t>
            </a:fld>
            <a:endParaRPr lang="en-US" altLang="en-US" dirty="0"/>
          </a:p>
        </p:txBody>
      </p:sp>
      <p:sp>
        <p:nvSpPr>
          <p:cNvPr id="4" name="Text Box 3">
            <a:extLst>
              <a:ext uri="{FF2B5EF4-FFF2-40B4-BE49-F238E27FC236}">
                <a16:creationId xmlns:a16="http://schemas.microsoft.com/office/drawing/2014/main" id="{FB6E8608-6193-3D8C-A1F5-14551197DB48}"/>
              </a:ext>
            </a:extLst>
          </p:cNvPr>
          <p:cNvSpPr txBox="1">
            <a:spLocks noChangeArrowheads="1"/>
          </p:cNvSpPr>
          <p:nvPr/>
        </p:nvSpPr>
        <p:spPr bwMode="auto">
          <a:xfrm>
            <a:off x="1085246" y="2521203"/>
            <a:ext cx="4328294" cy="21236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4400" b="1" dirty="0"/>
              <a:t>Plastic Hinges </a:t>
            </a:r>
          </a:p>
          <a:p>
            <a:pPr algn="ctr"/>
            <a:r>
              <a:rPr lang="en-US" altLang="en-US" sz="4400" b="1" dirty="0"/>
              <a:t>In Column Panel Zones</a:t>
            </a:r>
          </a:p>
        </p:txBody>
      </p:sp>
    </p:spTree>
    <p:extLst>
      <p:ext uri="{BB962C8B-B14F-4D97-AF65-F5344CB8AC3E}">
        <p14:creationId xmlns:p14="http://schemas.microsoft.com/office/powerpoint/2010/main" val="140993578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Typical Test Subassemblies</a:t>
            </a:r>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160</a:t>
            </a:fld>
            <a:endParaRPr lang="en-US" altLang="en-US" dirty="0"/>
          </a:p>
        </p:txBody>
      </p:sp>
      <p:grpSp>
        <p:nvGrpSpPr>
          <p:cNvPr id="5" name="Group 4">
            <a:extLst>
              <a:ext uri="{FF2B5EF4-FFF2-40B4-BE49-F238E27FC236}">
                <a16:creationId xmlns:a16="http://schemas.microsoft.com/office/drawing/2014/main" id="{09D07EDF-0DA4-285D-C87E-FF8F3DC00384}"/>
              </a:ext>
            </a:extLst>
          </p:cNvPr>
          <p:cNvGrpSpPr>
            <a:grpSpLocks/>
          </p:cNvGrpSpPr>
          <p:nvPr/>
        </p:nvGrpSpPr>
        <p:grpSpPr bwMode="auto">
          <a:xfrm>
            <a:off x="2639616" y="2017918"/>
            <a:ext cx="1912938" cy="2566987"/>
            <a:chOff x="660" y="1583"/>
            <a:chExt cx="1205" cy="1617"/>
          </a:xfrm>
        </p:grpSpPr>
        <p:grpSp>
          <p:nvGrpSpPr>
            <p:cNvPr id="6" name="Group 5">
              <a:extLst>
                <a:ext uri="{FF2B5EF4-FFF2-40B4-BE49-F238E27FC236}">
                  <a16:creationId xmlns:a16="http://schemas.microsoft.com/office/drawing/2014/main" id="{264C4C50-3E0E-2A8A-CEE3-CB3D7F0921D6}"/>
                </a:ext>
              </a:extLst>
            </p:cNvPr>
            <p:cNvGrpSpPr>
              <a:grpSpLocks/>
            </p:cNvGrpSpPr>
            <p:nvPr/>
          </p:nvGrpSpPr>
          <p:grpSpPr bwMode="auto">
            <a:xfrm>
              <a:off x="660" y="1583"/>
              <a:ext cx="1205" cy="1617"/>
              <a:chOff x="732" y="1603"/>
              <a:chExt cx="1205" cy="1617"/>
            </a:xfrm>
          </p:grpSpPr>
          <p:sp>
            <p:nvSpPr>
              <p:cNvPr id="13" name="Line 5">
                <a:extLst>
                  <a:ext uri="{FF2B5EF4-FFF2-40B4-BE49-F238E27FC236}">
                    <a16:creationId xmlns:a16="http://schemas.microsoft.com/office/drawing/2014/main" id="{0A320416-897F-0608-7F62-03CF558ED1CE}"/>
                  </a:ext>
                </a:extLst>
              </p:cNvPr>
              <p:cNvSpPr>
                <a:spLocks noChangeShapeType="1"/>
              </p:cNvSpPr>
              <p:nvPr/>
            </p:nvSpPr>
            <p:spPr bwMode="auto">
              <a:xfrm>
                <a:off x="800" y="1607"/>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6">
                <a:extLst>
                  <a:ext uri="{FF2B5EF4-FFF2-40B4-BE49-F238E27FC236}">
                    <a16:creationId xmlns:a16="http://schemas.microsoft.com/office/drawing/2014/main" id="{33C7C6EA-F3BE-1073-7932-7445021CF844}"/>
                  </a:ext>
                </a:extLst>
              </p:cNvPr>
              <p:cNvSpPr>
                <a:spLocks noChangeShapeType="1"/>
              </p:cNvSpPr>
              <p:nvPr/>
            </p:nvSpPr>
            <p:spPr bwMode="auto">
              <a:xfrm>
                <a:off x="800" y="2008"/>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7">
                <a:extLst>
                  <a:ext uri="{FF2B5EF4-FFF2-40B4-BE49-F238E27FC236}">
                    <a16:creationId xmlns:a16="http://schemas.microsoft.com/office/drawing/2014/main" id="{474FFE74-D914-3C89-AD7C-6BA4936762B7}"/>
                  </a:ext>
                </a:extLst>
              </p:cNvPr>
              <p:cNvSpPr>
                <a:spLocks noChangeShapeType="1"/>
              </p:cNvSpPr>
              <p:nvPr/>
            </p:nvSpPr>
            <p:spPr bwMode="auto">
              <a:xfrm>
                <a:off x="800" y="2409"/>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6" name="Line 8">
                <a:extLst>
                  <a:ext uri="{FF2B5EF4-FFF2-40B4-BE49-F238E27FC236}">
                    <a16:creationId xmlns:a16="http://schemas.microsoft.com/office/drawing/2014/main" id="{82404BC0-C285-A181-A746-2CFFDDA441BD}"/>
                  </a:ext>
                </a:extLst>
              </p:cNvPr>
              <p:cNvSpPr>
                <a:spLocks noChangeShapeType="1"/>
              </p:cNvSpPr>
              <p:nvPr/>
            </p:nvSpPr>
            <p:spPr bwMode="auto">
              <a:xfrm>
                <a:off x="800" y="2810"/>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9">
                <a:extLst>
                  <a:ext uri="{FF2B5EF4-FFF2-40B4-BE49-F238E27FC236}">
                    <a16:creationId xmlns:a16="http://schemas.microsoft.com/office/drawing/2014/main" id="{31835B88-6694-EF4D-02CB-8797C1FE0D81}"/>
                  </a:ext>
                </a:extLst>
              </p:cNvPr>
              <p:cNvSpPr>
                <a:spLocks noChangeShapeType="1"/>
              </p:cNvSpPr>
              <p:nvPr/>
            </p:nvSpPr>
            <p:spPr bwMode="auto">
              <a:xfrm>
                <a:off x="800" y="1607"/>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0">
                <a:extLst>
                  <a:ext uri="{FF2B5EF4-FFF2-40B4-BE49-F238E27FC236}">
                    <a16:creationId xmlns:a16="http://schemas.microsoft.com/office/drawing/2014/main" id="{403EFAD9-B985-1361-D338-00C0778FAC3B}"/>
                  </a:ext>
                </a:extLst>
              </p:cNvPr>
              <p:cNvSpPr>
                <a:spLocks noChangeShapeType="1"/>
              </p:cNvSpPr>
              <p:nvPr/>
            </p:nvSpPr>
            <p:spPr bwMode="auto">
              <a:xfrm>
                <a:off x="1871" y="160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9" name="Line 11">
                <a:extLst>
                  <a:ext uri="{FF2B5EF4-FFF2-40B4-BE49-F238E27FC236}">
                    <a16:creationId xmlns:a16="http://schemas.microsoft.com/office/drawing/2014/main" id="{FE25ABC3-927B-71DC-2C11-DBEB63F46E10}"/>
                  </a:ext>
                </a:extLst>
              </p:cNvPr>
              <p:cNvSpPr>
                <a:spLocks noChangeShapeType="1"/>
              </p:cNvSpPr>
              <p:nvPr/>
            </p:nvSpPr>
            <p:spPr bwMode="auto">
              <a:xfrm>
                <a:off x="732" y="3216"/>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12">
                <a:extLst>
                  <a:ext uri="{FF2B5EF4-FFF2-40B4-BE49-F238E27FC236}">
                    <a16:creationId xmlns:a16="http://schemas.microsoft.com/office/drawing/2014/main" id="{EBD7DF68-257C-7CAF-98C8-79730AC4798C}"/>
                  </a:ext>
                </a:extLst>
              </p:cNvPr>
              <p:cNvSpPr>
                <a:spLocks noChangeShapeType="1"/>
              </p:cNvSpPr>
              <p:nvPr/>
            </p:nvSpPr>
            <p:spPr bwMode="auto">
              <a:xfrm>
                <a:off x="1805" y="3220"/>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7" name="Group 13">
              <a:extLst>
                <a:ext uri="{FF2B5EF4-FFF2-40B4-BE49-F238E27FC236}">
                  <a16:creationId xmlns:a16="http://schemas.microsoft.com/office/drawing/2014/main" id="{17581053-81BB-C269-0915-4EDC3E79C835}"/>
                </a:ext>
              </a:extLst>
            </p:cNvPr>
            <p:cNvGrpSpPr>
              <a:grpSpLocks/>
            </p:cNvGrpSpPr>
            <p:nvPr/>
          </p:nvGrpSpPr>
          <p:grpSpPr bwMode="auto">
            <a:xfrm>
              <a:off x="696" y="2148"/>
              <a:ext cx="580" cy="492"/>
              <a:chOff x="696" y="2148"/>
              <a:chExt cx="580" cy="492"/>
            </a:xfrm>
          </p:grpSpPr>
          <p:sp>
            <p:nvSpPr>
              <p:cNvPr id="8" name="Line 14">
                <a:extLst>
                  <a:ext uri="{FF2B5EF4-FFF2-40B4-BE49-F238E27FC236}">
                    <a16:creationId xmlns:a16="http://schemas.microsoft.com/office/drawing/2014/main" id="{EF84856C-C070-2CC3-05EA-DB91071FCE73}"/>
                  </a:ext>
                </a:extLst>
              </p:cNvPr>
              <p:cNvSpPr>
                <a:spLocks noChangeShapeType="1"/>
              </p:cNvSpPr>
              <p:nvPr/>
            </p:nvSpPr>
            <p:spPr bwMode="auto">
              <a:xfrm>
                <a:off x="728" y="2176"/>
                <a:ext cx="0" cy="44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15">
                <a:extLst>
                  <a:ext uri="{FF2B5EF4-FFF2-40B4-BE49-F238E27FC236}">
                    <a16:creationId xmlns:a16="http://schemas.microsoft.com/office/drawing/2014/main" id="{0DE17B1A-D657-7C18-F8A3-4A2ADC6015E6}"/>
                  </a:ext>
                </a:extLst>
              </p:cNvPr>
              <p:cNvSpPr>
                <a:spLocks noChangeShapeType="1"/>
              </p:cNvSpPr>
              <p:nvPr/>
            </p:nvSpPr>
            <p:spPr bwMode="auto">
              <a:xfrm>
                <a:off x="728" y="2389"/>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Oval 16">
                <a:extLst>
                  <a:ext uri="{FF2B5EF4-FFF2-40B4-BE49-F238E27FC236}">
                    <a16:creationId xmlns:a16="http://schemas.microsoft.com/office/drawing/2014/main" id="{3C7DF950-BB19-D1C4-EC70-8C378C260444}"/>
                  </a:ext>
                </a:extLst>
              </p:cNvPr>
              <p:cNvSpPr>
                <a:spLocks noChangeArrowheads="1"/>
              </p:cNvSpPr>
              <p:nvPr/>
            </p:nvSpPr>
            <p:spPr bwMode="auto">
              <a:xfrm>
                <a:off x="700" y="2148"/>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1" name="Oval 17">
                <a:extLst>
                  <a:ext uri="{FF2B5EF4-FFF2-40B4-BE49-F238E27FC236}">
                    <a16:creationId xmlns:a16="http://schemas.microsoft.com/office/drawing/2014/main" id="{09DEAC36-C86F-1247-5FD9-155ED56867A6}"/>
                  </a:ext>
                </a:extLst>
              </p:cNvPr>
              <p:cNvSpPr>
                <a:spLocks noChangeArrowheads="1"/>
              </p:cNvSpPr>
              <p:nvPr/>
            </p:nvSpPr>
            <p:spPr bwMode="auto">
              <a:xfrm>
                <a:off x="696" y="2584"/>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2" name="Oval 18">
                <a:extLst>
                  <a:ext uri="{FF2B5EF4-FFF2-40B4-BE49-F238E27FC236}">
                    <a16:creationId xmlns:a16="http://schemas.microsoft.com/office/drawing/2014/main" id="{1426E7DE-88D8-A61A-354A-1872BF5279A9}"/>
                  </a:ext>
                </a:extLst>
              </p:cNvPr>
              <p:cNvSpPr>
                <a:spLocks noChangeArrowheads="1"/>
              </p:cNvSpPr>
              <p:nvPr/>
            </p:nvSpPr>
            <p:spPr bwMode="auto">
              <a:xfrm>
                <a:off x="1220" y="2361"/>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grpSp>
        <p:nvGrpSpPr>
          <p:cNvPr id="21" name="Group 20">
            <a:extLst>
              <a:ext uri="{FF2B5EF4-FFF2-40B4-BE49-F238E27FC236}">
                <a16:creationId xmlns:a16="http://schemas.microsoft.com/office/drawing/2014/main" id="{809077F4-FDD9-190B-854B-227ACEABCEFC}"/>
              </a:ext>
            </a:extLst>
          </p:cNvPr>
          <p:cNvGrpSpPr>
            <a:grpSpLocks/>
          </p:cNvGrpSpPr>
          <p:nvPr/>
        </p:nvGrpSpPr>
        <p:grpSpPr bwMode="auto">
          <a:xfrm>
            <a:off x="5984800" y="2011568"/>
            <a:ext cx="3608388" cy="2566987"/>
            <a:chOff x="2310" y="1189"/>
            <a:chExt cx="2273" cy="1617"/>
          </a:xfrm>
        </p:grpSpPr>
        <p:sp>
          <p:nvSpPr>
            <p:cNvPr id="22" name="Line 20">
              <a:extLst>
                <a:ext uri="{FF2B5EF4-FFF2-40B4-BE49-F238E27FC236}">
                  <a16:creationId xmlns:a16="http://schemas.microsoft.com/office/drawing/2014/main" id="{4222A107-7AD3-6FC5-5524-9B0D968914B4}"/>
                </a:ext>
              </a:extLst>
            </p:cNvPr>
            <p:cNvSpPr>
              <a:spLocks noChangeShapeType="1"/>
            </p:cNvSpPr>
            <p:nvPr/>
          </p:nvSpPr>
          <p:spPr bwMode="auto">
            <a:xfrm>
              <a:off x="3446" y="1193"/>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1">
              <a:extLst>
                <a:ext uri="{FF2B5EF4-FFF2-40B4-BE49-F238E27FC236}">
                  <a16:creationId xmlns:a16="http://schemas.microsoft.com/office/drawing/2014/main" id="{506963EB-E3F0-D0C6-AF9A-E82F2F396656}"/>
                </a:ext>
              </a:extLst>
            </p:cNvPr>
            <p:cNvSpPr>
              <a:spLocks noChangeShapeType="1"/>
            </p:cNvSpPr>
            <p:nvPr/>
          </p:nvSpPr>
          <p:spPr bwMode="auto">
            <a:xfrm>
              <a:off x="3446" y="1594"/>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2">
              <a:extLst>
                <a:ext uri="{FF2B5EF4-FFF2-40B4-BE49-F238E27FC236}">
                  <a16:creationId xmlns:a16="http://schemas.microsoft.com/office/drawing/2014/main" id="{8E24A2ED-0658-C13D-86B3-DCE2CBBD9767}"/>
                </a:ext>
              </a:extLst>
            </p:cNvPr>
            <p:cNvSpPr>
              <a:spLocks noChangeShapeType="1"/>
            </p:cNvSpPr>
            <p:nvPr/>
          </p:nvSpPr>
          <p:spPr bwMode="auto">
            <a:xfrm>
              <a:off x="3446" y="1995"/>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23">
              <a:extLst>
                <a:ext uri="{FF2B5EF4-FFF2-40B4-BE49-F238E27FC236}">
                  <a16:creationId xmlns:a16="http://schemas.microsoft.com/office/drawing/2014/main" id="{B2A41FD2-86B4-4C4E-AB92-6958F21CA9AC}"/>
                </a:ext>
              </a:extLst>
            </p:cNvPr>
            <p:cNvSpPr>
              <a:spLocks noChangeShapeType="1"/>
            </p:cNvSpPr>
            <p:nvPr/>
          </p:nvSpPr>
          <p:spPr bwMode="auto">
            <a:xfrm>
              <a:off x="3446" y="2396"/>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24">
              <a:extLst>
                <a:ext uri="{FF2B5EF4-FFF2-40B4-BE49-F238E27FC236}">
                  <a16:creationId xmlns:a16="http://schemas.microsoft.com/office/drawing/2014/main" id="{35C3618D-8AAF-0B20-8520-2C14B9F51B96}"/>
                </a:ext>
              </a:extLst>
            </p:cNvPr>
            <p:cNvSpPr>
              <a:spLocks noChangeShapeType="1"/>
            </p:cNvSpPr>
            <p:nvPr/>
          </p:nvSpPr>
          <p:spPr bwMode="auto">
            <a:xfrm>
              <a:off x="3446" y="119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25">
              <a:extLst>
                <a:ext uri="{FF2B5EF4-FFF2-40B4-BE49-F238E27FC236}">
                  <a16:creationId xmlns:a16="http://schemas.microsoft.com/office/drawing/2014/main" id="{39F675C7-EAB4-77CF-8FF5-C2207A042452}"/>
                </a:ext>
              </a:extLst>
            </p:cNvPr>
            <p:cNvSpPr>
              <a:spLocks noChangeShapeType="1"/>
            </p:cNvSpPr>
            <p:nvPr/>
          </p:nvSpPr>
          <p:spPr bwMode="auto">
            <a:xfrm>
              <a:off x="4517" y="1189"/>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6">
              <a:extLst>
                <a:ext uri="{FF2B5EF4-FFF2-40B4-BE49-F238E27FC236}">
                  <a16:creationId xmlns:a16="http://schemas.microsoft.com/office/drawing/2014/main" id="{DD604985-2580-E994-B649-0859B9B10BCD}"/>
                </a:ext>
              </a:extLst>
            </p:cNvPr>
            <p:cNvSpPr>
              <a:spLocks noChangeShapeType="1"/>
            </p:cNvSpPr>
            <p:nvPr/>
          </p:nvSpPr>
          <p:spPr bwMode="auto">
            <a:xfrm>
              <a:off x="3378" y="2802"/>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7">
              <a:extLst>
                <a:ext uri="{FF2B5EF4-FFF2-40B4-BE49-F238E27FC236}">
                  <a16:creationId xmlns:a16="http://schemas.microsoft.com/office/drawing/2014/main" id="{E7DD3FDA-61F0-1044-E286-1E6A3276FB31}"/>
                </a:ext>
              </a:extLst>
            </p:cNvPr>
            <p:cNvSpPr>
              <a:spLocks noChangeShapeType="1"/>
            </p:cNvSpPr>
            <p:nvPr/>
          </p:nvSpPr>
          <p:spPr bwMode="auto">
            <a:xfrm>
              <a:off x="4451" y="2806"/>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28">
              <a:extLst>
                <a:ext uri="{FF2B5EF4-FFF2-40B4-BE49-F238E27FC236}">
                  <a16:creationId xmlns:a16="http://schemas.microsoft.com/office/drawing/2014/main" id="{62898E8C-34E3-FBC1-7497-A9F3EA36DABA}"/>
                </a:ext>
              </a:extLst>
            </p:cNvPr>
            <p:cNvSpPr>
              <a:spLocks noChangeShapeType="1"/>
            </p:cNvSpPr>
            <p:nvPr/>
          </p:nvSpPr>
          <p:spPr bwMode="auto">
            <a:xfrm>
              <a:off x="3446" y="1782"/>
              <a:ext cx="0" cy="44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Oval 30">
              <a:extLst>
                <a:ext uri="{FF2B5EF4-FFF2-40B4-BE49-F238E27FC236}">
                  <a16:creationId xmlns:a16="http://schemas.microsoft.com/office/drawing/2014/main" id="{7A588357-8DE0-4C47-7C66-E8B309B96A7F}"/>
                </a:ext>
              </a:extLst>
            </p:cNvPr>
            <p:cNvSpPr>
              <a:spLocks noChangeArrowheads="1"/>
            </p:cNvSpPr>
            <p:nvPr/>
          </p:nvSpPr>
          <p:spPr bwMode="auto">
            <a:xfrm>
              <a:off x="3418" y="1754"/>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2" name="Oval 31">
              <a:extLst>
                <a:ext uri="{FF2B5EF4-FFF2-40B4-BE49-F238E27FC236}">
                  <a16:creationId xmlns:a16="http://schemas.microsoft.com/office/drawing/2014/main" id="{49E69AFD-6E1F-E501-9B84-7C6F8333355B}"/>
                </a:ext>
              </a:extLst>
            </p:cNvPr>
            <p:cNvSpPr>
              <a:spLocks noChangeArrowheads="1"/>
            </p:cNvSpPr>
            <p:nvPr/>
          </p:nvSpPr>
          <p:spPr bwMode="auto">
            <a:xfrm>
              <a:off x="3414" y="2190"/>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3" name="Group 32">
              <a:extLst>
                <a:ext uri="{FF2B5EF4-FFF2-40B4-BE49-F238E27FC236}">
                  <a16:creationId xmlns:a16="http://schemas.microsoft.com/office/drawing/2014/main" id="{A5D5CE94-9EA2-5852-9F08-0DE9535D0A0A}"/>
                </a:ext>
              </a:extLst>
            </p:cNvPr>
            <p:cNvGrpSpPr>
              <a:grpSpLocks/>
            </p:cNvGrpSpPr>
            <p:nvPr/>
          </p:nvGrpSpPr>
          <p:grpSpPr bwMode="auto">
            <a:xfrm>
              <a:off x="3446" y="1967"/>
              <a:ext cx="548" cy="56"/>
              <a:chOff x="3446" y="1967"/>
              <a:chExt cx="548" cy="56"/>
            </a:xfrm>
          </p:grpSpPr>
          <p:sp>
            <p:nvSpPr>
              <p:cNvPr id="43" name="Line 32">
                <a:extLst>
                  <a:ext uri="{FF2B5EF4-FFF2-40B4-BE49-F238E27FC236}">
                    <a16:creationId xmlns:a16="http://schemas.microsoft.com/office/drawing/2014/main" id="{3D4C0F80-9F2F-DF9A-C512-D7FB676E3D9E}"/>
                  </a:ext>
                </a:extLst>
              </p:cNvPr>
              <p:cNvSpPr>
                <a:spLocks noChangeShapeType="1"/>
              </p:cNvSpPr>
              <p:nvPr/>
            </p:nvSpPr>
            <p:spPr bwMode="auto">
              <a:xfrm>
                <a:off x="3446" y="1995"/>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4" name="Oval 33">
                <a:extLst>
                  <a:ext uri="{FF2B5EF4-FFF2-40B4-BE49-F238E27FC236}">
                    <a16:creationId xmlns:a16="http://schemas.microsoft.com/office/drawing/2014/main" id="{1CEB1C70-A8FC-80FA-1CD4-36079DA27531}"/>
                  </a:ext>
                </a:extLst>
              </p:cNvPr>
              <p:cNvSpPr>
                <a:spLocks noChangeArrowheads="1"/>
              </p:cNvSpPr>
              <p:nvPr/>
            </p:nvSpPr>
            <p:spPr bwMode="auto">
              <a:xfrm>
                <a:off x="3938" y="1967"/>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34" name="Line 34">
              <a:extLst>
                <a:ext uri="{FF2B5EF4-FFF2-40B4-BE49-F238E27FC236}">
                  <a16:creationId xmlns:a16="http://schemas.microsoft.com/office/drawing/2014/main" id="{7FCB4264-425A-0B89-4966-052616E7B348}"/>
                </a:ext>
              </a:extLst>
            </p:cNvPr>
            <p:cNvSpPr>
              <a:spLocks noChangeShapeType="1"/>
            </p:cNvSpPr>
            <p:nvPr/>
          </p:nvSpPr>
          <p:spPr bwMode="auto">
            <a:xfrm>
              <a:off x="2378" y="1193"/>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5">
              <a:extLst>
                <a:ext uri="{FF2B5EF4-FFF2-40B4-BE49-F238E27FC236}">
                  <a16:creationId xmlns:a16="http://schemas.microsoft.com/office/drawing/2014/main" id="{583587FE-BCCD-3640-C1D1-6022DB183527}"/>
                </a:ext>
              </a:extLst>
            </p:cNvPr>
            <p:cNvSpPr>
              <a:spLocks noChangeShapeType="1"/>
            </p:cNvSpPr>
            <p:nvPr/>
          </p:nvSpPr>
          <p:spPr bwMode="auto">
            <a:xfrm>
              <a:off x="2378" y="1594"/>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36">
              <a:extLst>
                <a:ext uri="{FF2B5EF4-FFF2-40B4-BE49-F238E27FC236}">
                  <a16:creationId xmlns:a16="http://schemas.microsoft.com/office/drawing/2014/main" id="{83803416-B61E-AADE-6156-EC67F2624769}"/>
                </a:ext>
              </a:extLst>
            </p:cNvPr>
            <p:cNvSpPr>
              <a:spLocks noChangeShapeType="1"/>
            </p:cNvSpPr>
            <p:nvPr/>
          </p:nvSpPr>
          <p:spPr bwMode="auto">
            <a:xfrm>
              <a:off x="2378" y="1995"/>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Line 37">
              <a:extLst>
                <a:ext uri="{FF2B5EF4-FFF2-40B4-BE49-F238E27FC236}">
                  <a16:creationId xmlns:a16="http://schemas.microsoft.com/office/drawing/2014/main" id="{91E0657D-B5FC-843C-73A1-DCB254BDAE2D}"/>
                </a:ext>
              </a:extLst>
            </p:cNvPr>
            <p:cNvSpPr>
              <a:spLocks noChangeShapeType="1"/>
            </p:cNvSpPr>
            <p:nvPr/>
          </p:nvSpPr>
          <p:spPr bwMode="auto">
            <a:xfrm>
              <a:off x="2378" y="2396"/>
              <a:ext cx="1067"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Line 38">
              <a:extLst>
                <a:ext uri="{FF2B5EF4-FFF2-40B4-BE49-F238E27FC236}">
                  <a16:creationId xmlns:a16="http://schemas.microsoft.com/office/drawing/2014/main" id="{AC9C1B26-B981-F94C-3F24-A581E6699AE1}"/>
                </a:ext>
              </a:extLst>
            </p:cNvPr>
            <p:cNvSpPr>
              <a:spLocks noChangeShapeType="1"/>
            </p:cNvSpPr>
            <p:nvPr/>
          </p:nvSpPr>
          <p:spPr bwMode="auto">
            <a:xfrm>
              <a:off x="2378" y="1193"/>
              <a:ext cx="0" cy="1613"/>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39">
              <a:extLst>
                <a:ext uri="{FF2B5EF4-FFF2-40B4-BE49-F238E27FC236}">
                  <a16:creationId xmlns:a16="http://schemas.microsoft.com/office/drawing/2014/main" id="{60CAEBBA-C9B3-F450-3478-0DCED9FA7D7F}"/>
                </a:ext>
              </a:extLst>
            </p:cNvPr>
            <p:cNvSpPr>
              <a:spLocks noChangeShapeType="1"/>
            </p:cNvSpPr>
            <p:nvPr/>
          </p:nvSpPr>
          <p:spPr bwMode="auto">
            <a:xfrm>
              <a:off x="2310" y="2802"/>
              <a:ext cx="132"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40" name="Group 40">
              <a:extLst>
                <a:ext uri="{FF2B5EF4-FFF2-40B4-BE49-F238E27FC236}">
                  <a16:creationId xmlns:a16="http://schemas.microsoft.com/office/drawing/2014/main" id="{64F26019-4BCB-C98B-0759-B6424CB4B5A7}"/>
                </a:ext>
              </a:extLst>
            </p:cNvPr>
            <p:cNvGrpSpPr>
              <a:grpSpLocks/>
            </p:cNvGrpSpPr>
            <p:nvPr/>
          </p:nvGrpSpPr>
          <p:grpSpPr bwMode="auto">
            <a:xfrm flipH="1">
              <a:off x="2900" y="1967"/>
              <a:ext cx="548" cy="56"/>
              <a:chOff x="3446" y="1967"/>
              <a:chExt cx="548" cy="56"/>
            </a:xfrm>
          </p:grpSpPr>
          <p:sp>
            <p:nvSpPr>
              <p:cNvPr id="41" name="Line 41">
                <a:extLst>
                  <a:ext uri="{FF2B5EF4-FFF2-40B4-BE49-F238E27FC236}">
                    <a16:creationId xmlns:a16="http://schemas.microsoft.com/office/drawing/2014/main" id="{128B4B56-9722-57F4-619F-8572637C2701}"/>
                  </a:ext>
                </a:extLst>
              </p:cNvPr>
              <p:cNvSpPr>
                <a:spLocks noChangeShapeType="1"/>
              </p:cNvSpPr>
              <p:nvPr/>
            </p:nvSpPr>
            <p:spPr bwMode="auto">
              <a:xfrm>
                <a:off x="3446" y="1995"/>
                <a:ext cx="520" cy="0"/>
              </a:xfrm>
              <a:prstGeom prst="line">
                <a:avLst/>
              </a:prstGeom>
              <a:noFill/>
              <a:ln w="57150">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Oval 42">
                <a:extLst>
                  <a:ext uri="{FF2B5EF4-FFF2-40B4-BE49-F238E27FC236}">
                    <a16:creationId xmlns:a16="http://schemas.microsoft.com/office/drawing/2014/main" id="{8D820409-688A-3597-34E8-86D19F13210A}"/>
                  </a:ext>
                </a:extLst>
              </p:cNvPr>
              <p:cNvSpPr>
                <a:spLocks noChangeArrowheads="1"/>
              </p:cNvSpPr>
              <p:nvPr/>
            </p:nvSpPr>
            <p:spPr bwMode="auto">
              <a:xfrm>
                <a:off x="3938" y="1967"/>
                <a:ext cx="56" cy="56"/>
              </a:xfrm>
              <a:prstGeom prst="ellipse">
                <a:avLst/>
              </a:prstGeom>
              <a:solidFill>
                <a:schemeClr val="bg2"/>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sp>
        <p:nvSpPr>
          <p:cNvPr id="45" name="Text Box 43">
            <a:extLst>
              <a:ext uri="{FF2B5EF4-FFF2-40B4-BE49-F238E27FC236}">
                <a16:creationId xmlns:a16="http://schemas.microsoft.com/office/drawing/2014/main" id="{51C84D77-465A-D1DA-25BD-07037676D155}"/>
              </a:ext>
            </a:extLst>
          </p:cNvPr>
          <p:cNvSpPr txBox="1">
            <a:spLocks noChangeArrowheads="1"/>
          </p:cNvSpPr>
          <p:nvPr/>
        </p:nvSpPr>
        <p:spPr bwMode="auto">
          <a:xfrm>
            <a:off x="1944291" y="4734130"/>
            <a:ext cx="3400425"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dirty="0">
                <a:latin typeface="+mn-lt"/>
              </a:rPr>
              <a:t>Exterior </a:t>
            </a:r>
            <a:r>
              <a:rPr lang="en-US" altLang="en-US" b="1" dirty="0" err="1">
                <a:latin typeface="+mn-lt"/>
              </a:rPr>
              <a:t>Subassemblage</a:t>
            </a:r>
            <a:endParaRPr lang="en-US" altLang="en-US" b="1" dirty="0">
              <a:latin typeface="+mn-lt"/>
            </a:endParaRPr>
          </a:p>
        </p:txBody>
      </p:sp>
      <p:sp>
        <p:nvSpPr>
          <p:cNvPr id="46" name="Text Box 44">
            <a:extLst>
              <a:ext uri="{FF2B5EF4-FFF2-40B4-BE49-F238E27FC236}">
                <a16:creationId xmlns:a16="http://schemas.microsoft.com/office/drawing/2014/main" id="{102A300A-D030-F63D-AF2E-B66196DF1067}"/>
              </a:ext>
            </a:extLst>
          </p:cNvPr>
          <p:cNvSpPr txBox="1">
            <a:spLocks noChangeArrowheads="1"/>
          </p:cNvSpPr>
          <p:nvPr/>
        </p:nvSpPr>
        <p:spPr bwMode="auto">
          <a:xfrm>
            <a:off x="6092750" y="4734130"/>
            <a:ext cx="3497263" cy="83099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a:latin typeface="+mn-lt"/>
              </a:rPr>
              <a:t>Interior Subassemblage</a:t>
            </a:r>
          </a:p>
        </p:txBody>
      </p:sp>
    </p:spTree>
    <p:extLst>
      <p:ext uri="{BB962C8B-B14F-4D97-AF65-F5344CB8AC3E}">
        <p14:creationId xmlns:p14="http://schemas.microsoft.com/office/powerpoint/2010/main" val="18783683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Typical Exterior </a:t>
            </a:r>
            <a:r>
              <a:rPr lang="en-US" dirty="0" err="1"/>
              <a:t>Subassemblage</a:t>
            </a:r>
            <a:endParaRPr lang="en-US" dirty="0"/>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161</a:t>
            </a:fld>
            <a:endParaRPr lang="en-US" altLang="en-US" dirty="0"/>
          </a:p>
        </p:txBody>
      </p:sp>
      <p:grpSp>
        <p:nvGrpSpPr>
          <p:cNvPr id="5" name="Group 2">
            <a:extLst>
              <a:ext uri="{FF2B5EF4-FFF2-40B4-BE49-F238E27FC236}">
                <a16:creationId xmlns:a16="http://schemas.microsoft.com/office/drawing/2014/main" id="{0F403B4B-91FF-01A2-AE31-10E7B96B55CF}"/>
              </a:ext>
            </a:extLst>
          </p:cNvPr>
          <p:cNvGrpSpPr>
            <a:grpSpLocks/>
          </p:cNvGrpSpPr>
          <p:nvPr/>
        </p:nvGrpSpPr>
        <p:grpSpPr bwMode="auto">
          <a:xfrm>
            <a:off x="693105" y="1367333"/>
            <a:ext cx="6076950" cy="4581525"/>
            <a:chOff x="1200" y="714"/>
            <a:chExt cx="3828" cy="2886"/>
          </a:xfrm>
        </p:grpSpPr>
        <p:grpSp>
          <p:nvGrpSpPr>
            <p:cNvPr id="6" name="Group 3">
              <a:extLst>
                <a:ext uri="{FF2B5EF4-FFF2-40B4-BE49-F238E27FC236}">
                  <a16:creationId xmlns:a16="http://schemas.microsoft.com/office/drawing/2014/main" id="{5662E39B-19C1-25CB-D9B4-DCE4DF1BED6F}"/>
                </a:ext>
              </a:extLst>
            </p:cNvPr>
            <p:cNvGrpSpPr>
              <a:grpSpLocks/>
            </p:cNvGrpSpPr>
            <p:nvPr/>
          </p:nvGrpSpPr>
          <p:grpSpPr bwMode="auto">
            <a:xfrm>
              <a:off x="1680" y="774"/>
              <a:ext cx="3060" cy="2772"/>
              <a:chOff x="2028" y="648"/>
              <a:chExt cx="3060" cy="2772"/>
            </a:xfrm>
          </p:grpSpPr>
          <p:grpSp>
            <p:nvGrpSpPr>
              <p:cNvPr id="50" name="Group 4">
                <a:extLst>
                  <a:ext uri="{FF2B5EF4-FFF2-40B4-BE49-F238E27FC236}">
                    <a16:creationId xmlns:a16="http://schemas.microsoft.com/office/drawing/2014/main" id="{3932172E-D938-77CC-4B93-8EE06BCFC281}"/>
                  </a:ext>
                </a:extLst>
              </p:cNvPr>
              <p:cNvGrpSpPr>
                <a:grpSpLocks/>
              </p:cNvGrpSpPr>
              <p:nvPr/>
            </p:nvGrpSpPr>
            <p:grpSpPr bwMode="auto">
              <a:xfrm>
                <a:off x="2028" y="648"/>
                <a:ext cx="312" cy="2772"/>
                <a:chOff x="2028" y="648"/>
                <a:chExt cx="312" cy="2772"/>
              </a:xfrm>
            </p:grpSpPr>
            <p:sp>
              <p:nvSpPr>
                <p:cNvPr id="55" name="Rectangle 5">
                  <a:extLst>
                    <a:ext uri="{FF2B5EF4-FFF2-40B4-BE49-F238E27FC236}">
                      <a16:creationId xmlns:a16="http://schemas.microsoft.com/office/drawing/2014/main" id="{B4D92CE8-F3C5-A5C1-A8DC-2BBE4719C690}"/>
                    </a:ext>
                  </a:extLst>
                </p:cNvPr>
                <p:cNvSpPr>
                  <a:spLocks noChangeArrowheads="1"/>
                </p:cNvSpPr>
                <p:nvPr/>
              </p:nvSpPr>
              <p:spPr bwMode="auto">
                <a:xfrm>
                  <a:off x="2028" y="648"/>
                  <a:ext cx="312" cy="277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6" name="Line 6">
                  <a:extLst>
                    <a:ext uri="{FF2B5EF4-FFF2-40B4-BE49-F238E27FC236}">
                      <a16:creationId xmlns:a16="http://schemas.microsoft.com/office/drawing/2014/main" id="{4B9B7EA0-EC80-1E51-3AE2-4559A2D7C012}"/>
                    </a:ext>
                  </a:extLst>
                </p:cNvPr>
                <p:cNvSpPr>
                  <a:spLocks noChangeShapeType="1"/>
                </p:cNvSpPr>
                <p:nvPr/>
              </p:nvSpPr>
              <p:spPr bwMode="auto">
                <a:xfrm>
                  <a:off x="2286"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Line 7">
                  <a:extLst>
                    <a:ext uri="{FF2B5EF4-FFF2-40B4-BE49-F238E27FC236}">
                      <a16:creationId xmlns:a16="http://schemas.microsoft.com/office/drawing/2014/main" id="{5F094E6B-869E-2C02-C7E0-BC68F3F1E6AA}"/>
                    </a:ext>
                  </a:extLst>
                </p:cNvPr>
                <p:cNvSpPr>
                  <a:spLocks noChangeShapeType="1"/>
                </p:cNvSpPr>
                <p:nvPr/>
              </p:nvSpPr>
              <p:spPr bwMode="auto">
                <a:xfrm>
                  <a:off x="2082"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51" name="Group 8">
                <a:extLst>
                  <a:ext uri="{FF2B5EF4-FFF2-40B4-BE49-F238E27FC236}">
                    <a16:creationId xmlns:a16="http://schemas.microsoft.com/office/drawing/2014/main" id="{218EB65C-43F1-D2CE-7FD2-84D1972211CD}"/>
                  </a:ext>
                </a:extLst>
              </p:cNvPr>
              <p:cNvGrpSpPr>
                <a:grpSpLocks/>
              </p:cNvGrpSpPr>
              <p:nvPr/>
            </p:nvGrpSpPr>
            <p:grpSpPr bwMode="auto">
              <a:xfrm>
                <a:off x="2340" y="1728"/>
                <a:ext cx="2748" cy="558"/>
                <a:chOff x="2340" y="1728"/>
                <a:chExt cx="2748" cy="558"/>
              </a:xfrm>
            </p:grpSpPr>
            <p:sp>
              <p:nvSpPr>
                <p:cNvPr id="52" name="Rectangle 9">
                  <a:extLst>
                    <a:ext uri="{FF2B5EF4-FFF2-40B4-BE49-F238E27FC236}">
                      <a16:creationId xmlns:a16="http://schemas.microsoft.com/office/drawing/2014/main" id="{9E046F9A-4F77-F64D-0965-464B1286910D}"/>
                    </a:ext>
                  </a:extLst>
                </p:cNvPr>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3" name="Line 10">
                  <a:extLst>
                    <a:ext uri="{FF2B5EF4-FFF2-40B4-BE49-F238E27FC236}">
                      <a16:creationId xmlns:a16="http://schemas.microsoft.com/office/drawing/2014/main" id="{C6C41B79-3049-C629-4E88-2ADECC96D0CC}"/>
                    </a:ext>
                  </a:extLst>
                </p:cNvPr>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4" name="Line 11">
                  <a:extLst>
                    <a:ext uri="{FF2B5EF4-FFF2-40B4-BE49-F238E27FC236}">
                      <a16:creationId xmlns:a16="http://schemas.microsoft.com/office/drawing/2014/main" id="{8D43B9DF-0803-5711-4E50-2F3A8F51707C}"/>
                    </a:ext>
                  </a:extLst>
                </p:cNvPr>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7" name="Group 12">
              <a:extLst>
                <a:ext uri="{FF2B5EF4-FFF2-40B4-BE49-F238E27FC236}">
                  <a16:creationId xmlns:a16="http://schemas.microsoft.com/office/drawing/2014/main" id="{924D62AE-70B8-073B-F69B-7176672C1E21}"/>
                </a:ext>
              </a:extLst>
            </p:cNvPr>
            <p:cNvGrpSpPr>
              <a:grpSpLocks/>
            </p:cNvGrpSpPr>
            <p:nvPr/>
          </p:nvGrpSpPr>
          <p:grpSpPr bwMode="auto">
            <a:xfrm flipH="1">
              <a:off x="4740" y="1980"/>
              <a:ext cx="288" cy="288"/>
              <a:chOff x="3216" y="720"/>
              <a:chExt cx="288" cy="288"/>
            </a:xfrm>
          </p:grpSpPr>
          <p:sp>
            <p:nvSpPr>
              <p:cNvPr id="46" name="Rectangle 13">
                <a:extLst>
                  <a:ext uri="{FF2B5EF4-FFF2-40B4-BE49-F238E27FC236}">
                    <a16:creationId xmlns:a16="http://schemas.microsoft.com/office/drawing/2014/main" id="{8F26A1DA-1968-6C85-AB7C-FFA13418309D}"/>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7" name="Oval 14">
                <a:extLst>
                  <a:ext uri="{FF2B5EF4-FFF2-40B4-BE49-F238E27FC236}">
                    <a16:creationId xmlns:a16="http://schemas.microsoft.com/office/drawing/2014/main" id="{9D315D52-1C94-316C-65F8-4FFB7B6A4974}"/>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8" name="Oval 15">
                <a:extLst>
                  <a:ext uri="{FF2B5EF4-FFF2-40B4-BE49-F238E27FC236}">
                    <a16:creationId xmlns:a16="http://schemas.microsoft.com/office/drawing/2014/main" id="{1BD2F1C3-106F-3AE9-1DD2-2253E3E672C4}"/>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9" name="Rectangle 16">
                <a:extLst>
                  <a:ext uri="{FF2B5EF4-FFF2-40B4-BE49-F238E27FC236}">
                    <a16:creationId xmlns:a16="http://schemas.microsoft.com/office/drawing/2014/main" id="{4AB814BF-0B12-623E-D1E9-FF7F2939BBC9}"/>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8" name="Group 17">
              <a:extLst>
                <a:ext uri="{FF2B5EF4-FFF2-40B4-BE49-F238E27FC236}">
                  <a16:creationId xmlns:a16="http://schemas.microsoft.com/office/drawing/2014/main" id="{46AEEA06-2499-40AE-51C8-D74D99A6A9BD}"/>
                </a:ext>
              </a:extLst>
            </p:cNvPr>
            <p:cNvGrpSpPr>
              <a:grpSpLocks/>
            </p:cNvGrpSpPr>
            <p:nvPr/>
          </p:nvGrpSpPr>
          <p:grpSpPr bwMode="auto">
            <a:xfrm>
              <a:off x="1200" y="714"/>
              <a:ext cx="480" cy="480"/>
              <a:chOff x="2880" y="864"/>
              <a:chExt cx="480" cy="480"/>
            </a:xfrm>
          </p:grpSpPr>
          <p:grpSp>
            <p:nvGrpSpPr>
              <p:cNvPr id="30" name="Group 18">
                <a:extLst>
                  <a:ext uri="{FF2B5EF4-FFF2-40B4-BE49-F238E27FC236}">
                    <a16:creationId xmlns:a16="http://schemas.microsoft.com/office/drawing/2014/main" id="{B1534DEE-35BB-41FB-C5A6-5436F4B43539}"/>
                  </a:ext>
                </a:extLst>
              </p:cNvPr>
              <p:cNvGrpSpPr>
                <a:grpSpLocks/>
              </p:cNvGrpSpPr>
              <p:nvPr/>
            </p:nvGrpSpPr>
            <p:grpSpPr bwMode="auto">
              <a:xfrm>
                <a:off x="2976" y="960"/>
                <a:ext cx="384" cy="288"/>
                <a:chOff x="2976" y="960"/>
                <a:chExt cx="384" cy="288"/>
              </a:xfrm>
            </p:grpSpPr>
            <p:sp>
              <p:nvSpPr>
                <p:cNvPr id="39" name="Rectangle 19">
                  <a:extLst>
                    <a:ext uri="{FF2B5EF4-FFF2-40B4-BE49-F238E27FC236}">
                      <a16:creationId xmlns:a16="http://schemas.microsoft.com/office/drawing/2014/main" id="{401A65B1-CE9C-45D8-CA8B-E4BE45E8E804}"/>
                    </a:ext>
                  </a:extLst>
                </p:cNvPr>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40" name="Group 20">
                  <a:extLst>
                    <a:ext uri="{FF2B5EF4-FFF2-40B4-BE49-F238E27FC236}">
                      <a16:creationId xmlns:a16="http://schemas.microsoft.com/office/drawing/2014/main" id="{4DA8F22D-D9FC-9BDC-F0B2-618C22145ED7}"/>
                    </a:ext>
                  </a:extLst>
                </p:cNvPr>
                <p:cNvGrpSpPr>
                  <a:grpSpLocks/>
                </p:cNvGrpSpPr>
                <p:nvPr/>
              </p:nvGrpSpPr>
              <p:grpSpPr bwMode="auto">
                <a:xfrm>
                  <a:off x="3072" y="960"/>
                  <a:ext cx="288" cy="288"/>
                  <a:chOff x="3216" y="720"/>
                  <a:chExt cx="288" cy="288"/>
                </a:xfrm>
              </p:grpSpPr>
              <p:sp>
                <p:nvSpPr>
                  <p:cNvPr id="42" name="Rectangle 21">
                    <a:extLst>
                      <a:ext uri="{FF2B5EF4-FFF2-40B4-BE49-F238E27FC236}">
                        <a16:creationId xmlns:a16="http://schemas.microsoft.com/office/drawing/2014/main" id="{029B0EB2-18EE-543E-6D18-40B29CF37A45}"/>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3" name="Oval 22">
                    <a:extLst>
                      <a:ext uri="{FF2B5EF4-FFF2-40B4-BE49-F238E27FC236}">
                        <a16:creationId xmlns:a16="http://schemas.microsoft.com/office/drawing/2014/main" id="{045AA85A-32A5-E53B-6F3A-C532C6331670}"/>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4" name="Oval 23">
                    <a:extLst>
                      <a:ext uri="{FF2B5EF4-FFF2-40B4-BE49-F238E27FC236}">
                        <a16:creationId xmlns:a16="http://schemas.microsoft.com/office/drawing/2014/main" id="{5DB3423C-5FC4-3587-FF64-F37697914ABD}"/>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5" name="Rectangle 24">
                    <a:extLst>
                      <a:ext uri="{FF2B5EF4-FFF2-40B4-BE49-F238E27FC236}">
                        <a16:creationId xmlns:a16="http://schemas.microsoft.com/office/drawing/2014/main" id="{3F96270C-4627-401C-D167-98236FCD26DA}"/>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41" name="Rectangle 25">
                  <a:extLst>
                    <a:ext uri="{FF2B5EF4-FFF2-40B4-BE49-F238E27FC236}">
                      <a16:creationId xmlns:a16="http://schemas.microsoft.com/office/drawing/2014/main" id="{3BAD24EF-A336-D95E-34D9-579AAD77C098}"/>
                    </a:ext>
                  </a:extLst>
                </p:cNvPr>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31" name="Line 26">
                <a:extLst>
                  <a:ext uri="{FF2B5EF4-FFF2-40B4-BE49-F238E27FC236}">
                    <a16:creationId xmlns:a16="http://schemas.microsoft.com/office/drawing/2014/main" id="{17271569-D84A-7CDF-E22C-C70FAF3D22CB}"/>
                  </a:ext>
                </a:extLst>
              </p:cNvPr>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32" name="Group 27">
                <a:extLst>
                  <a:ext uri="{FF2B5EF4-FFF2-40B4-BE49-F238E27FC236}">
                    <a16:creationId xmlns:a16="http://schemas.microsoft.com/office/drawing/2014/main" id="{932750AF-A9D8-1A4A-D7EA-E6F74DD68D66}"/>
                  </a:ext>
                </a:extLst>
              </p:cNvPr>
              <p:cNvGrpSpPr>
                <a:grpSpLocks/>
              </p:cNvGrpSpPr>
              <p:nvPr/>
            </p:nvGrpSpPr>
            <p:grpSpPr bwMode="auto">
              <a:xfrm>
                <a:off x="2880" y="864"/>
                <a:ext cx="96" cy="432"/>
                <a:chOff x="2736" y="816"/>
                <a:chExt cx="96" cy="432"/>
              </a:xfrm>
            </p:grpSpPr>
            <p:grpSp>
              <p:nvGrpSpPr>
                <p:cNvPr id="33" name="Group 28">
                  <a:extLst>
                    <a:ext uri="{FF2B5EF4-FFF2-40B4-BE49-F238E27FC236}">
                      <a16:creationId xmlns:a16="http://schemas.microsoft.com/office/drawing/2014/main" id="{3401DC32-1C58-C82E-314F-467F52DF44DC}"/>
                    </a:ext>
                  </a:extLst>
                </p:cNvPr>
                <p:cNvGrpSpPr>
                  <a:grpSpLocks/>
                </p:cNvGrpSpPr>
                <p:nvPr/>
              </p:nvGrpSpPr>
              <p:grpSpPr bwMode="auto">
                <a:xfrm>
                  <a:off x="2736" y="816"/>
                  <a:ext cx="96" cy="198"/>
                  <a:chOff x="2736" y="816"/>
                  <a:chExt cx="96" cy="198"/>
                </a:xfrm>
              </p:grpSpPr>
              <p:sp>
                <p:nvSpPr>
                  <p:cNvPr id="37" name="Line 29">
                    <a:extLst>
                      <a:ext uri="{FF2B5EF4-FFF2-40B4-BE49-F238E27FC236}">
                        <a16:creationId xmlns:a16="http://schemas.microsoft.com/office/drawing/2014/main" id="{0F5CFA2B-B722-811E-A659-68FABB7BEBD4}"/>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Line 30">
                    <a:extLst>
                      <a:ext uri="{FF2B5EF4-FFF2-40B4-BE49-F238E27FC236}">
                        <a16:creationId xmlns:a16="http://schemas.microsoft.com/office/drawing/2014/main" id="{9AC0A9A8-353F-E3E4-0E4B-14E0C9186EE2}"/>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34" name="Group 31">
                  <a:extLst>
                    <a:ext uri="{FF2B5EF4-FFF2-40B4-BE49-F238E27FC236}">
                      <a16:creationId xmlns:a16="http://schemas.microsoft.com/office/drawing/2014/main" id="{5A714790-A763-3F03-6C7B-3CDF767266CD}"/>
                    </a:ext>
                  </a:extLst>
                </p:cNvPr>
                <p:cNvGrpSpPr>
                  <a:grpSpLocks/>
                </p:cNvGrpSpPr>
                <p:nvPr/>
              </p:nvGrpSpPr>
              <p:grpSpPr bwMode="auto">
                <a:xfrm>
                  <a:off x="2736" y="1050"/>
                  <a:ext cx="96" cy="198"/>
                  <a:chOff x="2736" y="816"/>
                  <a:chExt cx="96" cy="198"/>
                </a:xfrm>
              </p:grpSpPr>
              <p:sp>
                <p:nvSpPr>
                  <p:cNvPr id="35" name="Line 32">
                    <a:extLst>
                      <a:ext uri="{FF2B5EF4-FFF2-40B4-BE49-F238E27FC236}">
                        <a16:creationId xmlns:a16="http://schemas.microsoft.com/office/drawing/2014/main" id="{1D299372-C8D1-77C4-9606-BFCE3438F6AC}"/>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6" name="Line 33">
                    <a:extLst>
                      <a:ext uri="{FF2B5EF4-FFF2-40B4-BE49-F238E27FC236}">
                        <a16:creationId xmlns:a16="http://schemas.microsoft.com/office/drawing/2014/main" id="{118D590E-7FC0-B445-1255-6F92CC3C640A}"/>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grpSp>
          <p:nvGrpSpPr>
            <p:cNvPr id="9" name="Group 34">
              <a:extLst>
                <a:ext uri="{FF2B5EF4-FFF2-40B4-BE49-F238E27FC236}">
                  <a16:creationId xmlns:a16="http://schemas.microsoft.com/office/drawing/2014/main" id="{F2B0B45C-374B-E9F4-196E-57F84056082D}"/>
                </a:ext>
              </a:extLst>
            </p:cNvPr>
            <p:cNvGrpSpPr>
              <a:grpSpLocks/>
            </p:cNvGrpSpPr>
            <p:nvPr/>
          </p:nvGrpSpPr>
          <p:grpSpPr bwMode="auto">
            <a:xfrm>
              <a:off x="1200" y="3120"/>
              <a:ext cx="480" cy="480"/>
              <a:chOff x="2880" y="864"/>
              <a:chExt cx="480" cy="480"/>
            </a:xfrm>
          </p:grpSpPr>
          <p:grpSp>
            <p:nvGrpSpPr>
              <p:cNvPr id="14" name="Group 35">
                <a:extLst>
                  <a:ext uri="{FF2B5EF4-FFF2-40B4-BE49-F238E27FC236}">
                    <a16:creationId xmlns:a16="http://schemas.microsoft.com/office/drawing/2014/main" id="{F5C35BB5-13CC-4214-E28F-D9B49AB4F103}"/>
                  </a:ext>
                </a:extLst>
              </p:cNvPr>
              <p:cNvGrpSpPr>
                <a:grpSpLocks/>
              </p:cNvGrpSpPr>
              <p:nvPr/>
            </p:nvGrpSpPr>
            <p:grpSpPr bwMode="auto">
              <a:xfrm>
                <a:off x="2976" y="960"/>
                <a:ext cx="384" cy="288"/>
                <a:chOff x="2976" y="960"/>
                <a:chExt cx="384" cy="288"/>
              </a:xfrm>
            </p:grpSpPr>
            <p:sp>
              <p:nvSpPr>
                <p:cNvPr id="23" name="Rectangle 36">
                  <a:extLst>
                    <a:ext uri="{FF2B5EF4-FFF2-40B4-BE49-F238E27FC236}">
                      <a16:creationId xmlns:a16="http://schemas.microsoft.com/office/drawing/2014/main" id="{0082D2F9-1458-2FB8-38CE-F2C1D05F0002}"/>
                    </a:ext>
                  </a:extLst>
                </p:cNvPr>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4" name="Group 37">
                  <a:extLst>
                    <a:ext uri="{FF2B5EF4-FFF2-40B4-BE49-F238E27FC236}">
                      <a16:creationId xmlns:a16="http://schemas.microsoft.com/office/drawing/2014/main" id="{96BF0CBE-D261-D162-F13C-62B5BC3D4A6A}"/>
                    </a:ext>
                  </a:extLst>
                </p:cNvPr>
                <p:cNvGrpSpPr>
                  <a:grpSpLocks/>
                </p:cNvGrpSpPr>
                <p:nvPr/>
              </p:nvGrpSpPr>
              <p:grpSpPr bwMode="auto">
                <a:xfrm>
                  <a:off x="3072" y="960"/>
                  <a:ext cx="288" cy="288"/>
                  <a:chOff x="3216" y="720"/>
                  <a:chExt cx="288" cy="288"/>
                </a:xfrm>
              </p:grpSpPr>
              <p:sp>
                <p:nvSpPr>
                  <p:cNvPr id="26" name="Rectangle 38">
                    <a:extLst>
                      <a:ext uri="{FF2B5EF4-FFF2-40B4-BE49-F238E27FC236}">
                        <a16:creationId xmlns:a16="http://schemas.microsoft.com/office/drawing/2014/main" id="{CCC49D2F-9D73-E61E-EB42-4CA970C03D02}"/>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 name="Oval 39">
                    <a:extLst>
                      <a:ext uri="{FF2B5EF4-FFF2-40B4-BE49-F238E27FC236}">
                        <a16:creationId xmlns:a16="http://schemas.microsoft.com/office/drawing/2014/main" id="{195061ED-C442-36B3-5D9F-65CEC5558361}"/>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 name="Oval 40">
                    <a:extLst>
                      <a:ext uri="{FF2B5EF4-FFF2-40B4-BE49-F238E27FC236}">
                        <a16:creationId xmlns:a16="http://schemas.microsoft.com/office/drawing/2014/main" id="{969F4FA3-46B1-320D-FAA7-2E93523A92E1}"/>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41">
                    <a:extLst>
                      <a:ext uri="{FF2B5EF4-FFF2-40B4-BE49-F238E27FC236}">
                        <a16:creationId xmlns:a16="http://schemas.microsoft.com/office/drawing/2014/main" id="{1C5DAC2F-F840-B395-3C4B-48D4196D8C02}"/>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25" name="Rectangle 42">
                  <a:extLst>
                    <a:ext uri="{FF2B5EF4-FFF2-40B4-BE49-F238E27FC236}">
                      <a16:creationId xmlns:a16="http://schemas.microsoft.com/office/drawing/2014/main" id="{BAD40C93-F0D0-737A-9C35-C588D313D238}"/>
                    </a:ext>
                  </a:extLst>
                </p:cNvPr>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5" name="Line 43">
                <a:extLst>
                  <a:ext uri="{FF2B5EF4-FFF2-40B4-BE49-F238E27FC236}">
                    <a16:creationId xmlns:a16="http://schemas.microsoft.com/office/drawing/2014/main" id="{BD8F883B-2642-04C4-BFE7-806F22E4C76F}"/>
                  </a:ext>
                </a:extLst>
              </p:cNvPr>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16" name="Group 44">
                <a:extLst>
                  <a:ext uri="{FF2B5EF4-FFF2-40B4-BE49-F238E27FC236}">
                    <a16:creationId xmlns:a16="http://schemas.microsoft.com/office/drawing/2014/main" id="{C291531E-C44E-13E5-5154-8DC932AD73F9}"/>
                  </a:ext>
                </a:extLst>
              </p:cNvPr>
              <p:cNvGrpSpPr>
                <a:grpSpLocks/>
              </p:cNvGrpSpPr>
              <p:nvPr/>
            </p:nvGrpSpPr>
            <p:grpSpPr bwMode="auto">
              <a:xfrm>
                <a:off x="2880" y="864"/>
                <a:ext cx="96" cy="432"/>
                <a:chOff x="2736" y="816"/>
                <a:chExt cx="96" cy="432"/>
              </a:xfrm>
            </p:grpSpPr>
            <p:grpSp>
              <p:nvGrpSpPr>
                <p:cNvPr id="17" name="Group 45">
                  <a:extLst>
                    <a:ext uri="{FF2B5EF4-FFF2-40B4-BE49-F238E27FC236}">
                      <a16:creationId xmlns:a16="http://schemas.microsoft.com/office/drawing/2014/main" id="{B3B2C12B-D422-1D1F-24D2-754E48BA3078}"/>
                    </a:ext>
                  </a:extLst>
                </p:cNvPr>
                <p:cNvGrpSpPr>
                  <a:grpSpLocks/>
                </p:cNvGrpSpPr>
                <p:nvPr/>
              </p:nvGrpSpPr>
              <p:grpSpPr bwMode="auto">
                <a:xfrm>
                  <a:off x="2736" y="816"/>
                  <a:ext cx="96" cy="198"/>
                  <a:chOff x="2736" y="816"/>
                  <a:chExt cx="96" cy="198"/>
                </a:xfrm>
              </p:grpSpPr>
              <p:sp>
                <p:nvSpPr>
                  <p:cNvPr id="21" name="Line 46">
                    <a:extLst>
                      <a:ext uri="{FF2B5EF4-FFF2-40B4-BE49-F238E27FC236}">
                        <a16:creationId xmlns:a16="http://schemas.microsoft.com/office/drawing/2014/main" id="{B71FBC90-4BC7-B4BC-8E4E-7C7778CEB05E}"/>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47">
                    <a:extLst>
                      <a:ext uri="{FF2B5EF4-FFF2-40B4-BE49-F238E27FC236}">
                        <a16:creationId xmlns:a16="http://schemas.microsoft.com/office/drawing/2014/main" id="{C8848393-C6AA-D274-8B1F-C7E454A51ADF}"/>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8" name="Group 48">
                  <a:extLst>
                    <a:ext uri="{FF2B5EF4-FFF2-40B4-BE49-F238E27FC236}">
                      <a16:creationId xmlns:a16="http://schemas.microsoft.com/office/drawing/2014/main" id="{ED85E06E-67F0-E650-E481-90B541C91EBD}"/>
                    </a:ext>
                  </a:extLst>
                </p:cNvPr>
                <p:cNvGrpSpPr>
                  <a:grpSpLocks/>
                </p:cNvGrpSpPr>
                <p:nvPr/>
              </p:nvGrpSpPr>
              <p:grpSpPr bwMode="auto">
                <a:xfrm>
                  <a:off x="2736" y="1050"/>
                  <a:ext cx="96" cy="198"/>
                  <a:chOff x="2736" y="816"/>
                  <a:chExt cx="96" cy="198"/>
                </a:xfrm>
              </p:grpSpPr>
              <p:sp>
                <p:nvSpPr>
                  <p:cNvPr id="19" name="Line 49">
                    <a:extLst>
                      <a:ext uri="{FF2B5EF4-FFF2-40B4-BE49-F238E27FC236}">
                        <a16:creationId xmlns:a16="http://schemas.microsoft.com/office/drawing/2014/main" id="{E55A93B0-D807-0C3F-4023-6ACFDF92C2F4}"/>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0" name="Line 50">
                    <a:extLst>
                      <a:ext uri="{FF2B5EF4-FFF2-40B4-BE49-F238E27FC236}">
                        <a16:creationId xmlns:a16="http://schemas.microsoft.com/office/drawing/2014/main" id="{28EA082C-7018-C720-64EB-2B16E41BB836}"/>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10" name="Rectangle 51">
              <a:extLst>
                <a:ext uri="{FF2B5EF4-FFF2-40B4-BE49-F238E27FC236}">
                  <a16:creationId xmlns:a16="http://schemas.microsoft.com/office/drawing/2014/main" id="{85B90339-C6C6-9795-CFDA-31DEA56C474D}"/>
                </a:ext>
              </a:extLst>
            </p:cNvPr>
            <p:cNvSpPr>
              <a:spLocks noChangeArrowheads="1"/>
            </p:cNvSpPr>
            <p:nvPr/>
          </p:nvSpPr>
          <p:spPr bwMode="auto">
            <a:xfrm>
              <a:off x="1992" y="198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1" name="Group 52">
              <a:extLst>
                <a:ext uri="{FF2B5EF4-FFF2-40B4-BE49-F238E27FC236}">
                  <a16:creationId xmlns:a16="http://schemas.microsoft.com/office/drawing/2014/main" id="{7F77E43A-6F9E-1C04-85A6-3C41DCC33FC9}"/>
                </a:ext>
              </a:extLst>
            </p:cNvPr>
            <p:cNvGrpSpPr>
              <a:grpSpLocks/>
            </p:cNvGrpSpPr>
            <p:nvPr/>
          </p:nvGrpSpPr>
          <p:grpSpPr bwMode="auto">
            <a:xfrm>
              <a:off x="4854" y="2378"/>
              <a:ext cx="173" cy="730"/>
              <a:chOff x="4932" y="2486"/>
              <a:chExt cx="173" cy="730"/>
            </a:xfrm>
          </p:grpSpPr>
          <p:sp>
            <p:nvSpPr>
              <p:cNvPr id="12" name="AutoShape 53">
                <a:extLst>
                  <a:ext uri="{FF2B5EF4-FFF2-40B4-BE49-F238E27FC236}">
                    <a16:creationId xmlns:a16="http://schemas.microsoft.com/office/drawing/2014/main" id="{ADA87A46-50D8-CC99-26B9-97D06C1D5BC7}"/>
                  </a:ext>
                </a:extLst>
              </p:cNvPr>
              <p:cNvSpPr>
                <a:spLocks noChangeArrowheads="1"/>
              </p:cNvSpPr>
              <p:nvPr/>
            </p:nvSpPr>
            <p:spPr bwMode="auto">
              <a:xfrm>
                <a:off x="4932" y="2486"/>
                <a:ext cx="173" cy="364"/>
              </a:xfrm>
              <a:prstGeom prst="upArrow">
                <a:avLst>
                  <a:gd name="adj1" fmla="val 50000"/>
                  <a:gd name="adj2" fmla="val 52601"/>
                </a:avLst>
              </a:prstGeom>
              <a:solidFill>
                <a:schemeClr val="tx2">
                  <a:lumMod val="60000"/>
                  <a:lumOff val="40000"/>
                </a:schemeClr>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3" name="AutoShape 54">
                <a:extLst>
                  <a:ext uri="{FF2B5EF4-FFF2-40B4-BE49-F238E27FC236}">
                    <a16:creationId xmlns:a16="http://schemas.microsoft.com/office/drawing/2014/main" id="{3F6BEA1F-222D-4543-D32E-043CC062C0D7}"/>
                  </a:ext>
                </a:extLst>
              </p:cNvPr>
              <p:cNvSpPr>
                <a:spLocks noChangeArrowheads="1"/>
              </p:cNvSpPr>
              <p:nvPr/>
            </p:nvSpPr>
            <p:spPr bwMode="auto">
              <a:xfrm flipV="1">
                <a:off x="4932" y="2852"/>
                <a:ext cx="173" cy="364"/>
              </a:xfrm>
              <a:prstGeom prst="upArrow">
                <a:avLst>
                  <a:gd name="adj1" fmla="val 50000"/>
                  <a:gd name="adj2" fmla="val 52601"/>
                </a:avLst>
              </a:prstGeom>
              <a:solidFill>
                <a:srgbClr val="FFFFFF"/>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58" name="Line 56">
            <a:extLst>
              <a:ext uri="{FF2B5EF4-FFF2-40B4-BE49-F238E27FC236}">
                <a16:creationId xmlns:a16="http://schemas.microsoft.com/office/drawing/2014/main" id="{1A62891B-52FB-1133-1A19-4E4E6E105988}"/>
              </a:ext>
            </a:extLst>
          </p:cNvPr>
          <p:cNvSpPr>
            <a:spLocks noChangeShapeType="1"/>
          </p:cNvSpPr>
          <p:nvPr/>
        </p:nvSpPr>
        <p:spPr bwMode="auto">
          <a:xfrm>
            <a:off x="1685293" y="3605708"/>
            <a:ext cx="4932362" cy="0"/>
          </a:xfrm>
          <a:prstGeom prst="line">
            <a:avLst/>
          </a:prstGeom>
          <a:noFill/>
          <a:ln w="19050">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9" name="Line 57">
            <a:extLst>
              <a:ext uri="{FF2B5EF4-FFF2-40B4-BE49-F238E27FC236}">
                <a16:creationId xmlns:a16="http://schemas.microsoft.com/office/drawing/2014/main" id="{F1FD3A6D-1A5F-AF90-8908-0813418DEA84}"/>
              </a:ext>
            </a:extLst>
          </p:cNvPr>
          <p:cNvSpPr>
            <a:spLocks noChangeShapeType="1"/>
          </p:cNvSpPr>
          <p:nvPr/>
        </p:nvSpPr>
        <p:spPr bwMode="auto">
          <a:xfrm>
            <a:off x="1685293" y="1738808"/>
            <a:ext cx="0" cy="3905250"/>
          </a:xfrm>
          <a:prstGeom prst="line">
            <a:avLst/>
          </a:prstGeom>
          <a:noFill/>
          <a:ln w="19050">
            <a:solidFill>
              <a:srgbClr val="FF0000"/>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0" name="Freeform 58">
            <a:extLst>
              <a:ext uri="{FF2B5EF4-FFF2-40B4-BE49-F238E27FC236}">
                <a16:creationId xmlns:a16="http://schemas.microsoft.com/office/drawing/2014/main" id="{53A77F57-F9D9-CC31-DEBF-4BE96313A04D}"/>
              </a:ext>
            </a:extLst>
          </p:cNvPr>
          <p:cNvSpPr>
            <a:spLocks/>
          </p:cNvSpPr>
          <p:nvPr/>
        </p:nvSpPr>
        <p:spPr bwMode="auto">
          <a:xfrm>
            <a:off x="1694818" y="2467471"/>
            <a:ext cx="4860925" cy="1149350"/>
          </a:xfrm>
          <a:custGeom>
            <a:avLst/>
            <a:gdLst>
              <a:gd name="T0" fmla="*/ 0 w 3062"/>
              <a:gd name="T1" fmla="*/ 1125538 h 724"/>
              <a:gd name="T2" fmla="*/ 1587500 w 3062"/>
              <a:gd name="T3" fmla="*/ 962025 h 724"/>
              <a:gd name="T4" fmla="*/ 4860925 w 3062"/>
              <a:gd name="T5" fmla="*/ 0 h 724"/>
              <a:gd name="T6" fmla="*/ 0 60000 65536"/>
              <a:gd name="T7" fmla="*/ 0 60000 65536"/>
              <a:gd name="T8" fmla="*/ 0 60000 65536"/>
            </a:gdLst>
            <a:ahLst/>
            <a:cxnLst>
              <a:cxn ang="T6">
                <a:pos x="T0" y="T1"/>
              </a:cxn>
              <a:cxn ang="T7">
                <a:pos x="T2" y="T3"/>
              </a:cxn>
              <a:cxn ang="T8">
                <a:pos x="T4" y="T5"/>
              </a:cxn>
            </a:cxnLst>
            <a:rect l="0" t="0" r="r" b="b"/>
            <a:pathLst>
              <a:path w="3062" h="724">
                <a:moveTo>
                  <a:pt x="0" y="709"/>
                </a:moveTo>
                <a:cubicBezTo>
                  <a:pt x="245" y="716"/>
                  <a:pt x="490" y="724"/>
                  <a:pt x="1000" y="606"/>
                </a:cubicBezTo>
                <a:cubicBezTo>
                  <a:pt x="1510" y="488"/>
                  <a:pt x="2286" y="244"/>
                  <a:pt x="3062"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1" name="Freeform 59">
            <a:extLst>
              <a:ext uri="{FF2B5EF4-FFF2-40B4-BE49-F238E27FC236}">
                <a16:creationId xmlns:a16="http://schemas.microsoft.com/office/drawing/2014/main" id="{3B170FF5-C388-CA1C-C21B-327A500C61AF}"/>
              </a:ext>
            </a:extLst>
          </p:cNvPr>
          <p:cNvSpPr>
            <a:spLocks/>
          </p:cNvSpPr>
          <p:nvPr/>
        </p:nvSpPr>
        <p:spPr bwMode="auto">
          <a:xfrm>
            <a:off x="1531305" y="1764208"/>
            <a:ext cx="134938" cy="1828800"/>
          </a:xfrm>
          <a:custGeom>
            <a:avLst/>
            <a:gdLst>
              <a:gd name="T0" fmla="*/ 134938 w 133"/>
              <a:gd name="T1" fmla="*/ 1828800 h 1152"/>
              <a:gd name="T2" fmla="*/ 60874 w 133"/>
              <a:gd name="T3" fmla="*/ 1290638 h 1152"/>
              <a:gd name="T4" fmla="*/ 12175 w 133"/>
              <a:gd name="T5" fmla="*/ 750888 h 1152"/>
              <a:gd name="T6" fmla="*/ 134938 w 133"/>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 h="1152">
                <a:moveTo>
                  <a:pt x="133" y="1152"/>
                </a:moveTo>
                <a:cubicBezTo>
                  <a:pt x="106" y="1039"/>
                  <a:pt x="80" y="926"/>
                  <a:pt x="60" y="813"/>
                </a:cubicBezTo>
                <a:cubicBezTo>
                  <a:pt x="40" y="700"/>
                  <a:pt x="0" y="608"/>
                  <a:pt x="12" y="473"/>
                </a:cubicBezTo>
                <a:cubicBezTo>
                  <a:pt x="24" y="338"/>
                  <a:pt x="78" y="169"/>
                  <a:pt x="133"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2" name="Freeform 60">
            <a:extLst>
              <a:ext uri="{FF2B5EF4-FFF2-40B4-BE49-F238E27FC236}">
                <a16:creationId xmlns:a16="http://schemas.microsoft.com/office/drawing/2014/main" id="{A88D2188-A0F4-BF59-4427-75B3C944EC0D}"/>
              </a:ext>
            </a:extLst>
          </p:cNvPr>
          <p:cNvSpPr>
            <a:spLocks/>
          </p:cNvSpPr>
          <p:nvPr/>
        </p:nvSpPr>
        <p:spPr bwMode="auto">
          <a:xfrm flipH="1" flipV="1">
            <a:off x="1683705" y="3612058"/>
            <a:ext cx="153988" cy="1954213"/>
          </a:xfrm>
          <a:custGeom>
            <a:avLst/>
            <a:gdLst>
              <a:gd name="T0" fmla="*/ 153988 w 133"/>
              <a:gd name="T1" fmla="*/ 1954213 h 1152"/>
              <a:gd name="T2" fmla="*/ 69468 w 133"/>
              <a:gd name="T3" fmla="*/ 1379145 h 1152"/>
              <a:gd name="T4" fmla="*/ 13894 w 133"/>
              <a:gd name="T5" fmla="*/ 802381 h 1152"/>
              <a:gd name="T6" fmla="*/ 153988 w 133"/>
              <a:gd name="T7" fmla="*/ 0 h 115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3" h="1152">
                <a:moveTo>
                  <a:pt x="133" y="1152"/>
                </a:moveTo>
                <a:cubicBezTo>
                  <a:pt x="106" y="1039"/>
                  <a:pt x="80" y="926"/>
                  <a:pt x="60" y="813"/>
                </a:cubicBezTo>
                <a:cubicBezTo>
                  <a:pt x="40" y="700"/>
                  <a:pt x="0" y="608"/>
                  <a:pt x="12" y="473"/>
                </a:cubicBezTo>
                <a:cubicBezTo>
                  <a:pt x="24" y="338"/>
                  <a:pt x="78" y="169"/>
                  <a:pt x="133" y="0"/>
                </a:cubicBezTo>
              </a:path>
            </a:pathLst>
          </a:custGeom>
          <a:noFill/>
          <a:ln w="28575" cap="flat" cmpd="sng">
            <a:solidFill>
              <a:srgbClr val="000000"/>
            </a:solidFill>
            <a:prstDash val="sysDot"/>
            <a:round/>
            <a:headEnd type="none" w="med" len="med"/>
            <a:tailEnd type="non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3" name="Oval 61">
            <a:extLst>
              <a:ext uri="{FF2B5EF4-FFF2-40B4-BE49-F238E27FC236}">
                <a16:creationId xmlns:a16="http://schemas.microsoft.com/office/drawing/2014/main" id="{3611287E-78C6-35BF-9952-F7F85BE2CA43}"/>
              </a:ext>
            </a:extLst>
          </p:cNvPr>
          <p:cNvSpPr>
            <a:spLocks noChangeArrowheads="1"/>
          </p:cNvSpPr>
          <p:nvPr/>
        </p:nvSpPr>
        <p:spPr bwMode="auto">
          <a:xfrm>
            <a:off x="6470018" y="2419846"/>
            <a:ext cx="134937" cy="134937"/>
          </a:xfrm>
          <a:prstGeom prst="ellipse">
            <a:avLst/>
          </a:prstGeom>
          <a:solidFill>
            <a:srgbClr val="FFFFFF"/>
          </a:solidFill>
          <a:ln w="19050" algn="ctr">
            <a:solidFill>
              <a:schemeClr val="tx1"/>
            </a:solidFill>
            <a:prstDash val="sysDot"/>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4" name="Line 62">
            <a:extLst>
              <a:ext uri="{FF2B5EF4-FFF2-40B4-BE49-F238E27FC236}">
                <a16:creationId xmlns:a16="http://schemas.microsoft.com/office/drawing/2014/main" id="{2C8F0D9F-0AFB-3CAC-AE3F-A6F8AA76D12A}"/>
              </a:ext>
            </a:extLst>
          </p:cNvPr>
          <p:cNvSpPr>
            <a:spLocks noChangeShapeType="1"/>
          </p:cNvSpPr>
          <p:nvPr/>
        </p:nvSpPr>
        <p:spPr bwMode="auto">
          <a:xfrm>
            <a:off x="6843080" y="2486521"/>
            <a:ext cx="722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Line 63">
            <a:extLst>
              <a:ext uri="{FF2B5EF4-FFF2-40B4-BE49-F238E27FC236}">
                <a16:creationId xmlns:a16="http://schemas.microsoft.com/office/drawing/2014/main" id="{DA1064DD-3053-FCE3-8875-33E3BF50C56B}"/>
              </a:ext>
            </a:extLst>
          </p:cNvPr>
          <p:cNvSpPr>
            <a:spLocks noChangeShapeType="1"/>
          </p:cNvSpPr>
          <p:nvPr/>
        </p:nvSpPr>
        <p:spPr bwMode="auto">
          <a:xfrm>
            <a:off x="6843080" y="3610471"/>
            <a:ext cx="72231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6" name="Line 64">
            <a:extLst>
              <a:ext uri="{FF2B5EF4-FFF2-40B4-BE49-F238E27FC236}">
                <a16:creationId xmlns:a16="http://schemas.microsoft.com/office/drawing/2014/main" id="{61EEC033-7E58-C64C-7778-12FC743A4605}"/>
              </a:ext>
            </a:extLst>
          </p:cNvPr>
          <p:cNvSpPr>
            <a:spLocks noChangeShapeType="1"/>
          </p:cNvSpPr>
          <p:nvPr/>
        </p:nvSpPr>
        <p:spPr bwMode="auto">
          <a:xfrm>
            <a:off x="7222493" y="2486521"/>
            <a:ext cx="0" cy="112395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7" name="Text Box 65">
            <a:extLst>
              <a:ext uri="{FF2B5EF4-FFF2-40B4-BE49-F238E27FC236}">
                <a16:creationId xmlns:a16="http://schemas.microsoft.com/office/drawing/2014/main" id="{77B47074-3863-B090-A290-60583C24A7B5}"/>
              </a:ext>
            </a:extLst>
          </p:cNvPr>
          <p:cNvSpPr txBox="1">
            <a:spLocks noChangeArrowheads="1"/>
          </p:cNvSpPr>
          <p:nvPr/>
        </p:nvSpPr>
        <p:spPr bwMode="auto">
          <a:xfrm>
            <a:off x="7193918" y="2805608"/>
            <a:ext cx="742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a:cs typeface="Arial" charset="0"/>
              </a:rPr>
              <a:t>Δ</a:t>
            </a:r>
          </a:p>
        </p:txBody>
      </p:sp>
      <p:sp>
        <p:nvSpPr>
          <p:cNvPr id="68" name="Line 66">
            <a:extLst>
              <a:ext uri="{FF2B5EF4-FFF2-40B4-BE49-F238E27FC236}">
                <a16:creationId xmlns:a16="http://schemas.microsoft.com/office/drawing/2014/main" id="{71AC7BB1-CBE5-D399-D88A-862CC4BB486B}"/>
              </a:ext>
            </a:extLst>
          </p:cNvPr>
          <p:cNvSpPr>
            <a:spLocks noChangeShapeType="1"/>
          </p:cNvSpPr>
          <p:nvPr/>
        </p:nvSpPr>
        <p:spPr bwMode="auto">
          <a:xfrm>
            <a:off x="1694818" y="5948858"/>
            <a:ext cx="0" cy="361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9" name="Line 67">
            <a:extLst>
              <a:ext uri="{FF2B5EF4-FFF2-40B4-BE49-F238E27FC236}">
                <a16:creationId xmlns:a16="http://schemas.microsoft.com/office/drawing/2014/main" id="{7BBA2ACD-A9C0-1232-975A-65F92930DCAD}"/>
              </a:ext>
            </a:extLst>
          </p:cNvPr>
          <p:cNvSpPr>
            <a:spLocks noChangeShapeType="1"/>
          </p:cNvSpPr>
          <p:nvPr/>
        </p:nvSpPr>
        <p:spPr bwMode="auto">
          <a:xfrm>
            <a:off x="6617655" y="5186858"/>
            <a:ext cx="0" cy="112395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0" name="Line 68">
            <a:extLst>
              <a:ext uri="{FF2B5EF4-FFF2-40B4-BE49-F238E27FC236}">
                <a16:creationId xmlns:a16="http://schemas.microsoft.com/office/drawing/2014/main" id="{0D019984-1C23-1A74-58B5-C0C23A3BF521}"/>
              </a:ext>
            </a:extLst>
          </p:cNvPr>
          <p:cNvSpPr>
            <a:spLocks noChangeShapeType="1"/>
          </p:cNvSpPr>
          <p:nvPr/>
        </p:nvSpPr>
        <p:spPr bwMode="auto">
          <a:xfrm>
            <a:off x="1694818" y="6148883"/>
            <a:ext cx="4910137"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1" name="Text Box 69">
            <a:extLst>
              <a:ext uri="{FF2B5EF4-FFF2-40B4-BE49-F238E27FC236}">
                <a16:creationId xmlns:a16="http://schemas.microsoft.com/office/drawing/2014/main" id="{92AABCD0-59D7-5310-0EAA-A30CBEEBEE80}"/>
              </a:ext>
            </a:extLst>
          </p:cNvPr>
          <p:cNvSpPr txBox="1">
            <a:spLocks noChangeArrowheads="1"/>
          </p:cNvSpPr>
          <p:nvPr/>
        </p:nvSpPr>
        <p:spPr bwMode="auto">
          <a:xfrm>
            <a:off x="2569530" y="5672633"/>
            <a:ext cx="2847975" cy="45720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a:ln>
                  <a:noFill/>
                </a:ln>
                <a:effectLst/>
                <a:uLnTx/>
                <a:uFillTx/>
                <a:latin typeface="Arial" charset="0"/>
              </a:rPr>
              <a:t>L</a:t>
            </a:r>
            <a:r>
              <a:rPr kumimoji="0" lang="en-US" altLang="en-US" sz="2400" b="0" i="0" u="none" strike="noStrike" kern="0" cap="none" spc="0" normalizeH="0" baseline="-25000" noProof="0">
                <a:ln>
                  <a:noFill/>
                </a:ln>
                <a:effectLst/>
                <a:uLnTx/>
                <a:uFillTx/>
                <a:latin typeface="Arial" charset="0"/>
              </a:rPr>
              <a:t>beam</a:t>
            </a:r>
            <a:endParaRPr kumimoji="0" lang="en-US" altLang="en-US" sz="2400" b="0" i="0" u="none" strike="noStrike" kern="0" cap="none" spc="0" normalizeH="0" baseline="0" noProof="0">
              <a:ln>
                <a:noFill/>
              </a:ln>
              <a:effectLst/>
              <a:uLnTx/>
              <a:uFillTx/>
              <a:latin typeface="Arial" charset="0"/>
            </a:endParaRPr>
          </a:p>
        </p:txBody>
      </p:sp>
      <p:sp>
        <p:nvSpPr>
          <p:cNvPr id="72" name="Line 70">
            <a:extLst>
              <a:ext uri="{FF2B5EF4-FFF2-40B4-BE49-F238E27FC236}">
                <a16:creationId xmlns:a16="http://schemas.microsoft.com/office/drawing/2014/main" id="{7FEED059-35D2-3B58-7E98-402521C23137}"/>
              </a:ext>
            </a:extLst>
          </p:cNvPr>
          <p:cNvSpPr>
            <a:spLocks noChangeShapeType="1"/>
          </p:cNvSpPr>
          <p:nvPr/>
        </p:nvSpPr>
        <p:spPr bwMode="auto">
          <a:xfrm flipV="1">
            <a:off x="1683705" y="2467471"/>
            <a:ext cx="4872038" cy="1125537"/>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3" name="Freeform 71">
            <a:extLst>
              <a:ext uri="{FF2B5EF4-FFF2-40B4-BE49-F238E27FC236}">
                <a16:creationId xmlns:a16="http://schemas.microsoft.com/office/drawing/2014/main" id="{B7007CD2-0723-67E2-60BB-25C6F411FEA2}"/>
              </a:ext>
            </a:extLst>
          </p:cNvPr>
          <p:cNvSpPr>
            <a:spLocks/>
          </p:cNvSpPr>
          <p:nvPr/>
        </p:nvSpPr>
        <p:spPr bwMode="auto">
          <a:xfrm rot="-811390">
            <a:off x="2560005" y="3043733"/>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4" name="Freeform 72">
            <a:extLst>
              <a:ext uri="{FF2B5EF4-FFF2-40B4-BE49-F238E27FC236}">
                <a16:creationId xmlns:a16="http://schemas.microsoft.com/office/drawing/2014/main" id="{BC31E0D1-17C2-7B90-D1B0-1C1E92177C17}"/>
              </a:ext>
            </a:extLst>
          </p:cNvPr>
          <p:cNvSpPr>
            <a:spLocks/>
          </p:cNvSpPr>
          <p:nvPr/>
        </p:nvSpPr>
        <p:spPr bwMode="auto">
          <a:xfrm rot="20006097" flipV="1">
            <a:off x="2702880" y="3662858"/>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5" name="Text Box 73">
            <a:extLst>
              <a:ext uri="{FF2B5EF4-FFF2-40B4-BE49-F238E27FC236}">
                <a16:creationId xmlns:a16="http://schemas.microsoft.com/office/drawing/2014/main" id="{87C1087D-1AB0-3249-1B61-585C8936DE71}"/>
              </a:ext>
            </a:extLst>
          </p:cNvPr>
          <p:cNvSpPr txBox="1">
            <a:spLocks noChangeArrowheads="1"/>
          </p:cNvSpPr>
          <p:nvPr/>
        </p:nvSpPr>
        <p:spPr bwMode="auto">
          <a:xfrm>
            <a:off x="1788480" y="2729408"/>
            <a:ext cx="1123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1" i="1" u="none" strike="noStrike" kern="0" cap="none" spc="0" normalizeH="0" baseline="0" noProof="0">
                <a:ln>
                  <a:noFill/>
                </a:ln>
                <a:effectLst/>
                <a:uLnTx/>
                <a:uFillTx/>
                <a:latin typeface="Arial" charset="0"/>
                <a:sym typeface="Symbol" pitchFamily="18" charset="2"/>
              </a:rPr>
              <a:t></a:t>
            </a:r>
          </a:p>
        </p:txBody>
      </p:sp>
      <p:sp>
        <p:nvSpPr>
          <p:cNvPr id="76" name="Text Box 74">
            <a:extLst>
              <a:ext uri="{FF2B5EF4-FFF2-40B4-BE49-F238E27FC236}">
                <a16:creationId xmlns:a16="http://schemas.microsoft.com/office/drawing/2014/main" id="{F6B29ABE-DE0D-6573-5232-8FB89A2A5E35}"/>
              </a:ext>
            </a:extLst>
          </p:cNvPr>
          <p:cNvSpPr txBox="1">
            <a:spLocks noChangeArrowheads="1"/>
          </p:cNvSpPr>
          <p:nvPr/>
        </p:nvSpPr>
        <p:spPr bwMode="auto">
          <a:xfrm>
            <a:off x="7680176" y="4369132"/>
            <a:ext cx="3298826" cy="52322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en-US" altLang="en-US" sz="2000" i="1" kern="0" dirty="0"/>
              <a:t>S</a:t>
            </a:r>
            <a:r>
              <a:rPr kumimoji="0" lang="en-US" altLang="en-US" sz="2000" b="0" i="1" u="none" strike="noStrike" kern="0" cap="none" spc="0" normalizeH="0" baseline="0" noProof="0" dirty="0">
                <a:ln>
                  <a:noFill/>
                </a:ln>
                <a:effectLst/>
                <a:uLnTx/>
                <a:uFillTx/>
                <a:latin typeface="Arial" charset="0"/>
              </a:rPr>
              <a:t>tory Drift Angle  </a:t>
            </a:r>
            <a:r>
              <a:rPr kumimoji="0" lang="en-US" altLang="en-US" sz="2800" b="0" i="1" u="none" strike="noStrike" kern="0" cap="none" spc="0" normalizeH="0" baseline="0" noProof="0" dirty="0">
                <a:ln>
                  <a:noFill/>
                </a:ln>
                <a:effectLst/>
                <a:uLnTx/>
                <a:uFillTx/>
                <a:latin typeface="Arial" charset="0"/>
                <a:sym typeface="Symbol" pitchFamily="18" charset="2"/>
              </a:rPr>
              <a:t></a:t>
            </a:r>
            <a:r>
              <a:rPr kumimoji="0" lang="en-US" altLang="en-US" sz="2000" b="0" i="1" u="none" strike="noStrike" kern="0" cap="none" spc="0" normalizeH="0" baseline="0" noProof="0" dirty="0">
                <a:ln>
                  <a:noFill/>
                </a:ln>
                <a:effectLst/>
                <a:uLnTx/>
                <a:uFillTx/>
                <a:latin typeface="Arial" charset="0"/>
                <a:sym typeface="Symbol" pitchFamily="18" charset="2"/>
              </a:rPr>
              <a:t> </a:t>
            </a:r>
            <a:r>
              <a:rPr kumimoji="0" lang="en-US" altLang="en-US" sz="2000" b="0" i="0" u="none" strike="noStrike" kern="0" cap="none" spc="0" normalizeH="0" baseline="0" noProof="0" dirty="0">
                <a:ln>
                  <a:noFill/>
                </a:ln>
                <a:effectLst/>
                <a:uLnTx/>
                <a:uFillTx/>
                <a:latin typeface="Arial" charset="0"/>
                <a:sym typeface="Symbol" pitchFamily="18" charset="2"/>
              </a:rPr>
              <a:t> =</a:t>
            </a:r>
            <a:endParaRPr kumimoji="0" lang="en-US" altLang="en-US" sz="2800" b="0" i="1" u="none" strike="noStrike" kern="0" cap="none" spc="0" normalizeH="0" baseline="0" noProof="0" dirty="0">
              <a:ln>
                <a:noFill/>
              </a:ln>
              <a:effectLst/>
              <a:uLnTx/>
              <a:uFillTx/>
              <a:latin typeface="Arial" charset="0"/>
              <a:sym typeface="Symbol" pitchFamily="18" charset="2"/>
            </a:endParaRPr>
          </a:p>
        </p:txBody>
      </p:sp>
      <p:sp>
        <p:nvSpPr>
          <p:cNvPr id="77" name="Text Box 75">
            <a:extLst>
              <a:ext uri="{FF2B5EF4-FFF2-40B4-BE49-F238E27FC236}">
                <a16:creationId xmlns:a16="http://schemas.microsoft.com/office/drawing/2014/main" id="{CE9036E0-8C62-E729-9E30-1B483CEBB1F6}"/>
              </a:ext>
            </a:extLst>
          </p:cNvPr>
          <p:cNvSpPr txBox="1">
            <a:spLocks noChangeArrowheads="1"/>
          </p:cNvSpPr>
          <p:nvPr/>
        </p:nvSpPr>
        <p:spPr bwMode="auto">
          <a:xfrm>
            <a:off x="10373619" y="4254177"/>
            <a:ext cx="742950" cy="52322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sz="2800">
                <a:cs typeface="Arial" charset="0"/>
              </a:rPr>
              <a:t>Δ</a:t>
            </a:r>
          </a:p>
        </p:txBody>
      </p:sp>
      <p:sp>
        <p:nvSpPr>
          <p:cNvPr id="78" name="Text Box 76">
            <a:extLst>
              <a:ext uri="{FF2B5EF4-FFF2-40B4-BE49-F238E27FC236}">
                <a16:creationId xmlns:a16="http://schemas.microsoft.com/office/drawing/2014/main" id="{9C14B93E-E4D3-1947-288A-66418EEF3D37}"/>
              </a:ext>
            </a:extLst>
          </p:cNvPr>
          <p:cNvSpPr txBox="1">
            <a:spLocks noChangeArrowheads="1"/>
          </p:cNvSpPr>
          <p:nvPr/>
        </p:nvSpPr>
        <p:spPr bwMode="auto">
          <a:xfrm>
            <a:off x="9483031" y="4663752"/>
            <a:ext cx="2847975" cy="457200"/>
          </a:xfrm>
          <a:prstGeom prst="rect">
            <a:avLst/>
          </a:prstGeom>
          <a:noFill/>
          <a:ln w="19050" algn="ctr">
            <a:no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err="1">
                <a:ln>
                  <a:noFill/>
                </a:ln>
                <a:effectLst/>
                <a:uLnTx/>
                <a:uFillTx/>
                <a:latin typeface="Arial" charset="0"/>
              </a:rPr>
              <a:t>L</a:t>
            </a:r>
            <a:r>
              <a:rPr kumimoji="0" lang="en-US" altLang="en-US" sz="2400" b="0" i="0" u="none" strike="noStrike" kern="0" cap="none" spc="0" normalizeH="0" baseline="-25000" noProof="0" dirty="0" err="1">
                <a:ln>
                  <a:noFill/>
                </a:ln>
                <a:effectLst/>
                <a:uLnTx/>
                <a:uFillTx/>
                <a:latin typeface="Arial" charset="0"/>
              </a:rPr>
              <a:t>beam</a:t>
            </a:r>
            <a:endParaRPr kumimoji="0" lang="en-US" altLang="en-US" sz="2400" b="0" i="0" u="none" strike="noStrike" kern="0" cap="none" spc="0" normalizeH="0" baseline="0" noProof="0" dirty="0">
              <a:ln>
                <a:noFill/>
              </a:ln>
              <a:effectLst/>
              <a:uLnTx/>
              <a:uFillTx/>
              <a:latin typeface="Arial" charset="0"/>
            </a:endParaRPr>
          </a:p>
        </p:txBody>
      </p:sp>
      <p:sp>
        <p:nvSpPr>
          <p:cNvPr id="79" name="Line 77">
            <a:extLst>
              <a:ext uri="{FF2B5EF4-FFF2-40B4-BE49-F238E27FC236}">
                <a16:creationId xmlns:a16="http://schemas.microsoft.com/office/drawing/2014/main" id="{51F75325-B772-3CBF-AADF-70828874A016}"/>
              </a:ext>
            </a:extLst>
          </p:cNvPr>
          <p:cNvSpPr>
            <a:spLocks noChangeShapeType="1"/>
          </p:cNvSpPr>
          <p:nvPr/>
        </p:nvSpPr>
        <p:spPr bwMode="auto">
          <a:xfrm>
            <a:off x="10349806" y="4711377"/>
            <a:ext cx="914400"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effectLst/>
              <a:uLnTx/>
              <a:uFillTx/>
            </a:endParaRPr>
          </a:p>
        </p:txBody>
      </p:sp>
    </p:spTree>
    <p:extLst>
      <p:ext uri="{BB962C8B-B14F-4D97-AF65-F5344CB8AC3E}">
        <p14:creationId xmlns:p14="http://schemas.microsoft.com/office/powerpoint/2010/main" val="3191781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5190865-7F21-8253-5527-AB8E4257AA5A}"/>
              </a:ext>
            </a:extLst>
          </p:cNvPr>
          <p:cNvSpPr>
            <a:spLocks noGrp="1"/>
          </p:cNvSpPr>
          <p:nvPr>
            <p:ph type="sldNum" sz="quarter" idx="40"/>
          </p:nvPr>
        </p:nvSpPr>
        <p:spPr/>
        <p:txBody>
          <a:bodyPr/>
          <a:lstStyle/>
          <a:p>
            <a:pPr>
              <a:defRPr/>
            </a:pPr>
            <a:fld id="{46425072-6E52-45A8-8A7E-A5B11BCA4176}" type="slidenum">
              <a:rPr lang="en-US" altLang="en-US" smtClean="0"/>
              <a:pPr>
                <a:defRPr/>
              </a:pPr>
              <a:t>162</a:t>
            </a:fld>
            <a:endParaRPr lang="en-US" altLang="en-US" dirty="0"/>
          </a:p>
        </p:txBody>
      </p:sp>
      <p:pic>
        <p:nvPicPr>
          <p:cNvPr id="3" name="Picture 2" descr="Test Setup -1">
            <a:extLst>
              <a:ext uri="{FF2B5EF4-FFF2-40B4-BE49-F238E27FC236}">
                <a16:creationId xmlns:a16="http://schemas.microsoft.com/office/drawing/2014/main" id="{77C5E6BF-803A-6B95-99B8-D12E771157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13660" y="531614"/>
            <a:ext cx="9564679" cy="63000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Box 4">
            <a:extLst>
              <a:ext uri="{FF2B5EF4-FFF2-40B4-BE49-F238E27FC236}">
                <a16:creationId xmlns:a16="http://schemas.microsoft.com/office/drawing/2014/main" id="{EA28A88A-8C1B-8BE1-B106-FAD478EEB217}"/>
              </a:ext>
            </a:extLst>
          </p:cNvPr>
          <p:cNvSpPr txBox="1"/>
          <p:nvPr/>
        </p:nvSpPr>
        <p:spPr>
          <a:xfrm>
            <a:off x="-384720" y="69949"/>
            <a:ext cx="6093724" cy="461665"/>
          </a:xfrm>
          <a:prstGeom prst="rect">
            <a:avLst/>
          </a:prstGeom>
          <a:noFill/>
        </p:spPr>
        <p:txBody>
          <a:bodyPr wrap="square">
            <a:spAutoFit/>
          </a:bodyPr>
          <a:lstStyle/>
          <a:p>
            <a:pPr algn="ctr"/>
            <a:r>
              <a:rPr lang="en-US" sz="2400" b="1" dirty="0"/>
              <a:t>Typical Exterior </a:t>
            </a:r>
            <a:r>
              <a:rPr lang="en-US" sz="2400" b="1" dirty="0" err="1"/>
              <a:t>Subassemblage</a:t>
            </a:r>
            <a:endParaRPr lang="en-US" sz="2400" b="1" dirty="0"/>
          </a:p>
        </p:txBody>
      </p:sp>
    </p:spTree>
    <p:extLst>
      <p:ext uri="{BB962C8B-B14F-4D97-AF65-F5344CB8AC3E}">
        <p14:creationId xmlns:p14="http://schemas.microsoft.com/office/powerpoint/2010/main" val="24798927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p:txBody>
          <a:bodyPr/>
          <a:lstStyle/>
          <a:p>
            <a:r>
              <a:rPr lang="en-US" dirty="0"/>
              <a:t>Typical Exterior </a:t>
            </a:r>
            <a:r>
              <a:rPr lang="en-US" dirty="0" err="1"/>
              <a:t>Subassemblage</a:t>
            </a:r>
            <a:endParaRPr lang="en-US" dirty="0"/>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163</a:t>
            </a:fld>
            <a:endParaRPr lang="en-US" altLang="en-US" dirty="0"/>
          </a:p>
        </p:txBody>
      </p:sp>
      <p:grpSp>
        <p:nvGrpSpPr>
          <p:cNvPr id="2" name="Group 2">
            <a:extLst>
              <a:ext uri="{FF2B5EF4-FFF2-40B4-BE49-F238E27FC236}">
                <a16:creationId xmlns:a16="http://schemas.microsoft.com/office/drawing/2014/main" id="{6DDF3B87-594A-251F-35F4-7421FA4632C0}"/>
              </a:ext>
            </a:extLst>
          </p:cNvPr>
          <p:cNvGrpSpPr>
            <a:grpSpLocks/>
          </p:cNvGrpSpPr>
          <p:nvPr/>
        </p:nvGrpSpPr>
        <p:grpSpPr bwMode="auto">
          <a:xfrm>
            <a:off x="2207568" y="1554002"/>
            <a:ext cx="8353425" cy="4999038"/>
            <a:chOff x="112" y="546"/>
            <a:chExt cx="5452" cy="3528"/>
          </a:xfrm>
        </p:grpSpPr>
        <p:grpSp>
          <p:nvGrpSpPr>
            <p:cNvPr id="5" name="Group 3">
              <a:extLst>
                <a:ext uri="{FF2B5EF4-FFF2-40B4-BE49-F238E27FC236}">
                  <a16:creationId xmlns:a16="http://schemas.microsoft.com/office/drawing/2014/main" id="{51796710-A23F-7315-8979-26FD93D17268}"/>
                </a:ext>
              </a:extLst>
            </p:cNvPr>
            <p:cNvGrpSpPr>
              <a:grpSpLocks/>
            </p:cNvGrpSpPr>
            <p:nvPr/>
          </p:nvGrpSpPr>
          <p:grpSpPr bwMode="auto">
            <a:xfrm>
              <a:off x="2682" y="834"/>
              <a:ext cx="312" cy="2772"/>
              <a:chOff x="2028" y="648"/>
              <a:chExt cx="312" cy="2772"/>
            </a:xfrm>
          </p:grpSpPr>
          <p:sp>
            <p:nvSpPr>
              <p:cNvPr id="61" name="Rectangle 4">
                <a:extLst>
                  <a:ext uri="{FF2B5EF4-FFF2-40B4-BE49-F238E27FC236}">
                    <a16:creationId xmlns:a16="http://schemas.microsoft.com/office/drawing/2014/main" id="{16D5B3CA-2E7E-350C-F8FD-DD92CD3AC425}"/>
                  </a:ext>
                </a:extLst>
              </p:cNvPr>
              <p:cNvSpPr>
                <a:spLocks noChangeArrowheads="1"/>
              </p:cNvSpPr>
              <p:nvPr/>
            </p:nvSpPr>
            <p:spPr bwMode="auto">
              <a:xfrm>
                <a:off x="2028" y="648"/>
                <a:ext cx="312" cy="277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2" name="Line 5">
                <a:extLst>
                  <a:ext uri="{FF2B5EF4-FFF2-40B4-BE49-F238E27FC236}">
                    <a16:creationId xmlns:a16="http://schemas.microsoft.com/office/drawing/2014/main" id="{CEF73428-BC33-F3C5-BB5F-4E73251268FC}"/>
                  </a:ext>
                </a:extLst>
              </p:cNvPr>
              <p:cNvSpPr>
                <a:spLocks noChangeShapeType="1"/>
              </p:cNvSpPr>
              <p:nvPr/>
            </p:nvSpPr>
            <p:spPr bwMode="auto">
              <a:xfrm>
                <a:off x="2286"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3" name="Line 6">
                <a:extLst>
                  <a:ext uri="{FF2B5EF4-FFF2-40B4-BE49-F238E27FC236}">
                    <a16:creationId xmlns:a16="http://schemas.microsoft.com/office/drawing/2014/main" id="{AF80AE3E-6B79-E092-81F2-11138F345B52}"/>
                  </a:ext>
                </a:extLst>
              </p:cNvPr>
              <p:cNvSpPr>
                <a:spLocks noChangeShapeType="1"/>
              </p:cNvSpPr>
              <p:nvPr/>
            </p:nvSpPr>
            <p:spPr bwMode="auto">
              <a:xfrm>
                <a:off x="2082" y="648"/>
                <a:ext cx="0" cy="2772"/>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6" name="Group 7">
              <a:extLst>
                <a:ext uri="{FF2B5EF4-FFF2-40B4-BE49-F238E27FC236}">
                  <a16:creationId xmlns:a16="http://schemas.microsoft.com/office/drawing/2014/main" id="{1C4E10AA-FF9A-0FF8-B0A1-FD6000D7F23D}"/>
                </a:ext>
              </a:extLst>
            </p:cNvPr>
            <p:cNvGrpSpPr>
              <a:grpSpLocks/>
            </p:cNvGrpSpPr>
            <p:nvPr/>
          </p:nvGrpSpPr>
          <p:grpSpPr bwMode="auto">
            <a:xfrm rot="16200000" flipH="1">
              <a:off x="2688" y="546"/>
              <a:ext cx="288" cy="288"/>
              <a:chOff x="3216" y="720"/>
              <a:chExt cx="288" cy="288"/>
            </a:xfrm>
          </p:grpSpPr>
          <p:sp>
            <p:nvSpPr>
              <p:cNvPr id="57" name="Rectangle 8">
                <a:extLst>
                  <a:ext uri="{FF2B5EF4-FFF2-40B4-BE49-F238E27FC236}">
                    <a16:creationId xmlns:a16="http://schemas.microsoft.com/office/drawing/2014/main" id="{0A7DC31F-3B91-DE04-401A-2FE8781EF435}"/>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Oval 9">
                <a:extLst>
                  <a:ext uri="{FF2B5EF4-FFF2-40B4-BE49-F238E27FC236}">
                    <a16:creationId xmlns:a16="http://schemas.microsoft.com/office/drawing/2014/main" id="{A3F8CCF5-84E6-B670-C300-8A977CD517FD}"/>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9" name="Oval 10">
                <a:extLst>
                  <a:ext uri="{FF2B5EF4-FFF2-40B4-BE49-F238E27FC236}">
                    <a16:creationId xmlns:a16="http://schemas.microsoft.com/office/drawing/2014/main" id="{C8656512-45FB-43FB-ADA6-BB7BC0001E9C}"/>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0" name="Rectangle 11">
                <a:extLst>
                  <a:ext uri="{FF2B5EF4-FFF2-40B4-BE49-F238E27FC236}">
                    <a16:creationId xmlns:a16="http://schemas.microsoft.com/office/drawing/2014/main" id="{9C9905AF-034A-8B50-37BF-54B19A1CC0A1}"/>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7" name="Group 12">
              <a:extLst>
                <a:ext uri="{FF2B5EF4-FFF2-40B4-BE49-F238E27FC236}">
                  <a16:creationId xmlns:a16="http://schemas.microsoft.com/office/drawing/2014/main" id="{FDD96915-F7AC-3877-E557-EC07C99411B8}"/>
                </a:ext>
              </a:extLst>
            </p:cNvPr>
            <p:cNvGrpSpPr>
              <a:grpSpLocks/>
            </p:cNvGrpSpPr>
            <p:nvPr/>
          </p:nvGrpSpPr>
          <p:grpSpPr bwMode="auto">
            <a:xfrm rot="16200000" flipV="1">
              <a:off x="2586" y="3594"/>
              <a:ext cx="480" cy="480"/>
              <a:chOff x="2880" y="864"/>
              <a:chExt cx="480" cy="480"/>
            </a:xfrm>
          </p:grpSpPr>
          <p:grpSp>
            <p:nvGrpSpPr>
              <p:cNvPr id="41" name="Group 13">
                <a:extLst>
                  <a:ext uri="{FF2B5EF4-FFF2-40B4-BE49-F238E27FC236}">
                    <a16:creationId xmlns:a16="http://schemas.microsoft.com/office/drawing/2014/main" id="{DE353FAB-380F-D2ED-C4DC-4664E4745907}"/>
                  </a:ext>
                </a:extLst>
              </p:cNvPr>
              <p:cNvGrpSpPr>
                <a:grpSpLocks/>
              </p:cNvGrpSpPr>
              <p:nvPr/>
            </p:nvGrpSpPr>
            <p:grpSpPr bwMode="auto">
              <a:xfrm>
                <a:off x="2976" y="960"/>
                <a:ext cx="384" cy="288"/>
                <a:chOff x="2976" y="960"/>
                <a:chExt cx="384" cy="288"/>
              </a:xfrm>
            </p:grpSpPr>
            <p:sp>
              <p:nvSpPr>
                <p:cNvPr id="50" name="Rectangle 14">
                  <a:extLst>
                    <a:ext uri="{FF2B5EF4-FFF2-40B4-BE49-F238E27FC236}">
                      <a16:creationId xmlns:a16="http://schemas.microsoft.com/office/drawing/2014/main" id="{05E87483-2090-02A4-0263-655BA1172032}"/>
                    </a:ext>
                  </a:extLst>
                </p:cNvPr>
                <p:cNvSpPr>
                  <a:spLocks noChangeArrowheads="1"/>
                </p:cNvSpPr>
                <p:nvPr/>
              </p:nvSpPr>
              <p:spPr bwMode="auto">
                <a:xfrm>
                  <a:off x="3024" y="100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1" name="Group 15">
                  <a:extLst>
                    <a:ext uri="{FF2B5EF4-FFF2-40B4-BE49-F238E27FC236}">
                      <a16:creationId xmlns:a16="http://schemas.microsoft.com/office/drawing/2014/main" id="{2FB63F7C-045F-5C18-8C56-0AA759B5E050}"/>
                    </a:ext>
                  </a:extLst>
                </p:cNvPr>
                <p:cNvGrpSpPr>
                  <a:grpSpLocks/>
                </p:cNvGrpSpPr>
                <p:nvPr/>
              </p:nvGrpSpPr>
              <p:grpSpPr bwMode="auto">
                <a:xfrm>
                  <a:off x="3072" y="960"/>
                  <a:ext cx="288" cy="288"/>
                  <a:chOff x="3216" y="720"/>
                  <a:chExt cx="288" cy="288"/>
                </a:xfrm>
              </p:grpSpPr>
              <p:sp>
                <p:nvSpPr>
                  <p:cNvPr id="53" name="Rectangle 16">
                    <a:extLst>
                      <a:ext uri="{FF2B5EF4-FFF2-40B4-BE49-F238E27FC236}">
                        <a16:creationId xmlns:a16="http://schemas.microsoft.com/office/drawing/2014/main" id="{9B23987A-A329-A524-2E05-D28BA7688981}"/>
                      </a:ext>
                    </a:extLst>
                  </p:cNvPr>
                  <p:cNvSpPr>
                    <a:spLocks noChangeArrowheads="1"/>
                  </p:cNvSpPr>
                  <p:nvPr/>
                </p:nvSpPr>
                <p:spPr bwMode="auto">
                  <a:xfrm>
                    <a:off x="3312" y="768"/>
                    <a:ext cx="144" cy="192"/>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4" name="Oval 17">
                    <a:extLst>
                      <a:ext uri="{FF2B5EF4-FFF2-40B4-BE49-F238E27FC236}">
                        <a16:creationId xmlns:a16="http://schemas.microsoft.com/office/drawing/2014/main" id="{82E485B9-3309-2292-E0C5-C8194D5BF1F7}"/>
                      </a:ext>
                    </a:extLst>
                  </p:cNvPr>
                  <p:cNvSpPr>
                    <a:spLocks noChangeArrowheads="1"/>
                  </p:cNvSpPr>
                  <p:nvPr/>
                </p:nvSpPr>
                <p:spPr bwMode="auto">
                  <a:xfrm>
                    <a:off x="3216" y="768"/>
                    <a:ext cx="192" cy="192"/>
                  </a:xfrm>
                  <a:prstGeom prst="ellipse">
                    <a:avLst/>
                  </a:prstGeom>
                  <a:solidFill>
                    <a:srgbClr val="CECECE"/>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5" name="Oval 18">
                    <a:extLst>
                      <a:ext uri="{FF2B5EF4-FFF2-40B4-BE49-F238E27FC236}">
                        <a16:creationId xmlns:a16="http://schemas.microsoft.com/office/drawing/2014/main" id="{16428A4C-CF5B-4A43-934F-E364C11582A3}"/>
                      </a:ext>
                    </a:extLst>
                  </p:cNvPr>
                  <p:cNvSpPr>
                    <a:spLocks noChangeArrowheads="1"/>
                  </p:cNvSpPr>
                  <p:nvPr/>
                </p:nvSpPr>
                <p:spPr bwMode="auto">
                  <a:xfrm>
                    <a:off x="3264" y="816"/>
                    <a:ext cx="96" cy="96"/>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6" name="Rectangle 19">
                    <a:extLst>
                      <a:ext uri="{FF2B5EF4-FFF2-40B4-BE49-F238E27FC236}">
                        <a16:creationId xmlns:a16="http://schemas.microsoft.com/office/drawing/2014/main" id="{FA38EACE-6585-9D3D-F539-74EDC4D00CE4}"/>
                      </a:ext>
                    </a:extLst>
                  </p:cNvPr>
                  <p:cNvSpPr>
                    <a:spLocks noChangeArrowheads="1"/>
                  </p:cNvSpPr>
                  <p:nvPr/>
                </p:nvSpPr>
                <p:spPr bwMode="auto">
                  <a:xfrm>
                    <a:off x="3456" y="72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52" name="Rectangle 20">
                  <a:extLst>
                    <a:ext uri="{FF2B5EF4-FFF2-40B4-BE49-F238E27FC236}">
                      <a16:creationId xmlns:a16="http://schemas.microsoft.com/office/drawing/2014/main" id="{C3826ECE-0971-3A5F-F7B9-02A3816605DE}"/>
                    </a:ext>
                  </a:extLst>
                </p:cNvPr>
                <p:cNvSpPr>
                  <a:spLocks noChangeArrowheads="1"/>
                </p:cNvSpPr>
                <p:nvPr/>
              </p:nvSpPr>
              <p:spPr bwMode="auto">
                <a:xfrm>
                  <a:off x="2976" y="960"/>
                  <a:ext cx="48"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42" name="Line 21">
                <a:extLst>
                  <a:ext uri="{FF2B5EF4-FFF2-40B4-BE49-F238E27FC236}">
                    <a16:creationId xmlns:a16="http://schemas.microsoft.com/office/drawing/2014/main" id="{FC3050C9-6FD5-AFC2-1885-A5502EF4CB89}"/>
                  </a:ext>
                </a:extLst>
              </p:cNvPr>
              <p:cNvSpPr>
                <a:spLocks noChangeShapeType="1"/>
              </p:cNvSpPr>
              <p:nvPr/>
            </p:nvSpPr>
            <p:spPr bwMode="auto">
              <a:xfrm>
                <a:off x="2960" y="864"/>
                <a:ext cx="0" cy="480"/>
              </a:xfrm>
              <a:prstGeom prst="line">
                <a:avLst/>
              </a:prstGeom>
              <a:noFill/>
              <a:ln w="571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3" name="Group 22">
                <a:extLst>
                  <a:ext uri="{FF2B5EF4-FFF2-40B4-BE49-F238E27FC236}">
                    <a16:creationId xmlns:a16="http://schemas.microsoft.com/office/drawing/2014/main" id="{EB727C37-6059-1217-C410-2B65FF3AE69C}"/>
                  </a:ext>
                </a:extLst>
              </p:cNvPr>
              <p:cNvGrpSpPr>
                <a:grpSpLocks/>
              </p:cNvGrpSpPr>
              <p:nvPr/>
            </p:nvGrpSpPr>
            <p:grpSpPr bwMode="auto">
              <a:xfrm>
                <a:off x="2880" y="864"/>
                <a:ext cx="96" cy="432"/>
                <a:chOff x="2736" y="816"/>
                <a:chExt cx="96" cy="432"/>
              </a:xfrm>
            </p:grpSpPr>
            <p:grpSp>
              <p:nvGrpSpPr>
                <p:cNvPr id="44" name="Group 23">
                  <a:extLst>
                    <a:ext uri="{FF2B5EF4-FFF2-40B4-BE49-F238E27FC236}">
                      <a16:creationId xmlns:a16="http://schemas.microsoft.com/office/drawing/2014/main" id="{C97481CE-E98A-0DCA-6878-843240389483}"/>
                    </a:ext>
                  </a:extLst>
                </p:cNvPr>
                <p:cNvGrpSpPr>
                  <a:grpSpLocks/>
                </p:cNvGrpSpPr>
                <p:nvPr/>
              </p:nvGrpSpPr>
              <p:grpSpPr bwMode="auto">
                <a:xfrm>
                  <a:off x="2736" y="816"/>
                  <a:ext cx="96" cy="198"/>
                  <a:chOff x="2736" y="816"/>
                  <a:chExt cx="96" cy="198"/>
                </a:xfrm>
              </p:grpSpPr>
              <p:sp>
                <p:nvSpPr>
                  <p:cNvPr id="48" name="Line 24">
                    <a:extLst>
                      <a:ext uri="{FF2B5EF4-FFF2-40B4-BE49-F238E27FC236}">
                        <a16:creationId xmlns:a16="http://schemas.microsoft.com/office/drawing/2014/main" id="{D9778B57-A992-3C3D-9DF5-828BE366037A}"/>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9" name="Line 25">
                    <a:extLst>
                      <a:ext uri="{FF2B5EF4-FFF2-40B4-BE49-F238E27FC236}">
                        <a16:creationId xmlns:a16="http://schemas.microsoft.com/office/drawing/2014/main" id="{C388DB74-6CBE-D96B-77A7-FBCC37FB98A6}"/>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45" name="Group 26">
                  <a:extLst>
                    <a:ext uri="{FF2B5EF4-FFF2-40B4-BE49-F238E27FC236}">
                      <a16:creationId xmlns:a16="http://schemas.microsoft.com/office/drawing/2014/main" id="{E67BF57E-00FB-3330-95A1-7C86E66C1E0E}"/>
                    </a:ext>
                  </a:extLst>
                </p:cNvPr>
                <p:cNvGrpSpPr>
                  <a:grpSpLocks/>
                </p:cNvGrpSpPr>
                <p:nvPr/>
              </p:nvGrpSpPr>
              <p:grpSpPr bwMode="auto">
                <a:xfrm>
                  <a:off x="2736" y="1050"/>
                  <a:ext cx="96" cy="198"/>
                  <a:chOff x="2736" y="816"/>
                  <a:chExt cx="96" cy="198"/>
                </a:xfrm>
              </p:grpSpPr>
              <p:sp>
                <p:nvSpPr>
                  <p:cNvPr id="46" name="Line 27">
                    <a:extLst>
                      <a:ext uri="{FF2B5EF4-FFF2-40B4-BE49-F238E27FC236}">
                        <a16:creationId xmlns:a16="http://schemas.microsoft.com/office/drawing/2014/main" id="{5F7B3CE1-4A65-35CA-4EB3-3A605AB56944}"/>
                      </a:ext>
                    </a:extLst>
                  </p:cNvPr>
                  <p:cNvSpPr>
                    <a:spLocks noChangeShapeType="1"/>
                  </p:cNvSpPr>
                  <p:nvPr/>
                </p:nvSpPr>
                <p:spPr bwMode="auto">
                  <a:xfrm>
                    <a:off x="2736" y="816"/>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Line 28">
                    <a:extLst>
                      <a:ext uri="{FF2B5EF4-FFF2-40B4-BE49-F238E27FC236}">
                        <a16:creationId xmlns:a16="http://schemas.microsoft.com/office/drawing/2014/main" id="{E369DA9F-F6AC-7B37-3FD8-3BE18449680E}"/>
                      </a:ext>
                    </a:extLst>
                  </p:cNvPr>
                  <p:cNvSpPr>
                    <a:spLocks noChangeShapeType="1"/>
                  </p:cNvSpPr>
                  <p:nvPr/>
                </p:nvSpPr>
                <p:spPr bwMode="auto">
                  <a:xfrm>
                    <a:off x="2736" y="918"/>
                    <a:ext cx="96" cy="96"/>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grpSp>
          <p:nvGrpSpPr>
            <p:cNvPr id="8" name="Group 29">
              <a:extLst>
                <a:ext uri="{FF2B5EF4-FFF2-40B4-BE49-F238E27FC236}">
                  <a16:creationId xmlns:a16="http://schemas.microsoft.com/office/drawing/2014/main" id="{980A774C-9323-B81F-47A0-5F41E2898C50}"/>
                </a:ext>
              </a:extLst>
            </p:cNvPr>
            <p:cNvGrpSpPr>
              <a:grpSpLocks/>
            </p:cNvGrpSpPr>
            <p:nvPr/>
          </p:nvGrpSpPr>
          <p:grpSpPr bwMode="auto">
            <a:xfrm rot="-5400000">
              <a:off x="3344" y="277"/>
              <a:ext cx="173" cy="730"/>
              <a:chOff x="4932" y="2486"/>
              <a:chExt cx="173" cy="730"/>
            </a:xfrm>
          </p:grpSpPr>
          <p:sp>
            <p:nvSpPr>
              <p:cNvPr id="39" name="AutoShape 30">
                <a:extLst>
                  <a:ext uri="{FF2B5EF4-FFF2-40B4-BE49-F238E27FC236}">
                    <a16:creationId xmlns:a16="http://schemas.microsoft.com/office/drawing/2014/main" id="{C2D358DA-99E8-A5AF-B85A-D914D84D3CE9}"/>
                  </a:ext>
                </a:extLst>
              </p:cNvPr>
              <p:cNvSpPr>
                <a:spLocks noChangeArrowheads="1"/>
              </p:cNvSpPr>
              <p:nvPr/>
            </p:nvSpPr>
            <p:spPr bwMode="auto">
              <a:xfrm>
                <a:off x="4932" y="2486"/>
                <a:ext cx="173" cy="364"/>
              </a:xfrm>
              <a:prstGeom prst="upArrow">
                <a:avLst>
                  <a:gd name="adj1" fmla="val 50000"/>
                  <a:gd name="adj2" fmla="val 52601"/>
                </a:avLst>
              </a:prstGeom>
              <a:solidFill>
                <a:schemeClr val="tx2">
                  <a:lumMod val="60000"/>
                  <a:lumOff val="40000"/>
                </a:schemeClr>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0" name="AutoShape 31">
                <a:extLst>
                  <a:ext uri="{FF2B5EF4-FFF2-40B4-BE49-F238E27FC236}">
                    <a16:creationId xmlns:a16="http://schemas.microsoft.com/office/drawing/2014/main" id="{DA9B5C74-DA4A-EA55-D0AD-EEA4B06ACA97}"/>
                  </a:ext>
                </a:extLst>
              </p:cNvPr>
              <p:cNvSpPr>
                <a:spLocks noChangeArrowheads="1"/>
              </p:cNvSpPr>
              <p:nvPr/>
            </p:nvSpPr>
            <p:spPr bwMode="auto">
              <a:xfrm flipV="1">
                <a:off x="4932" y="2852"/>
                <a:ext cx="173" cy="364"/>
              </a:xfrm>
              <a:prstGeom prst="upArrow">
                <a:avLst>
                  <a:gd name="adj1" fmla="val 50000"/>
                  <a:gd name="adj2" fmla="val 52601"/>
                </a:avLst>
              </a:prstGeom>
              <a:solidFill>
                <a:srgbClr val="FFFFFF"/>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9" name="Group 32">
              <a:extLst>
                <a:ext uri="{FF2B5EF4-FFF2-40B4-BE49-F238E27FC236}">
                  <a16:creationId xmlns:a16="http://schemas.microsoft.com/office/drawing/2014/main" id="{579282BC-610F-18DC-D793-41D2CA3695F1}"/>
                </a:ext>
              </a:extLst>
            </p:cNvPr>
            <p:cNvGrpSpPr>
              <a:grpSpLocks/>
            </p:cNvGrpSpPr>
            <p:nvPr/>
          </p:nvGrpSpPr>
          <p:grpSpPr bwMode="auto">
            <a:xfrm>
              <a:off x="2994" y="1914"/>
              <a:ext cx="2570" cy="558"/>
              <a:chOff x="2640" y="1914"/>
              <a:chExt cx="2926" cy="558"/>
            </a:xfrm>
          </p:grpSpPr>
          <p:grpSp>
            <p:nvGrpSpPr>
              <p:cNvPr id="25" name="Group 33">
                <a:extLst>
                  <a:ext uri="{FF2B5EF4-FFF2-40B4-BE49-F238E27FC236}">
                    <a16:creationId xmlns:a16="http://schemas.microsoft.com/office/drawing/2014/main" id="{1668FC5C-1CAD-B1F5-F20D-6A6760B31878}"/>
                  </a:ext>
                </a:extLst>
              </p:cNvPr>
              <p:cNvGrpSpPr>
                <a:grpSpLocks/>
              </p:cNvGrpSpPr>
              <p:nvPr/>
            </p:nvGrpSpPr>
            <p:grpSpPr bwMode="auto">
              <a:xfrm>
                <a:off x="2640" y="1914"/>
                <a:ext cx="2748" cy="558"/>
                <a:chOff x="2340" y="1728"/>
                <a:chExt cx="2748" cy="558"/>
              </a:xfrm>
            </p:grpSpPr>
            <p:sp>
              <p:nvSpPr>
                <p:cNvPr id="36" name="Rectangle 34">
                  <a:extLst>
                    <a:ext uri="{FF2B5EF4-FFF2-40B4-BE49-F238E27FC236}">
                      <a16:creationId xmlns:a16="http://schemas.microsoft.com/office/drawing/2014/main" id="{39C43C31-4546-73B0-AE44-E63D72AFE1E2}"/>
                    </a:ext>
                  </a:extLst>
                </p:cNvPr>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7" name="Line 35">
                  <a:extLst>
                    <a:ext uri="{FF2B5EF4-FFF2-40B4-BE49-F238E27FC236}">
                      <a16:creationId xmlns:a16="http://schemas.microsoft.com/office/drawing/2014/main" id="{9991E491-59C5-F59C-01F1-22F4F5DD25E9}"/>
                    </a:ext>
                  </a:extLst>
                </p:cNvPr>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Line 36">
                  <a:extLst>
                    <a:ext uri="{FF2B5EF4-FFF2-40B4-BE49-F238E27FC236}">
                      <a16:creationId xmlns:a16="http://schemas.microsoft.com/office/drawing/2014/main" id="{ECA78CAA-06FB-281C-25EC-CFDF0E22591F}"/>
                    </a:ext>
                  </a:extLst>
                </p:cNvPr>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6" name="Rectangle 37">
                <a:extLst>
                  <a:ext uri="{FF2B5EF4-FFF2-40B4-BE49-F238E27FC236}">
                    <a16:creationId xmlns:a16="http://schemas.microsoft.com/office/drawing/2014/main" id="{95E819DB-B161-874D-9F4B-2A81171F6DFC}"/>
                  </a:ext>
                </a:extLst>
              </p:cNvPr>
              <p:cNvSpPr>
                <a:spLocks noChangeArrowheads="1"/>
              </p:cNvSpPr>
              <p:nvPr/>
            </p:nvSpPr>
            <p:spPr bwMode="auto">
              <a:xfrm>
                <a:off x="2640" y="204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7" name="Group 38">
                <a:extLst>
                  <a:ext uri="{FF2B5EF4-FFF2-40B4-BE49-F238E27FC236}">
                    <a16:creationId xmlns:a16="http://schemas.microsoft.com/office/drawing/2014/main" id="{3F871951-C8DC-43D0-F7C5-22280224B8FF}"/>
                  </a:ext>
                </a:extLst>
              </p:cNvPr>
              <p:cNvGrpSpPr>
                <a:grpSpLocks/>
              </p:cNvGrpSpPr>
              <p:nvPr/>
            </p:nvGrpSpPr>
            <p:grpSpPr bwMode="auto">
              <a:xfrm>
                <a:off x="5210" y="2120"/>
                <a:ext cx="356" cy="256"/>
                <a:chOff x="724" y="2706"/>
                <a:chExt cx="356" cy="256"/>
              </a:xfrm>
            </p:grpSpPr>
            <p:grpSp>
              <p:nvGrpSpPr>
                <p:cNvPr id="28" name="Group 39">
                  <a:extLst>
                    <a:ext uri="{FF2B5EF4-FFF2-40B4-BE49-F238E27FC236}">
                      <a16:creationId xmlns:a16="http://schemas.microsoft.com/office/drawing/2014/main" id="{1ECEA0F4-271A-C72D-5DA9-AF4D852CA8EB}"/>
                    </a:ext>
                  </a:extLst>
                </p:cNvPr>
                <p:cNvGrpSpPr>
                  <a:grpSpLocks/>
                </p:cNvGrpSpPr>
                <p:nvPr/>
              </p:nvGrpSpPr>
              <p:grpSpPr bwMode="auto">
                <a:xfrm>
                  <a:off x="822" y="2706"/>
                  <a:ext cx="174" cy="198"/>
                  <a:chOff x="822" y="2706"/>
                  <a:chExt cx="174" cy="198"/>
                </a:xfrm>
              </p:grpSpPr>
              <p:sp>
                <p:nvSpPr>
                  <p:cNvPr id="34" name="Oval 40">
                    <a:extLst>
                      <a:ext uri="{FF2B5EF4-FFF2-40B4-BE49-F238E27FC236}">
                        <a16:creationId xmlns:a16="http://schemas.microsoft.com/office/drawing/2014/main" id="{C2304AEC-07B2-BF1F-1534-E77CE47BD33A}"/>
                      </a:ext>
                    </a:extLst>
                  </p:cNvPr>
                  <p:cNvSpPr>
                    <a:spLocks noChangeArrowheads="1"/>
                  </p:cNvSpPr>
                  <p:nvPr/>
                </p:nvSpPr>
                <p:spPr bwMode="auto">
                  <a:xfrm>
                    <a:off x="864" y="2706"/>
                    <a:ext cx="90" cy="90"/>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AutoShape 41">
                    <a:extLst>
                      <a:ext uri="{FF2B5EF4-FFF2-40B4-BE49-F238E27FC236}">
                        <a16:creationId xmlns:a16="http://schemas.microsoft.com/office/drawing/2014/main" id="{9A59EB21-E0ED-B080-E2A3-AF025DBA0AE8}"/>
                      </a:ext>
                    </a:extLst>
                  </p:cNvPr>
                  <p:cNvSpPr>
                    <a:spLocks noChangeArrowheads="1"/>
                  </p:cNvSpPr>
                  <p:nvPr/>
                </p:nvSpPr>
                <p:spPr bwMode="auto">
                  <a:xfrm>
                    <a:off x="822" y="2796"/>
                    <a:ext cx="174" cy="108"/>
                  </a:xfrm>
                  <a:prstGeom prst="triangle">
                    <a:avLst>
                      <a:gd name="adj" fmla="val 50000"/>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29" name="Line 42">
                  <a:extLst>
                    <a:ext uri="{FF2B5EF4-FFF2-40B4-BE49-F238E27FC236}">
                      <a16:creationId xmlns:a16="http://schemas.microsoft.com/office/drawing/2014/main" id="{77AA873B-D091-6413-8DCA-3524BB319822}"/>
                    </a:ext>
                  </a:extLst>
                </p:cNvPr>
                <p:cNvSpPr>
                  <a:spLocks noChangeShapeType="1"/>
                </p:cNvSpPr>
                <p:nvPr/>
              </p:nvSpPr>
              <p:spPr bwMode="auto">
                <a:xfrm>
                  <a:off x="724" y="2904"/>
                  <a:ext cx="35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0" name="Oval 43">
                  <a:extLst>
                    <a:ext uri="{FF2B5EF4-FFF2-40B4-BE49-F238E27FC236}">
                      <a16:creationId xmlns:a16="http://schemas.microsoft.com/office/drawing/2014/main" id="{6F57C24D-B61D-5355-68C6-6E0CA2F619B0}"/>
                    </a:ext>
                  </a:extLst>
                </p:cNvPr>
                <p:cNvSpPr>
                  <a:spLocks noChangeAspect="1" noChangeArrowheads="1"/>
                </p:cNvSpPr>
                <p:nvPr/>
              </p:nvSpPr>
              <p:spPr bwMode="auto">
                <a:xfrm>
                  <a:off x="744"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1" name="Oval 44">
                  <a:extLst>
                    <a:ext uri="{FF2B5EF4-FFF2-40B4-BE49-F238E27FC236}">
                      <a16:creationId xmlns:a16="http://schemas.microsoft.com/office/drawing/2014/main" id="{7CCA1271-9380-4712-C8E7-7703676B85F5}"/>
                    </a:ext>
                  </a:extLst>
                </p:cNvPr>
                <p:cNvSpPr>
                  <a:spLocks noChangeAspect="1" noChangeArrowheads="1"/>
                </p:cNvSpPr>
                <p:nvPr/>
              </p:nvSpPr>
              <p:spPr bwMode="auto">
                <a:xfrm>
                  <a:off x="822"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2" name="Oval 45">
                  <a:extLst>
                    <a:ext uri="{FF2B5EF4-FFF2-40B4-BE49-F238E27FC236}">
                      <a16:creationId xmlns:a16="http://schemas.microsoft.com/office/drawing/2014/main" id="{97AC36F9-AAA6-7071-2A57-9C21F22AA361}"/>
                    </a:ext>
                  </a:extLst>
                </p:cNvPr>
                <p:cNvSpPr>
                  <a:spLocks noChangeAspect="1" noChangeArrowheads="1"/>
                </p:cNvSpPr>
                <p:nvPr/>
              </p:nvSpPr>
              <p:spPr bwMode="auto">
                <a:xfrm>
                  <a:off x="907"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3" name="Oval 46">
                  <a:extLst>
                    <a:ext uri="{FF2B5EF4-FFF2-40B4-BE49-F238E27FC236}">
                      <a16:creationId xmlns:a16="http://schemas.microsoft.com/office/drawing/2014/main" id="{6CEC64D8-7B95-DBB6-0D97-35367183A77B}"/>
                    </a:ext>
                  </a:extLst>
                </p:cNvPr>
                <p:cNvSpPr>
                  <a:spLocks noChangeAspect="1" noChangeArrowheads="1"/>
                </p:cNvSpPr>
                <p:nvPr/>
              </p:nvSpPr>
              <p:spPr bwMode="auto">
                <a:xfrm>
                  <a:off x="996"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grpSp>
          <p:nvGrpSpPr>
            <p:cNvPr id="10" name="Group 47">
              <a:extLst>
                <a:ext uri="{FF2B5EF4-FFF2-40B4-BE49-F238E27FC236}">
                  <a16:creationId xmlns:a16="http://schemas.microsoft.com/office/drawing/2014/main" id="{94335625-DB36-1295-32C6-34B6C19F442E}"/>
                </a:ext>
              </a:extLst>
            </p:cNvPr>
            <p:cNvGrpSpPr>
              <a:grpSpLocks/>
            </p:cNvGrpSpPr>
            <p:nvPr/>
          </p:nvGrpSpPr>
          <p:grpSpPr bwMode="auto">
            <a:xfrm flipH="1">
              <a:off x="112" y="1914"/>
              <a:ext cx="2570" cy="558"/>
              <a:chOff x="2640" y="1914"/>
              <a:chExt cx="2926" cy="558"/>
            </a:xfrm>
          </p:grpSpPr>
          <p:grpSp>
            <p:nvGrpSpPr>
              <p:cNvPr id="11" name="Group 48">
                <a:extLst>
                  <a:ext uri="{FF2B5EF4-FFF2-40B4-BE49-F238E27FC236}">
                    <a16:creationId xmlns:a16="http://schemas.microsoft.com/office/drawing/2014/main" id="{66980178-9203-4E02-9C65-C15F7F085ADC}"/>
                  </a:ext>
                </a:extLst>
              </p:cNvPr>
              <p:cNvGrpSpPr>
                <a:grpSpLocks/>
              </p:cNvGrpSpPr>
              <p:nvPr/>
            </p:nvGrpSpPr>
            <p:grpSpPr bwMode="auto">
              <a:xfrm>
                <a:off x="2640" y="1914"/>
                <a:ext cx="2748" cy="558"/>
                <a:chOff x="2340" y="1728"/>
                <a:chExt cx="2748" cy="558"/>
              </a:xfrm>
            </p:grpSpPr>
            <p:sp>
              <p:nvSpPr>
                <p:cNvPr id="22" name="Rectangle 49">
                  <a:extLst>
                    <a:ext uri="{FF2B5EF4-FFF2-40B4-BE49-F238E27FC236}">
                      <a16:creationId xmlns:a16="http://schemas.microsoft.com/office/drawing/2014/main" id="{EFDF2A42-A307-A46C-ABCE-AB7D62E5D619}"/>
                    </a:ext>
                  </a:extLst>
                </p:cNvPr>
                <p:cNvSpPr>
                  <a:spLocks noChangeArrowheads="1"/>
                </p:cNvSpPr>
                <p:nvPr/>
              </p:nvSpPr>
              <p:spPr bwMode="auto">
                <a:xfrm>
                  <a:off x="2340" y="1728"/>
                  <a:ext cx="2748" cy="55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Line 50">
                  <a:extLst>
                    <a:ext uri="{FF2B5EF4-FFF2-40B4-BE49-F238E27FC236}">
                      <a16:creationId xmlns:a16="http://schemas.microsoft.com/office/drawing/2014/main" id="{A2BCE165-E6FE-FC59-D244-E8395E587676}"/>
                    </a:ext>
                  </a:extLst>
                </p:cNvPr>
                <p:cNvSpPr>
                  <a:spLocks noChangeShapeType="1"/>
                </p:cNvSpPr>
                <p:nvPr/>
              </p:nvSpPr>
              <p:spPr bwMode="auto">
                <a:xfrm>
                  <a:off x="2340" y="178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4" name="Line 51">
                  <a:extLst>
                    <a:ext uri="{FF2B5EF4-FFF2-40B4-BE49-F238E27FC236}">
                      <a16:creationId xmlns:a16="http://schemas.microsoft.com/office/drawing/2014/main" id="{83AADBB9-E2D2-98F3-7154-3AEB6B38F070}"/>
                    </a:ext>
                  </a:extLst>
                </p:cNvPr>
                <p:cNvSpPr>
                  <a:spLocks noChangeShapeType="1"/>
                </p:cNvSpPr>
                <p:nvPr/>
              </p:nvSpPr>
              <p:spPr bwMode="auto">
                <a:xfrm>
                  <a:off x="2340" y="2232"/>
                  <a:ext cx="2748"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12" name="Rectangle 52">
                <a:extLst>
                  <a:ext uri="{FF2B5EF4-FFF2-40B4-BE49-F238E27FC236}">
                    <a16:creationId xmlns:a16="http://schemas.microsoft.com/office/drawing/2014/main" id="{2ECD5A8F-2C4B-7F8C-F4E0-0982738A5030}"/>
                  </a:ext>
                </a:extLst>
              </p:cNvPr>
              <p:cNvSpPr>
                <a:spLocks noChangeArrowheads="1"/>
              </p:cNvSpPr>
              <p:nvPr/>
            </p:nvSpPr>
            <p:spPr bwMode="auto">
              <a:xfrm>
                <a:off x="2640" y="2040"/>
                <a:ext cx="72" cy="288"/>
              </a:xfrm>
              <a:prstGeom prst="rect">
                <a:avLst/>
              </a:prstGeom>
              <a:solidFill>
                <a:srgbClr val="CECECE"/>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 name="Group 53">
                <a:extLst>
                  <a:ext uri="{FF2B5EF4-FFF2-40B4-BE49-F238E27FC236}">
                    <a16:creationId xmlns:a16="http://schemas.microsoft.com/office/drawing/2014/main" id="{E3EE4CF6-5341-6923-083A-EAC01D73CFFC}"/>
                  </a:ext>
                </a:extLst>
              </p:cNvPr>
              <p:cNvGrpSpPr>
                <a:grpSpLocks/>
              </p:cNvGrpSpPr>
              <p:nvPr/>
            </p:nvGrpSpPr>
            <p:grpSpPr bwMode="auto">
              <a:xfrm>
                <a:off x="5210" y="2120"/>
                <a:ext cx="356" cy="256"/>
                <a:chOff x="724" y="2706"/>
                <a:chExt cx="356" cy="256"/>
              </a:xfrm>
            </p:grpSpPr>
            <p:grpSp>
              <p:nvGrpSpPr>
                <p:cNvPr id="14" name="Group 54">
                  <a:extLst>
                    <a:ext uri="{FF2B5EF4-FFF2-40B4-BE49-F238E27FC236}">
                      <a16:creationId xmlns:a16="http://schemas.microsoft.com/office/drawing/2014/main" id="{96E157E6-39D1-018C-720D-139DA0F81D75}"/>
                    </a:ext>
                  </a:extLst>
                </p:cNvPr>
                <p:cNvGrpSpPr>
                  <a:grpSpLocks/>
                </p:cNvGrpSpPr>
                <p:nvPr/>
              </p:nvGrpSpPr>
              <p:grpSpPr bwMode="auto">
                <a:xfrm>
                  <a:off x="822" y="2706"/>
                  <a:ext cx="174" cy="198"/>
                  <a:chOff x="822" y="2706"/>
                  <a:chExt cx="174" cy="198"/>
                </a:xfrm>
              </p:grpSpPr>
              <p:sp>
                <p:nvSpPr>
                  <p:cNvPr id="20" name="Oval 55">
                    <a:extLst>
                      <a:ext uri="{FF2B5EF4-FFF2-40B4-BE49-F238E27FC236}">
                        <a16:creationId xmlns:a16="http://schemas.microsoft.com/office/drawing/2014/main" id="{18BBFE82-2C29-D3AB-A549-296B2103115F}"/>
                      </a:ext>
                    </a:extLst>
                  </p:cNvPr>
                  <p:cNvSpPr>
                    <a:spLocks noChangeArrowheads="1"/>
                  </p:cNvSpPr>
                  <p:nvPr/>
                </p:nvSpPr>
                <p:spPr bwMode="auto">
                  <a:xfrm>
                    <a:off x="864" y="2706"/>
                    <a:ext cx="90" cy="90"/>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1" name="AutoShape 56">
                    <a:extLst>
                      <a:ext uri="{FF2B5EF4-FFF2-40B4-BE49-F238E27FC236}">
                        <a16:creationId xmlns:a16="http://schemas.microsoft.com/office/drawing/2014/main" id="{1AD498BB-CB69-13E1-1CB0-07D9553E2BB4}"/>
                      </a:ext>
                    </a:extLst>
                  </p:cNvPr>
                  <p:cNvSpPr>
                    <a:spLocks noChangeArrowheads="1"/>
                  </p:cNvSpPr>
                  <p:nvPr/>
                </p:nvSpPr>
                <p:spPr bwMode="auto">
                  <a:xfrm>
                    <a:off x="822" y="2796"/>
                    <a:ext cx="174" cy="108"/>
                  </a:xfrm>
                  <a:prstGeom prst="triangle">
                    <a:avLst>
                      <a:gd name="adj" fmla="val 50000"/>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15" name="Line 57">
                  <a:extLst>
                    <a:ext uri="{FF2B5EF4-FFF2-40B4-BE49-F238E27FC236}">
                      <a16:creationId xmlns:a16="http://schemas.microsoft.com/office/drawing/2014/main" id="{6BE279E1-A791-1F87-040F-18CB2FC27C0F}"/>
                    </a:ext>
                  </a:extLst>
                </p:cNvPr>
                <p:cNvSpPr>
                  <a:spLocks noChangeShapeType="1"/>
                </p:cNvSpPr>
                <p:nvPr/>
              </p:nvSpPr>
              <p:spPr bwMode="auto">
                <a:xfrm>
                  <a:off x="724" y="2904"/>
                  <a:ext cx="35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6" name="Oval 58">
                  <a:extLst>
                    <a:ext uri="{FF2B5EF4-FFF2-40B4-BE49-F238E27FC236}">
                      <a16:creationId xmlns:a16="http://schemas.microsoft.com/office/drawing/2014/main" id="{16730E7B-3CF9-143F-1193-2A87AAF12F5F}"/>
                    </a:ext>
                  </a:extLst>
                </p:cNvPr>
                <p:cNvSpPr>
                  <a:spLocks noChangeAspect="1" noChangeArrowheads="1"/>
                </p:cNvSpPr>
                <p:nvPr/>
              </p:nvSpPr>
              <p:spPr bwMode="auto">
                <a:xfrm>
                  <a:off x="744"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7" name="Oval 59">
                  <a:extLst>
                    <a:ext uri="{FF2B5EF4-FFF2-40B4-BE49-F238E27FC236}">
                      <a16:creationId xmlns:a16="http://schemas.microsoft.com/office/drawing/2014/main" id="{91DEC608-6A27-ED23-AAA2-552813300301}"/>
                    </a:ext>
                  </a:extLst>
                </p:cNvPr>
                <p:cNvSpPr>
                  <a:spLocks noChangeAspect="1" noChangeArrowheads="1"/>
                </p:cNvSpPr>
                <p:nvPr/>
              </p:nvSpPr>
              <p:spPr bwMode="auto">
                <a:xfrm>
                  <a:off x="822"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Oval 60">
                  <a:extLst>
                    <a:ext uri="{FF2B5EF4-FFF2-40B4-BE49-F238E27FC236}">
                      <a16:creationId xmlns:a16="http://schemas.microsoft.com/office/drawing/2014/main" id="{A7BBE52C-2ADE-E217-DB31-B5C01FC39A7E}"/>
                    </a:ext>
                  </a:extLst>
                </p:cNvPr>
                <p:cNvSpPr>
                  <a:spLocks noChangeAspect="1" noChangeArrowheads="1"/>
                </p:cNvSpPr>
                <p:nvPr/>
              </p:nvSpPr>
              <p:spPr bwMode="auto">
                <a:xfrm>
                  <a:off x="907"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9" name="Oval 61">
                  <a:extLst>
                    <a:ext uri="{FF2B5EF4-FFF2-40B4-BE49-F238E27FC236}">
                      <a16:creationId xmlns:a16="http://schemas.microsoft.com/office/drawing/2014/main" id="{4009A4C8-73B9-98BC-3CFF-05F6E36FE579}"/>
                    </a:ext>
                  </a:extLst>
                </p:cNvPr>
                <p:cNvSpPr>
                  <a:spLocks noChangeAspect="1" noChangeArrowheads="1"/>
                </p:cNvSpPr>
                <p:nvPr/>
              </p:nvSpPr>
              <p:spPr bwMode="auto">
                <a:xfrm>
                  <a:off x="996" y="2904"/>
                  <a:ext cx="58" cy="58"/>
                </a:xfrm>
                <a:prstGeom prst="ellipse">
                  <a:avLst/>
                </a:prstGeom>
                <a:solidFill>
                  <a:srgbClr val="FFFF00"/>
                </a:solidFill>
                <a:ln w="19050" algn="ctr">
                  <a:solidFill>
                    <a:srgbClr val="000000"/>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grpSp>
      <p:sp>
        <p:nvSpPr>
          <p:cNvPr id="64" name="Line 62">
            <a:extLst>
              <a:ext uri="{FF2B5EF4-FFF2-40B4-BE49-F238E27FC236}">
                <a16:creationId xmlns:a16="http://schemas.microsoft.com/office/drawing/2014/main" id="{9404E6A4-3BC3-D9C1-E7E4-AE8FBB56FCDD}"/>
              </a:ext>
            </a:extLst>
          </p:cNvPr>
          <p:cNvSpPr>
            <a:spLocks noChangeShapeType="1"/>
          </p:cNvSpPr>
          <p:nvPr/>
        </p:nvSpPr>
        <p:spPr bwMode="auto">
          <a:xfrm>
            <a:off x="2440931" y="3863815"/>
            <a:ext cx="7880350" cy="0"/>
          </a:xfrm>
          <a:prstGeom prst="line">
            <a:avLst/>
          </a:prstGeom>
          <a:noFill/>
          <a:ln w="19050">
            <a:solidFill>
              <a:srgbClr val="FF0033"/>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Line 63">
            <a:extLst>
              <a:ext uri="{FF2B5EF4-FFF2-40B4-BE49-F238E27FC236}">
                <a16:creationId xmlns:a16="http://schemas.microsoft.com/office/drawing/2014/main" id="{0D89B943-9F02-76D5-00BE-92D64568D9E1}"/>
              </a:ext>
            </a:extLst>
          </p:cNvPr>
          <p:cNvSpPr>
            <a:spLocks noChangeShapeType="1"/>
          </p:cNvSpPr>
          <p:nvPr/>
        </p:nvSpPr>
        <p:spPr bwMode="auto">
          <a:xfrm>
            <a:off x="6374756" y="1690527"/>
            <a:ext cx="0" cy="4454525"/>
          </a:xfrm>
          <a:prstGeom prst="line">
            <a:avLst/>
          </a:prstGeom>
          <a:noFill/>
          <a:ln w="19050">
            <a:solidFill>
              <a:srgbClr val="FF0033"/>
            </a:solidFill>
            <a:prstDash val="lgDashDot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6" name="Line 64">
            <a:extLst>
              <a:ext uri="{FF2B5EF4-FFF2-40B4-BE49-F238E27FC236}">
                <a16:creationId xmlns:a16="http://schemas.microsoft.com/office/drawing/2014/main" id="{7650AC6A-D3F5-E567-C35B-30A04F4DA5F3}"/>
              </a:ext>
            </a:extLst>
          </p:cNvPr>
          <p:cNvSpPr>
            <a:spLocks noChangeShapeType="1"/>
          </p:cNvSpPr>
          <p:nvPr/>
        </p:nvSpPr>
        <p:spPr bwMode="auto">
          <a:xfrm flipH="1" flipV="1">
            <a:off x="4782493" y="1728627"/>
            <a:ext cx="1573213" cy="44164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7" name="Oval 65">
            <a:extLst>
              <a:ext uri="{FF2B5EF4-FFF2-40B4-BE49-F238E27FC236}">
                <a16:creationId xmlns:a16="http://schemas.microsoft.com/office/drawing/2014/main" id="{3F21CBF8-BD3C-BCA3-F6A4-92DDC5373134}"/>
              </a:ext>
            </a:extLst>
          </p:cNvPr>
          <p:cNvSpPr>
            <a:spLocks noChangeArrowheads="1"/>
          </p:cNvSpPr>
          <p:nvPr/>
        </p:nvSpPr>
        <p:spPr bwMode="auto">
          <a:xfrm>
            <a:off x="4723756" y="1685765"/>
            <a:ext cx="136525" cy="136525"/>
          </a:xfrm>
          <a:prstGeom prst="ellipse">
            <a:avLst/>
          </a:prstGeom>
          <a:solidFill>
            <a:srgbClr val="FFFFFF"/>
          </a:solidFill>
          <a:ln w="19050" algn="ctr">
            <a:solidFill>
              <a:srgbClr val="FFFFFF"/>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8" name="Group 66">
            <a:extLst>
              <a:ext uri="{FF2B5EF4-FFF2-40B4-BE49-F238E27FC236}">
                <a16:creationId xmlns:a16="http://schemas.microsoft.com/office/drawing/2014/main" id="{EC34DCE9-95F3-5F76-3A9D-D61AF8C31418}"/>
              </a:ext>
            </a:extLst>
          </p:cNvPr>
          <p:cNvGrpSpPr>
            <a:grpSpLocks/>
          </p:cNvGrpSpPr>
          <p:nvPr/>
        </p:nvGrpSpPr>
        <p:grpSpPr bwMode="auto">
          <a:xfrm>
            <a:off x="1715443" y="1747677"/>
            <a:ext cx="7610475" cy="4305300"/>
            <a:chOff x="552" y="852"/>
            <a:chExt cx="4794" cy="2712"/>
          </a:xfrm>
        </p:grpSpPr>
        <p:sp>
          <p:nvSpPr>
            <p:cNvPr id="69" name="Freeform 67">
              <a:extLst>
                <a:ext uri="{FF2B5EF4-FFF2-40B4-BE49-F238E27FC236}">
                  <a16:creationId xmlns:a16="http://schemas.microsoft.com/office/drawing/2014/main" id="{4FA28228-A081-28FD-89D5-48715D9F51C3}"/>
                </a:ext>
              </a:extLst>
            </p:cNvPr>
            <p:cNvSpPr>
              <a:spLocks/>
            </p:cNvSpPr>
            <p:nvPr/>
          </p:nvSpPr>
          <p:spPr bwMode="auto">
            <a:xfrm>
              <a:off x="2496" y="852"/>
              <a:ext cx="954" cy="2712"/>
            </a:xfrm>
            <a:custGeom>
              <a:avLst/>
              <a:gdLst>
                <a:gd name="T0" fmla="*/ 0 w 954"/>
                <a:gd name="T1" fmla="*/ 0 h 2712"/>
                <a:gd name="T2" fmla="*/ 252 w 954"/>
                <a:gd name="T3" fmla="*/ 552 h 2712"/>
                <a:gd name="T4" fmla="*/ 462 w 954"/>
                <a:gd name="T5" fmla="*/ 1350 h 2712"/>
                <a:gd name="T6" fmla="*/ 660 w 954"/>
                <a:gd name="T7" fmla="*/ 1974 h 2712"/>
                <a:gd name="T8" fmla="*/ 954 w 954"/>
                <a:gd name="T9" fmla="*/ 2712 h 271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4" h="2712">
                  <a:moveTo>
                    <a:pt x="0" y="0"/>
                  </a:moveTo>
                  <a:cubicBezTo>
                    <a:pt x="87" y="163"/>
                    <a:pt x="175" y="327"/>
                    <a:pt x="252" y="552"/>
                  </a:cubicBezTo>
                  <a:cubicBezTo>
                    <a:pt x="329" y="777"/>
                    <a:pt x="394" y="1113"/>
                    <a:pt x="462" y="1350"/>
                  </a:cubicBezTo>
                  <a:cubicBezTo>
                    <a:pt x="530" y="1587"/>
                    <a:pt x="578" y="1747"/>
                    <a:pt x="660" y="1974"/>
                  </a:cubicBezTo>
                  <a:cubicBezTo>
                    <a:pt x="742" y="2201"/>
                    <a:pt x="848" y="2456"/>
                    <a:pt x="954" y="2712"/>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0" name="Freeform 68">
              <a:extLst>
                <a:ext uri="{FF2B5EF4-FFF2-40B4-BE49-F238E27FC236}">
                  <a16:creationId xmlns:a16="http://schemas.microsoft.com/office/drawing/2014/main" id="{3A3CC704-517E-83AC-FC23-E28D2B432D73}"/>
                </a:ext>
              </a:extLst>
            </p:cNvPr>
            <p:cNvSpPr>
              <a:spLocks/>
            </p:cNvSpPr>
            <p:nvPr/>
          </p:nvSpPr>
          <p:spPr bwMode="auto">
            <a:xfrm>
              <a:off x="2952" y="2036"/>
              <a:ext cx="2394" cy="142"/>
            </a:xfrm>
            <a:custGeom>
              <a:avLst/>
              <a:gdLst>
                <a:gd name="T0" fmla="*/ 0 w 2394"/>
                <a:gd name="T1" fmla="*/ 142 h 142"/>
                <a:gd name="T2" fmla="*/ 588 w 2394"/>
                <a:gd name="T3" fmla="*/ 40 h 142"/>
                <a:gd name="T4" fmla="*/ 1290 w 2394"/>
                <a:gd name="T5" fmla="*/ 16 h 142"/>
                <a:gd name="T6" fmla="*/ 2394 w 2394"/>
                <a:gd name="T7" fmla="*/ 136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94" h="142">
                  <a:moveTo>
                    <a:pt x="0" y="142"/>
                  </a:moveTo>
                  <a:cubicBezTo>
                    <a:pt x="186" y="101"/>
                    <a:pt x="373" y="61"/>
                    <a:pt x="588" y="40"/>
                  </a:cubicBezTo>
                  <a:cubicBezTo>
                    <a:pt x="803" y="19"/>
                    <a:pt x="989" y="0"/>
                    <a:pt x="1290" y="16"/>
                  </a:cubicBezTo>
                  <a:cubicBezTo>
                    <a:pt x="1591" y="32"/>
                    <a:pt x="1992" y="84"/>
                    <a:pt x="2394" y="136"/>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1" name="Freeform 69">
              <a:extLst>
                <a:ext uri="{FF2B5EF4-FFF2-40B4-BE49-F238E27FC236}">
                  <a16:creationId xmlns:a16="http://schemas.microsoft.com/office/drawing/2014/main" id="{28FACE09-2509-810E-34F5-79709C0A7E7E}"/>
                </a:ext>
              </a:extLst>
            </p:cNvPr>
            <p:cNvSpPr>
              <a:spLocks/>
            </p:cNvSpPr>
            <p:nvPr/>
          </p:nvSpPr>
          <p:spPr bwMode="auto">
            <a:xfrm flipH="1" flipV="1">
              <a:off x="552" y="2186"/>
              <a:ext cx="2394" cy="142"/>
            </a:xfrm>
            <a:custGeom>
              <a:avLst/>
              <a:gdLst>
                <a:gd name="T0" fmla="*/ 0 w 2394"/>
                <a:gd name="T1" fmla="*/ 142 h 142"/>
                <a:gd name="T2" fmla="*/ 588 w 2394"/>
                <a:gd name="T3" fmla="*/ 40 h 142"/>
                <a:gd name="T4" fmla="*/ 1290 w 2394"/>
                <a:gd name="T5" fmla="*/ 16 h 142"/>
                <a:gd name="T6" fmla="*/ 2394 w 2394"/>
                <a:gd name="T7" fmla="*/ 136 h 14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394" h="142">
                  <a:moveTo>
                    <a:pt x="0" y="142"/>
                  </a:moveTo>
                  <a:cubicBezTo>
                    <a:pt x="186" y="101"/>
                    <a:pt x="373" y="61"/>
                    <a:pt x="588" y="40"/>
                  </a:cubicBezTo>
                  <a:cubicBezTo>
                    <a:pt x="803" y="19"/>
                    <a:pt x="989" y="0"/>
                    <a:pt x="1290" y="16"/>
                  </a:cubicBezTo>
                  <a:cubicBezTo>
                    <a:pt x="1591" y="32"/>
                    <a:pt x="1992" y="84"/>
                    <a:pt x="2394" y="136"/>
                  </a:cubicBezTo>
                </a:path>
              </a:pathLst>
            </a:custGeom>
            <a:noFill/>
            <a:ln w="38100" cap="rnd" cmpd="sng">
              <a:solidFill>
                <a:srgbClr val="000000"/>
              </a:solidFill>
              <a:prstDash val="sysDot"/>
              <a:round/>
              <a:headEnd/>
              <a:tailEnd/>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72" name="Oval 70">
            <a:extLst>
              <a:ext uri="{FF2B5EF4-FFF2-40B4-BE49-F238E27FC236}">
                <a16:creationId xmlns:a16="http://schemas.microsoft.com/office/drawing/2014/main" id="{B3313DF0-2A87-5970-8732-12F984B971A2}"/>
              </a:ext>
            </a:extLst>
          </p:cNvPr>
          <p:cNvSpPr>
            <a:spLocks noChangeArrowheads="1"/>
          </p:cNvSpPr>
          <p:nvPr/>
        </p:nvSpPr>
        <p:spPr bwMode="auto">
          <a:xfrm>
            <a:off x="1675756" y="3809840"/>
            <a:ext cx="136525" cy="136525"/>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3" name="Oval 71">
            <a:extLst>
              <a:ext uri="{FF2B5EF4-FFF2-40B4-BE49-F238E27FC236}">
                <a16:creationId xmlns:a16="http://schemas.microsoft.com/office/drawing/2014/main" id="{702A9061-B43B-5458-CB58-885A111A6AA8}"/>
              </a:ext>
            </a:extLst>
          </p:cNvPr>
          <p:cNvSpPr>
            <a:spLocks noChangeArrowheads="1"/>
          </p:cNvSpPr>
          <p:nvPr/>
        </p:nvSpPr>
        <p:spPr bwMode="auto">
          <a:xfrm>
            <a:off x="9276706" y="3800315"/>
            <a:ext cx="136525" cy="136525"/>
          </a:xfrm>
          <a:prstGeom prst="ellipse">
            <a:avLst/>
          </a:prstGeom>
          <a:solidFill>
            <a:srgbClr val="FFFFFF"/>
          </a:solidFill>
          <a:ln w="19050" algn="ctr">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4" name="Line 72">
            <a:extLst>
              <a:ext uri="{FF2B5EF4-FFF2-40B4-BE49-F238E27FC236}">
                <a16:creationId xmlns:a16="http://schemas.microsoft.com/office/drawing/2014/main" id="{1BE3FFED-F646-FF20-0B74-1C63EAE72849}"/>
              </a:ext>
            </a:extLst>
          </p:cNvPr>
          <p:cNvSpPr>
            <a:spLocks noChangeShapeType="1"/>
          </p:cNvSpPr>
          <p:nvPr/>
        </p:nvSpPr>
        <p:spPr bwMode="auto">
          <a:xfrm flipV="1">
            <a:off x="4801543" y="1099977"/>
            <a:ext cx="0" cy="5207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5" name="Line 73">
            <a:extLst>
              <a:ext uri="{FF2B5EF4-FFF2-40B4-BE49-F238E27FC236}">
                <a16:creationId xmlns:a16="http://schemas.microsoft.com/office/drawing/2014/main" id="{8664E14E-8908-2A3B-996C-FFB8268FCF20}"/>
              </a:ext>
            </a:extLst>
          </p:cNvPr>
          <p:cNvSpPr>
            <a:spLocks noChangeShapeType="1"/>
          </p:cNvSpPr>
          <p:nvPr/>
        </p:nvSpPr>
        <p:spPr bwMode="auto">
          <a:xfrm flipV="1">
            <a:off x="6374756" y="1099977"/>
            <a:ext cx="0" cy="52070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6" name="Line 74">
            <a:extLst>
              <a:ext uri="{FF2B5EF4-FFF2-40B4-BE49-F238E27FC236}">
                <a16:creationId xmlns:a16="http://schemas.microsoft.com/office/drawing/2014/main" id="{D23D5B7B-A292-C99B-5427-A5DE769285FD}"/>
              </a:ext>
            </a:extLst>
          </p:cNvPr>
          <p:cNvSpPr>
            <a:spLocks noChangeShapeType="1"/>
          </p:cNvSpPr>
          <p:nvPr/>
        </p:nvSpPr>
        <p:spPr bwMode="auto">
          <a:xfrm>
            <a:off x="4801543" y="1414302"/>
            <a:ext cx="1573213"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7" name="Line 76">
            <a:extLst>
              <a:ext uri="{FF2B5EF4-FFF2-40B4-BE49-F238E27FC236}">
                <a16:creationId xmlns:a16="http://schemas.microsoft.com/office/drawing/2014/main" id="{E6E5EFB4-1416-0D3D-2D27-485178209530}"/>
              </a:ext>
            </a:extLst>
          </p:cNvPr>
          <p:cNvSpPr>
            <a:spLocks noChangeShapeType="1"/>
          </p:cNvSpPr>
          <p:nvPr/>
        </p:nvSpPr>
        <p:spPr bwMode="auto">
          <a:xfrm>
            <a:off x="7928918" y="1685765"/>
            <a:ext cx="77787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8" name="Line 77">
            <a:extLst>
              <a:ext uri="{FF2B5EF4-FFF2-40B4-BE49-F238E27FC236}">
                <a16:creationId xmlns:a16="http://schemas.microsoft.com/office/drawing/2014/main" id="{A56D5710-B678-26A4-C542-72238E09DE41}"/>
              </a:ext>
            </a:extLst>
          </p:cNvPr>
          <p:cNvSpPr>
            <a:spLocks noChangeShapeType="1"/>
          </p:cNvSpPr>
          <p:nvPr/>
        </p:nvSpPr>
        <p:spPr bwMode="auto">
          <a:xfrm>
            <a:off x="6623993" y="6145052"/>
            <a:ext cx="2244725"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9" name="Line 78">
            <a:extLst>
              <a:ext uri="{FF2B5EF4-FFF2-40B4-BE49-F238E27FC236}">
                <a16:creationId xmlns:a16="http://schemas.microsoft.com/office/drawing/2014/main" id="{F578D732-2FF2-333E-06E3-48C764501B1B}"/>
              </a:ext>
            </a:extLst>
          </p:cNvPr>
          <p:cNvSpPr>
            <a:spLocks noChangeShapeType="1"/>
          </p:cNvSpPr>
          <p:nvPr/>
        </p:nvSpPr>
        <p:spPr bwMode="auto">
          <a:xfrm>
            <a:off x="8411518" y="1690527"/>
            <a:ext cx="0" cy="4454525"/>
          </a:xfrm>
          <a:prstGeom prst="line">
            <a:avLst/>
          </a:prstGeom>
          <a:noFill/>
          <a:ln w="19050">
            <a:solidFill>
              <a:schemeClr val="tx1"/>
            </a:solidFill>
            <a:round/>
            <a:headEnd type="triangle" w="lg" len="lg"/>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0" name="Text Box 79">
            <a:extLst>
              <a:ext uri="{FF2B5EF4-FFF2-40B4-BE49-F238E27FC236}">
                <a16:creationId xmlns:a16="http://schemas.microsoft.com/office/drawing/2014/main" id="{28E8553B-7DD4-DE1E-B968-5BC430B388F4}"/>
              </a:ext>
            </a:extLst>
          </p:cNvPr>
          <p:cNvSpPr txBox="1">
            <a:spLocks noChangeArrowheads="1"/>
          </p:cNvSpPr>
          <p:nvPr/>
        </p:nvSpPr>
        <p:spPr bwMode="auto">
          <a:xfrm>
            <a:off x="8516293" y="2519202"/>
            <a:ext cx="1741488" cy="45720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400" b="0" i="0" u="none" strike="noStrike" kern="0" cap="none" spc="0" normalizeH="0" baseline="0" noProof="0" dirty="0" err="1">
                <a:ln>
                  <a:noFill/>
                </a:ln>
                <a:effectLst/>
                <a:uLnTx/>
                <a:uFillTx/>
                <a:latin typeface="Arial" charset="0"/>
              </a:rPr>
              <a:t>H</a:t>
            </a:r>
            <a:r>
              <a:rPr kumimoji="0" lang="en-US" altLang="en-US" sz="2400" b="0" i="0" u="none" strike="noStrike" kern="0" cap="none" spc="0" normalizeH="0" baseline="-25000" noProof="0" dirty="0" err="1">
                <a:ln>
                  <a:noFill/>
                </a:ln>
                <a:effectLst/>
                <a:uLnTx/>
                <a:uFillTx/>
                <a:latin typeface="Arial" charset="0"/>
              </a:rPr>
              <a:t>column</a:t>
            </a:r>
            <a:endParaRPr kumimoji="0" lang="en-US" altLang="en-US" sz="2400" b="0" i="0" u="none" strike="noStrike" kern="0" cap="none" spc="0" normalizeH="0" baseline="0" noProof="0" dirty="0">
              <a:ln>
                <a:noFill/>
              </a:ln>
              <a:effectLst/>
              <a:uLnTx/>
              <a:uFillTx/>
              <a:latin typeface="Arial" charset="0"/>
            </a:endParaRPr>
          </a:p>
        </p:txBody>
      </p:sp>
      <p:sp>
        <p:nvSpPr>
          <p:cNvPr id="81" name="Freeform 80">
            <a:extLst>
              <a:ext uri="{FF2B5EF4-FFF2-40B4-BE49-F238E27FC236}">
                <a16:creationId xmlns:a16="http://schemas.microsoft.com/office/drawing/2014/main" id="{0C1B6049-E79A-1C4C-5684-5612B60B0E37}"/>
              </a:ext>
            </a:extLst>
          </p:cNvPr>
          <p:cNvSpPr>
            <a:spLocks/>
          </p:cNvSpPr>
          <p:nvPr/>
        </p:nvSpPr>
        <p:spPr bwMode="auto">
          <a:xfrm rot="-5705771">
            <a:off x="5722293" y="5240177"/>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2" name="Freeform 81">
            <a:extLst>
              <a:ext uri="{FF2B5EF4-FFF2-40B4-BE49-F238E27FC236}">
                <a16:creationId xmlns:a16="http://schemas.microsoft.com/office/drawing/2014/main" id="{670DACB2-F047-2CBF-5AC3-16606DBF147C}"/>
              </a:ext>
            </a:extLst>
          </p:cNvPr>
          <p:cNvSpPr>
            <a:spLocks/>
          </p:cNvSpPr>
          <p:nvPr/>
        </p:nvSpPr>
        <p:spPr bwMode="auto">
          <a:xfrm rot="15075841" flipV="1">
            <a:off x="6420793" y="5092540"/>
            <a:ext cx="295275" cy="257175"/>
          </a:xfrm>
          <a:custGeom>
            <a:avLst/>
            <a:gdLst>
              <a:gd name="T0" fmla="*/ 0 w 186"/>
              <a:gd name="T1" fmla="*/ 0 h 162"/>
              <a:gd name="T2" fmla="*/ 200025 w 186"/>
              <a:gd name="T3" fmla="*/ 85725 h 162"/>
              <a:gd name="T4" fmla="*/ 295275 w 186"/>
              <a:gd name="T5" fmla="*/ 257175 h 162"/>
              <a:gd name="T6" fmla="*/ 0 60000 65536"/>
              <a:gd name="T7" fmla="*/ 0 60000 65536"/>
              <a:gd name="T8" fmla="*/ 0 60000 65536"/>
            </a:gdLst>
            <a:ahLst/>
            <a:cxnLst>
              <a:cxn ang="T6">
                <a:pos x="T0" y="T1"/>
              </a:cxn>
              <a:cxn ang="T7">
                <a:pos x="T2" y="T3"/>
              </a:cxn>
              <a:cxn ang="T8">
                <a:pos x="T4" y="T5"/>
              </a:cxn>
            </a:cxnLst>
            <a:rect l="0" t="0" r="r" b="b"/>
            <a:pathLst>
              <a:path w="186" h="162">
                <a:moveTo>
                  <a:pt x="0" y="0"/>
                </a:moveTo>
                <a:cubicBezTo>
                  <a:pt x="47" y="13"/>
                  <a:pt x="95" y="27"/>
                  <a:pt x="126" y="54"/>
                </a:cubicBezTo>
                <a:cubicBezTo>
                  <a:pt x="157" y="81"/>
                  <a:pt x="177" y="144"/>
                  <a:pt x="186" y="162"/>
                </a:cubicBezTo>
              </a:path>
            </a:pathLst>
          </a:custGeom>
          <a:noFill/>
          <a:ln w="28575" cap="flat" cmpd="sng">
            <a:solidFill>
              <a:schemeClr val="tx1"/>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3" name="Text Box 82">
            <a:extLst>
              <a:ext uri="{FF2B5EF4-FFF2-40B4-BE49-F238E27FC236}">
                <a16:creationId xmlns:a16="http://schemas.microsoft.com/office/drawing/2014/main" id="{F76923F3-71F8-0D19-1F6A-6930DCFE915F}"/>
              </a:ext>
            </a:extLst>
          </p:cNvPr>
          <p:cNvSpPr txBox="1">
            <a:spLocks noChangeArrowheads="1"/>
          </p:cNvSpPr>
          <p:nvPr/>
        </p:nvSpPr>
        <p:spPr bwMode="auto">
          <a:xfrm>
            <a:off x="4617393" y="5483065"/>
            <a:ext cx="1123950"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r" defTabSz="914400" eaLnBrk="0" fontAlgn="base" latinLnBrk="0" hangingPunct="0">
              <a:lnSpc>
                <a:spcPct val="100000"/>
              </a:lnSpc>
              <a:spcBef>
                <a:spcPct val="50000"/>
              </a:spcBef>
              <a:spcAft>
                <a:spcPct val="0"/>
              </a:spcAft>
              <a:buClrTx/>
              <a:buSzTx/>
              <a:buFontTx/>
              <a:buNone/>
              <a:tabLst/>
              <a:defRPr/>
            </a:pPr>
            <a:r>
              <a:rPr kumimoji="0" lang="en-US" altLang="en-US" sz="2400" b="1" i="1" u="none" strike="noStrike" kern="0" cap="none" spc="0" normalizeH="0" baseline="0" noProof="0">
                <a:ln>
                  <a:noFill/>
                </a:ln>
                <a:effectLst/>
                <a:uLnTx/>
                <a:uFillTx/>
                <a:latin typeface="Arial" charset="0"/>
                <a:sym typeface="Symbol" pitchFamily="18" charset="2"/>
              </a:rPr>
              <a:t></a:t>
            </a:r>
          </a:p>
        </p:txBody>
      </p:sp>
      <p:sp>
        <p:nvSpPr>
          <p:cNvPr id="84" name="Text Box 84">
            <a:extLst>
              <a:ext uri="{FF2B5EF4-FFF2-40B4-BE49-F238E27FC236}">
                <a16:creationId xmlns:a16="http://schemas.microsoft.com/office/drawing/2014/main" id="{B622FBCC-C2E3-2579-B23A-B6F88F6B18A2}"/>
              </a:ext>
            </a:extLst>
          </p:cNvPr>
          <p:cNvSpPr txBox="1">
            <a:spLocks noChangeArrowheads="1"/>
          </p:cNvSpPr>
          <p:nvPr/>
        </p:nvSpPr>
        <p:spPr bwMode="auto">
          <a:xfrm>
            <a:off x="1268484" y="4893401"/>
            <a:ext cx="2667276"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lang="en-US" altLang="en-US" sz="2000" i="1" kern="0" dirty="0"/>
              <a:t>S</a:t>
            </a:r>
            <a:r>
              <a:rPr kumimoji="0" lang="en-US" altLang="en-US" sz="2000" b="0" i="1" u="none" strike="noStrike" kern="0" cap="none" spc="0" normalizeH="0" baseline="0" noProof="0" dirty="0">
                <a:ln>
                  <a:noFill/>
                </a:ln>
                <a:effectLst/>
                <a:uLnTx/>
                <a:uFillTx/>
                <a:latin typeface="Arial" charset="0"/>
              </a:rPr>
              <a:t>tory Drift Angle  </a:t>
            </a:r>
            <a:r>
              <a:rPr kumimoji="0" lang="en-US" altLang="en-US" sz="2800" b="0" i="1" u="none" strike="noStrike" kern="0" cap="none" spc="0" normalizeH="0" baseline="0" noProof="0" dirty="0">
                <a:ln>
                  <a:noFill/>
                </a:ln>
                <a:effectLst/>
                <a:uLnTx/>
                <a:uFillTx/>
                <a:latin typeface="Arial" charset="0"/>
                <a:sym typeface="Symbol" pitchFamily="18" charset="2"/>
              </a:rPr>
              <a:t></a:t>
            </a:r>
            <a:r>
              <a:rPr kumimoji="0" lang="en-US" altLang="en-US" sz="2000" b="0" i="1" u="none" strike="noStrike" kern="0" cap="none" spc="0" normalizeH="0" baseline="0" noProof="0" dirty="0">
                <a:ln>
                  <a:noFill/>
                </a:ln>
                <a:effectLst/>
                <a:uLnTx/>
                <a:uFillTx/>
                <a:latin typeface="Arial" charset="0"/>
                <a:sym typeface="Symbol" pitchFamily="18" charset="2"/>
              </a:rPr>
              <a:t> </a:t>
            </a:r>
            <a:r>
              <a:rPr kumimoji="0" lang="en-US" altLang="en-US" sz="2000" b="0" i="0" u="none" strike="noStrike" kern="0" cap="none" spc="0" normalizeH="0" baseline="0" noProof="0" dirty="0">
                <a:ln>
                  <a:noFill/>
                </a:ln>
                <a:effectLst/>
                <a:uLnTx/>
                <a:uFillTx/>
                <a:latin typeface="Arial" charset="0"/>
                <a:sym typeface="Symbol" pitchFamily="18" charset="2"/>
              </a:rPr>
              <a:t> =</a:t>
            </a:r>
            <a:endParaRPr kumimoji="0" lang="en-US" altLang="en-US" sz="2800" b="0" i="1" u="none" strike="noStrike" kern="0" cap="none" spc="0" normalizeH="0" baseline="0" noProof="0" dirty="0">
              <a:ln>
                <a:noFill/>
              </a:ln>
              <a:effectLst/>
              <a:uLnTx/>
              <a:uFillTx/>
              <a:latin typeface="Arial" charset="0"/>
              <a:sym typeface="Symbol" pitchFamily="18" charset="2"/>
            </a:endParaRPr>
          </a:p>
        </p:txBody>
      </p:sp>
      <p:sp>
        <p:nvSpPr>
          <p:cNvPr id="85" name="Text Box 85">
            <a:extLst>
              <a:ext uri="{FF2B5EF4-FFF2-40B4-BE49-F238E27FC236}">
                <a16:creationId xmlns:a16="http://schemas.microsoft.com/office/drawing/2014/main" id="{A802263E-133D-4165-D4F4-DC4DB4A2D3C9}"/>
              </a:ext>
            </a:extLst>
          </p:cNvPr>
          <p:cNvSpPr txBox="1">
            <a:spLocks noChangeArrowheads="1"/>
          </p:cNvSpPr>
          <p:nvPr/>
        </p:nvSpPr>
        <p:spPr bwMode="auto">
          <a:xfrm>
            <a:off x="4100378" y="4710239"/>
            <a:ext cx="727572"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eaLnBrk="0" fontAlgn="base" hangingPunct="0">
              <a:spcBef>
                <a:spcPct val="50000"/>
              </a:spcBef>
              <a:spcAft>
                <a:spcPct val="0"/>
              </a:spcAft>
            </a:pPr>
            <a:r>
              <a:rPr lang="el-GR" altLang="en-US" sz="2800">
                <a:cs typeface="Arial" charset="0"/>
              </a:rPr>
              <a:t>Δ</a:t>
            </a:r>
          </a:p>
        </p:txBody>
      </p:sp>
      <p:sp>
        <p:nvSpPr>
          <p:cNvPr id="86" name="Text Box 86">
            <a:extLst>
              <a:ext uri="{FF2B5EF4-FFF2-40B4-BE49-F238E27FC236}">
                <a16:creationId xmlns:a16="http://schemas.microsoft.com/office/drawing/2014/main" id="{52DC5ED6-7BE7-17D5-181A-952E28ECCAC5}"/>
              </a:ext>
            </a:extLst>
          </p:cNvPr>
          <p:cNvSpPr txBox="1">
            <a:spLocks noChangeArrowheads="1"/>
          </p:cNvSpPr>
          <p:nvPr/>
        </p:nvSpPr>
        <p:spPr bwMode="auto">
          <a:xfrm>
            <a:off x="3702994" y="5119814"/>
            <a:ext cx="1744306"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r>
              <a:rPr kumimoji="0" lang="en-US" altLang="en-US" sz="2800" b="0" i="0" u="none" strike="noStrike" kern="0" cap="none" spc="0" normalizeH="0" baseline="0" noProof="0" dirty="0" err="1">
                <a:ln>
                  <a:noFill/>
                </a:ln>
                <a:effectLst/>
                <a:uLnTx/>
                <a:uFillTx/>
                <a:latin typeface="Arial" charset="0"/>
              </a:rPr>
              <a:t>H</a:t>
            </a:r>
            <a:r>
              <a:rPr kumimoji="0" lang="en-US" altLang="en-US" sz="2800" b="0" i="0" u="none" strike="noStrike" kern="0" cap="none" spc="0" normalizeH="0" baseline="-25000" noProof="0" dirty="0" err="1">
                <a:ln>
                  <a:noFill/>
                </a:ln>
                <a:effectLst/>
                <a:uLnTx/>
                <a:uFillTx/>
                <a:latin typeface="Arial" charset="0"/>
              </a:rPr>
              <a:t>column</a:t>
            </a:r>
            <a:endParaRPr kumimoji="0" lang="en-US" altLang="en-US" sz="2800" b="0" i="0" u="none" strike="noStrike" kern="0" cap="none" spc="0" normalizeH="0" baseline="0" noProof="0" dirty="0">
              <a:ln>
                <a:noFill/>
              </a:ln>
              <a:effectLst/>
              <a:uLnTx/>
              <a:uFillTx/>
              <a:latin typeface="Arial" charset="0"/>
            </a:endParaRPr>
          </a:p>
        </p:txBody>
      </p:sp>
      <p:sp>
        <p:nvSpPr>
          <p:cNvPr id="87" name="Line 87">
            <a:extLst>
              <a:ext uri="{FF2B5EF4-FFF2-40B4-BE49-F238E27FC236}">
                <a16:creationId xmlns:a16="http://schemas.microsoft.com/office/drawing/2014/main" id="{EC61F9E8-FF29-6711-B0FB-8A11FDB5698E}"/>
              </a:ext>
            </a:extLst>
          </p:cNvPr>
          <p:cNvSpPr>
            <a:spLocks noChangeShapeType="1"/>
          </p:cNvSpPr>
          <p:nvPr/>
        </p:nvSpPr>
        <p:spPr bwMode="auto">
          <a:xfrm>
            <a:off x="4080115" y="5167439"/>
            <a:ext cx="895473"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800" b="0" i="0" u="none" strike="noStrike" kern="0" cap="none" spc="0" normalizeH="0" baseline="0" noProof="0">
              <a:ln>
                <a:noFill/>
              </a:ln>
              <a:effectLst/>
              <a:uLnTx/>
              <a:uFillTx/>
            </a:endParaRPr>
          </a:p>
        </p:txBody>
      </p:sp>
    </p:spTree>
    <p:extLst>
      <p:ext uri="{BB962C8B-B14F-4D97-AF65-F5344CB8AC3E}">
        <p14:creationId xmlns:p14="http://schemas.microsoft.com/office/powerpoint/2010/main" val="26183822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7B58CE-9CC3-6321-5DBA-9FA6912EB4CE}"/>
              </a:ext>
            </a:extLst>
          </p:cNvPr>
          <p:cNvSpPr txBox="1"/>
          <p:nvPr/>
        </p:nvSpPr>
        <p:spPr>
          <a:xfrm>
            <a:off x="-384720" y="69949"/>
            <a:ext cx="6093724" cy="461665"/>
          </a:xfrm>
          <a:prstGeom prst="rect">
            <a:avLst/>
          </a:prstGeom>
          <a:noFill/>
        </p:spPr>
        <p:txBody>
          <a:bodyPr wrap="square">
            <a:spAutoFit/>
          </a:bodyPr>
          <a:lstStyle/>
          <a:p>
            <a:pPr algn="ctr"/>
            <a:r>
              <a:rPr lang="en-US" sz="2400" b="1" dirty="0"/>
              <a:t>Typical Interior </a:t>
            </a:r>
            <a:r>
              <a:rPr lang="en-US" sz="2400" b="1" dirty="0" err="1"/>
              <a:t>Subassemblage</a:t>
            </a:r>
            <a:endParaRPr lang="en-US" sz="2400" b="1" dirty="0"/>
          </a:p>
        </p:txBody>
      </p:sp>
      <p:sp>
        <p:nvSpPr>
          <p:cNvPr id="2" name="Slide Number Placeholder 1">
            <a:extLst>
              <a:ext uri="{FF2B5EF4-FFF2-40B4-BE49-F238E27FC236}">
                <a16:creationId xmlns:a16="http://schemas.microsoft.com/office/drawing/2014/main" id="{0A18DE9D-6FE3-263F-DAE0-3945D380DBFE}"/>
              </a:ext>
            </a:extLst>
          </p:cNvPr>
          <p:cNvSpPr>
            <a:spLocks noGrp="1"/>
          </p:cNvSpPr>
          <p:nvPr>
            <p:ph type="sldNum" sz="quarter" idx="40"/>
          </p:nvPr>
        </p:nvSpPr>
        <p:spPr/>
        <p:txBody>
          <a:bodyPr/>
          <a:lstStyle/>
          <a:p>
            <a:pPr>
              <a:defRPr/>
            </a:pPr>
            <a:fld id="{46425072-6E52-45A8-8A7E-A5B11BCA4176}" type="slidenum">
              <a:rPr lang="en-US" altLang="en-US" smtClean="0"/>
              <a:pPr>
                <a:defRPr/>
              </a:pPr>
              <a:t>164</a:t>
            </a:fld>
            <a:endParaRPr lang="en-US" altLang="en-US" dirty="0"/>
          </a:p>
        </p:txBody>
      </p:sp>
      <p:pic>
        <p:nvPicPr>
          <p:cNvPr id="4" name="Picture 3" descr="Test Setup -2">
            <a:extLst>
              <a:ext uri="{FF2B5EF4-FFF2-40B4-BE49-F238E27FC236}">
                <a16:creationId xmlns:a16="http://schemas.microsoft.com/office/drawing/2014/main" id="{FD472C09-A696-93E4-4C6E-3A5AF51AC6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3886" r="2602"/>
          <a:stretch>
            <a:fillRect/>
          </a:stretch>
        </p:blipFill>
        <p:spPr bwMode="auto">
          <a:xfrm>
            <a:off x="1324800" y="554783"/>
            <a:ext cx="9542400" cy="6301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2640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0D7B58CE-9CC3-6321-5DBA-9FA6912EB4CE}"/>
              </a:ext>
            </a:extLst>
          </p:cNvPr>
          <p:cNvSpPr txBox="1"/>
          <p:nvPr/>
        </p:nvSpPr>
        <p:spPr>
          <a:xfrm>
            <a:off x="-384720" y="69949"/>
            <a:ext cx="6093724" cy="461665"/>
          </a:xfrm>
          <a:prstGeom prst="rect">
            <a:avLst/>
          </a:prstGeom>
          <a:noFill/>
        </p:spPr>
        <p:txBody>
          <a:bodyPr wrap="square">
            <a:spAutoFit/>
          </a:bodyPr>
          <a:lstStyle/>
          <a:p>
            <a:pPr algn="ctr"/>
            <a:r>
              <a:rPr lang="en-US" sz="2400" b="1" dirty="0"/>
              <a:t>Typical Interior </a:t>
            </a:r>
            <a:r>
              <a:rPr lang="en-US" sz="2400" b="1" dirty="0" err="1"/>
              <a:t>Subassemblage</a:t>
            </a:r>
            <a:endParaRPr lang="en-US" sz="2400" b="1" dirty="0"/>
          </a:p>
        </p:txBody>
      </p:sp>
      <p:sp>
        <p:nvSpPr>
          <p:cNvPr id="2" name="Slide Number Placeholder 1">
            <a:extLst>
              <a:ext uri="{FF2B5EF4-FFF2-40B4-BE49-F238E27FC236}">
                <a16:creationId xmlns:a16="http://schemas.microsoft.com/office/drawing/2014/main" id="{0A18DE9D-6FE3-263F-DAE0-3945D380DBFE}"/>
              </a:ext>
            </a:extLst>
          </p:cNvPr>
          <p:cNvSpPr>
            <a:spLocks noGrp="1"/>
          </p:cNvSpPr>
          <p:nvPr>
            <p:ph type="sldNum" sz="quarter" idx="40"/>
          </p:nvPr>
        </p:nvSpPr>
        <p:spPr/>
        <p:txBody>
          <a:bodyPr/>
          <a:lstStyle/>
          <a:p>
            <a:pPr>
              <a:defRPr/>
            </a:pPr>
            <a:fld id="{46425072-6E52-45A8-8A7E-A5B11BCA4176}" type="slidenum">
              <a:rPr lang="en-US" altLang="en-US" smtClean="0"/>
              <a:pPr>
                <a:defRPr/>
              </a:pPr>
              <a:t>165</a:t>
            </a:fld>
            <a:endParaRPr lang="en-US" altLang="en-US" dirty="0"/>
          </a:p>
        </p:txBody>
      </p:sp>
      <p:pic>
        <p:nvPicPr>
          <p:cNvPr id="3" name="Picture 3" descr="Test Setup -3">
            <a:extLst>
              <a:ext uri="{FF2B5EF4-FFF2-40B4-BE49-F238E27FC236}">
                <a16:creationId xmlns:a16="http://schemas.microsoft.com/office/drawing/2014/main" id="{A5DE680B-8259-7BD0-BEB6-3852407B078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40"/>
          <a:stretch/>
        </p:blipFill>
        <p:spPr bwMode="auto">
          <a:xfrm>
            <a:off x="1372000" y="531614"/>
            <a:ext cx="9447999" cy="63263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256134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Prequalification and Cyclic Qualification Testing</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166</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844824"/>
            <a:ext cx="8677604" cy="4855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indent="0">
              <a:spcBef>
                <a:spcPts val="1200"/>
              </a:spcBef>
              <a:buClrTx/>
              <a:buSzTx/>
              <a:buNone/>
            </a:pPr>
            <a:r>
              <a:rPr lang="en-US" altLang="en-US" sz="2200" b="0" dirty="0"/>
              <a:t>Apply the following loading history:</a:t>
            </a:r>
          </a:p>
          <a:p>
            <a:pPr marL="915987" lvl="2" indent="0">
              <a:spcBef>
                <a:spcPts val="900"/>
              </a:spcBef>
              <a:buNone/>
            </a:pPr>
            <a:r>
              <a:rPr lang="en-US" altLang="en-US" sz="2200" b="1" dirty="0">
                <a:solidFill>
                  <a:schemeClr val="tx2"/>
                </a:solidFill>
              </a:rPr>
              <a:t>6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0.00375 rad.</a:t>
            </a:r>
          </a:p>
          <a:p>
            <a:pPr marL="915987" lvl="2" indent="0">
              <a:spcBef>
                <a:spcPts val="900"/>
              </a:spcBef>
              <a:buNone/>
            </a:pPr>
            <a:r>
              <a:rPr lang="en-US" altLang="en-US" sz="2200" b="1" dirty="0">
                <a:solidFill>
                  <a:schemeClr val="tx2"/>
                </a:solidFill>
              </a:rPr>
              <a:t>6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0.005 rad.</a:t>
            </a:r>
          </a:p>
          <a:p>
            <a:pPr marL="915987" lvl="2" indent="0">
              <a:spcBef>
                <a:spcPts val="900"/>
              </a:spcBef>
              <a:buNone/>
            </a:pPr>
            <a:r>
              <a:rPr lang="en-US" altLang="en-US" sz="2200" b="1" dirty="0">
                <a:solidFill>
                  <a:schemeClr val="tx2"/>
                </a:solidFill>
              </a:rPr>
              <a:t>6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0.0075 rad.</a:t>
            </a:r>
          </a:p>
          <a:p>
            <a:pPr marL="915987" lvl="2" indent="0">
              <a:spcBef>
                <a:spcPts val="900"/>
              </a:spcBef>
              <a:buNone/>
            </a:pPr>
            <a:r>
              <a:rPr lang="en-US" altLang="en-US" sz="2200" b="1" dirty="0">
                <a:solidFill>
                  <a:schemeClr val="tx2"/>
                </a:solidFill>
              </a:rPr>
              <a:t>4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0.01 rad.</a:t>
            </a:r>
          </a:p>
          <a:p>
            <a:pPr marL="915987" lvl="2" indent="0">
              <a:spcBef>
                <a:spcPts val="900"/>
              </a:spcBef>
              <a:buNone/>
            </a:pPr>
            <a:r>
              <a:rPr lang="en-US" altLang="en-US" sz="2200" b="1" dirty="0">
                <a:solidFill>
                  <a:schemeClr val="tx2"/>
                </a:solidFill>
              </a:rPr>
              <a:t>2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0.015 rad.</a:t>
            </a:r>
          </a:p>
          <a:p>
            <a:pPr marL="915987" lvl="2" indent="0">
              <a:spcBef>
                <a:spcPts val="900"/>
              </a:spcBef>
              <a:buNone/>
            </a:pPr>
            <a:r>
              <a:rPr lang="en-US" altLang="en-US" sz="2200" b="1" dirty="0">
                <a:solidFill>
                  <a:schemeClr val="tx2"/>
                </a:solidFill>
              </a:rPr>
              <a:t>2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0.02 rad.</a:t>
            </a:r>
          </a:p>
          <a:p>
            <a:pPr marL="915987" lvl="2" indent="0">
              <a:spcBef>
                <a:spcPts val="900"/>
              </a:spcBef>
              <a:buNone/>
            </a:pPr>
            <a:r>
              <a:rPr lang="en-US" altLang="en-US" sz="2200" b="1" dirty="0">
                <a:solidFill>
                  <a:schemeClr val="tx2"/>
                </a:solidFill>
              </a:rPr>
              <a:t>2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0.03 rad.</a:t>
            </a:r>
          </a:p>
          <a:p>
            <a:pPr marL="915987" lvl="2" indent="0">
              <a:spcBef>
                <a:spcPts val="900"/>
              </a:spcBef>
              <a:buNone/>
            </a:pPr>
            <a:r>
              <a:rPr lang="en-US" altLang="en-US" sz="2200" b="1" dirty="0">
                <a:solidFill>
                  <a:schemeClr val="tx2"/>
                </a:solidFill>
              </a:rPr>
              <a:t>2 cycles at	</a:t>
            </a:r>
            <a:r>
              <a:rPr lang="en-US" altLang="en-US" sz="2200" b="1" dirty="0">
                <a:solidFill>
                  <a:schemeClr val="tx2"/>
                </a:solidFill>
                <a:sym typeface="Symbol" pitchFamily="18" charset="2"/>
              </a:rPr>
              <a:t> </a:t>
            </a:r>
            <a:r>
              <a:rPr lang="en-US" altLang="en-US" sz="2200" dirty="0">
                <a:solidFill>
                  <a:schemeClr val="tx2"/>
                </a:solidFill>
                <a:sym typeface="Symbol" pitchFamily="18" charset="2"/>
              </a:rPr>
              <a:t>=</a:t>
            </a:r>
            <a:r>
              <a:rPr lang="en-US" altLang="en-US" sz="2200" b="1" dirty="0">
                <a:solidFill>
                  <a:schemeClr val="tx2"/>
                </a:solidFill>
                <a:sym typeface="Symbol" pitchFamily="18" charset="2"/>
              </a:rPr>
              <a:t>  0.04 rad.</a:t>
            </a:r>
          </a:p>
          <a:p>
            <a:pPr marL="915987" lvl="2" indent="0">
              <a:spcBef>
                <a:spcPts val="900"/>
              </a:spcBef>
              <a:buNone/>
            </a:pPr>
            <a:r>
              <a:rPr lang="en-US" altLang="en-US" sz="2200" b="1" dirty="0">
                <a:solidFill>
                  <a:schemeClr val="tx2"/>
                </a:solidFill>
                <a:sym typeface="Symbol" pitchFamily="18" charset="2"/>
              </a:rPr>
              <a:t>continue at increments of 0.01 rad, with two cycles of loading at each step</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K2.  Testing Requirements – Loading History</a:t>
            </a:r>
          </a:p>
        </p:txBody>
      </p:sp>
    </p:spTree>
    <p:extLst>
      <p:ext uri="{BB962C8B-B14F-4D97-AF65-F5344CB8AC3E}">
        <p14:creationId xmlns:p14="http://schemas.microsoft.com/office/powerpoint/2010/main" val="4243390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Prequalification and Cyclic Qualification Testing</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167</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K2.  Testing Requirements – Loading History</a:t>
            </a:r>
          </a:p>
        </p:txBody>
      </p:sp>
      <p:sp>
        <p:nvSpPr>
          <p:cNvPr id="6" name="Text Box 5">
            <a:extLst>
              <a:ext uri="{FF2B5EF4-FFF2-40B4-BE49-F238E27FC236}">
                <a16:creationId xmlns:a16="http://schemas.microsoft.com/office/drawing/2014/main" id="{42C096CE-CCBC-0701-BB76-7E6C5B41E127}"/>
              </a:ext>
            </a:extLst>
          </p:cNvPr>
          <p:cNvSpPr txBox="1">
            <a:spLocks noChangeArrowheads="1"/>
          </p:cNvSpPr>
          <p:nvPr/>
        </p:nvSpPr>
        <p:spPr bwMode="auto">
          <a:xfrm rot="-5400000">
            <a:off x="1165509" y="3557840"/>
            <a:ext cx="3300284" cy="338554"/>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600" b="1" i="1" dirty="0"/>
              <a:t>Story Drift Angle  </a:t>
            </a:r>
            <a:r>
              <a:rPr lang="en-US" altLang="en-US" sz="1600" b="1" i="1" dirty="0">
                <a:sym typeface="Symbol" pitchFamily="18" charset="2"/>
              </a:rPr>
              <a:t></a:t>
            </a:r>
          </a:p>
        </p:txBody>
      </p:sp>
      <p:sp>
        <p:nvSpPr>
          <p:cNvPr id="7" name="Text Box 6">
            <a:extLst>
              <a:ext uri="{FF2B5EF4-FFF2-40B4-BE49-F238E27FC236}">
                <a16:creationId xmlns:a16="http://schemas.microsoft.com/office/drawing/2014/main" id="{85885089-E04F-B545-6331-4D3DCFC3BC16}"/>
              </a:ext>
            </a:extLst>
          </p:cNvPr>
          <p:cNvSpPr txBox="1">
            <a:spLocks noChangeArrowheads="1"/>
          </p:cNvSpPr>
          <p:nvPr/>
        </p:nvSpPr>
        <p:spPr bwMode="auto">
          <a:xfrm>
            <a:off x="935428" y="5445224"/>
            <a:ext cx="10345148" cy="1015663"/>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dirty="0">
                <a:latin typeface="+mn-lt"/>
              </a:rPr>
              <a:t>Acceptance Criteria for SMF Beam-to-Column Connections:</a:t>
            </a:r>
            <a:br>
              <a:rPr lang="en-US" altLang="en-US" sz="2800" b="1" dirty="0">
                <a:latin typeface="+mn-lt"/>
              </a:rPr>
            </a:br>
            <a:r>
              <a:rPr lang="en-US" altLang="en-US" sz="1800" dirty="0">
                <a:latin typeface="+mn-lt"/>
              </a:rPr>
              <a:t>After completing at least one loading cycle at </a:t>
            </a:r>
            <a:r>
              <a:rPr lang="en-US" altLang="en-US" sz="1800" dirty="0">
                <a:latin typeface="+mn-lt"/>
                <a:sym typeface="Symbol" pitchFamily="18" charset="2"/>
              </a:rPr>
              <a:t> 0.04 radian, the measured flexural resistance of the connection, measured at the face of the column, must be at least 0.80 </a:t>
            </a:r>
            <a:r>
              <a:rPr lang="en-US" altLang="en-US" sz="1800" i="1" dirty="0">
                <a:latin typeface="+mn-lt"/>
                <a:sym typeface="Symbol" pitchFamily="18" charset="2"/>
              </a:rPr>
              <a:t>M</a:t>
            </a:r>
            <a:r>
              <a:rPr lang="en-US" altLang="en-US" sz="1800" i="1" baseline="-25000" dirty="0">
                <a:latin typeface="+mn-lt"/>
                <a:sym typeface="Symbol" pitchFamily="18" charset="2"/>
              </a:rPr>
              <a:t>p</a:t>
            </a:r>
            <a:r>
              <a:rPr lang="en-US" altLang="en-US" sz="1800" i="1" dirty="0">
                <a:latin typeface="+mn-lt"/>
                <a:sym typeface="Symbol" pitchFamily="18" charset="2"/>
              </a:rPr>
              <a:t> </a:t>
            </a:r>
            <a:r>
              <a:rPr lang="en-US" altLang="en-US" sz="1800" dirty="0">
                <a:latin typeface="+mn-lt"/>
                <a:sym typeface="Symbol" pitchFamily="18" charset="2"/>
              </a:rPr>
              <a:t>of the connected beam.</a:t>
            </a:r>
            <a:endParaRPr lang="en-US" altLang="en-US" sz="2000" dirty="0">
              <a:latin typeface="+mn-lt"/>
              <a:sym typeface="Symbol" pitchFamily="18" charset="2"/>
            </a:endParaRPr>
          </a:p>
        </p:txBody>
      </p:sp>
      <p:pic>
        <p:nvPicPr>
          <p:cNvPr id="8" name="Picture 2">
            <a:extLst>
              <a:ext uri="{FF2B5EF4-FFF2-40B4-BE49-F238E27FC236}">
                <a16:creationId xmlns:a16="http://schemas.microsoft.com/office/drawing/2014/main" id="{14E7B006-CA25-8DF0-0177-D30E0C412B5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9656" y="1776859"/>
            <a:ext cx="5543317" cy="37815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6753335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9574B6C-981A-6CF7-04E3-84F6EA8CC7C6}"/>
              </a:ext>
            </a:extLst>
          </p:cNvPr>
          <p:cNvSpPr>
            <a:spLocks noGrp="1"/>
          </p:cNvSpPr>
          <p:nvPr>
            <p:ph type="body" sz="quarter" idx="38"/>
          </p:nvPr>
        </p:nvSpPr>
        <p:spPr>
          <a:xfrm>
            <a:off x="623392" y="447560"/>
            <a:ext cx="11305256" cy="618824"/>
          </a:xfrm>
        </p:spPr>
        <p:txBody>
          <a:bodyPr/>
          <a:lstStyle/>
          <a:p>
            <a:r>
              <a:rPr lang="en-US" sz="2600" dirty="0"/>
              <a:t>Example of Successful Conformance Demonstration Test per Sect. K2</a:t>
            </a:r>
          </a:p>
        </p:txBody>
      </p:sp>
      <p:sp>
        <p:nvSpPr>
          <p:cNvPr id="4" name="Slide Number Placeholder 3">
            <a:extLst>
              <a:ext uri="{FF2B5EF4-FFF2-40B4-BE49-F238E27FC236}">
                <a16:creationId xmlns:a16="http://schemas.microsoft.com/office/drawing/2014/main" id="{A4E8A0AC-1051-A5AE-40D0-A72A13024CC8}"/>
              </a:ext>
            </a:extLst>
          </p:cNvPr>
          <p:cNvSpPr>
            <a:spLocks noGrp="1"/>
          </p:cNvSpPr>
          <p:nvPr>
            <p:ph type="sldNum" sz="quarter" idx="40"/>
          </p:nvPr>
        </p:nvSpPr>
        <p:spPr/>
        <p:txBody>
          <a:bodyPr/>
          <a:lstStyle/>
          <a:p>
            <a:pPr>
              <a:defRPr/>
            </a:pPr>
            <a:fld id="{6E117181-2254-4C4E-B84D-C4647DF99217}" type="slidenum">
              <a:rPr lang="en-US" altLang="en-US" smtClean="0"/>
              <a:pPr>
                <a:defRPr/>
              </a:pPr>
              <a:t>168</a:t>
            </a:fld>
            <a:endParaRPr lang="en-US" altLang="en-US" dirty="0"/>
          </a:p>
        </p:txBody>
      </p:sp>
      <p:grpSp>
        <p:nvGrpSpPr>
          <p:cNvPr id="2" name="Group 1">
            <a:extLst>
              <a:ext uri="{FF2B5EF4-FFF2-40B4-BE49-F238E27FC236}">
                <a16:creationId xmlns:a16="http://schemas.microsoft.com/office/drawing/2014/main" id="{9A6B9791-2302-53E8-C017-C36DCB805AF7}"/>
              </a:ext>
            </a:extLst>
          </p:cNvPr>
          <p:cNvGrpSpPr/>
          <p:nvPr/>
        </p:nvGrpSpPr>
        <p:grpSpPr>
          <a:xfrm>
            <a:off x="2083594" y="1196752"/>
            <a:ext cx="8024812" cy="5470525"/>
            <a:chOff x="467544" y="1268760"/>
            <a:chExt cx="8024812" cy="5470525"/>
          </a:xfrm>
        </p:grpSpPr>
        <p:pic>
          <p:nvPicPr>
            <p:cNvPr id="80" name="Picture 3">
              <a:extLst>
                <a:ext uri="{FF2B5EF4-FFF2-40B4-BE49-F238E27FC236}">
                  <a16:creationId xmlns:a16="http://schemas.microsoft.com/office/drawing/2014/main" id="{806B486E-270A-2EF5-D6EF-F28A01122D31}"/>
                </a:ext>
              </a:extLst>
            </p:cNvPr>
            <p:cNvPicPr>
              <a:picLocks noChangeAspect="1" noChangeArrowheads="1"/>
            </p:cNvPicPr>
            <p:nvPr/>
          </p:nvPicPr>
          <p:blipFill>
            <a:blip r:embed="rId3">
              <a:lum bright="-100000"/>
              <a:extLst>
                <a:ext uri="{28A0092B-C50C-407E-A947-70E740481C1C}">
                  <a14:useLocalDpi xmlns:a14="http://schemas.microsoft.com/office/drawing/2010/main" val="0"/>
                </a:ext>
              </a:extLst>
            </a:blip>
            <a:srcRect/>
            <a:stretch>
              <a:fillRect/>
            </a:stretch>
          </p:blipFill>
          <p:spPr bwMode="blackWhite">
            <a:xfrm>
              <a:off x="467544" y="1268760"/>
              <a:ext cx="8024812" cy="547052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 name="Picture 3">
              <a:extLst>
                <a:ext uri="{FF2B5EF4-FFF2-40B4-BE49-F238E27FC236}">
                  <a16:creationId xmlns:a16="http://schemas.microsoft.com/office/drawing/2014/main" id="{B284D129-ABB3-AFAC-CE1E-01B654B680C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13392" b="13695"/>
            <a:stretch/>
          </p:blipFill>
          <p:spPr bwMode="blackWhite">
            <a:xfrm>
              <a:off x="1536584" y="1268760"/>
              <a:ext cx="6950136" cy="4721333"/>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11509848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169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2203581"/>
            <a:ext cx="9757724" cy="36933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buNone/>
            </a:pPr>
            <a:r>
              <a:rPr lang="en-US" altLang="en-US" sz="2600" b="0" dirty="0">
                <a:latin typeface="+mn-lt"/>
              </a:rPr>
              <a:t>A Prequalified Connection is one that has undergone sufficient:</a:t>
            </a:r>
          </a:p>
          <a:p>
            <a:pPr lvl="2">
              <a:buClr>
                <a:schemeClr val="tx1"/>
              </a:buClr>
              <a:buFont typeface="Arial" panose="020B0604020202020204" pitchFamily="34" charset="0"/>
              <a:buChar char="•"/>
            </a:pPr>
            <a:r>
              <a:rPr lang="en-US" altLang="en-US" sz="2600" dirty="0">
                <a:latin typeface="+mn-lt"/>
              </a:rPr>
              <a:t>Testing (per  Section K2)</a:t>
            </a:r>
          </a:p>
          <a:p>
            <a:pPr lvl="2">
              <a:buClr>
                <a:schemeClr val="tx1"/>
              </a:buClr>
              <a:buFont typeface="Arial" panose="020B0604020202020204" pitchFamily="34" charset="0"/>
              <a:buChar char="•"/>
            </a:pPr>
            <a:r>
              <a:rPr lang="en-US" altLang="en-US" sz="2600" dirty="0">
                <a:latin typeface="+mn-lt"/>
              </a:rPr>
              <a:t>Analysis</a:t>
            </a:r>
          </a:p>
          <a:p>
            <a:pPr lvl="2">
              <a:buClr>
                <a:schemeClr val="tx1"/>
              </a:buClr>
              <a:buFont typeface="Arial" panose="020B0604020202020204" pitchFamily="34" charset="0"/>
              <a:buChar char="•"/>
            </a:pPr>
            <a:r>
              <a:rPr lang="en-US" altLang="en-US" sz="2600" dirty="0">
                <a:latin typeface="+mn-lt"/>
              </a:rPr>
              <a:t>Evaluation and review </a:t>
            </a:r>
          </a:p>
          <a:p>
            <a:pPr marL="914400" lvl="2" indent="0">
              <a:buNone/>
            </a:pPr>
            <a:endParaRPr lang="en-US" altLang="en-US" sz="2600" dirty="0">
              <a:latin typeface="+mn-lt"/>
            </a:endParaRPr>
          </a:p>
          <a:p>
            <a:pPr>
              <a:buNone/>
            </a:pPr>
            <a:r>
              <a:rPr lang="en-US" altLang="en-US" sz="2600" b="0" dirty="0">
                <a:latin typeface="+mn-lt"/>
              </a:rPr>
              <a:t>so that a high level of confidence exists that the connection can fulfill the performance requirements specified in E3.6a for Special Moment Frame Connections </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E3.6c  Conformance Demonstration </a:t>
            </a:r>
          </a:p>
          <a:p>
            <a:pPr marL="625475" indent="-625475">
              <a:spcBef>
                <a:spcPct val="0"/>
              </a:spcBef>
              <a:buClrTx/>
              <a:buSzTx/>
              <a:buNone/>
            </a:pPr>
            <a:r>
              <a:rPr lang="en-US" altLang="en-US" sz="2400" dirty="0">
                <a:latin typeface="+mn-lt"/>
              </a:rPr>
              <a:t>            by use of Prequalified Connection</a:t>
            </a:r>
          </a:p>
        </p:txBody>
      </p:sp>
    </p:spTree>
    <p:extLst>
      <p:ext uri="{BB962C8B-B14F-4D97-AF65-F5344CB8AC3E}">
        <p14:creationId xmlns:p14="http://schemas.microsoft.com/office/powerpoint/2010/main" val="1472819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10000">
              <a:schemeClr val="accent2">
                <a:lumMod val="75000"/>
              </a:schemeClr>
            </a:gs>
            <a:gs pos="90000">
              <a:schemeClr val="bg1">
                <a:lumMod val="85000"/>
              </a:schemeClr>
            </a:gs>
          </a:gsLst>
          <a:lin ang="5400000" scaled="1"/>
        </a:gra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1D7366-60AE-AB92-F927-35E40FFF0E0D}"/>
              </a:ext>
            </a:extLst>
          </p:cNvPr>
          <p:cNvSpPr>
            <a:spLocks noGrp="1"/>
          </p:cNvSpPr>
          <p:nvPr>
            <p:ph type="sldNum" sz="quarter" idx="40"/>
          </p:nvPr>
        </p:nvSpPr>
        <p:spPr/>
        <p:txBody>
          <a:bodyPr/>
          <a:lstStyle/>
          <a:p>
            <a:pPr>
              <a:defRPr/>
            </a:pPr>
            <a:fld id="{46425072-6E52-45A8-8A7E-A5B11BCA4176}" type="slidenum">
              <a:rPr lang="en-US" altLang="en-US" smtClean="0"/>
              <a:pPr>
                <a:defRPr/>
              </a:pPr>
              <a:t>17</a:t>
            </a:fld>
            <a:endParaRPr lang="en-US" altLang="en-US" dirty="0"/>
          </a:p>
        </p:txBody>
      </p:sp>
      <p:sp>
        <p:nvSpPr>
          <p:cNvPr id="4" name="Text Box 3">
            <a:extLst>
              <a:ext uri="{FF2B5EF4-FFF2-40B4-BE49-F238E27FC236}">
                <a16:creationId xmlns:a16="http://schemas.microsoft.com/office/drawing/2014/main" id="{FB6E8608-6193-3D8C-A1F5-14551197DB48}"/>
              </a:ext>
            </a:extLst>
          </p:cNvPr>
          <p:cNvSpPr txBox="1">
            <a:spLocks noChangeArrowheads="1"/>
          </p:cNvSpPr>
          <p:nvPr/>
        </p:nvSpPr>
        <p:spPr bwMode="auto">
          <a:xfrm>
            <a:off x="767408" y="2656178"/>
            <a:ext cx="4328294" cy="347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4400" b="1" dirty="0"/>
              <a:t>Plastic Hinges </a:t>
            </a:r>
          </a:p>
          <a:p>
            <a:pPr algn="ctr"/>
            <a:r>
              <a:rPr lang="en-US" altLang="en-US" sz="4400" b="1" dirty="0"/>
              <a:t>In Columns:</a:t>
            </a:r>
          </a:p>
          <a:p>
            <a:pPr algn="ctr"/>
            <a:endParaRPr lang="en-US" altLang="en-US" sz="4400" b="1" dirty="0"/>
          </a:p>
          <a:p>
            <a:pPr algn="ctr"/>
            <a:r>
              <a:rPr lang="en-US" altLang="en-US" sz="4000" dirty="0"/>
              <a:t>Potential for Soft Story Collapse</a:t>
            </a:r>
          </a:p>
        </p:txBody>
      </p:sp>
      <p:grpSp>
        <p:nvGrpSpPr>
          <p:cNvPr id="5" name="Group 4">
            <a:extLst>
              <a:ext uri="{FF2B5EF4-FFF2-40B4-BE49-F238E27FC236}">
                <a16:creationId xmlns:a16="http://schemas.microsoft.com/office/drawing/2014/main" id="{90C9C04B-0A72-44EE-F9BF-895A038EAC0C}"/>
              </a:ext>
            </a:extLst>
          </p:cNvPr>
          <p:cNvGrpSpPr/>
          <p:nvPr/>
        </p:nvGrpSpPr>
        <p:grpSpPr>
          <a:xfrm>
            <a:off x="5879976" y="223837"/>
            <a:ext cx="4256087" cy="6410325"/>
            <a:chOff x="3890963" y="223838"/>
            <a:chExt cx="4256087" cy="6410325"/>
          </a:xfrm>
        </p:grpSpPr>
        <p:pic>
          <p:nvPicPr>
            <p:cNvPr id="6" name="Picture 2" descr="MRF4">
              <a:extLst>
                <a:ext uri="{FF2B5EF4-FFF2-40B4-BE49-F238E27FC236}">
                  <a16:creationId xmlns:a16="http://schemas.microsoft.com/office/drawing/2014/main" id="{10585929-1483-BF2B-9EE0-C3FA92455E43}"/>
                </a:ext>
              </a:extLst>
            </p:cNvPr>
            <p:cNvPicPr>
              <a:picLocks noChangeAspect="1" noChangeArrowheads="1"/>
            </p:cNvPicPr>
            <p:nvPr/>
          </p:nvPicPr>
          <p:blipFill>
            <a:blip r:embed="rId3" cstate="print"/>
            <a:srcRect/>
            <a:stretch>
              <a:fillRect/>
            </a:stretch>
          </p:blipFill>
          <p:spPr bwMode="blackGray">
            <a:xfrm>
              <a:off x="3890963" y="223838"/>
              <a:ext cx="4256087" cy="6410325"/>
            </a:xfrm>
            <a:prstGeom prst="rect">
              <a:avLst/>
            </a:prstGeom>
            <a:noFill/>
          </p:spPr>
        </p:pic>
        <p:grpSp>
          <p:nvGrpSpPr>
            <p:cNvPr id="7" name="Group 6">
              <a:extLst>
                <a:ext uri="{FF2B5EF4-FFF2-40B4-BE49-F238E27FC236}">
                  <a16:creationId xmlns:a16="http://schemas.microsoft.com/office/drawing/2014/main" id="{7E873BF3-F3DA-B3AB-824D-B1A0A59301E8}"/>
                </a:ext>
              </a:extLst>
            </p:cNvPr>
            <p:cNvGrpSpPr/>
            <p:nvPr/>
          </p:nvGrpSpPr>
          <p:grpSpPr>
            <a:xfrm>
              <a:off x="4344784" y="3806260"/>
              <a:ext cx="3796638" cy="367443"/>
              <a:chOff x="4350412" y="3806260"/>
              <a:chExt cx="3796638" cy="367443"/>
            </a:xfrm>
          </p:grpSpPr>
          <p:sp>
            <p:nvSpPr>
              <p:cNvPr id="11" name="Freeform 12">
                <a:extLst>
                  <a:ext uri="{FF2B5EF4-FFF2-40B4-BE49-F238E27FC236}">
                    <a16:creationId xmlns:a16="http://schemas.microsoft.com/office/drawing/2014/main" id="{9499398B-D744-4095-FB3E-E2CE1CC07CEE}"/>
                  </a:ext>
                </a:extLst>
              </p:cNvPr>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2" name="Freeform 13">
                <a:extLst>
                  <a:ext uri="{FF2B5EF4-FFF2-40B4-BE49-F238E27FC236}">
                    <a16:creationId xmlns:a16="http://schemas.microsoft.com/office/drawing/2014/main" id="{BE0933B6-2A3E-7469-C69B-7855EFEB9A47}"/>
                  </a:ext>
                </a:extLst>
              </p:cNvPr>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nvGrpSpPr>
            <p:cNvPr id="8" name="Group 7">
              <a:extLst>
                <a:ext uri="{FF2B5EF4-FFF2-40B4-BE49-F238E27FC236}">
                  <a16:creationId xmlns:a16="http://schemas.microsoft.com/office/drawing/2014/main" id="{88F45BAA-59AB-1766-9EAF-440C9C3E190A}"/>
                </a:ext>
              </a:extLst>
            </p:cNvPr>
            <p:cNvGrpSpPr/>
            <p:nvPr/>
          </p:nvGrpSpPr>
          <p:grpSpPr>
            <a:xfrm flipH="1" flipV="1">
              <a:off x="4005012" y="6134054"/>
              <a:ext cx="3796638" cy="367443"/>
              <a:chOff x="4350412" y="3806260"/>
              <a:chExt cx="3796638" cy="367443"/>
            </a:xfrm>
          </p:grpSpPr>
          <p:sp>
            <p:nvSpPr>
              <p:cNvPr id="9" name="Freeform 10">
                <a:extLst>
                  <a:ext uri="{FF2B5EF4-FFF2-40B4-BE49-F238E27FC236}">
                    <a16:creationId xmlns:a16="http://schemas.microsoft.com/office/drawing/2014/main" id="{95D79451-ADDA-CAB4-8C94-8E2EA89B169B}"/>
                  </a:ext>
                </a:extLst>
              </p:cNvPr>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0" name="Freeform 11">
                <a:extLst>
                  <a:ext uri="{FF2B5EF4-FFF2-40B4-BE49-F238E27FC236}">
                    <a16:creationId xmlns:a16="http://schemas.microsoft.com/office/drawing/2014/main" id="{3C830356-BFC1-0335-AE27-17161F39110C}"/>
                  </a:ext>
                </a:extLst>
              </p:cNvPr>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Tree>
    <p:extLst>
      <p:ext uri="{BB962C8B-B14F-4D97-AF65-F5344CB8AC3E}">
        <p14:creationId xmlns:p14="http://schemas.microsoft.com/office/powerpoint/2010/main" val="3724837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170</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E3.6c  Conformance Demonstration </a:t>
            </a:r>
          </a:p>
          <a:p>
            <a:pPr marL="625475" indent="-625475">
              <a:spcBef>
                <a:spcPct val="0"/>
              </a:spcBef>
              <a:buClrTx/>
              <a:buSzTx/>
              <a:buNone/>
            </a:pPr>
            <a:r>
              <a:rPr lang="en-US" altLang="en-US" sz="2400" dirty="0">
                <a:latin typeface="+mn-lt"/>
              </a:rPr>
              <a:t>            by use of Prequalified Connection</a:t>
            </a:r>
          </a:p>
        </p:txBody>
      </p:sp>
      <p:sp>
        <p:nvSpPr>
          <p:cNvPr id="5" name="Text Box 5">
            <a:extLst>
              <a:ext uri="{FF2B5EF4-FFF2-40B4-BE49-F238E27FC236}">
                <a16:creationId xmlns:a16="http://schemas.microsoft.com/office/drawing/2014/main" id="{B8491580-D0E5-0A5A-9982-AF6DD4711FBB}"/>
              </a:ext>
            </a:extLst>
          </p:cNvPr>
          <p:cNvSpPr txBox="1">
            <a:spLocks noChangeArrowheads="1"/>
          </p:cNvSpPr>
          <p:nvPr/>
        </p:nvSpPr>
        <p:spPr bwMode="auto">
          <a:xfrm>
            <a:off x="1306828" y="2203581"/>
            <a:ext cx="9757724" cy="40257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600"/>
              </a:spcBef>
              <a:buClrTx/>
              <a:buSzTx/>
              <a:buFontTx/>
              <a:buNone/>
            </a:pPr>
            <a:r>
              <a:rPr lang="en-US" altLang="en-US" sz="2400" b="0" u="sng" dirty="0"/>
              <a:t>Requirements for Prequalification of Connections:</a:t>
            </a:r>
          </a:p>
          <a:p>
            <a:pPr>
              <a:buClrTx/>
              <a:buSzTx/>
              <a:buFontTx/>
              <a:buNone/>
            </a:pPr>
            <a:r>
              <a:rPr lang="en-US" altLang="en-US" sz="2400" b="0" dirty="0"/>
              <a:t>Section K1 -  </a:t>
            </a:r>
            <a:r>
              <a:rPr lang="en-US" altLang="en-US" sz="2400" b="0" i="1" dirty="0"/>
              <a:t>Prequalification of Beam-to-Column</a:t>
            </a:r>
          </a:p>
          <a:p>
            <a:pPr>
              <a:buClrTx/>
              <a:buSzTx/>
              <a:buFontTx/>
              <a:buNone/>
            </a:pPr>
            <a:r>
              <a:rPr lang="en-US" altLang="en-US" sz="2400" b="0" i="1" dirty="0"/>
              <a:t>		and Link-to-Column Connections</a:t>
            </a:r>
          </a:p>
          <a:p>
            <a:pPr>
              <a:spcBef>
                <a:spcPts val="600"/>
              </a:spcBef>
              <a:buClrTx/>
              <a:buSzTx/>
              <a:buFontTx/>
              <a:buNone/>
            </a:pPr>
            <a:endParaRPr lang="en-US" altLang="en-US" sz="1200" b="0" i="1" dirty="0"/>
          </a:p>
          <a:p>
            <a:pPr>
              <a:spcBef>
                <a:spcPts val="600"/>
              </a:spcBef>
              <a:buClrTx/>
              <a:buSzTx/>
              <a:buFontTx/>
              <a:buNone/>
            </a:pPr>
            <a:r>
              <a:rPr lang="en-US" altLang="en-US" sz="2400" b="0" u="sng" dirty="0"/>
              <a:t>Authority to Prequalify of Connections:</a:t>
            </a:r>
          </a:p>
          <a:p>
            <a:pPr>
              <a:spcBef>
                <a:spcPts val="600"/>
              </a:spcBef>
              <a:buClrTx/>
              <a:buSzTx/>
              <a:buFontTx/>
              <a:buNone/>
            </a:pPr>
            <a:r>
              <a:rPr lang="en-US" altLang="en-US" sz="2400" b="0" dirty="0"/>
              <a:t>AISC </a:t>
            </a:r>
            <a:r>
              <a:rPr lang="en-US" altLang="en-US" sz="2400" b="0" i="1" dirty="0"/>
              <a:t>Connection Prequalification Review Panel </a:t>
            </a:r>
            <a:r>
              <a:rPr lang="en-US" altLang="en-US" sz="2400" b="0" dirty="0"/>
              <a:t> (CPRP)</a:t>
            </a:r>
          </a:p>
          <a:p>
            <a:pPr>
              <a:spcBef>
                <a:spcPts val="600"/>
              </a:spcBef>
              <a:buClrTx/>
              <a:buSzTx/>
              <a:buFontTx/>
              <a:buNone/>
            </a:pPr>
            <a:endParaRPr lang="en-US" altLang="en-US" sz="1200" b="0" dirty="0"/>
          </a:p>
          <a:p>
            <a:pPr>
              <a:spcBef>
                <a:spcPts val="600"/>
              </a:spcBef>
              <a:buClrTx/>
              <a:buSzTx/>
              <a:buFontTx/>
              <a:buNone/>
            </a:pPr>
            <a:r>
              <a:rPr lang="en-US" altLang="en-US" sz="2400" b="0" u="sng" dirty="0"/>
              <a:t>Information on Prequalified Connections:</a:t>
            </a:r>
          </a:p>
          <a:p>
            <a:pPr>
              <a:spcBef>
                <a:spcPts val="600"/>
              </a:spcBef>
              <a:buClrTx/>
              <a:buSzTx/>
              <a:buFontTx/>
              <a:buNone/>
            </a:pPr>
            <a:r>
              <a:rPr lang="en-US" altLang="en-US" sz="2400" b="0" dirty="0"/>
              <a:t>Standard ANSI/AISC 358 - </a:t>
            </a:r>
            <a:r>
              <a:rPr lang="en-US" altLang="en-US" sz="2400" b="0" i="1" dirty="0"/>
              <a:t>Prequalified Connections for Special and Intermediate Steel Moment Frames for Seismic Applications</a:t>
            </a:r>
            <a:endParaRPr lang="en-US" altLang="en-US" sz="2400" b="0" dirty="0"/>
          </a:p>
        </p:txBody>
      </p:sp>
    </p:spTree>
    <p:extLst>
      <p:ext uri="{BB962C8B-B14F-4D97-AF65-F5344CB8AC3E}">
        <p14:creationId xmlns:p14="http://schemas.microsoft.com/office/powerpoint/2010/main" val="36017633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75A5F2C-4095-B094-9789-F2227B0EDE5E}"/>
              </a:ext>
            </a:extLst>
          </p:cNvPr>
          <p:cNvSpPr>
            <a:spLocks noGrp="1"/>
          </p:cNvSpPr>
          <p:nvPr>
            <p:ph type="sldNum" sz="quarter" idx="40"/>
          </p:nvPr>
        </p:nvSpPr>
        <p:spPr/>
        <p:txBody>
          <a:bodyPr/>
          <a:lstStyle/>
          <a:p>
            <a:pPr>
              <a:defRPr/>
            </a:pPr>
            <a:fld id="{46425072-6E52-45A8-8A7E-A5B11BCA4176}" type="slidenum">
              <a:rPr lang="en-US" altLang="en-US" smtClean="0"/>
              <a:pPr>
                <a:defRPr/>
              </a:pPr>
              <a:t>171</a:t>
            </a:fld>
            <a:endParaRPr lang="en-US" altLang="en-US" dirty="0"/>
          </a:p>
        </p:txBody>
      </p:sp>
      <p:pic>
        <p:nvPicPr>
          <p:cNvPr id="4" name="Picture 3" descr="An orange cover of a document&#10;&#10;Description automatically generated">
            <a:extLst>
              <a:ext uri="{FF2B5EF4-FFF2-40B4-BE49-F238E27FC236}">
                <a16:creationId xmlns:a16="http://schemas.microsoft.com/office/drawing/2014/main" id="{D7F5F461-BD94-26E1-9CEB-93459E4C3DD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0885" y="166328"/>
            <a:ext cx="4350229" cy="652534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13998226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9330BB0-E007-34A5-2347-2AAEFE17DF57}"/>
              </a:ext>
            </a:extLst>
          </p:cNvPr>
          <p:cNvSpPr>
            <a:spLocks noGrp="1"/>
          </p:cNvSpPr>
          <p:nvPr>
            <p:ph type="body" sz="quarter" idx="38"/>
          </p:nvPr>
        </p:nvSpPr>
        <p:spPr/>
        <p:txBody>
          <a:bodyPr/>
          <a:lstStyle/>
          <a:p>
            <a:r>
              <a:rPr lang="en-US" sz="2400" dirty="0"/>
              <a:t>ANSI/AISC 358 </a:t>
            </a:r>
            <a:br>
              <a:rPr lang="en-US" sz="2400" dirty="0"/>
            </a:br>
            <a:r>
              <a:rPr lang="en-US" sz="2400" dirty="0"/>
              <a:t>Prequalified Connections for Special and Intermediate Steel Moment Frames for Seismic Applications</a:t>
            </a:r>
          </a:p>
        </p:txBody>
      </p:sp>
      <p:sp>
        <p:nvSpPr>
          <p:cNvPr id="3" name="Text Placeholder 2">
            <a:extLst>
              <a:ext uri="{FF2B5EF4-FFF2-40B4-BE49-F238E27FC236}">
                <a16:creationId xmlns:a16="http://schemas.microsoft.com/office/drawing/2014/main" id="{AA6F9A01-2DAF-DF3D-4403-FC7D13CC3661}"/>
              </a:ext>
            </a:extLst>
          </p:cNvPr>
          <p:cNvSpPr>
            <a:spLocks noGrp="1"/>
          </p:cNvSpPr>
          <p:nvPr>
            <p:ph type="body" sz="quarter" idx="39"/>
          </p:nvPr>
        </p:nvSpPr>
        <p:spPr>
          <a:xfrm>
            <a:off x="693105" y="1700808"/>
            <a:ext cx="10945216" cy="4725322"/>
          </a:xfrm>
        </p:spPr>
        <p:txBody>
          <a:bodyPr/>
          <a:lstStyle/>
          <a:p>
            <a:pPr>
              <a:spcBef>
                <a:spcPts val="1200"/>
              </a:spcBef>
            </a:pPr>
            <a:r>
              <a:rPr lang="en-US" sz="2000" b="1" u="sng" dirty="0">
                <a:latin typeface="+mj-lt"/>
              </a:rPr>
              <a:t>Connections Prequalified in ANSI/AISC 358-22</a:t>
            </a:r>
            <a:endParaRPr lang="en-US" sz="2000" dirty="0">
              <a:latin typeface="+mj-lt"/>
            </a:endParaRPr>
          </a:p>
          <a:p>
            <a:pPr marL="457200" indent="-457200">
              <a:spcBef>
                <a:spcPts val="1200"/>
              </a:spcBef>
              <a:buFont typeface="Arial" panose="020B0604020202020204" pitchFamily="34" charset="0"/>
              <a:buChar char="•"/>
            </a:pPr>
            <a:r>
              <a:rPr lang="en-US" sz="2000" dirty="0">
                <a:latin typeface="+mj-lt"/>
              </a:rPr>
              <a:t>Reduced Beam Section (RBS) Connection</a:t>
            </a:r>
          </a:p>
          <a:p>
            <a:pPr marL="457200" indent="-457200">
              <a:buFont typeface="Arial" panose="020B0604020202020204" pitchFamily="34" charset="0"/>
              <a:buChar char="•"/>
            </a:pPr>
            <a:r>
              <a:rPr lang="en-US" sz="2000" dirty="0">
                <a:latin typeface="+mj-lt"/>
              </a:rPr>
              <a:t>Bolted Unstiffened and Stiffened Extended End-Plate Connection</a:t>
            </a:r>
          </a:p>
          <a:p>
            <a:pPr marL="457200" indent="-457200">
              <a:buFont typeface="Arial" panose="020B0604020202020204" pitchFamily="34" charset="0"/>
              <a:buChar char="•"/>
            </a:pPr>
            <a:r>
              <a:rPr lang="en-US" sz="2000" dirty="0">
                <a:latin typeface="+mj-lt"/>
              </a:rPr>
              <a:t>Bolted Flange Plate (BFP) Moment Connection</a:t>
            </a:r>
          </a:p>
          <a:p>
            <a:pPr marL="457200" indent="-457200">
              <a:buFont typeface="Arial" panose="020B0604020202020204" pitchFamily="34" charset="0"/>
              <a:buChar char="•"/>
            </a:pPr>
            <a:r>
              <a:rPr lang="en-US" sz="2000" dirty="0">
                <a:latin typeface="+mj-lt"/>
              </a:rPr>
              <a:t>Welded Unreinforced Flange-Welded Web (WUF-W) Moment Connection</a:t>
            </a:r>
          </a:p>
          <a:p>
            <a:pPr marL="457200" indent="-457200">
              <a:buFont typeface="Arial" panose="020B0604020202020204" pitchFamily="34" charset="0"/>
              <a:buChar char="•"/>
            </a:pPr>
            <a:r>
              <a:rPr lang="en-US" sz="2000" dirty="0">
                <a:latin typeface="+mj-lt"/>
              </a:rPr>
              <a:t>Cast Bolted Bracket (CBB) Moment Connection</a:t>
            </a:r>
          </a:p>
          <a:p>
            <a:pPr marL="457200" indent="-457200">
              <a:buFont typeface="Arial" panose="020B0604020202020204" pitchFamily="34" charset="0"/>
              <a:buChar char="•"/>
            </a:pPr>
            <a:r>
              <a:rPr lang="en-US" sz="2000" dirty="0" err="1">
                <a:latin typeface="+mj-lt"/>
              </a:rPr>
              <a:t>ConXtech</a:t>
            </a:r>
            <a:r>
              <a:rPr lang="en-US" sz="2000" dirty="0">
                <a:latin typeface="+mj-lt"/>
              </a:rPr>
              <a:t> </a:t>
            </a:r>
            <a:r>
              <a:rPr lang="en-US" sz="2000" dirty="0" err="1">
                <a:latin typeface="+mj-lt"/>
              </a:rPr>
              <a:t>ConXL</a:t>
            </a:r>
            <a:r>
              <a:rPr lang="en-US" sz="2000" dirty="0">
                <a:latin typeface="+mj-lt"/>
              </a:rPr>
              <a:t> Moment Connection</a:t>
            </a:r>
          </a:p>
          <a:p>
            <a:pPr marL="457200" indent="-457200">
              <a:buFont typeface="Arial" panose="020B0604020202020204" pitchFamily="34" charset="0"/>
              <a:buChar char="•"/>
            </a:pPr>
            <a:r>
              <a:rPr lang="en-US" sz="2000" dirty="0">
                <a:latin typeface="+mj-lt"/>
              </a:rPr>
              <a:t>SidePlate Moment Connection</a:t>
            </a:r>
          </a:p>
          <a:p>
            <a:pPr marL="457200" indent="-457200">
              <a:buFont typeface="Arial" panose="020B0604020202020204" pitchFamily="34" charset="0"/>
              <a:buChar char="•"/>
            </a:pPr>
            <a:r>
              <a:rPr lang="en-US" sz="2000" dirty="0">
                <a:latin typeface="+mj-lt"/>
              </a:rPr>
              <a:t>Simpson Strong-Tie Strong Frame Moment Connection</a:t>
            </a:r>
          </a:p>
          <a:p>
            <a:pPr marL="457200" indent="-457200">
              <a:buFont typeface="Arial" panose="020B0604020202020204" pitchFamily="34" charset="0"/>
              <a:buChar char="•"/>
            </a:pPr>
            <a:r>
              <a:rPr lang="en-US" sz="2000" dirty="0">
                <a:latin typeface="+mj-lt"/>
              </a:rPr>
              <a:t>Double-Tee Moment Connections</a:t>
            </a:r>
          </a:p>
          <a:p>
            <a:pPr marL="457200" indent="-457200">
              <a:buFont typeface="Arial" panose="020B0604020202020204" pitchFamily="34" charset="0"/>
              <a:buChar char="•"/>
            </a:pPr>
            <a:r>
              <a:rPr lang="en-US" sz="2000" dirty="0">
                <a:latin typeface="+mj-lt"/>
              </a:rPr>
              <a:t>Slotted Web (SW) Moment Connection</a:t>
            </a:r>
          </a:p>
          <a:p>
            <a:pPr marL="457200" indent="-457200">
              <a:buFont typeface="Arial" panose="020B0604020202020204" pitchFamily="34" charset="0"/>
              <a:buChar char="•"/>
            </a:pPr>
            <a:r>
              <a:rPr lang="en-US" sz="2000" dirty="0" err="1">
                <a:latin typeface="+mj-lt"/>
              </a:rPr>
              <a:t>DuraFuse</a:t>
            </a:r>
            <a:r>
              <a:rPr lang="en-US" sz="2000" dirty="0">
                <a:latin typeface="+mj-lt"/>
              </a:rPr>
              <a:t> Frames Moment Connection</a:t>
            </a:r>
          </a:p>
          <a:p>
            <a:endParaRPr lang="en-US" sz="2000" dirty="0">
              <a:latin typeface="+mj-lt"/>
            </a:endParaRPr>
          </a:p>
          <a:p>
            <a:endParaRPr lang="en-US" sz="2000" dirty="0">
              <a:latin typeface="+mj-lt"/>
            </a:endParaRPr>
          </a:p>
        </p:txBody>
      </p:sp>
      <p:sp>
        <p:nvSpPr>
          <p:cNvPr id="4" name="Slide Number Placeholder 3">
            <a:extLst>
              <a:ext uri="{FF2B5EF4-FFF2-40B4-BE49-F238E27FC236}">
                <a16:creationId xmlns:a16="http://schemas.microsoft.com/office/drawing/2014/main" id="{CB02CC06-1C74-ADD0-841D-1013EB25D533}"/>
              </a:ext>
            </a:extLst>
          </p:cNvPr>
          <p:cNvSpPr>
            <a:spLocks noGrp="1"/>
          </p:cNvSpPr>
          <p:nvPr>
            <p:ph type="sldNum" sz="quarter" idx="40"/>
          </p:nvPr>
        </p:nvSpPr>
        <p:spPr/>
        <p:txBody>
          <a:bodyPr/>
          <a:lstStyle/>
          <a:p>
            <a:pPr>
              <a:defRPr/>
            </a:pPr>
            <a:fld id="{46425072-6E52-45A8-8A7E-A5B11BCA4176}" type="slidenum">
              <a:rPr lang="en-US" altLang="en-US" smtClean="0"/>
              <a:pPr>
                <a:defRPr/>
              </a:pPr>
              <a:t>172</a:t>
            </a:fld>
            <a:endParaRPr lang="en-US" altLang="en-US" dirty="0"/>
          </a:p>
        </p:txBody>
      </p:sp>
    </p:spTree>
    <p:extLst>
      <p:ext uri="{BB962C8B-B14F-4D97-AF65-F5344CB8AC3E}">
        <p14:creationId xmlns:p14="http://schemas.microsoft.com/office/powerpoint/2010/main" val="30415277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Reduced Beam Section (RBS) Moment Connection</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173</a:t>
            </a:fld>
            <a:endParaRPr lang="en-US" altLang="en-US" dirty="0"/>
          </a:p>
        </p:txBody>
      </p:sp>
      <p:pic>
        <p:nvPicPr>
          <p:cNvPr id="5" name="Picture 4" descr="fig1">
            <a:extLst>
              <a:ext uri="{FF2B5EF4-FFF2-40B4-BE49-F238E27FC236}">
                <a16:creationId xmlns:a16="http://schemas.microsoft.com/office/drawing/2014/main" id="{33B05EAD-BF6F-C591-D603-CFD1BCA9A6C9}"/>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l="-4962" t="-3992" r="-4962" b="-3992"/>
          <a:stretch>
            <a:fillRect/>
          </a:stretch>
        </p:blipFill>
        <p:spPr bwMode="auto">
          <a:xfrm>
            <a:off x="6672064" y="1436106"/>
            <a:ext cx="3892550" cy="4884738"/>
          </a:xfrm>
          <a:prstGeom prst="rect">
            <a:avLst/>
          </a:prstGeom>
          <a:solidFill>
            <a:srgbClr val="EAEAEA"/>
          </a:solidFill>
          <a:ln w="38100">
            <a:solidFill>
              <a:srgbClr val="000000"/>
            </a:solidFill>
            <a:miter lim="800000"/>
            <a:headEnd/>
            <a:tailEnd/>
          </a:ln>
        </p:spPr>
      </p:pic>
      <p:sp>
        <p:nvSpPr>
          <p:cNvPr id="6" name="Rectangle 2">
            <a:extLst>
              <a:ext uri="{FF2B5EF4-FFF2-40B4-BE49-F238E27FC236}">
                <a16:creationId xmlns:a16="http://schemas.microsoft.com/office/drawing/2014/main" id="{CF9219DA-606B-C44B-5AF2-4D1FBDA7A567}"/>
              </a:ext>
            </a:extLst>
          </p:cNvPr>
          <p:cNvSpPr>
            <a:spLocks noChangeArrowheads="1"/>
          </p:cNvSpPr>
          <p:nvPr/>
        </p:nvSpPr>
        <p:spPr bwMode="auto">
          <a:xfrm>
            <a:off x="983432" y="2100744"/>
            <a:ext cx="5465440" cy="3555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lgn="l">
              <a:spcBef>
                <a:spcPct val="20000"/>
              </a:spcBef>
              <a:buClr>
                <a:schemeClr val="tx2"/>
              </a:buClr>
              <a:buSzPct val="150000"/>
              <a:buChar char="•"/>
              <a:defRPr sz="2800" b="1">
                <a:solidFill>
                  <a:schemeClr val="tx1"/>
                </a:solidFill>
                <a:latin typeface="Arial" charset="0"/>
              </a:defRPr>
            </a:lvl1pPr>
            <a:lvl2pPr marL="968375" indent="-334963" algn="l">
              <a:spcBef>
                <a:spcPct val="20000"/>
              </a:spcBef>
              <a:buClr>
                <a:schemeClr val="tx2"/>
              </a:buClr>
              <a:buSzPct val="100000"/>
              <a:buChar char="–"/>
              <a:defRPr sz="2800" b="1">
                <a:solidFill>
                  <a:schemeClr val="tx1"/>
                </a:solidFill>
                <a:latin typeface="Arial" charset="0"/>
              </a:defRPr>
            </a:lvl2pPr>
            <a:lvl3pPr marL="1835150" indent="-228600" algn="l">
              <a:spcBef>
                <a:spcPct val="20000"/>
              </a:spcBef>
              <a:buClr>
                <a:schemeClr val="tx2"/>
              </a:buClr>
              <a:buSzPct val="100000"/>
              <a:buChar char="•"/>
              <a:defRPr sz="2400">
                <a:solidFill>
                  <a:schemeClr val="tx1"/>
                </a:solidFill>
                <a:latin typeface="Arial" charset="0"/>
              </a:defRPr>
            </a:lvl3pPr>
            <a:lvl4pPr marL="1949450" indent="-228600" algn="l">
              <a:spcBef>
                <a:spcPct val="20000"/>
              </a:spcBef>
              <a:buClr>
                <a:schemeClr val="tx2"/>
              </a:buClr>
              <a:buSzPct val="100000"/>
              <a:buChar char="–"/>
              <a:defRPr sz="2000">
                <a:solidFill>
                  <a:schemeClr val="tx1"/>
                </a:solidFill>
                <a:latin typeface="Arial" charset="0"/>
              </a:defRPr>
            </a:lvl4pPr>
            <a:lvl5pPr marL="2063750" indent="-228600" algn="l">
              <a:spcBef>
                <a:spcPct val="20000"/>
              </a:spcBef>
              <a:buClr>
                <a:schemeClr val="tx2"/>
              </a:buClr>
              <a:buSzPct val="100000"/>
              <a:buChar char="•"/>
              <a:defRPr sz="2000">
                <a:solidFill>
                  <a:schemeClr val="tx1"/>
                </a:solidFill>
                <a:latin typeface="Arial" charset="0"/>
              </a:defRPr>
            </a:lvl5pPr>
            <a:lvl6pPr marL="252095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815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3535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9255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1800"/>
              </a:spcBef>
              <a:buClrTx/>
              <a:buSzTx/>
              <a:buFontTx/>
              <a:buNone/>
            </a:pPr>
            <a:r>
              <a:rPr lang="en-US" altLang="en-US" u="sng" dirty="0"/>
              <a:t>RBS Concept:</a:t>
            </a:r>
          </a:p>
          <a:p>
            <a:pPr marL="342900" indent="-342900">
              <a:spcBef>
                <a:spcPts val="1800"/>
              </a:spcBef>
              <a:buClrTx/>
              <a:buSzTx/>
            </a:pPr>
            <a:r>
              <a:rPr lang="en-US" altLang="en-US" sz="2400" b="0" dirty="0"/>
              <a:t>Trim Beam Flanges Near Connection</a:t>
            </a:r>
          </a:p>
          <a:p>
            <a:pPr marL="342900" indent="-342900">
              <a:spcBef>
                <a:spcPts val="1800"/>
              </a:spcBef>
              <a:buClrTx/>
              <a:buSzTx/>
            </a:pPr>
            <a:r>
              <a:rPr lang="en-US" altLang="en-US" sz="2400" b="0" dirty="0"/>
              <a:t>Reduce Moment at Connection</a:t>
            </a:r>
          </a:p>
          <a:p>
            <a:pPr marL="342900" indent="-342900">
              <a:spcBef>
                <a:spcPts val="1800"/>
              </a:spcBef>
              <a:buClrTx/>
              <a:buSzTx/>
            </a:pPr>
            <a:r>
              <a:rPr lang="en-US" altLang="en-US" sz="2400" b="0" dirty="0"/>
              <a:t>Force Plastic Hinge Away from Connection</a:t>
            </a:r>
          </a:p>
          <a:p>
            <a:pPr>
              <a:spcBef>
                <a:spcPct val="0"/>
              </a:spcBef>
              <a:buClrTx/>
              <a:buSzTx/>
              <a:buFontTx/>
              <a:buNone/>
            </a:pPr>
            <a:endParaRPr lang="en-US" altLang="en-US" dirty="0"/>
          </a:p>
        </p:txBody>
      </p:sp>
    </p:spTree>
    <p:extLst>
      <p:ext uri="{BB962C8B-B14F-4D97-AF65-F5344CB8AC3E}">
        <p14:creationId xmlns:p14="http://schemas.microsoft.com/office/powerpoint/2010/main" val="2376146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DB2D776-E121-AB66-209C-D13C109E97B7}"/>
              </a:ext>
            </a:extLst>
          </p:cNvPr>
          <p:cNvSpPr>
            <a:spLocks noGrp="1"/>
          </p:cNvSpPr>
          <p:nvPr>
            <p:ph type="sldNum" sz="quarter" idx="40"/>
          </p:nvPr>
        </p:nvSpPr>
        <p:spPr/>
        <p:txBody>
          <a:bodyPr/>
          <a:lstStyle/>
          <a:p>
            <a:pPr>
              <a:defRPr/>
            </a:pPr>
            <a:fld id="{46425072-6E52-45A8-8A7E-A5B11BCA4176}" type="slidenum">
              <a:rPr lang="en-US" altLang="en-US" smtClean="0"/>
              <a:pPr>
                <a:defRPr/>
              </a:pPr>
              <a:t>174</a:t>
            </a:fld>
            <a:endParaRPr lang="en-US" altLang="en-US" dirty="0"/>
          </a:p>
        </p:txBody>
      </p:sp>
      <p:pic>
        <p:nvPicPr>
          <p:cNvPr id="3" name="Picture 2" descr="db4-pretest">
            <a:extLst>
              <a:ext uri="{FF2B5EF4-FFF2-40B4-BE49-F238E27FC236}">
                <a16:creationId xmlns:a16="http://schemas.microsoft.com/office/drawing/2014/main" id="{9B0DA772-C5F4-08BC-01E5-E122A333513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11" b="2211"/>
          <a:stretch>
            <a:fillRect/>
          </a:stretch>
        </p:blipFill>
        <p:spPr bwMode="auto">
          <a:xfrm>
            <a:off x="1245580" y="658525"/>
            <a:ext cx="9700840" cy="6199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E148817F-1C2B-4652-AFA2-7B5157CBBD56}"/>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i="1" dirty="0"/>
              <a:t>Example of laboratory performance of an RBS connection:</a:t>
            </a:r>
          </a:p>
        </p:txBody>
      </p:sp>
    </p:spTree>
    <p:extLst>
      <p:ext uri="{BB962C8B-B14F-4D97-AF65-F5344CB8AC3E}">
        <p14:creationId xmlns:p14="http://schemas.microsoft.com/office/powerpoint/2010/main" val="41947044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EFE3E-1D0A-C0DA-970D-FE80B7CFD0C3}"/>
              </a:ext>
            </a:extLst>
          </p:cNvPr>
          <p:cNvSpPr>
            <a:spLocks noGrp="1"/>
          </p:cNvSpPr>
          <p:nvPr>
            <p:ph type="sldNum" sz="quarter" idx="40"/>
          </p:nvPr>
        </p:nvSpPr>
        <p:spPr/>
        <p:txBody>
          <a:bodyPr/>
          <a:lstStyle/>
          <a:p>
            <a:pPr>
              <a:defRPr/>
            </a:pPr>
            <a:fld id="{46425072-6E52-45A8-8A7E-A5B11BCA4176}" type="slidenum">
              <a:rPr lang="en-US" altLang="en-US" smtClean="0"/>
              <a:pPr>
                <a:defRPr/>
              </a:pPr>
              <a:t>175</a:t>
            </a:fld>
            <a:endParaRPr lang="en-US" altLang="en-US" dirty="0"/>
          </a:p>
        </p:txBody>
      </p:sp>
      <p:sp>
        <p:nvSpPr>
          <p:cNvPr id="3" name="Text Box 3">
            <a:extLst>
              <a:ext uri="{FF2B5EF4-FFF2-40B4-BE49-F238E27FC236}">
                <a16:creationId xmlns:a16="http://schemas.microsoft.com/office/drawing/2014/main" id="{57E566FB-75C9-B84E-B030-862FDAF21B02}"/>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Whitewashed connection prior to testing:</a:t>
            </a:r>
          </a:p>
        </p:txBody>
      </p:sp>
      <p:pic>
        <p:nvPicPr>
          <p:cNvPr id="4" name="Picture 2" descr="DB4-1">
            <a:extLst>
              <a:ext uri="{FF2B5EF4-FFF2-40B4-BE49-F238E27FC236}">
                <a16:creationId xmlns:a16="http://schemas.microsoft.com/office/drawing/2014/main" id="{FCCFCAD1-EBE1-F288-AF9B-797B05FB253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95096" y="652327"/>
            <a:ext cx="9201807"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202127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9FEFE3E-1D0A-C0DA-970D-FE80B7CFD0C3}"/>
              </a:ext>
            </a:extLst>
          </p:cNvPr>
          <p:cNvSpPr>
            <a:spLocks noGrp="1"/>
          </p:cNvSpPr>
          <p:nvPr>
            <p:ph type="sldNum" sz="quarter" idx="40"/>
          </p:nvPr>
        </p:nvSpPr>
        <p:spPr/>
        <p:txBody>
          <a:bodyPr/>
          <a:lstStyle/>
          <a:p>
            <a:pPr>
              <a:defRPr/>
            </a:pPr>
            <a:fld id="{46425072-6E52-45A8-8A7E-A5B11BCA4176}" type="slidenum">
              <a:rPr lang="en-US" altLang="en-US" smtClean="0"/>
              <a:pPr>
                <a:defRPr/>
              </a:pPr>
              <a:t>176</a:t>
            </a:fld>
            <a:endParaRPr lang="en-US" altLang="en-US" dirty="0"/>
          </a:p>
        </p:txBody>
      </p:sp>
      <p:sp>
        <p:nvSpPr>
          <p:cNvPr id="3" name="Text Box 3">
            <a:extLst>
              <a:ext uri="{FF2B5EF4-FFF2-40B4-BE49-F238E27FC236}">
                <a16:creationId xmlns:a16="http://schemas.microsoft.com/office/drawing/2014/main" id="{57E566FB-75C9-B84E-B030-862FDAF21B02}"/>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Whitewashed connection prior to testing:</a:t>
            </a:r>
          </a:p>
        </p:txBody>
      </p:sp>
      <p:pic>
        <p:nvPicPr>
          <p:cNvPr id="5" name="Picture 3" descr="DB4-2">
            <a:extLst>
              <a:ext uri="{FF2B5EF4-FFF2-40B4-BE49-F238E27FC236}">
                <a16:creationId xmlns:a16="http://schemas.microsoft.com/office/drawing/2014/main" id="{ED0F4D5E-E8CC-304A-46B9-78FDC53F69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83804" y="599479"/>
            <a:ext cx="9624392" cy="62585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400246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38F0E-82D3-C578-889F-43F7A75D910D}"/>
              </a:ext>
            </a:extLst>
          </p:cNvPr>
          <p:cNvSpPr>
            <a:spLocks noGrp="1"/>
          </p:cNvSpPr>
          <p:nvPr>
            <p:ph type="sldNum" sz="quarter" idx="40"/>
          </p:nvPr>
        </p:nvSpPr>
        <p:spPr/>
        <p:txBody>
          <a:bodyPr/>
          <a:lstStyle/>
          <a:p>
            <a:pPr>
              <a:defRPr/>
            </a:pPr>
            <a:fld id="{46425072-6E52-45A8-8A7E-A5B11BCA4176}" type="slidenum">
              <a:rPr lang="en-US" altLang="en-US" smtClean="0"/>
              <a:pPr>
                <a:defRPr/>
              </a:pPr>
              <a:t>177</a:t>
            </a:fld>
            <a:endParaRPr lang="en-US" altLang="en-US" dirty="0"/>
          </a:p>
        </p:txBody>
      </p:sp>
      <p:sp>
        <p:nvSpPr>
          <p:cNvPr id="3" name="Text Box 3">
            <a:extLst>
              <a:ext uri="{FF2B5EF4-FFF2-40B4-BE49-F238E27FC236}">
                <a16:creationId xmlns:a16="http://schemas.microsoft.com/office/drawing/2014/main" id="{4D476281-5BD3-18A8-FD3C-B26555C998D1}"/>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Connection at  </a:t>
            </a:r>
            <a:r>
              <a:rPr lang="en-US" altLang="en-US" sz="2400" dirty="0">
                <a:sym typeface="Symbol" pitchFamily="18" charset="2"/>
              </a:rPr>
              <a:t></a:t>
            </a:r>
            <a:r>
              <a:rPr lang="en-US" altLang="en-US" sz="2400" i="1" dirty="0">
                <a:sym typeface="Symbol" pitchFamily="18" charset="2"/>
              </a:rPr>
              <a:t> </a:t>
            </a:r>
            <a:r>
              <a:rPr lang="en-US" altLang="en-US" sz="2400" dirty="0">
                <a:sym typeface="Symbol" pitchFamily="18" charset="2"/>
              </a:rPr>
              <a:t> 0.02 radian</a:t>
            </a:r>
          </a:p>
        </p:txBody>
      </p:sp>
      <p:pic>
        <p:nvPicPr>
          <p:cNvPr id="4" name="Picture 2" descr="DB4-3">
            <a:extLst>
              <a:ext uri="{FF2B5EF4-FFF2-40B4-BE49-F238E27FC236}">
                <a16:creationId xmlns:a16="http://schemas.microsoft.com/office/drawing/2014/main" id="{116D900B-B877-E45B-AE10-EF8837B281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2502" y="652327"/>
            <a:ext cx="9386996"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86270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7938F0E-82D3-C578-889F-43F7A75D910D}"/>
              </a:ext>
            </a:extLst>
          </p:cNvPr>
          <p:cNvSpPr>
            <a:spLocks noGrp="1"/>
          </p:cNvSpPr>
          <p:nvPr>
            <p:ph type="sldNum" sz="quarter" idx="40"/>
          </p:nvPr>
        </p:nvSpPr>
        <p:spPr/>
        <p:txBody>
          <a:bodyPr/>
          <a:lstStyle/>
          <a:p>
            <a:pPr>
              <a:defRPr/>
            </a:pPr>
            <a:fld id="{46425072-6E52-45A8-8A7E-A5B11BCA4176}" type="slidenum">
              <a:rPr lang="en-US" altLang="en-US" smtClean="0"/>
              <a:pPr>
                <a:defRPr/>
              </a:pPr>
              <a:t>178</a:t>
            </a:fld>
            <a:endParaRPr lang="en-US" altLang="en-US" dirty="0"/>
          </a:p>
        </p:txBody>
      </p:sp>
      <p:sp>
        <p:nvSpPr>
          <p:cNvPr id="3" name="Text Box 3">
            <a:extLst>
              <a:ext uri="{FF2B5EF4-FFF2-40B4-BE49-F238E27FC236}">
                <a16:creationId xmlns:a16="http://schemas.microsoft.com/office/drawing/2014/main" id="{4D476281-5BD3-18A8-FD3C-B26555C998D1}"/>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Connection at  </a:t>
            </a:r>
            <a:r>
              <a:rPr lang="en-US" altLang="en-US" sz="2400" dirty="0">
                <a:sym typeface="Symbol" pitchFamily="18" charset="2"/>
              </a:rPr>
              <a:t></a:t>
            </a:r>
            <a:r>
              <a:rPr lang="en-US" altLang="en-US" sz="2400" i="1" dirty="0">
                <a:sym typeface="Symbol" pitchFamily="18" charset="2"/>
              </a:rPr>
              <a:t> </a:t>
            </a:r>
            <a:r>
              <a:rPr lang="en-US" altLang="en-US" sz="2400" dirty="0">
                <a:sym typeface="Symbol" pitchFamily="18" charset="2"/>
              </a:rPr>
              <a:t> 0.02 radian</a:t>
            </a:r>
          </a:p>
        </p:txBody>
      </p:sp>
      <p:pic>
        <p:nvPicPr>
          <p:cNvPr id="5" name="Picture 2" descr="DB4-4">
            <a:extLst>
              <a:ext uri="{FF2B5EF4-FFF2-40B4-BE49-F238E27FC236}">
                <a16:creationId xmlns:a16="http://schemas.microsoft.com/office/drawing/2014/main" id="{F4F5A413-F840-1932-9E36-94D27DE5BE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88098" y="652327"/>
            <a:ext cx="9415804"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697258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7E64E-8B83-A813-2729-B5235F18B8F4}"/>
              </a:ext>
            </a:extLst>
          </p:cNvPr>
          <p:cNvSpPr>
            <a:spLocks noGrp="1"/>
          </p:cNvSpPr>
          <p:nvPr>
            <p:ph type="sldNum" sz="quarter" idx="40"/>
          </p:nvPr>
        </p:nvSpPr>
        <p:spPr/>
        <p:txBody>
          <a:bodyPr/>
          <a:lstStyle/>
          <a:p>
            <a:pPr>
              <a:defRPr/>
            </a:pPr>
            <a:fld id="{46425072-6E52-45A8-8A7E-A5B11BCA4176}" type="slidenum">
              <a:rPr lang="en-US" altLang="en-US" smtClean="0"/>
              <a:pPr>
                <a:defRPr/>
              </a:pPr>
              <a:t>179</a:t>
            </a:fld>
            <a:endParaRPr lang="en-US" altLang="en-US" dirty="0"/>
          </a:p>
        </p:txBody>
      </p:sp>
      <p:sp>
        <p:nvSpPr>
          <p:cNvPr id="3" name="Text Box 3">
            <a:extLst>
              <a:ext uri="{FF2B5EF4-FFF2-40B4-BE49-F238E27FC236}">
                <a16:creationId xmlns:a16="http://schemas.microsoft.com/office/drawing/2014/main" id="{90405B3D-8075-5115-CAC8-0A3AC01D8924}"/>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Connection at  </a:t>
            </a:r>
            <a:r>
              <a:rPr lang="en-US" altLang="en-US" sz="2400" dirty="0">
                <a:sym typeface="Symbol" pitchFamily="18" charset="2"/>
              </a:rPr>
              <a:t></a:t>
            </a:r>
            <a:r>
              <a:rPr lang="en-US" altLang="en-US" sz="2400" i="1" dirty="0">
                <a:sym typeface="Symbol" pitchFamily="18" charset="2"/>
              </a:rPr>
              <a:t> </a:t>
            </a:r>
            <a:r>
              <a:rPr lang="en-US" altLang="en-US" sz="2400" dirty="0">
                <a:sym typeface="Symbol" pitchFamily="18" charset="2"/>
              </a:rPr>
              <a:t> 0.03 radian</a:t>
            </a:r>
          </a:p>
        </p:txBody>
      </p:sp>
      <p:pic>
        <p:nvPicPr>
          <p:cNvPr id="4" name="Picture 2" descr="DB4-5">
            <a:extLst>
              <a:ext uri="{FF2B5EF4-FFF2-40B4-BE49-F238E27FC236}">
                <a16:creationId xmlns:a16="http://schemas.microsoft.com/office/drawing/2014/main" id="{8C299E78-F71D-DF86-C8DE-813B4F2A7F0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16843"/>
          <a:stretch>
            <a:fillRect/>
          </a:stretch>
        </p:blipFill>
        <p:spPr bwMode="auto">
          <a:xfrm>
            <a:off x="2664062" y="652327"/>
            <a:ext cx="6863876"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50068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6A1FE5B-E005-5BAE-983D-93FC5FA3841E}"/>
              </a:ext>
            </a:extLst>
          </p:cNvPr>
          <p:cNvSpPr>
            <a:spLocks noGrp="1"/>
          </p:cNvSpPr>
          <p:nvPr>
            <p:ph type="body" sz="quarter" idx="12"/>
          </p:nvPr>
        </p:nvSpPr>
        <p:spPr>
          <a:xfrm>
            <a:off x="693105" y="1124745"/>
            <a:ext cx="10945216" cy="620866"/>
          </a:xfrm>
        </p:spPr>
        <p:txBody>
          <a:bodyPr/>
          <a:lstStyle/>
          <a:p>
            <a:r>
              <a:rPr lang="en-US" sz="2400" b="1" dirty="0">
                <a:latin typeface="+mn-lt"/>
              </a:rPr>
              <a:t>Critical Detailing Area for Moment Resisting Frames</a:t>
            </a:r>
          </a:p>
        </p:txBody>
      </p:sp>
      <p:sp>
        <p:nvSpPr>
          <p:cNvPr id="3" name="Text Placeholder 2">
            <a:extLst>
              <a:ext uri="{FF2B5EF4-FFF2-40B4-BE49-F238E27FC236}">
                <a16:creationId xmlns:a16="http://schemas.microsoft.com/office/drawing/2014/main" id="{3F0E5669-B4C4-7865-0618-97137E30FD50}"/>
              </a:ext>
            </a:extLst>
          </p:cNvPr>
          <p:cNvSpPr>
            <a:spLocks noGrp="1"/>
          </p:cNvSpPr>
          <p:nvPr>
            <p:ph type="body" sz="quarter" idx="38"/>
          </p:nvPr>
        </p:nvSpPr>
        <p:spPr/>
        <p:txBody>
          <a:bodyPr/>
          <a:lstStyle/>
          <a:p>
            <a:r>
              <a:rPr lang="en-US" dirty="0"/>
              <a:t>Beam-to-Column Connections</a:t>
            </a:r>
          </a:p>
        </p:txBody>
      </p:sp>
      <p:sp>
        <p:nvSpPr>
          <p:cNvPr id="4" name="Slide Number Placeholder 3">
            <a:extLst>
              <a:ext uri="{FF2B5EF4-FFF2-40B4-BE49-F238E27FC236}">
                <a16:creationId xmlns:a16="http://schemas.microsoft.com/office/drawing/2014/main" id="{6727CF5D-7B0C-7367-692B-16C2D2961F6F}"/>
              </a:ext>
            </a:extLst>
          </p:cNvPr>
          <p:cNvSpPr>
            <a:spLocks noGrp="1"/>
          </p:cNvSpPr>
          <p:nvPr>
            <p:ph type="sldNum" sz="quarter" idx="40"/>
          </p:nvPr>
        </p:nvSpPr>
        <p:spPr/>
        <p:txBody>
          <a:bodyPr/>
          <a:lstStyle/>
          <a:p>
            <a:pPr>
              <a:defRPr/>
            </a:pPr>
            <a:fld id="{6E117181-2254-4C4E-B84D-C4647DF99217}" type="slidenum">
              <a:rPr lang="en-US" altLang="en-US" smtClean="0"/>
              <a:pPr>
                <a:defRPr/>
              </a:pPr>
              <a:t>18</a:t>
            </a:fld>
            <a:endParaRPr lang="en-US" altLang="en-US" dirty="0"/>
          </a:p>
        </p:txBody>
      </p:sp>
      <p:pic>
        <p:nvPicPr>
          <p:cNvPr id="5" name="Picture 3">
            <a:extLst>
              <a:ext uri="{FF2B5EF4-FFF2-40B4-BE49-F238E27FC236}">
                <a16:creationId xmlns:a16="http://schemas.microsoft.com/office/drawing/2014/main" id="{28CA851A-4A00-CD9A-771B-74FFD0201823}"/>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2144" y="2047580"/>
            <a:ext cx="3421062" cy="3810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3238BA9F-4A0E-FCDE-355F-521AFCEDB40D}"/>
              </a:ext>
            </a:extLst>
          </p:cNvPr>
          <p:cNvSpPr>
            <a:spLocks noChangeArrowheads="1"/>
          </p:cNvSpPr>
          <p:nvPr/>
        </p:nvSpPr>
        <p:spPr bwMode="auto">
          <a:xfrm>
            <a:off x="1269225" y="3136986"/>
            <a:ext cx="5040560" cy="1631858"/>
          </a:xfrm>
          <a:prstGeom prst="rect">
            <a:avLst/>
          </a:prstGeom>
          <a:noFill/>
          <a:ln w="28575">
            <a:solidFill>
              <a:schemeClr val="tx2"/>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800" b="1" dirty="0">
                <a:latin typeface="+mn-lt"/>
              </a:rPr>
              <a:t>Design Requirement:</a:t>
            </a:r>
          </a:p>
          <a:p>
            <a:pPr algn="l">
              <a:spcBef>
                <a:spcPct val="0"/>
              </a:spcBef>
            </a:pPr>
            <a:r>
              <a:rPr lang="en-US" altLang="en-US" dirty="0">
                <a:latin typeface="+mn-lt"/>
              </a:rPr>
              <a:t>Frame must develop large ductility without failure of beam-to-column connection</a:t>
            </a:r>
          </a:p>
        </p:txBody>
      </p:sp>
    </p:spTree>
    <p:extLst>
      <p:ext uri="{BB962C8B-B14F-4D97-AF65-F5344CB8AC3E}">
        <p14:creationId xmlns:p14="http://schemas.microsoft.com/office/powerpoint/2010/main" val="7129835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397E64E-8B83-A813-2729-B5235F18B8F4}"/>
              </a:ext>
            </a:extLst>
          </p:cNvPr>
          <p:cNvSpPr>
            <a:spLocks noGrp="1"/>
          </p:cNvSpPr>
          <p:nvPr>
            <p:ph type="sldNum" sz="quarter" idx="40"/>
          </p:nvPr>
        </p:nvSpPr>
        <p:spPr/>
        <p:txBody>
          <a:bodyPr/>
          <a:lstStyle/>
          <a:p>
            <a:pPr>
              <a:defRPr/>
            </a:pPr>
            <a:fld id="{46425072-6E52-45A8-8A7E-A5B11BCA4176}" type="slidenum">
              <a:rPr lang="en-US" altLang="en-US" smtClean="0"/>
              <a:pPr>
                <a:defRPr/>
              </a:pPr>
              <a:t>180</a:t>
            </a:fld>
            <a:endParaRPr lang="en-US" altLang="en-US" dirty="0"/>
          </a:p>
        </p:txBody>
      </p:sp>
      <p:sp>
        <p:nvSpPr>
          <p:cNvPr id="3" name="Text Box 3">
            <a:extLst>
              <a:ext uri="{FF2B5EF4-FFF2-40B4-BE49-F238E27FC236}">
                <a16:creationId xmlns:a16="http://schemas.microsoft.com/office/drawing/2014/main" id="{90405B3D-8075-5115-CAC8-0A3AC01D8924}"/>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Connection at  </a:t>
            </a:r>
            <a:r>
              <a:rPr lang="en-US" altLang="en-US" sz="2400" dirty="0">
                <a:sym typeface="Symbol" pitchFamily="18" charset="2"/>
              </a:rPr>
              <a:t></a:t>
            </a:r>
            <a:r>
              <a:rPr lang="en-US" altLang="en-US" sz="2400" i="1" dirty="0">
                <a:sym typeface="Symbol" pitchFamily="18" charset="2"/>
              </a:rPr>
              <a:t> </a:t>
            </a:r>
            <a:r>
              <a:rPr lang="en-US" altLang="en-US" sz="2400" dirty="0">
                <a:sym typeface="Symbol" pitchFamily="18" charset="2"/>
              </a:rPr>
              <a:t> 0.04 radian</a:t>
            </a:r>
          </a:p>
        </p:txBody>
      </p:sp>
      <p:pic>
        <p:nvPicPr>
          <p:cNvPr id="5" name="Picture 2" descr="db4-5percent-drift">
            <a:extLst>
              <a:ext uri="{FF2B5EF4-FFF2-40B4-BE49-F238E27FC236}">
                <a16:creationId xmlns:a16="http://schemas.microsoft.com/office/drawing/2014/main" id="{815199B5-EAD0-599F-8563-EB0E4D80F47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t="2211"/>
          <a:stretch>
            <a:fillRect/>
          </a:stretch>
        </p:blipFill>
        <p:spPr bwMode="auto">
          <a:xfrm>
            <a:off x="1351551" y="652327"/>
            <a:ext cx="9488898" cy="62056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160836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DBB6913-B325-77C0-9B08-4E352631C9B5}"/>
              </a:ext>
            </a:extLst>
          </p:cNvPr>
          <p:cNvSpPr>
            <a:spLocks noGrp="1"/>
          </p:cNvSpPr>
          <p:nvPr>
            <p:ph type="sldNum" sz="quarter" idx="40"/>
          </p:nvPr>
        </p:nvSpPr>
        <p:spPr/>
        <p:txBody>
          <a:bodyPr/>
          <a:lstStyle/>
          <a:p>
            <a:pPr>
              <a:defRPr/>
            </a:pPr>
            <a:fld id="{46425072-6E52-45A8-8A7E-A5B11BCA4176}" type="slidenum">
              <a:rPr lang="en-US" altLang="en-US" smtClean="0"/>
              <a:pPr>
                <a:defRPr/>
              </a:pPr>
              <a:t>181</a:t>
            </a:fld>
            <a:endParaRPr lang="en-US" altLang="en-US" dirty="0"/>
          </a:p>
        </p:txBody>
      </p:sp>
      <p:pic>
        <p:nvPicPr>
          <p:cNvPr id="4" name="Picture 2">
            <a:extLst>
              <a:ext uri="{FF2B5EF4-FFF2-40B4-BE49-F238E27FC236}">
                <a16:creationId xmlns:a16="http://schemas.microsoft.com/office/drawing/2014/main" id="{EEFE7C92-5FB1-3DDA-4272-EA4DA997A41C}"/>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invGray">
          <a:xfrm>
            <a:off x="2050256" y="279999"/>
            <a:ext cx="8091487" cy="6224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7526">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19391600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06F00-F234-23D5-21A7-36A871733DCE}"/>
              </a:ext>
            </a:extLst>
          </p:cNvPr>
          <p:cNvSpPr>
            <a:spLocks noGrp="1"/>
          </p:cNvSpPr>
          <p:nvPr>
            <p:ph type="body" sz="quarter" idx="38"/>
          </p:nvPr>
        </p:nvSpPr>
        <p:spPr/>
        <p:txBody>
          <a:bodyPr/>
          <a:lstStyle/>
          <a:p>
            <a:r>
              <a:rPr lang="en-US" dirty="0"/>
              <a:t> Prequalification Requirements for RBS in SMF</a:t>
            </a:r>
          </a:p>
        </p:txBody>
      </p:sp>
      <p:sp>
        <p:nvSpPr>
          <p:cNvPr id="3" name="Text Placeholder 2">
            <a:extLst>
              <a:ext uri="{FF2B5EF4-FFF2-40B4-BE49-F238E27FC236}">
                <a16:creationId xmlns:a16="http://schemas.microsoft.com/office/drawing/2014/main" id="{2B995962-9097-F83D-D2C0-DED92C7C08F8}"/>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1E7B95CA-BEA9-29E7-A02C-877355F324D9}"/>
              </a:ext>
            </a:extLst>
          </p:cNvPr>
          <p:cNvSpPr>
            <a:spLocks noGrp="1"/>
          </p:cNvSpPr>
          <p:nvPr>
            <p:ph type="sldNum" sz="quarter" idx="40"/>
          </p:nvPr>
        </p:nvSpPr>
        <p:spPr/>
        <p:txBody>
          <a:bodyPr/>
          <a:lstStyle/>
          <a:p>
            <a:pPr>
              <a:defRPr/>
            </a:pPr>
            <a:fld id="{46425072-6E52-45A8-8A7E-A5B11BCA4176}" type="slidenum">
              <a:rPr lang="en-US" altLang="en-US" smtClean="0"/>
              <a:pPr>
                <a:defRPr/>
              </a:pPr>
              <a:t>182</a:t>
            </a:fld>
            <a:endParaRPr lang="en-US" altLang="en-US" dirty="0"/>
          </a:p>
        </p:txBody>
      </p:sp>
      <p:sp>
        <p:nvSpPr>
          <p:cNvPr id="5" name="Text Box 3">
            <a:extLst>
              <a:ext uri="{FF2B5EF4-FFF2-40B4-BE49-F238E27FC236}">
                <a16:creationId xmlns:a16="http://schemas.microsoft.com/office/drawing/2014/main" id="{E038BA10-6A78-F1B9-08BE-8697F0C7324F}"/>
              </a:ext>
            </a:extLst>
          </p:cNvPr>
          <p:cNvSpPr txBox="1">
            <a:spLocks noChangeArrowheads="1"/>
          </p:cNvSpPr>
          <p:nvPr/>
        </p:nvSpPr>
        <p:spPr bwMode="auto">
          <a:xfrm>
            <a:off x="539552" y="1484784"/>
            <a:ext cx="10452992" cy="5053691"/>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buClr>
                <a:schemeClr val="tx1">
                  <a:lumMod val="95000"/>
                  <a:lumOff val="5000"/>
                </a:schemeClr>
              </a:buClr>
              <a:buFont typeface="Arial" panose="020B0604020202020204" pitchFamily="34" charset="0"/>
              <a:buChar char="•"/>
              <a:tabLst>
                <a:tab pos="2917825" algn="l"/>
              </a:tabLst>
            </a:pPr>
            <a:r>
              <a:rPr lang="en-US" altLang="en-US" sz="2600" b="0" i="1" dirty="0"/>
              <a:t>Beam flange welds:	</a:t>
            </a:r>
          </a:p>
          <a:p>
            <a:pPr lvl="1">
              <a:buClr>
                <a:schemeClr val="tx1">
                  <a:lumMod val="95000"/>
                  <a:lumOff val="5000"/>
                </a:schemeClr>
              </a:buClr>
              <a:buFont typeface="Arial" panose="020B0604020202020204" pitchFamily="34" charset="0"/>
              <a:buChar char="•"/>
              <a:tabLst>
                <a:tab pos="2917825" algn="l"/>
              </a:tabLst>
            </a:pPr>
            <a:r>
              <a:rPr lang="en-US" altLang="en-US" sz="2600" b="0" dirty="0"/>
              <a:t>CJP groove welds</a:t>
            </a:r>
          </a:p>
          <a:p>
            <a:pPr lvl="1">
              <a:buClr>
                <a:schemeClr val="tx1">
                  <a:lumMod val="95000"/>
                  <a:lumOff val="5000"/>
                </a:schemeClr>
              </a:buClr>
              <a:buFont typeface="Arial" panose="020B0604020202020204" pitchFamily="34" charset="0"/>
              <a:buChar char="•"/>
              <a:tabLst>
                <a:tab pos="2917825" algn="l"/>
              </a:tabLst>
            </a:pPr>
            <a:r>
              <a:rPr lang="en-US" altLang="en-US" sz="2600" b="0" dirty="0"/>
              <a:t>Treat welds as Demand Critical</a:t>
            </a:r>
          </a:p>
          <a:p>
            <a:pPr lvl="1">
              <a:buClr>
                <a:schemeClr val="tx1">
                  <a:lumMod val="95000"/>
                  <a:lumOff val="5000"/>
                </a:schemeClr>
              </a:buClr>
              <a:buFont typeface="Arial" panose="020B0604020202020204" pitchFamily="34" charset="0"/>
              <a:buChar char="•"/>
              <a:tabLst>
                <a:tab pos="2917825" algn="l"/>
              </a:tabLst>
            </a:pPr>
            <a:endParaRPr lang="en-US" altLang="en-US" sz="2600" b="0" dirty="0"/>
          </a:p>
          <a:p>
            <a:pPr>
              <a:buClr>
                <a:schemeClr val="tx1">
                  <a:lumMod val="95000"/>
                  <a:lumOff val="5000"/>
                </a:schemeClr>
              </a:buClr>
              <a:buFont typeface="Arial" panose="020B0604020202020204" pitchFamily="34" charset="0"/>
              <a:buChar char="•"/>
            </a:pPr>
            <a:r>
              <a:rPr lang="en-US" altLang="en-US" sz="2600" b="0" i="1" dirty="0"/>
              <a:t>Beam web to column connection:</a:t>
            </a:r>
            <a:endParaRPr lang="en-US" altLang="en-US" sz="2600" b="0" dirty="0"/>
          </a:p>
          <a:p>
            <a:pPr lvl="1">
              <a:buClr>
                <a:schemeClr val="tx1">
                  <a:lumMod val="95000"/>
                  <a:lumOff val="5000"/>
                </a:schemeClr>
              </a:buClr>
              <a:buFont typeface="Arial" panose="020B0604020202020204" pitchFamily="34" charset="0"/>
              <a:buChar char="•"/>
            </a:pPr>
            <a:r>
              <a:rPr lang="en-US" altLang="en-US" sz="2600" b="0" dirty="0"/>
              <a:t>Use fully welded web connection (CJP weld between beam web and column flange)</a:t>
            </a:r>
          </a:p>
          <a:p>
            <a:pPr lvl="1">
              <a:buClr>
                <a:schemeClr val="tx1">
                  <a:lumMod val="95000"/>
                  <a:lumOff val="5000"/>
                </a:schemeClr>
              </a:buClr>
              <a:buFont typeface="Arial" panose="020B0604020202020204" pitchFamily="34" charset="0"/>
              <a:buChar char="•"/>
            </a:pPr>
            <a:endParaRPr lang="en-US" altLang="en-US" sz="2600" b="0" dirty="0"/>
          </a:p>
          <a:p>
            <a:pPr>
              <a:buClr>
                <a:schemeClr val="tx1">
                  <a:lumMod val="95000"/>
                  <a:lumOff val="5000"/>
                </a:schemeClr>
              </a:buClr>
              <a:buFont typeface="Arial" panose="020B0604020202020204" pitchFamily="34" charset="0"/>
              <a:buChar char="•"/>
            </a:pPr>
            <a:r>
              <a:rPr lang="en-US" altLang="en-US" sz="2600" b="0" i="1" dirty="0"/>
              <a:t>See ANSI/AISC 358 for additional requirements (continuity plates, beam lateral bracing, RBS cut finish requirements, etc.)	</a:t>
            </a:r>
            <a:br>
              <a:rPr lang="en-US" altLang="en-US" sz="2600" b="0" dirty="0"/>
            </a:br>
            <a:endParaRPr lang="en-US" altLang="en-US" sz="2600" b="0" dirty="0"/>
          </a:p>
        </p:txBody>
      </p:sp>
    </p:spTree>
    <p:extLst>
      <p:ext uri="{BB962C8B-B14F-4D97-AF65-F5344CB8AC3E}">
        <p14:creationId xmlns:p14="http://schemas.microsoft.com/office/powerpoint/2010/main" val="8383975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0C06F00-F234-23D5-21A7-36A871733DCE}"/>
              </a:ext>
            </a:extLst>
          </p:cNvPr>
          <p:cNvSpPr>
            <a:spLocks noGrp="1"/>
          </p:cNvSpPr>
          <p:nvPr>
            <p:ph type="body" sz="quarter" idx="38"/>
          </p:nvPr>
        </p:nvSpPr>
        <p:spPr/>
        <p:txBody>
          <a:bodyPr/>
          <a:lstStyle/>
          <a:p>
            <a:r>
              <a:rPr lang="en-US" dirty="0"/>
              <a:t> Prequalification Requirements for RBS in SMF</a:t>
            </a:r>
          </a:p>
        </p:txBody>
      </p:sp>
      <p:sp>
        <p:nvSpPr>
          <p:cNvPr id="3" name="Text Placeholder 2">
            <a:extLst>
              <a:ext uri="{FF2B5EF4-FFF2-40B4-BE49-F238E27FC236}">
                <a16:creationId xmlns:a16="http://schemas.microsoft.com/office/drawing/2014/main" id="{2B995962-9097-F83D-D2C0-DED92C7C08F8}"/>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1E7B95CA-BEA9-29E7-A02C-877355F324D9}"/>
              </a:ext>
            </a:extLst>
          </p:cNvPr>
          <p:cNvSpPr>
            <a:spLocks noGrp="1"/>
          </p:cNvSpPr>
          <p:nvPr>
            <p:ph type="sldNum" sz="quarter" idx="40"/>
          </p:nvPr>
        </p:nvSpPr>
        <p:spPr/>
        <p:txBody>
          <a:bodyPr/>
          <a:lstStyle/>
          <a:p>
            <a:pPr>
              <a:defRPr/>
            </a:pPr>
            <a:fld id="{46425072-6E52-45A8-8A7E-A5B11BCA4176}" type="slidenum">
              <a:rPr lang="en-US" altLang="en-US" smtClean="0"/>
              <a:pPr>
                <a:defRPr/>
              </a:pPr>
              <a:t>183</a:t>
            </a:fld>
            <a:endParaRPr lang="en-US" altLang="en-US" dirty="0"/>
          </a:p>
        </p:txBody>
      </p:sp>
      <p:sp>
        <p:nvSpPr>
          <p:cNvPr id="5" name="Text Box 3">
            <a:extLst>
              <a:ext uri="{FF2B5EF4-FFF2-40B4-BE49-F238E27FC236}">
                <a16:creationId xmlns:a16="http://schemas.microsoft.com/office/drawing/2014/main" id="{E038BA10-6A78-F1B9-08BE-8697F0C7324F}"/>
              </a:ext>
            </a:extLst>
          </p:cNvPr>
          <p:cNvSpPr txBox="1">
            <a:spLocks noChangeArrowheads="1"/>
          </p:cNvSpPr>
          <p:nvPr/>
        </p:nvSpPr>
        <p:spPr bwMode="auto">
          <a:xfrm>
            <a:off x="539552" y="1484784"/>
            <a:ext cx="10452992" cy="4832092"/>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ts val="2400"/>
              </a:spcBef>
              <a:buClrTx/>
              <a:buSzTx/>
            </a:pPr>
            <a:r>
              <a:rPr lang="en-US" altLang="en-US" sz="2600" b="0" i="1" dirty="0">
                <a:latin typeface="+mn-lt"/>
              </a:rPr>
              <a:t>Beam depth:  </a:t>
            </a:r>
            <a:r>
              <a:rPr lang="en-US" altLang="en-US" sz="2600" b="0" dirty="0">
                <a:latin typeface="+mn-lt"/>
              </a:rPr>
              <a:t>		up to W44</a:t>
            </a:r>
          </a:p>
          <a:p>
            <a:pPr>
              <a:spcBef>
                <a:spcPts val="2400"/>
              </a:spcBef>
              <a:buClrTx/>
              <a:buSzTx/>
            </a:pPr>
            <a:r>
              <a:rPr lang="en-US" altLang="en-US" sz="2600" b="0" i="1" dirty="0">
                <a:latin typeface="+mn-lt"/>
              </a:rPr>
              <a:t>Beam weight:</a:t>
            </a:r>
            <a:r>
              <a:rPr lang="en-US" altLang="en-US" sz="2600" b="0" dirty="0">
                <a:latin typeface="+mn-lt"/>
              </a:rPr>
              <a:t>		up to 408 </a:t>
            </a:r>
            <a:r>
              <a:rPr lang="en-US" altLang="en-US" sz="2600" b="0" dirty="0" err="1">
                <a:latin typeface="+mn-lt"/>
              </a:rPr>
              <a:t>lb</a:t>
            </a:r>
            <a:r>
              <a:rPr lang="en-US" altLang="en-US" sz="2600" b="0" dirty="0">
                <a:latin typeface="+mn-lt"/>
              </a:rPr>
              <a:t>/ft</a:t>
            </a:r>
          </a:p>
          <a:p>
            <a:pPr>
              <a:spcBef>
                <a:spcPts val="2400"/>
              </a:spcBef>
              <a:buClrTx/>
              <a:buSzTx/>
            </a:pPr>
            <a:r>
              <a:rPr lang="en-US" altLang="en-US" sz="2600" b="0" i="1" dirty="0">
                <a:latin typeface="+mn-lt"/>
              </a:rPr>
              <a:t>Column depth:</a:t>
            </a:r>
            <a:r>
              <a:rPr lang="en-US" altLang="en-US" sz="2600" b="0" dirty="0">
                <a:latin typeface="+mn-lt"/>
              </a:rPr>
              <a:t>		up to W40 for wide-flange</a:t>
            </a:r>
            <a:br>
              <a:rPr lang="en-US" altLang="en-US" sz="2600" b="0" dirty="0">
                <a:latin typeface="+mn-lt"/>
              </a:rPr>
            </a:br>
            <a:r>
              <a:rPr lang="en-US" altLang="en-US" sz="2600" b="0" dirty="0">
                <a:latin typeface="+mn-lt"/>
              </a:rPr>
              <a:t>				up to 24-inches for box columns</a:t>
            </a:r>
          </a:p>
          <a:p>
            <a:pPr>
              <a:spcBef>
                <a:spcPts val="2400"/>
              </a:spcBef>
              <a:buClrTx/>
              <a:buSzTx/>
            </a:pPr>
            <a:r>
              <a:rPr lang="en-US" altLang="en-US" sz="2600" b="0" i="1" dirty="0">
                <a:latin typeface="+mn-lt"/>
              </a:rPr>
              <a:t>RBS shape:	</a:t>
            </a:r>
            <a:r>
              <a:rPr lang="en-US" altLang="en-US" sz="2600" b="0" dirty="0">
                <a:latin typeface="+mn-lt"/>
              </a:rPr>
              <a:t>	circular</a:t>
            </a:r>
          </a:p>
          <a:p>
            <a:pPr>
              <a:spcBef>
                <a:spcPts val="2400"/>
              </a:spcBef>
              <a:buClrTx/>
              <a:buSzTx/>
            </a:pPr>
            <a:r>
              <a:rPr lang="en-US" altLang="en-US" sz="2600" b="0" i="1" dirty="0">
                <a:latin typeface="+mn-lt"/>
              </a:rPr>
              <a:t>RBS dimensions:</a:t>
            </a:r>
            <a:r>
              <a:rPr lang="en-US" altLang="en-US" sz="2600" b="0" dirty="0">
                <a:latin typeface="+mn-lt"/>
              </a:rPr>
              <a:t>	per specified design procedure	</a:t>
            </a:r>
          </a:p>
          <a:p>
            <a:pPr>
              <a:spcBef>
                <a:spcPts val="2400"/>
              </a:spcBef>
              <a:buClrTx/>
              <a:buSzTx/>
            </a:pPr>
            <a:r>
              <a:rPr lang="en-US" altLang="en-US" sz="2600" b="0" dirty="0"/>
              <a:t>Beam connected to column flange</a:t>
            </a:r>
            <a:br>
              <a:rPr lang="en-US" altLang="en-US" sz="2600" b="0" dirty="0"/>
            </a:br>
            <a:r>
              <a:rPr lang="en-US" altLang="en-US" sz="2600" b="0" dirty="0"/>
              <a:t>(connections to column web not prequalified)</a:t>
            </a:r>
          </a:p>
        </p:txBody>
      </p:sp>
    </p:spTree>
    <p:extLst>
      <p:ext uri="{BB962C8B-B14F-4D97-AF65-F5344CB8AC3E}">
        <p14:creationId xmlns:p14="http://schemas.microsoft.com/office/powerpoint/2010/main" val="36653505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EA2C77-C198-9DEB-E0F4-5F68DDCF95CE}"/>
              </a:ext>
            </a:extLst>
          </p:cNvPr>
          <p:cNvSpPr>
            <a:spLocks noGrp="1"/>
          </p:cNvSpPr>
          <p:nvPr>
            <p:ph type="sldNum" sz="quarter" idx="40"/>
          </p:nvPr>
        </p:nvSpPr>
        <p:spPr/>
        <p:txBody>
          <a:bodyPr/>
          <a:lstStyle/>
          <a:p>
            <a:pPr>
              <a:defRPr/>
            </a:pPr>
            <a:fld id="{46425072-6E52-45A8-8A7E-A5B11BCA4176}" type="slidenum">
              <a:rPr lang="en-US" altLang="en-US" smtClean="0"/>
              <a:pPr>
                <a:defRPr/>
              </a:pPr>
              <a:t>184</a:t>
            </a:fld>
            <a:endParaRPr lang="en-US" altLang="en-US" dirty="0"/>
          </a:p>
        </p:txBody>
      </p:sp>
      <p:sp>
        <p:nvSpPr>
          <p:cNvPr id="3" name="Text Box 3">
            <a:extLst>
              <a:ext uri="{FF2B5EF4-FFF2-40B4-BE49-F238E27FC236}">
                <a16:creationId xmlns:a16="http://schemas.microsoft.com/office/drawing/2014/main" id="{4DD04112-5DF5-2BCE-699B-501D83F93A67}"/>
              </a:ext>
            </a:extLst>
          </p:cNvPr>
          <p:cNvSpPr txBox="1">
            <a:spLocks noChangeArrowheads="1"/>
          </p:cNvSpPr>
          <p:nvPr/>
        </p:nvSpPr>
        <p:spPr bwMode="gray">
          <a:xfrm>
            <a:off x="451885" y="836712"/>
            <a:ext cx="4587689" cy="1323439"/>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defPPr>
              <a:defRPr lang="fr-FR"/>
            </a:defPPr>
            <a:lvl1pPr algn="ctr">
              <a:defRPr sz="2400" b="1">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lang="en-US" altLang="en-US" sz="4000" dirty="0"/>
              <a:t>RBS with welded web connection</a:t>
            </a:r>
          </a:p>
        </p:txBody>
      </p:sp>
      <p:pic>
        <p:nvPicPr>
          <p:cNvPr id="4" name="Picture 2" descr="welded-web">
            <a:extLst>
              <a:ext uri="{FF2B5EF4-FFF2-40B4-BE49-F238E27FC236}">
                <a16:creationId xmlns:a16="http://schemas.microsoft.com/office/drawing/2014/main" id="{9C05064B-5E38-B6A7-7856-954817C0BE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75920" y="192087"/>
            <a:ext cx="4070350" cy="6473825"/>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987362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5A3265-AC31-A79F-EB5A-28E8C3679FE3}"/>
              </a:ext>
            </a:extLst>
          </p:cNvPr>
          <p:cNvSpPr>
            <a:spLocks noGrp="1"/>
          </p:cNvSpPr>
          <p:nvPr>
            <p:ph type="body" sz="quarter" idx="38"/>
          </p:nvPr>
        </p:nvSpPr>
        <p:spPr/>
        <p:txBody>
          <a:bodyPr/>
          <a:lstStyle/>
          <a:p>
            <a:r>
              <a:rPr lang="en-US" dirty="0"/>
              <a:t> Prequalification Requirements for RBS in SMF</a:t>
            </a:r>
          </a:p>
        </p:txBody>
      </p:sp>
      <p:sp>
        <p:nvSpPr>
          <p:cNvPr id="3" name="Text Placeholder 2">
            <a:extLst>
              <a:ext uri="{FF2B5EF4-FFF2-40B4-BE49-F238E27FC236}">
                <a16:creationId xmlns:a16="http://schemas.microsoft.com/office/drawing/2014/main" id="{0A222A7D-9BE3-ED81-51CC-74A13B56D96E}"/>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F12262F2-71C1-EF53-0785-A43692D29559}"/>
              </a:ext>
            </a:extLst>
          </p:cNvPr>
          <p:cNvSpPr>
            <a:spLocks noGrp="1"/>
          </p:cNvSpPr>
          <p:nvPr>
            <p:ph type="sldNum" sz="quarter" idx="40"/>
          </p:nvPr>
        </p:nvSpPr>
        <p:spPr/>
        <p:txBody>
          <a:bodyPr/>
          <a:lstStyle/>
          <a:p>
            <a:pPr>
              <a:defRPr/>
            </a:pPr>
            <a:fld id="{46425072-6E52-45A8-8A7E-A5B11BCA4176}" type="slidenum">
              <a:rPr lang="en-US" altLang="en-US" smtClean="0"/>
              <a:pPr>
                <a:defRPr/>
              </a:pPr>
              <a:t>185</a:t>
            </a:fld>
            <a:endParaRPr lang="en-US" altLang="en-US" dirty="0"/>
          </a:p>
        </p:txBody>
      </p:sp>
      <p:sp>
        <p:nvSpPr>
          <p:cNvPr id="5" name="Text Box 3">
            <a:extLst>
              <a:ext uri="{FF2B5EF4-FFF2-40B4-BE49-F238E27FC236}">
                <a16:creationId xmlns:a16="http://schemas.microsoft.com/office/drawing/2014/main" id="{22CCFBC2-AD98-6C17-2FAF-9CD1D651CB12}"/>
              </a:ext>
            </a:extLst>
          </p:cNvPr>
          <p:cNvSpPr txBox="1">
            <a:spLocks noChangeArrowheads="1"/>
          </p:cNvSpPr>
          <p:nvPr/>
        </p:nvSpPr>
        <p:spPr bwMode="auto">
          <a:xfrm>
            <a:off x="4420937" y="2380586"/>
            <a:ext cx="3350126" cy="52322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i="1" dirty="0">
                <a:latin typeface="+mn-lt"/>
              </a:rPr>
              <a:t>Protected Zone</a:t>
            </a:r>
          </a:p>
        </p:txBody>
      </p:sp>
      <p:grpSp>
        <p:nvGrpSpPr>
          <p:cNvPr id="6" name="Group 4">
            <a:extLst>
              <a:ext uri="{FF2B5EF4-FFF2-40B4-BE49-F238E27FC236}">
                <a16:creationId xmlns:a16="http://schemas.microsoft.com/office/drawing/2014/main" id="{FA58CFC0-831C-AAAA-8B84-EC9D956A6C1A}"/>
              </a:ext>
            </a:extLst>
          </p:cNvPr>
          <p:cNvGrpSpPr>
            <a:grpSpLocks/>
          </p:cNvGrpSpPr>
          <p:nvPr/>
        </p:nvGrpSpPr>
        <p:grpSpPr bwMode="auto">
          <a:xfrm>
            <a:off x="2920768" y="2974993"/>
            <a:ext cx="6573837" cy="1857375"/>
            <a:chOff x="225" y="2653"/>
            <a:chExt cx="4141" cy="1170"/>
          </a:xfrm>
        </p:grpSpPr>
        <p:sp>
          <p:nvSpPr>
            <p:cNvPr id="7" name="Freeform 5">
              <a:extLst>
                <a:ext uri="{FF2B5EF4-FFF2-40B4-BE49-F238E27FC236}">
                  <a16:creationId xmlns:a16="http://schemas.microsoft.com/office/drawing/2014/main" id="{932F4CB5-5AC3-FD83-71B1-FF22DD68426C}"/>
                </a:ext>
              </a:extLst>
            </p:cNvPr>
            <p:cNvSpPr>
              <a:spLocks/>
            </p:cNvSpPr>
            <p:nvPr/>
          </p:nvSpPr>
          <p:spPr bwMode="auto">
            <a:xfrm>
              <a:off x="2042" y="3312"/>
              <a:ext cx="512" cy="193"/>
            </a:xfrm>
            <a:custGeom>
              <a:avLst/>
              <a:gdLst>
                <a:gd name="T0" fmla="*/ 0 w 1461"/>
                <a:gd name="T1" fmla="*/ 123 h 618"/>
                <a:gd name="T2" fmla="*/ 59 w 1461"/>
                <a:gd name="T3" fmla="*/ 193 h 618"/>
                <a:gd name="T4" fmla="*/ 256 w 1461"/>
                <a:gd name="T5" fmla="*/ 193 h 618"/>
                <a:gd name="T6" fmla="*/ 453 w 1461"/>
                <a:gd name="T7" fmla="*/ 193 h 618"/>
                <a:gd name="T8" fmla="*/ 512 w 1461"/>
                <a:gd name="T9" fmla="*/ 123 h 618"/>
                <a:gd name="T10" fmla="*/ 512 w 1461"/>
                <a:gd name="T11" fmla="*/ 0 h 618"/>
                <a:gd name="T12" fmla="*/ 256 w 1461"/>
                <a:gd name="T13" fmla="*/ 0 h 618"/>
                <a:gd name="T14" fmla="*/ 0 w 1461"/>
                <a:gd name="T15" fmla="*/ 0 h 618"/>
                <a:gd name="T16" fmla="*/ 0 w 1461"/>
                <a:gd name="T17" fmla="*/ 123 h 618"/>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61" h="618">
                  <a:moveTo>
                    <a:pt x="0" y="393"/>
                  </a:moveTo>
                  <a:lnTo>
                    <a:pt x="168" y="618"/>
                  </a:lnTo>
                  <a:lnTo>
                    <a:pt x="731" y="618"/>
                  </a:lnTo>
                  <a:lnTo>
                    <a:pt x="1293" y="618"/>
                  </a:lnTo>
                  <a:lnTo>
                    <a:pt x="1461" y="393"/>
                  </a:lnTo>
                  <a:lnTo>
                    <a:pt x="1461" y="0"/>
                  </a:lnTo>
                  <a:lnTo>
                    <a:pt x="731" y="0"/>
                  </a:lnTo>
                  <a:lnTo>
                    <a:pt x="0" y="0"/>
                  </a:lnTo>
                  <a:lnTo>
                    <a:pt x="0" y="393"/>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 name="Line 6">
              <a:extLst>
                <a:ext uri="{FF2B5EF4-FFF2-40B4-BE49-F238E27FC236}">
                  <a16:creationId xmlns:a16="http://schemas.microsoft.com/office/drawing/2014/main" id="{3FAFEAF9-30AD-09EA-7D0C-BF2D6669C743}"/>
                </a:ext>
              </a:extLst>
            </p:cNvPr>
            <p:cNvSpPr>
              <a:spLocks noChangeShapeType="1"/>
            </p:cNvSpPr>
            <p:nvPr/>
          </p:nvSpPr>
          <p:spPr bwMode="auto">
            <a:xfrm>
              <a:off x="2042" y="3435"/>
              <a:ext cx="58" cy="7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 name="Line 7">
              <a:extLst>
                <a:ext uri="{FF2B5EF4-FFF2-40B4-BE49-F238E27FC236}">
                  <a16:creationId xmlns:a16="http://schemas.microsoft.com/office/drawing/2014/main" id="{04C077D6-9A27-12A2-4FE9-ABB03E618F27}"/>
                </a:ext>
              </a:extLst>
            </p:cNvPr>
            <p:cNvSpPr>
              <a:spLocks noChangeShapeType="1"/>
            </p:cNvSpPr>
            <p:nvPr/>
          </p:nvSpPr>
          <p:spPr bwMode="auto">
            <a:xfrm>
              <a:off x="2042" y="3312"/>
              <a:ext cx="1"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 name="Line 8">
              <a:extLst>
                <a:ext uri="{FF2B5EF4-FFF2-40B4-BE49-F238E27FC236}">
                  <a16:creationId xmlns:a16="http://schemas.microsoft.com/office/drawing/2014/main" id="{B52BE2B6-E170-A22B-5AE9-B531753B5B1B}"/>
                </a:ext>
              </a:extLst>
            </p:cNvPr>
            <p:cNvSpPr>
              <a:spLocks noChangeShapeType="1"/>
            </p:cNvSpPr>
            <p:nvPr/>
          </p:nvSpPr>
          <p:spPr bwMode="auto">
            <a:xfrm>
              <a:off x="2042" y="3312"/>
              <a:ext cx="255"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 name="Line 9">
              <a:extLst>
                <a:ext uri="{FF2B5EF4-FFF2-40B4-BE49-F238E27FC236}">
                  <a16:creationId xmlns:a16="http://schemas.microsoft.com/office/drawing/2014/main" id="{6697DBF6-0039-E2AC-CE85-1EE41232FE1B}"/>
                </a:ext>
              </a:extLst>
            </p:cNvPr>
            <p:cNvSpPr>
              <a:spLocks noChangeShapeType="1"/>
            </p:cNvSpPr>
            <p:nvPr/>
          </p:nvSpPr>
          <p:spPr bwMode="auto">
            <a:xfrm>
              <a:off x="2100" y="3505"/>
              <a:ext cx="19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 name="Line 10">
              <a:extLst>
                <a:ext uri="{FF2B5EF4-FFF2-40B4-BE49-F238E27FC236}">
                  <a16:creationId xmlns:a16="http://schemas.microsoft.com/office/drawing/2014/main" id="{CA115E70-9A56-3E2B-A822-7A6CE6B85C23}"/>
                </a:ext>
              </a:extLst>
            </p:cNvPr>
            <p:cNvSpPr>
              <a:spLocks noChangeShapeType="1"/>
            </p:cNvSpPr>
            <p:nvPr/>
          </p:nvSpPr>
          <p:spPr bwMode="auto">
            <a:xfrm flipH="1">
              <a:off x="2495" y="3435"/>
              <a:ext cx="59" cy="7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 name="Line 11">
              <a:extLst>
                <a:ext uri="{FF2B5EF4-FFF2-40B4-BE49-F238E27FC236}">
                  <a16:creationId xmlns:a16="http://schemas.microsoft.com/office/drawing/2014/main" id="{46272BB0-1D23-AB8A-20ED-515C3DEFFDF7}"/>
                </a:ext>
              </a:extLst>
            </p:cNvPr>
            <p:cNvSpPr>
              <a:spLocks noChangeShapeType="1"/>
            </p:cNvSpPr>
            <p:nvPr/>
          </p:nvSpPr>
          <p:spPr bwMode="auto">
            <a:xfrm>
              <a:off x="2554" y="3312"/>
              <a:ext cx="0"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 name="Line 12">
              <a:extLst>
                <a:ext uri="{FF2B5EF4-FFF2-40B4-BE49-F238E27FC236}">
                  <a16:creationId xmlns:a16="http://schemas.microsoft.com/office/drawing/2014/main" id="{40BF2384-EA80-0D2C-3A37-20303A8F8BFD}"/>
                </a:ext>
              </a:extLst>
            </p:cNvPr>
            <p:cNvSpPr>
              <a:spLocks noChangeShapeType="1"/>
            </p:cNvSpPr>
            <p:nvPr/>
          </p:nvSpPr>
          <p:spPr bwMode="auto">
            <a:xfrm flipH="1">
              <a:off x="2297" y="3312"/>
              <a:ext cx="25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 name="Line 13">
              <a:extLst>
                <a:ext uri="{FF2B5EF4-FFF2-40B4-BE49-F238E27FC236}">
                  <a16:creationId xmlns:a16="http://schemas.microsoft.com/office/drawing/2014/main" id="{E610E739-AF67-0B64-F580-D5AAF88BA918}"/>
                </a:ext>
              </a:extLst>
            </p:cNvPr>
            <p:cNvSpPr>
              <a:spLocks noChangeShapeType="1"/>
            </p:cNvSpPr>
            <p:nvPr/>
          </p:nvSpPr>
          <p:spPr bwMode="auto">
            <a:xfrm flipH="1">
              <a:off x="2297" y="3505"/>
              <a:ext cx="1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 name="Freeform 14">
              <a:extLst>
                <a:ext uri="{FF2B5EF4-FFF2-40B4-BE49-F238E27FC236}">
                  <a16:creationId xmlns:a16="http://schemas.microsoft.com/office/drawing/2014/main" id="{0EA1ADC7-272D-CA8B-BC55-09C04B9E2C2D}"/>
                </a:ext>
              </a:extLst>
            </p:cNvPr>
            <p:cNvSpPr>
              <a:spLocks/>
            </p:cNvSpPr>
            <p:nvPr/>
          </p:nvSpPr>
          <p:spPr bwMode="auto">
            <a:xfrm>
              <a:off x="2042" y="3576"/>
              <a:ext cx="512" cy="194"/>
            </a:xfrm>
            <a:custGeom>
              <a:avLst/>
              <a:gdLst>
                <a:gd name="T0" fmla="*/ 0 w 1461"/>
                <a:gd name="T1" fmla="*/ 70 h 617"/>
                <a:gd name="T2" fmla="*/ 59 w 1461"/>
                <a:gd name="T3" fmla="*/ 0 h 617"/>
                <a:gd name="T4" fmla="*/ 256 w 1461"/>
                <a:gd name="T5" fmla="*/ 0 h 617"/>
                <a:gd name="T6" fmla="*/ 453 w 1461"/>
                <a:gd name="T7" fmla="*/ 0 h 617"/>
                <a:gd name="T8" fmla="*/ 512 w 1461"/>
                <a:gd name="T9" fmla="*/ 70 h 617"/>
                <a:gd name="T10" fmla="*/ 512 w 1461"/>
                <a:gd name="T11" fmla="*/ 194 h 617"/>
                <a:gd name="T12" fmla="*/ 256 w 1461"/>
                <a:gd name="T13" fmla="*/ 194 h 617"/>
                <a:gd name="T14" fmla="*/ 0 w 1461"/>
                <a:gd name="T15" fmla="*/ 194 h 617"/>
                <a:gd name="T16" fmla="*/ 0 w 1461"/>
                <a:gd name="T17" fmla="*/ 70 h 617"/>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461" h="617">
                  <a:moveTo>
                    <a:pt x="0" y="224"/>
                  </a:moveTo>
                  <a:lnTo>
                    <a:pt x="168" y="0"/>
                  </a:lnTo>
                  <a:lnTo>
                    <a:pt x="731" y="0"/>
                  </a:lnTo>
                  <a:lnTo>
                    <a:pt x="1293" y="0"/>
                  </a:lnTo>
                  <a:lnTo>
                    <a:pt x="1461" y="224"/>
                  </a:lnTo>
                  <a:lnTo>
                    <a:pt x="1461" y="617"/>
                  </a:lnTo>
                  <a:lnTo>
                    <a:pt x="731" y="617"/>
                  </a:lnTo>
                  <a:lnTo>
                    <a:pt x="0" y="617"/>
                  </a:lnTo>
                  <a:lnTo>
                    <a:pt x="0" y="224"/>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17" name="Line 15">
              <a:extLst>
                <a:ext uri="{FF2B5EF4-FFF2-40B4-BE49-F238E27FC236}">
                  <a16:creationId xmlns:a16="http://schemas.microsoft.com/office/drawing/2014/main" id="{10C43DD4-C1DC-4A58-5C9A-3A792582244A}"/>
                </a:ext>
              </a:extLst>
            </p:cNvPr>
            <p:cNvSpPr>
              <a:spLocks noChangeShapeType="1"/>
            </p:cNvSpPr>
            <p:nvPr/>
          </p:nvSpPr>
          <p:spPr bwMode="auto">
            <a:xfrm flipV="1">
              <a:off x="2042" y="3576"/>
              <a:ext cx="58" cy="7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 name="Line 16">
              <a:extLst>
                <a:ext uri="{FF2B5EF4-FFF2-40B4-BE49-F238E27FC236}">
                  <a16:creationId xmlns:a16="http://schemas.microsoft.com/office/drawing/2014/main" id="{0087E0F0-C493-4CB8-E5C9-F63F8E97DDA3}"/>
                </a:ext>
              </a:extLst>
            </p:cNvPr>
            <p:cNvSpPr>
              <a:spLocks noChangeShapeType="1"/>
            </p:cNvSpPr>
            <p:nvPr/>
          </p:nvSpPr>
          <p:spPr bwMode="auto">
            <a:xfrm flipV="1">
              <a:off x="2042" y="3647"/>
              <a:ext cx="1"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9" name="Line 17">
              <a:extLst>
                <a:ext uri="{FF2B5EF4-FFF2-40B4-BE49-F238E27FC236}">
                  <a16:creationId xmlns:a16="http://schemas.microsoft.com/office/drawing/2014/main" id="{C3BC207E-69D5-3962-03D7-AAF0F8578756}"/>
                </a:ext>
              </a:extLst>
            </p:cNvPr>
            <p:cNvSpPr>
              <a:spLocks noChangeShapeType="1"/>
            </p:cNvSpPr>
            <p:nvPr/>
          </p:nvSpPr>
          <p:spPr bwMode="auto">
            <a:xfrm>
              <a:off x="2042" y="3770"/>
              <a:ext cx="255"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0" name="Line 18">
              <a:extLst>
                <a:ext uri="{FF2B5EF4-FFF2-40B4-BE49-F238E27FC236}">
                  <a16:creationId xmlns:a16="http://schemas.microsoft.com/office/drawing/2014/main" id="{BDF5DD83-ACCC-F910-AEDF-AB07DAC2EA60}"/>
                </a:ext>
              </a:extLst>
            </p:cNvPr>
            <p:cNvSpPr>
              <a:spLocks noChangeShapeType="1"/>
            </p:cNvSpPr>
            <p:nvPr/>
          </p:nvSpPr>
          <p:spPr bwMode="auto">
            <a:xfrm>
              <a:off x="2100" y="3576"/>
              <a:ext cx="19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1" name="Line 19">
              <a:extLst>
                <a:ext uri="{FF2B5EF4-FFF2-40B4-BE49-F238E27FC236}">
                  <a16:creationId xmlns:a16="http://schemas.microsoft.com/office/drawing/2014/main" id="{34691748-04D9-E10B-FFCF-94081F20AEB1}"/>
                </a:ext>
              </a:extLst>
            </p:cNvPr>
            <p:cNvSpPr>
              <a:spLocks noChangeShapeType="1"/>
            </p:cNvSpPr>
            <p:nvPr/>
          </p:nvSpPr>
          <p:spPr bwMode="auto">
            <a:xfrm flipH="1" flipV="1">
              <a:off x="2495" y="3576"/>
              <a:ext cx="59" cy="7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2" name="Line 20">
              <a:extLst>
                <a:ext uri="{FF2B5EF4-FFF2-40B4-BE49-F238E27FC236}">
                  <a16:creationId xmlns:a16="http://schemas.microsoft.com/office/drawing/2014/main" id="{85CA47C6-9D1A-6D7F-5739-4042ABC14FDB}"/>
                </a:ext>
              </a:extLst>
            </p:cNvPr>
            <p:cNvSpPr>
              <a:spLocks noChangeShapeType="1"/>
            </p:cNvSpPr>
            <p:nvPr/>
          </p:nvSpPr>
          <p:spPr bwMode="auto">
            <a:xfrm flipV="1">
              <a:off x="2554" y="3647"/>
              <a:ext cx="0" cy="12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3" name="Line 21">
              <a:extLst>
                <a:ext uri="{FF2B5EF4-FFF2-40B4-BE49-F238E27FC236}">
                  <a16:creationId xmlns:a16="http://schemas.microsoft.com/office/drawing/2014/main" id="{A423C6A8-C0EA-8450-3540-3A81A4884E84}"/>
                </a:ext>
              </a:extLst>
            </p:cNvPr>
            <p:cNvSpPr>
              <a:spLocks noChangeShapeType="1"/>
            </p:cNvSpPr>
            <p:nvPr/>
          </p:nvSpPr>
          <p:spPr bwMode="auto">
            <a:xfrm flipH="1">
              <a:off x="2297" y="3770"/>
              <a:ext cx="257"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4" name="Line 22">
              <a:extLst>
                <a:ext uri="{FF2B5EF4-FFF2-40B4-BE49-F238E27FC236}">
                  <a16:creationId xmlns:a16="http://schemas.microsoft.com/office/drawing/2014/main" id="{B8DF97BC-6CBF-8360-16AB-7CCC9832AE68}"/>
                </a:ext>
              </a:extLst>
            </p:cNvPr>
            <p:cNvSpPr>
              <a:spLocks noChangeShapeType="1"/>
            </p:cNvSpPr>
            <p:nvPr/>
          </p:nvSpPr>
          <p:spPr bwMode="auto">
            <a:xfrm flipH="1">
              <a:off x="2297" y="3576"/>
              <a:ext cx="1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5" name="Freeform 23">
              <a:extLst>
                <a:ext uri="{FF2B5EF4-FFF2-40B4-BE49-F238E27FC236}">
                  <a16:creationId xmlns:a16="http://schemas.microsoft.com/office/drawing/2014/main" id="{E8528EE8-EE4E-B76E-85DA-D738092A0553}"/>
                </a:ext>
              </a:extLst>
            </p:cNvPr>
            <p:cNvSpPr>
              <a:spLocks/>
            </p:cNvSpPr>
            <p:nvPr/>
          </p:nvSpPr>
          <p:spPr bwMode="auto">
            <a:xfrm>
              <a:off x="1942" y="3259"/>
              <a:ext cx="710" cy="563"/>
            </a:xfrm>
            <a:custGeom>
              <a:avLst/>
              <a:gdLst>
                <a:gd name="T0" fmla="*/ 710 w 2023"/>
                <a:gd name="T1" fmla="*/ 282 h 1798"/>
                <a:gd name="T2" fmla="*/ 710 w 2023"/>
                <a:gd name="T3" fmla="*/ 0 h 1798"/>
                <a:gd name="T4" fmla="*/ 611 w 2023"/>
                <a:gd name="T5" fmla="*/ 0 h 1798"/>
                <a:gd name="T6" fmla="*/ 611 w 2023"/>
                <a:gd name="T7" fmla="*/ 211 h 1798"/>
                <a:gd name="T8" fmla="*/ 611 w 2023"/>
                <a:gd name="T9" fmla="*/ 218 h 1798"/>
                <a:gd name="T10" fmla="*/ 609 w 2023"/>
                <a:gd name="T11" fmla="*/ 225 h 1798"/>
                <a:gd name="T12" fmla="*/ 605 w 2023"/>
                <a:gd name="T13" fmla="*/ 231 h 1798"/>
                <a:gd name="T14" fmla="*/ 600 w 2023"/>
                <a:gd name="T15" fmla="*/ 236 h 1798"/>
                <a:gd name="T16" fmla="*/ 594 w 2023"/>
                <a:gd name="T17" fmla="*/ 240 h 1798"/>
                <a:gd name="T18" fmla="*/ 587 w 2023"/>
                <a:gd name="T19" fmla="*/ 244 h 1798"/>
                <a:gd name="T20" fmla="*/ 580 w 2023"/>
                <a:gd name="T21" fmla="*/ 246 h 1798"/>
                <a:gd name="T22" fmla="*/ 572 w 2023"/>
                <a:gd name="T23" fmla="*/ 246 h 1798"/>
                <a:gd name="T24" fmla="*/ 355 w 2023"/>
                <a:gd name="T25" fmla="*/ 246 h 1798"/>
                <a:gd name="T26" fmla="*/ 138 w 2023"/>
                <a:gd name="T27" fmla="*/ 246 h 1798"/>
                <a:gd name="T28" fmla="*/ 130 w 2023"/>
                <a:gd name="T29" fmla="*/ 246 h 1798"/>
                <a:gd name="T30" fmla="*/ 123 w 2023"/>
                <a:gd name="T31" fmla="*/ 244 h 1798"/>
                <a:gd name="T32" fmla="*/ 116 w 2023"/>
                <a:gd name="T33" fmla="*/ 240 h 1798"/>
                <a:gd name="T34" fmla="*/ 110 w 2023"/>
                <a:gd name="T35" fmla="*/ 236 h 1798"/>
                <a:gd name="T36" fmla="*/ 105 w 2023"/>
                <a:gd name="T37" fmla="*/ 231 h 1798"/>
                <a:gd name="T38" fmla="*/ 101 w 2023"/>
                <a:gd name="T39" fmla="*/ 225 h 1798"/>
                <a:gd name="T40" fmla="*/ 99 w 2023"/>
                <a:gd name="T41" fmla="*/ 218 h 1798"/>
                <a:gd name="T42" fmla="*/ 99 w 2023"/>
                <a:gd name="T43" fmla="*/ 211 h 1798"/>
                <a:gd name="T44" fmla="*/ 99 w 2023"/>
                <a:gd name="T45" fmla="*/ 0 h 1798"/>
                <a:gd name="T46" fmla="*/ 0 w 2023"/>
                <a:gd name="T47" fmla="*/ 0 h 1798"/>
                <a:gd name="T48" fmla="*/ 0 w 2023"/>
                <a:gd name="T49" fmla="*/ 282 h 1798"/>
                <a:gd name="T50" fmla="*/ 0 w 2023"/>
                <a:gd name="T51" fmla="*/ 563 h 1798"/>
                <a:gd name="T52" fmla="*/ 99 w 2023"/>
                <a:gd name="T53" fmla="*/ 563 h 1798"/>
                <a:gd name="T54" fmla="*/ 99 w 2023"/>
                <a:gd name="T55" fmla="*/ 352 h 1798"/>
                <a:gd name="T56" fmla="*/ 99 w 2023"/>
                <a:gd name="T57" fmla="*/ 345 h 1798"/>
                <a:gd name="T58" fmla="*/ 101 w 2023"/>
                <a:gd name="T59" fmla="*/ 339 h 1798"/>
                <a:gd name="T60" fmla="*/ 105 w 2023"/>
                <a:gd name="T61" fmla="*/ 333 h 1798"/>
                <a:gd name="T62" fmla="*/ 110 w 2023"/>
                <a:gd name="T63" fmla="*/ 327 h 1798"/>
                <a:gd name="T64" fmla="*/ 116 w 2023"/>
                <a:gd name="T65" fmla="*/ 323 h 1798"/>
                <a:gd name="T66" fmla="*/ 123 w 2023"/>
                <a:gd name="T67" fmla="*/ 320 h 1798"/>
                <a:gd name="T68" fmla="*/ 130 w 2023"/>
                <a:gd name="T69" fmla="*/ 318 h 1798"/>
                <a:gd name="T70" fmla="*/ 138 w 2023"/>
                <a:gd name="T71" fmla="*/ 317 h 1798"/>
                <a:gd name="T72" fmla="*/ 355 w 2023"/>
                <a:gd name="T73" fmla="*/ 317 h 1798"/>
                <a:gd name="T74" fmla="*/ 572 w 2023"/>
                <a:gd name="T75" fmla="*/ 317 h 1798"/>
                <a:gd name="T76" fmla="*/ 580 w 2023"/>
                <a:gd name="T77" fmla="*/ 318 h 1798"/>
                <a:gd name="T78" fmla="*/ 587 w 2023"/>
                <a:gd name="T79" fmla="*/ 320 h 1798"/>
                <a:gd name="T80" fmla="*/ 594 w 2023"/>
                <a:gd name="T81" fmla="*/ 323 h 1798"/>
                <a:gd name="T82" fmla="*/ 600 w 2023"/>
                <a:gd name="T83" fmla="*/ 327 h 1798"/>
                <a:gd name="T84" fmla="*/ 605 w 2023"/>
                <a:gd name="T85" fmla="*/ 333 h 1798"/>
                <a:gd name="T86" fmla="*/ 609 w 2023"/>
                <a:gd name="T87" fmla="*/ 339 h 1798"/>
                <a:gd name="T88" fmla="*/ 611 w 2023"/>
                <a:gd name="T89" fmla="*/ 345 h 1798"/>
                <a:gd name="T90" fmla="*/ 611 w 2023"/>
                <a:gd name="T91" fmla="*/ 352 h 1798"/>
                <a:gd name="T92" fmla="*/ 611 w 2023"/>
                <a:gd name="T93" fmla="*/ 563 h 1798"/>
                <a:gd name="T94" fmla="*/ 710 w 2023"/>
                <a:gd name="T95" fmla="*/ 563 h 1798"/>
                <a:gd name="T96" fmla="*/ 710 w 2023"/>
                <a:gd name="T97" fmla="*/ 282 h 1798"/>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Lst>
              <a:ahLst/>
              <a:cxnLst>
                <a:cxn ang="T98">
                  <a:pos x="T0" y="T1"/>
                </a:cxn>
                <a:cxn ang="T99">
                  <a:pos x="T2" y="T3"/>
                </a:cxn>
                <a:cxn ang="T100">
                  <a:pos x="T4" y="T5"/>
                </a:cxn>
                <a:cxn ang="T101">
                  <a:pos x="T6" y="T7"/>
                </a:cxn>
                <a:cxn ang="T102">
                  <a:pos x="T8" y="T9"/>
                </a:cxn>
                <a:cxn ang="T103">
                  <a:pos x="T10" y="T11"/>
                </a:cxn>
                <a:cxn ang="T104">
                  <a:pos x="T12" y="T13"/>
                </a:cxn>
                <a:cxn ang="T105">
                  <a:pos x="T14" y="T15"/>
                </a:cxn>
                <a:cxn ang="T106">
                  <a:pos x="T16" y="T17"/>
                </a:cxn>
                <a:cxn ang="T107">
                  <a:pos x="T18" y="T19"/>
                </a:cxn>
                <a:cxn ang="T108">
                  <a:pos x="T20" y="T21"/>
                </a:cxn>
                <a:cxn ang="T109">
                  <a:pos x="T22" y="T23"/>
                </a:cxn>
                <a:cxn ang="T110">
                  <a:pos x="T24" y="T25"/>
                </a:cxn>
                <a:cxn ang="T111">
                  <a:pos x="T26" y="T27"/>
                </a:cxn>
                <a:cxn ang="T112">
                  <a:pos x="T28" y="T29"/>
                </a:cxn>
                <a:cxn ang="T113">
                  <a:pos x="T30" y="T31"/>
                </a:cxn>
                <a:cxn ang="T114">
                  <a:pos x="T32" y="T33"/>
                </a:cxn>
                <a:cxn ang="T115">
                  <a:pos x="T34" y="T35"/>
                </a:cxn>
                <a:cxn ang="T116">
                  <a:pos x="T36" y="T37"/>
                </a:cxn>
                <a:cxn ang="T117">
                  <a:pos x="T38" y="T39"/>
                </a:cxn>
                <a:cxn ang="T118">
                  <a:pos x="T40" y="T41"/>
                </a:cxn>
                <a:cxn ang="T119">
                  <a:pos x="T42" y="T43"/>
                </a:cxn>
                <a:cxn ang="T120">
                  <a:pos x="T44" y="T45"/>
                </a:cxn>
                <a:cxn ang="T121">
                  <a:pos x="T46" y="T47"/>
                </a:cxn>
                <a:cxn ang="T122">
                  <a:pos x="T48" y="T49"/>
                </a:cxn>
                <a:cxn ang="T123">
                  <a:pos x="T50" y="T51"/>
                </a:cxn>
                <a:cxn ang="T124">
                  <a:pos x="T52" y="T53"/>
                </a:cxn>
                <a:cxn ang="T125">
                  <a:pos x="T54" y="T55"/>
                </a:cxn>
                <a:cxn ang="T126">
                  <a:pos x="T56" y="T57"/>
                </a:cxn>
                <a:cxn ang="T127">
                  <a:pos x="T58" y="T59"/>
                </a:cxn>
                <a:cxn ang="T128">
                  <a:pos x="T60" y="T61"/>
                </a:cxn>
                <a:cxn ang="T129">
                  <a:pos x="T62" y="T63"/>
                </a:cxn>
                <a:cxn ang="T130">
                  <a:pos x="T64" y="T65"/>
                </a:cxn>
                <a:cxn ang="T131">
                  <a:pos x="T66" y="T67"/>
                </a:cxn>
                <a:cxn ang="T132">
                  <a:pos x="T68" y="T69"/>
                </a:cxn>
                <a:cxn ang="T133">
                  <a:pos x="T70" y="T71"/>
                </a:cxn>
                <a:cxn ang="T134">
                  <a:pos x="T72" y="T73"/>
                </a:cxn>
                <a:cxn ang="T135">
                  <a:pos x="T74" y="T75"/>
                </a:cxn>
                <a:cxn ang="T136">
                  <a:pos x="T76" y="T77"/>
                </a:cxn>
                <a:cxn ang="T137">
                  <a:pos x="T78" y="T79"/>
                </a:cxn>
                <a:cxn ang="T138">
                  <a:pos x="T80" y="T81"/>
                </a:cxn>
                <a:cxn ang="T139">
                  <a:pos x="T82" y="T83"/>
                </a:cxn>
                <a:cxn ang="T140">
                  <a:pos x="T84" y="T85"/>
                </a:cxn>
                <a:cxn ang="T141">
                  <a:pos x="T86" y="T87"/>
                </a:cxn>
                <a:cxn ang="T142">
                  <a:pos x="T88" y="T89"/>
                </a:cxn>
                <a:cxn ang="T143">
                  <a:pos x="T90" y="T91"/>
                </a:cxn>
                <a:cxn ang="T144">
                  <a:pos x="T92" y="T93"/>
                </a:cxn>
                <a:cxn ang="T145">
                  <a:pos x="T94" y="T95"/>
                </a:cxn>
                <a:cxn ang="T146">
                  <a:pos x="T96" y="T97"/>
                </a:cxn>
              </a:cxnLst>
              <a:rect l="0" t="0" r="r" b="b"/>
              <a:pathLst>
                <a:path w="2023" h="1798">
                  <a:moveTo>
                    <a:pt x="2023" y="900"/>
                  </a:moveTo>
                  <a:lnTo>
                    <a:pt x="2023" y="0"/>
                  </a:lnTo>
                  <a:lnTo>
                    <a:pt x="1742" y="0"/>
                  </a:lnTo>
                  <a:lnTo>
                    <a:pt x="1742" y="675"/>
                  </a:lnTo>
                  <a:lnTo>
                    <a:pt x="1740" y="697"/>
                  </a:lnTo>
                  <a:lnTo>
                    <a:pt x="1734" y="718"/>
                  </a:lnTo>
                  <a:lnTo>
                    <a:pt x="1724" y="737"/>
                  </a:lnTo>
                  <a:lnTo>
                    <a:pt x="1710" y="754"/>
                  </a:lnTo>
                  <a:lnTo>
                    <a:pt x="1692" y="768"/>
                  </a:lnTo>
                  <a:lnTo>
                    <a:pt x="1673" y="779"/>
                  </a:lnTo>
                  <a:lnTo>
                    <a:pt x="1652" y="786"/>
                  </a:lnTo>
                  <a:lnTo>
                    <a:pt x="1630" y="787"/>
                  </a:lnTo>
                  <a:lnTo>
                    <a:pt x="1012" y="787"/>
                  </a:lnTo>
                  <a:lnTo>
                    <a:pt x="393" y="787"/>
                  </a:lnTo>
                  <a:lnTo>
                    <a:pt x="371" y="786"/>
                  </a:lnTo>
                  <a:lnTo>
                    <a:pt x="350" y="779"/>
                  </a:lnTo>
                  <a:lnTo>
                    <a:pt x="331" y="768"/>
                  </a:lnTo>
                  <a:lnTo>
                    <a:pt x="313" y="754"/>
                  </a:lnTo>
                  <a:lnTo>
                    <a:pt x="300" y="737"/>
                  </a:lnTo>
                  <a:lnTo>
                    <a:pt x="289" y="718"/>
                  </a:lnTo>
                  <a:lnTo>
                    <a:pt x="283" y="697"/>
                  </a:lnTo>
                  <a:lnTo>
                    <a:pt x="281" y="675"/>
                  </a:lnTo>
                  <a:lnTo>
                    <a:pt x="281" y="0"/>
                  </a:lnTo>
                  <a:lnTo>
                    <a:pt x="0" y="0"/>
                  </a:lnTo>
                  <a:lnTo>
                    <a:pt x="0" y="900"/>
                  </a:lnTo>
                  <a:lnTo>
                    <a:pt x="0" y="1798"/>
                  </a:lnTo>
                  <a:lnTo>
                    <a:pt x="281" y="1798"/>
                  </a:lnTo>
                  <a:lnTo>
                    <a:pt x="281" y="1124"/>
                  </a:lnTo>
                  <a:lnTo>
                    <a:pt x="283" y="1102"/>
                  </a:lnTo>
                  <a:lnTo>
                    <a:pt x="289" y="1082"/>
                  </a:lnTo>
                  <a:lnTo>
                    <a:pt x="300" y="1062"/>
                  </a:lnTo>
                  <a:lnTo>
                    <a:pt x="313" y="1045"/>
                  </a:lnTo>
                  <a:lnTo>
                    <a:pt x="331" y="1031"/>
                  </a:lnTo>
                  <a:lnTo>
                    <a:pt x="350" y="1021"/>
                  </a:lnTo>
                  <a:lnTo>
                    <a:pt x="371" y="1014"/>
                  </a:lnTo>
                  <a:lnTo>
                    <a:pt x="393" y="1013"/>
                  </a:lnTo>
                  <a:lnTo>
                    <a:pt x="1012" y="1013"/>
                  </a:lnTo>
                  <a:lnTo>
                    <a:pt x="1630" y="1013"/>
                  </a:lnTo>
                  <a:lnTo>
                    <a:pt x="1652" y="1014"/>
                  </a:lnTo>
                  <a:lnTo>
                    <a:pt x="1673" y="1021"/>
                  </a:lnTo>
                  <a:lnTo>
                    <a:pt x="1692" y="1031"/>
                  </a:lnTo>
                  <a:lnTo>
                    <a:pt x="1710" y="1045"/>
                  </a:lnTo>
                  <a:lnTo>
                    <a:pt x="1724" y="1062"/>
                  </a:lnTo>
                  <a:lnTo>
                    <a:pt x="1734" y="1082"/>
                  </a:lnTo>
                  <a:lnTo>
                    <a:pt x="1740" y="1102"/>
                  </a:lnTo>
                  <a:lnTo>
                    <a:pt x="1742" y="1124"/>
                  </a:lnTo>
                  <a:lnTo>
                    <a:pt x="1742" y="1798"/>
                  </a:lnTo>
                  <a:lnTo>
                    <a:pt x="2023" y="1798"/>
                  </a:lnTo>
                  <a:lnTo>
                    <a:pt x="2023" y="900"/>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26" name="Line 24">
              <a:extLst>
                <a:ext uri="{FF2B5EF4-FFF2-40B4-BE49-F238E27FC236}">
                  <a16:creationId xmlns:a16="http://schemas.microsoft.com/office/drawing/2014/main" id="{F9CFC650-4EFB-1D27-B31C-D70FDC84612B}"/>
                </a:ext>
              </a:extLst>
            </p:cNvPr>
            <p:cNvSpPr>
              <a:spLocks noChangeShapeType="1"/>
            </p:cNvSpPr>
            <p:nvPr/>
          </p:nvSpPr>
          <p:spPr bwMode="auto">
            <a:xfrm flipH="1">
              <a:off x="2554" y="3259"/>
              <a:ext cx="98"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7" name="Line 25">
              <a:extLst>
                <a:ext uri="{FF2B5EF4-FFF2-40B4-BE49-F238E27FC236}">
                  <a16:creationId xmlns:a16="http://schemas.microsoft.com/office/drawing/2014/main" id="{21C874B1-2463-A8F2-5919-71F72E945A60}"/>
                </a:ext>
              </a:extLst>
            </p:cNvPr>
            <p:cNvSpPr>
              <a:spLocks noChangeShapeType="1"/>
            </p:cNvSpPr>
            <p:nvPr/>
          </p:nvSpPr>
          <p:spPr bwMode="auto">
            <a:xfrm flipV="1">
              <a:off x="2514" y="3505"/>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8" name="Line 26">
              <a:extLst>
                <a:ext uri="{FF2B5EF4-FFF2-40B4-BE49-F238E27FC236}">
                  <a16:creationId xmlns:a16="http://schemas.microsoft.com/office/drawing/2014/main" id="{275AA901-D86F-2A46-A4CE-5992A76DD644}"/>
                </a:ext>
              </a:extLst>
            </p:cNvPr>
            <p:cNvSpPr>
              <a:spLocks noChangeShapeType="1"/>
            </p:cNvSpPr>
            <p:nvPr/>
          </p:nvSpPr>
          <p:spPr bwMode="auto">
            <a:xfrm flipV="1">
              <a:off x="2522" y="3503"/>
              <a:ext cx="7"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29" name="Line 27">
              <a:extLst>
                <a:ext uri="{FF2B5EF4-FFF2-40B4-BE49-F238E27FC236}">
                  <a16:creationId xmlns:a16="http://schemas.microsoft.com/office/drawing/2014/main" id="{DE2D5F4B-E056-D01A-123F-226F29F1ED58}"/>
                </a:ext>
              </a:extLst>
            </p:cNvPr>
            <p:cNvSpPr>
              <a:spLocks noChangeShapeType="1"/>
            </p:cNvSpPr>
            <p:nvPr/>
          </p:nvSpPr>
          <p:spPr bwMode="auto">
            <a:xfrm flipV="1">
              <a:off x="2529" y="3500"/>
              <a:ext cx="7"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0" name="Line 28">
              <a:extLst>
                <a:ext uri="{FF2B5EF4-FFF2-40B4-BE49-F238E27FC236}">
                  <a16:creationId xmlns:a16="http://schemas.microsoft.com/office/drawing/2014/main" id="{1C12DCB1-8B5C-ABD8-F9A3-1855DFF97E71}"/>
                </a:ext>
              </a:extLst>
            </p:cNvPr>
            <p:cNvSpPr>
              <a:spLocks noChangeShapeType="1"/>
            </p:cNvSpPr>
            <p:nvPr/>
          </p:nvSpPr>
          <p:spPr bwMode="auto">
            <a:xfrm flipV="1">
              <a:off x="2536" y="3495"/>
              <a:ext cx="6"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1" name="Line 29">
              <a:extLst>
                <a:ext uri="{FF2B5EF4-FFF2-40B4-BE49-F238E27FC236}">
                  <a16:creationId xmlns:a16="http://schemas.microsoft.com/office/drawing/2014/main" id="{26B00751-778C-1EB8-AC0E-8E54C7236D70}"/>
                </a:ext>
              </a:extLst>
            </p:cNvPr>
            <p:cNvSpPr>
              <a:spLocks noChangeShapeType="1"/>
            </p:cNvSpPr>
            <p:nvPr/>
          </p:nvSpPr>
          <p:spPr bwMode="auto">
            <a:xfrm flipV="1">
              <a:off x="2542" y="3490"/>
              <a:ext cx="6"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2" name="Line 30">
              <a:extLst>
                <a:ext uri="{FF2B5EF4-FFF2-40B4-BE49-F238E27FC236}">
                  <a16:creationId xmlns:a16="http://schemas.microsoft.com/office/drawing/2014/main" id="{EF4441A7-1C7C-0D95-F81D-D90269635361}"/>
                </a:ext>
              </a:extLst>
            </p:cNvPr>
            <p:cNvSpPr>
              <a:spLocks noChangeShapeType="1"/>
            </p:cNvSpPr>
            <p:nvPr/>
          </p:nvSpPr>
          <p:spPr bwMode="auto">
            <a:xfrm flipV="1">
              <a:off x="2548" y="3484"/>
              <a:ext cx="3"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3" name="Line 31">
              <a:extLst>
                <a:ext uri="{FF2B5EF4-FFF2-40B4-BE49-F238E27FC236}">
                  <a16:creationId xmlns:a16="http://schemas.microsoft.com/office/drawing/2014/main" id="{8242E7D8-7402-6941-7396-B1754451ED3A}"/>
                </a:ext>
              </a:extLst>
            </p:cNvPr>
            <p:cNvSpPr>
              <a:spLocks noChangeShapeType="1"/>
            </p:cNvSpPr>
            <p:nvPr/>
          </p:nvSpPr>
          <p:spPr bwMode="auto">
            <a:xfrm flipV="1">
              <a:off x="2551" y="3477"/>
              <a:ext cx="2"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4" name="Line 32">
              <a:extLst>
                <a:ext uri="{FF2B5EF4-FFF2-40B4-BE49-F238E27FC236}">
                  <a16:creationId xmlns:a16="http://schemas.microsoft.com/office/drawing/2014/main" id="{EFADD67C-CCFB-F04B-997A-EC16CF4DAA69}"/>
                </a:ext>
              </a:extLst>
            </p:cNvPr>
            <p:cNvSpPr>
              <a:spLocks noChangeShapeType="1"/>
            </p:cNvSpPr>
            <p:nvPr/>
          </p:nvSpPr>
          <p:spPr bwMode="auto">
            <a:xfrm flipV="1">
              <a:off x="2553" y="3470"/>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5" name="Line 33">
              <a:extLst>
                <a:ext uri="{FF2B5EF4-FFF2-40B4-BE49-F238E27FC236}">
                  <a16:creationId xmlns:a16="http://schemas.microsoft.com/office/drawing/2014/main" id="{9EFCE1B8-BB9F-5A81-93D5-96A5B2547E66}"/>
                </a:ext>
              </a:extLst>
            </p:cNvPr>
            <p:cNvSpPr>
              <a:spLocks noChangeShapeType="1"/>
            </p:cNvSpPr>
            <p:nvPr/>
          </p:nvSpPr>
          <p:spPr bwMode="auto">
            <a:xfrm flipH="1">
              <a:off x="2297" y="3505"/>
              <a:ext cx="21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6" name="Line 34">
              <a:extLst>
                <a:ext uri="{FF2B5EF4-FFF2-40B4-BE49-F238E27FC236}">
                  <a16:creationId xmlns:a16="http://schemas.microsoft.com/office/drawing/2014/main" id="{9BE8B46D-EEDD-75FB-50FF-62EAAF587911}"/>
                </a:ext>
              </a:extLst>
            </p:cNvPr>
            <p:cNvSpPr>
              <a:spLocks noChangeShapeType="1"/>
            </p:cNvSpPr>
            <p:nvPr/>
          </p:nvSpPr>
          <p:spPr bwMode="auto">
            <a:xfrm>
              <a:off x="2554" y="3259"/>
              <a:ext cx="0"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37" name="Group 35">
              <a:extLst>
                <a:ext uri="{FF2B5EF4-FFF2-40B4-BE49-F238E27FC236}">
                  <a16:creationId xmlns:a16="http://schemas.microsoft.com/office/drawing/2014/main" id="{3204BFA2-A243-A8F1-E00C-9ADAD58F054C}"/>
                </a:ext>
              </a:extLst>
            </p:cNvPr>
            <p:cNvGrpSpPr>
              <a:grpSpLocks/>
            </p:cNvGrpSpPr>
            <p:nvPr/>
          </p:nvGrpSpPr>
          <p:grpSpPr bwMode="auto">
            <a:xfrm>
              <a:off x="2652" y="3259"/>
              <a:ext cx="1714" cy="563"/>
              <a:chOff x="3077" y="1636"/>
              <a:chExt cx="2172" cy="899"/>
            </a:xfrm>
          </p:grpSpPr>
          <p:sp>
            <p:nvSpPr>
              <p:cNvPr id="136" name="Freeform 36">
                <a:extLst>
                  <a:ext uri="{FF2B5EF4-FFF2-40B4-BE49-F238E27FC236}">
                    <a16:creationId xmlns:a16="http://schemas.microsoft.com/office/drawing/2014/main" id="{BC7F333D-7E1B-F373-7448-9DDB953AE4B8}"/>
                  </a:ext>
                </a:extLst>
              </p:cNvPr>
              <p:cNvSpPr>
                <a:spLocks/>
              </p:cNvSpPr>
              <p:nvPr/>
            </p:nvSpPr>
            <p:spPr bwMode="auto">
              <a:xfrm>
                <a:off x="3077" y="1768"/>
                <a:ext cx="2172" cy="636"/>
              </a:xfrm>
              <a:custGeom>
                <a:avLst/>
                <a:gdLst>
                  <a:gd name="T0" fmla="*/ 0 w 4889"/>
                  <a:gd name="T1" fmla="*/ 9 h 1272"/>
                  <a:gd name="T2" fmla="*/ 299 w 4889"/>
                  <a:gd name="T3" fmla="*/ 9 h 1272"/>
                  <a:gd name="T4" fmla="*/ 356 w 4889"/>
                  <a:gd name="T5" fmla="*/ 29 h 1272"/>
                  <a:gd name="T6" fmla="*/ 414 w 4889"/>
                  <a:gd name="T7" fmla="*/ 48 h 1272"/>
                  <a:gd name="T8" fmla="*/ 471 w 4889"/>
                  <a:gd name="T9" fmla="*/ 65 h 1272"/>
                  <a:gd name="T10" fmla="*/ 530 w 4889"/>
                  <a:gd name="T11" fmla="*/ 79 h 1272"/>
                  <a:gd name="T12" fmla="*/ 589 w 4889"/>
                  <a:gd name="T13" fmla="*/ 91 h 1272"/>
                  <a:gd name="T14" fmla="*/ 647 w 4889"/>
                  <a:gd name="T15" fmla="*/ 100 h 1272"/>
                  <a:gd name="T16" fmla="*/ 707 w 4889"/>
                  <a:gd name="T17" fmla="*/ 108 h 1272"/>
                  <a:gd name="T18" fmla="*/ 766 w 4889"/>
                  <a:gd name="T19" fmla="*/ 113 h 1272"/>
                  <a:gd name="T20" fmla="*/ 826 w 4889"/>
                  <a:gd name="T21" fmla="*/ 116 h 1272"/>
                  <a:gd name="T22" fmla="*/ 885 w 4889"/>
                  <a:gd name="T23" fmla="*/ 117 h 1272"/>
                  <a:gd name="T24" fmla="*/ 945 w 4889"/>
                  <a:gd name="T25" fmla="*/ 115 h 1272"/>
                  <a:gd name="T26" fmla="*/ 1005 w 4889"/>
                  <a:gd name="T27" fmla="*/ 111 h 1272"/>
                  <a:gd name="T28" fmla="*/ 1064 w 4889"/>
                  <a:gd name="T29" fmla="*/ 105 h 1272"/>
                  <a:gd name="T30" fmla="*/ 1124 w 4889"/>
                  <a:gd name="T31" fmla="*/ 97 h 1272"/>
                  <a:gd name="T32" fmla="*/ 1182 w 4889"/>
                  <a:gd name="T33" fmla="*/ 86 h 1272"/>
                  <a:gd name="T34" fmla="*/ 1241 w 4889"/>
                  <a:gd name="T35" fmla="*/ 73 h 1272"/>
                  <a:gd name="T36" fmla="*/ 1299 w 4889"/>
                  <a:gd name="T37" fmla="*/ 58 h 1272"/>
                  <a:gd name="T38" fmla="*/ 1357 w 4889"/>
                  <a:gd name="T39" fmla="*/ 41 h 1272"/>
                  <a:gd name="T40" fmla="*/ 1414 w 4889"/>
                  <a:gd name="T41" fmla="*/ 22 h 1272"/>
                  <a:gd name="T42" fmla="*/ 1471 w 4889"/>
                  <a:gd name="T43" fmla="*/ 0 h 1272"/>
                  <a:gd name="T44" fmla="*/ 2122 w 4889"/>
                  <a:gd name="T45" fmla="*/ 0 h 1272"/>
                  <a:gd name="T46" fmla="*/ 2122 w 4889"/>
                  <a:gd name="T47" fmla="*/ 262 h 1272"/>
                  <a:gd name="T48" fmla="*/ 2072 w 4889"/>
                  <a:gd name="T49" fmla="*/ 262 h 1272"/>
                  <a:gd name="T50" fmla="*/ 2172 w 4889"/>
                  <a:gd name="T51" fmla="*/ 375 h 1272"/>
                  <a:gd name="T52" fmla="*/ 2122 w 4889"/>
                  <a:gd name="T53" fmla="*/ 375 h 1272"/>
                  <a:gd name="T54" fmla="*/ 2122 w 4889"/>
                  <a:gd name="T55" fmla="*/ 636 h 1272"/>
                  <a:gd name="T56" fmla="*/ 1471 w 4889"/>
                  <a:gd name="T57" fmla="*/ 636 h 1272"/>
                  <a:gd name="T58" fmla="*/ 1414 w 4889"/>
                  <a:gd name="T59" fmla="*/ 614 h 1272"/>
                  <a:gd name="T60" fmla="*/ 1357 w 4889"/>
                  <a:gd name="T61" fmla="*/ 595 h 1272"/>
                  <a:gd name="T62" fmla="*/ 1299 w 4889"/>
                  <a:gd name="T63" fmla="*/ 578 h 1272"/>
                  <a:gd name="T64" fmla="*/ 1241 w 4889"/>
                  <a:gd name="T65" fmla="*/ 563 h 1272"/>
                  <a:gd name="T66" fmla="*/ 1182 w 4889"/>
                  <a:gd name="T67" fmla="*/ 550 h 1272"/>
                  <a:gd name="T68" fmla="*/ 1124 w 4889"/>
                  <a:gd name="T69" fmla="*/ 539 h 1272"/>
                  <a:gd name="T70" fmla="*/ 1064 w 4889"/>
                  <a:gd name="T71" fmla="*/ 531 h 1272"/>
                  <a:gd name="T72" fmla="*/ 1005 w 4889"/>
                  <a:gd name="T73" fmla="*/ 525 h 1272"/>
                  <a:gd name="T74" fmla="*/ 945 w 4889"/>
                  <a:gd name="T75" fmla="*/ 521 h 1272"/>
                  <a:gd name="T76" fmla="*/ 885 w 4889"/>
                  <a:gd name="T77" fmla="*/ 519 h 1272"/>
                  <a:gd name="T78" fmla="*/ 826 w 4889"/>
                  <a:gd name="T79" fmla="*/ 520 h 1272"/>
                  <a:gd name="T80" fmla="*/ 766 w 4889"/>
                  <a:gd name="T81" fmla="*/ 523 h 1272"/>
                  <a:gd name="T82" fmla="*/ 707 w 4889"/>
                  <a:gd name="T83" fmla="*/ 528 h 1272"/>
                  <a:gd name="T84" fmla="*/ 647 w 4889"/>
                  <a:gd name="T85" fmla="*/ 536 h 1272"/>
                  <a:gd name="T86" fmla="*/ 589 w 4889"/>
                  <a:gd name="T87" fmla="*/ 546 h 1272"/>
                  <a:gd name="T88" fmla="*/ 530 w 4889"/>
                  <a:gd name="T89" fmla="*/ 557 h 1272"/>
                  <a:gd name="T90" fmla="*/ 471 w 4889"/>
                  <a:gd name="T91" fmla="*/ 572 h 1272"/>
                  <a:gd name="T92" fmla="*/ 414 w 4889"/>
                  <a:gd name="T93" fmla="*/ 588 h 1272"/>
                  <a:gd name="T94" fmla="*/ 356 w 4889"/>
                  <a:gd name="T95" fmla="*/ 607 h 1272"/>
                  <a:gd name="T96" fmla="*/ 299 w 4889"/>
                  <a:gd name="T97" fmla="*/ 627 h 1272"/>
                  <a:gd name="T98" fmla="*/ 0 w 4889"/>
                  <a:gd name="T99" fmla="*/ 627 h 1272"/>
                  <a:gd name="T100" fmla="*/ 0 w 4889"/>
                  <a:gd name="T101" fmla="*/ 9 h 1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9" h="1272">
                    <a:moveTo>
                      <a:pt x="0" y="17"/>
                    </a:moveTo>
                    <a:lnTo>
                      <a:pt x="674" y="17"/>
                    </a:lnTo>
                    <a:lnTo>
                      <a:pt x="802" y="58"/>
                    </a:lnTo>
                    <a:lnTo>
                      <a:pt x="931" y="96"/>
                    </a:lnTo>
                    <a:lnTo>
                      <a:pt x="1061" y="129"/>
                    </a:lnTo>
                    <a:lnTo>
                      <a:pt x="1192" y="157"/>
                    </a:lnTo>
                    <a:lnTo>
                      <a:pt x="1325" y="181"/>
                    </a:lnTo>
                    <a:lnTo>
                      <a:pt x="1457" y="200"/>
                    </a:lnTo>
                    <a:lnTo>
                      <a:pt x="1591" y="215"/>
                    </a:lnTo>
                    <a:lnTo>
                      <a:pt x="1725" y="225"/>
                    </a:lnTo>
                    <a:lnTo>
                      <a:pt x="1860" y="231"/>
                    </a:lnTo>
                    <a:lnTo>
                      <a:pt x="1993" y="234"/>
                    </a:lnTo>
                    <a:lnTo>
                      <a:pt x="2128" y="230"/>
                    </a:lnTo>
                    <a:lnTo>
                      <a:pt x="2262" y="222"/>
                    </a:lnTo>
                    <a:lnTo>
                      <a:pt x="2395" y="210"/>
                    </a:lnTo>
                    <a:lnTo>
                      <a:pt x="2529" y="193"/>
                    </a:lnTo>
                    <a:lnTo>
                      <a:pt x="2661" y="172"/>
                    </a:lnTo>
                    <a:lnTo>
                      <a:pt x="2794" y="146"/>
                    </a:lnTo>
                    <a:lnTo>
                      <a:pt x="2924" y="116"/>
                    </a:lnTo>
                    <a:lnTo>
                      <a:pt x="3054" y="81"/>
                    </a:lnTo>
                    <a:lnTo>
                      <a:pt x="3182" y="43"/>
                    </a:lnTo>
                    <a:lnTo>
                      <a:pt x="3310" y="0"/>
                    </a:lnTo>
                    <a:lnTo>
                      <a:pt x="4777" y="0"/>
                    </a:lnTo>
                    <a:lnTo>
                      <a:pt x="4777" y="523"/>
                    </a:lnTo>
                    <a:lnTo>
                      <a:pt x="4665" y="523"/>
                    </a:lnTo>
                    <a:lnTo>
                      <a:pt x="4889" y="749"/>
                    </a:lnTo>
                    <a:lnTo>
                      <a:pt x="4777" y="749"/>
                    </a:lnTo>
                    <a:lnTo>
                      <a:pt x="4777" y="1272"/>
                    </a:lnTo>
                    <a:lnTo>
                      <a:pt x="3310" y="1272"/>
                    </a:lnTo>
                    <a:lnTo>
                      <a:pt x="3182" y="1228"/>
                    </a:lnTo>
                    <a:lnTo>
                      <a:pt x="3054" y="1190"/>
                    </a:lnTo>
                    <a:lnTo>
                      <a:pt x="2924" y="1155"/>
                    </a:lnTo>
                    <a:lnTo>
                      <a:pt x="2794" y="1125"/>
                    </a:lnTo>
                    <a:lnTo>
                      <a:pt x="2661" y="1099"/>
                    </a:lnTo>
                    <a:lnTo>
                      <a:pt x="2529" y="1078"/>
                    </a:lnTo>
                    <a:lnTo>
                      <a:pt x="2395" y="1061"/>
                    </a:lnTo>
                    <a:lnTo>
                      <a:pt x="2262" y="1049"/>
                    </a:lnTo>
                    <a:lnTo>
                      <a:pt x="2128" y="1041"/>
                    </a:lnTo>
                    <a:lnTo>
                      <a:pt x="1993" y="1038"/>
                    </a:lnTo>
                    <a:lnTo>
                      <a:pt x="1860" y="1040"/>
                    </a:lnTo>
                    <a:lnTo>
                      <a:pt x="1725" y="1046"/>
                    </a:lnTo>
                    <a:lnTo>
                      <a:pt x="1591" y="1056"/>
                    </a:lnTo>
                    <a:lnTo>
                      <a:pt x="1457" y="1071"/>
                    </a:lnTo>
                    <a:lnTo>
                      <a:pt x="1325" y="1091"/>
                    </a:lnTo>
                    <a:lnTo>
                      <a:pt x="1192" y="1114"/>
                    </a:lnTo>
                    <a:lnTo>
                      <a:pt x="1061" y="1143"/>
                    </a:lnTo>
                    <a:lnTo>
                      <a:pt x="931" y="1175"/>
                    </a:lnTo>
                    <a:lnTo>
                      <a:pt x="802" y="1213"/>
                    </a:lnTo>
                    <a:lnTo>
                      <a:pt x="674" y="1254"/>
                    </a:lnTo>
                    <a:lnTo>
                      <a:pt x="0" y="1254"/>
                    </a:lnTo>
                    <a:lnTo>
                      <a:pt x="0" y="17"/>
                    </a:lnTo>
                    <a:close/>
                  </a:path>
                </a:pathLst>
              </a:custGeom>
              <a:solidFill>
                <a:srgbClr val="C0C0C0"/>
              </a:solidFill>
              <a:ln w="9525">
                <a:solidFill>
                  <a:schemeClr val="accent1"/>
                </a:solidFill>
                <a:round/>
                <a:headEnd/>
                <a:tailEnd/>
              </a:ln>
            </p:spPr>
            <p:txBody>
              <a:bodyPr/>
              <a:lstStyle/>
              <a:p>
                <a:endParaRPr lang="en-US"/>
              </a:p>
            </p:txBody>
          </p:sp>
          <p:sp>
            <p:nvSpPr>
              <p:cNvPr id="137" name="Line 37">
                <a:extLst>
                  <a:ext uri="{FF2B5EF4-FFF2-40B4-BE49-F238E27FC236}">
                    <a16:creationId xmlns:a16="http://schemas.microsoft.com/office/drawing/2014/main" id="{73F85E88-EE57-1462-9A57-95A274A47733}"/>
                  </a:ext>
                </a:extLst>
              </p:cNvPr>
              <p:cNvSpPr>
                <a:spLocks noChangeShapeType="1"/>
              </p:cNvSpPr>
              <p:nvPr/>
            </p:nvSpPr>
            <p:spPr bwMode="auto">
              <a:xfrm>
                <a:off x="3077" y="1776"/>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8" name="Line 38">
                <a:extLst>
                  <a:ext uri="{FF2B5EF4-FFF2-40B4-BE49-F238E27FC236}">
                    <a16:creationId xmlns:a16="http://schemas.microsoft.com/office/drawing/2014/main" id="{378A1ED9-3805-9B5E-9217-EC8E9A5A8830}"/>
                  </a:ext>
                </a:extLst>
              </p:cNvPr>
              <p:cNvSpPr>
                <a:spLocks noChangeShapeType="1"/>
              </p:cNvSpPr>
              <p:nvPr/>
            </p:nvSpPr>
            <p:spPr bwMode="auto">
              <a:xfrm>
                <a:off x="3376" y="1776"/>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9" name="Line 39">
                <a:extLst>
                  <a:ext uri="{FF2B5EF4-FFF2-40B4-BE49-F238E27FC236}">
                    <a16:creationId xmlns:a16="http://schemas.microsoft.com/office/drawing/2014/main" id="{88B2BF3B-B5A0-6249-DFD0-D9D94973D576}"/>
                  </a:ext>
                </a:extLst>
              </p:cNvPr>
              <p:cNvSpPr>
                <a:spLocks noChangeShapeType="1"/>
              </p:cNvSpPr>
              <p:nvPr/>
            </p:nvSpPr>
            <p:spPr bwMode="auto">
              <a:xfrm>
                <a:off x="3432" y="1797"/>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0" name="Line 40">
                <a:extLst>
                  <a:ext uri="{FF2B5EF4-FFF2-40B4-BE49-F238E27FC236}">
                    <a16:creationId xmlns:a16="http://schemas.microsoft.com/office/drawing/2014/main" id="{0A44633F-856F-DE3E-3C90-314278B5CA2B}"/>
                  </a:ext>
                </a:extLst>
              </p:cNvPr>
              <p:cNvSpPr>
                <a:spLocks noChangeShapeType="1"/>
              </p:cNvSpPr>
              <p:nvPr/>
            </p:nvSpPr>
            <p:spPr bwMode="auto">
              <a:xfrm>
                <a:off x="3490" y="1816"/>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1" name="Line 41">
                <a:extLst>
                  <a:ext uri="{FF2B5EF4-FFF2-40B4-BE49-F238E27FC236}">
                    <a16:creationId xmlns:a16="http://schemas.microsoft.com/office/drawing/2014/main" id="{87D672C4-1265-E8CD-FBAC-14135AB0D311}"/>
                  </a:ext>
                </a:extLst>
              </p:cNvPr>
              <p:cNvSpPr>
                <a:spLocks noChangeShapeType="1"/>
              </p:cNvSpPr>
              <p:nvPr/>
            </p:nvSpPr>
            <p:spPr bwMode="auto">
              <a:xfrm>
                <a:off x="3548" y="1832"/>
                <a:ext cx="59"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2" name="Line 42">
                <a:extLst>
                  <a:ext uri="{FF2B5EF4-FFF2-40B4-BE49-F238E27FC236}">
                    <a16:creationId xmlns:a16="http://schemas.microsoft.com/office/drawing/2014/main" id="{C7A339EC-0D86-2800-30ED-01FE273F2A64}"/>
                  </a:ext>
                </a:extLst>
              </p:cNvPr>
              <p:cNvSpPr>
                <a:spLocks noChangeShapeType="1"/>
              </p:cNvSpPr>
              <p:nvPr/>
            </p:nvSpPr>
            <p:spPr bwMode="auto">
              <a:xfrm>
                <a:off x="3607" y="1847"/>
                <a:ext cx="58"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3" name="Line 43">
                <a:extLst>
                  <a:ext uri="{FF2B5EF4-FFF2-40B4-BE49-F238E27FC236}">
                    <a16:creationId xmlns:a16="http://schemas.microsoft.com/office/drawing/2014/main" id="{E622634C-BDDD-50EB-C07F-2FAAC73A3EED}"/>
                  </a:ext>
                </a:extLst>
              </p:cNvPr>
              <p:cNvSpPr>
                <a:spLocks noChangeShapeType="1"/>
              </p:cNvSpPr>
              <p:nvPr/>
            </p:nvSpPr>
            <p:spPr bwMode="auto">
              <a:xfrm>
                <a:off x="3665" y="1858"/>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4" name="Line 44">
                <a:extLst>
                  <a:ext uri="{FF2B5EF4-FFF2-40B4-BE49-F238E27FC236}">
                    <a16:creationId xmlns:a16="http://schemas.microsoft.com/office/drawing/2014/main" id="{F30F9975-5DD6-1DF6-2B31-7F66273B3418}"/>
                  </a:ext>
                </a:extLst>
              </p:cNvPr>
              <p:cNvSpPr>
                <a:spLocks noChangeShapeType="1"/>
              </p:cNvSpPr>
              <p:nvPr/>
            </p:nvSpPr>
            <p:spPr bwMode="auto">
              <a:xfrm>
                <a:off x="3724" y="1868"/>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5" name="Line 45">
                <a:extLst>
                  <a:ext uri="{FF2B5EF4-FFF2-40B4-BE49-F238E27FC236}">
                    <a16:creationId xmlns:a16="http://schemas.microsoft.com/office/drawing/2014/main" id="{98EA6E9F-B850-42C9-AD30-3971EADF02A1}"/>
                  </a:ext>
                </a:extLst>
              </p:cNvPr>
              <p:cNvSpPr>
                <a:spLocks noChangeShapeType="1"/>
              </p:cNvSpPr>
              <p:nvPr/>
            </p:nvSpPr>
            <p:spPr bwMode="auto">
              <a:xfrm>
                <a:off x="3784" y="1876"/>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6" name="Line 46">
                <a:extLst>
                  <a:ext uri="{FF2B5EF4-FFF2-40B4-BE49-F238E27FC236}">
                    <a16:creationId xmlns:a16="http://schemas.microsoft.com/office/drawing/2014/main" id="{83F24313-3FF3-AAA7-918C-727FBAA7E23C}"/>
                  </a:ext>
                </a:extLst>
              </p:cNvPr>
              <p:cNvSpPr>
                <a:spLocks noChangeShapeType="1"/>
              </p:cNvSpPr>
              <p:nvPr/>
            </p:nvSpPr>
            <p:spPr bwMode="auto">
              <a:xfrm>
                <a:off x="3843" y="1881"/>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7" name="Line 47">
                <a:extLst>
                  <a:ext uri="{FF2B5EF4-FFF2-40B4-BE49-F238E27FC236}">
                    <a16:creationId xmlns:a16="http://schemas.microsoft.com/office/drawing/2014/main" id="{6AF025DC-F4F8-32A3-8BA8-339422850B50}"/>
                  </a:ext>
                </a:extLst>
              </p:cNvPr>
              <p:cNvSpPr>
                <a:spLocks noChangeShapeType="1"/>
              </p:cNvSpPr>
              <p:nvPr/>
            </p:nvSpPr>
            <p:spPr bwMode="auto">
              <a:xfrm>
                <a:off x="3903" y="1884"/>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8" name="Line 48">
                <a:extLst>
                  <a:ext uri="{FF2B5EF4-FFF2-40B4-BE49-F238E27FC236}">
                    <a16:creationId xmlns:a16="http://schemas.microsoft.com/office/drawing/2014/main" id="{C31F0C31-C25E-757D-0AA0-3A0716E64412}"/>
                  </a:ext>
                </a:extLst>
              </p:cNvPr>
              <p:cNvSpPr>
                <a:spLocks noChangeShapeType="1"/>
              </p:cNvSpPr>
              <p:nvPr/>
            </p:nvSpPr>
            <p:spPr bwMode="auto">
              <a:xfrm flipV="1">
                <a:off x="3962" y="1883"/>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49" name="Line 49">
                <a:extLst>
                  <a:ext uri="{FF2B5EF4-FFF2-40B4-BE49-F238E27FC236}">
                    <a16:creationId xmlns:a16="http://schemas.microsoft.com/office/drawing/2014/main" id="{2A83723A-FDC3-87D1-4020-C6D82F38AAD2}"/>
                  </a:ext>
                </a:extLst>
              </p:cNvPr>
              <p:cNvSpPr>
                <a:spLocks noChangeShapeType="1"/>
              </p:cNvSpPr>
              <p:nvPr/>
            </p:nvSpPr>
            <p:spPr bwMode="auto">
              <a:xfrm flipV="1">
                <a:off x="4022" y="1879"/>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0" name="Line 50">
                <a:extLst>
                  <a:ext uri="{FF2B5EF4-FFF2-40B4-BE49-F238E27FC236}">
                    <a16:creationId xmlns:a16="http://schemas.microsoft.com/office/drawing/2014/main" id="{6FDDCEC8-A797-2500-5845-2B832863D4C2}"/>
                  </a:ext>
                </a:extLst>
              </p:cNvPr>
              <p:cNvSpPr>
                <a:spLocks noChangeShapeType="1"/>
              </p:cNvSpPr>
              <p:nvPr/>
            </p:nvSpPr>
            <p:spPr bwMode="auto">
              <a:xfrm flipV="1">
                <a:off x="4081" y="1873"/>
                <a:ext cx="60"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1" name="Line 51">
                <a:extLst>
                  <a:ext uri="{FF2B5EF4-FFF2-40B4-BE49-F238E27FC236}">
                    <a16:creationId xmlns:a16="http://schemas.microsoft.com/office/drawing/2014/main" id="{ABEC0EBD-2DA5-C213-A093-6514D269745B}"/>
                  </a:ext>
                </a:extLst>
              </p:cNvPr>
              <p:cNvSpPr>
                <a:spLocks noChangeShapeType="1"/>
              </p:cNvSpPr>
              <p:nvPr/>
            </p:nvSpPr>
            <p:spPr bwMode="auto">
              <a:xfrm flipV="1">
                <a:off x="4141" y="1865"/>
                <a:ext cx="59"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2" name="Line 52">
                <a:extLst>
                  <a:ext uri="{FF2B5EF4-FFF2-40B4-BE49-F238E27FC236}">
                    <a16:creationId xmlns:a16="http://schemas.microsoft.com/office/drawing/2014/main" id="{72A3C07E-F034-A389-6444-48CF3189C660}"/>
                  </a:ext>
                </a:extLst>
              </p:cNvPr>
              <p:cNvSpPr>
                <a:spLocks noChangeShapeType="1"/>
              </p:cNvSpPr>
              <p:nvPr/>
            </p:nvSpPr>
            <p:spPr bwMode="auto">
              <a:xfrm flipV="1">
                <a:off x="4200" y="1854"/>
                <a:ext cx="59"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3" name="Line 53">
                <a:extLst>
                  <a:ext uri="{FF2B5EF4-FFF2-40B4-BE49-F238E27FC236}">
                    <a16:creationId xmlns:a16="http://schemas.microsoft.com/office/drawing/2014/main" id="{540E93D1-510A-B519-6CA0-4357CF70BB26}"/>
                  </a:ext>
                </a:extLst>
              </p:cNvPr>
              <p:cNvSpPr>
                <a:spLocks noChangeShapeType="1"/>
              </p:cNvSpPr>
              <p:nvPr/>
            </p:nvSpPr>
            <p:spPr bwMode="auto">
              <a:xfrm flipV="1">
                <a:off x="4259" y="1841"/>
                <a:ext cx="59" cy="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4" name="Line 54">
                <a:extLst>
                  <a:ext uri="{FF2B5EF4-FFF2-40B4-BE49-F238E27FC236}">
                    <a16:creationId xmlns:a16="http://schemas.microsoft.com/office/drawing/2014/main" id="{586A9C3C-BB52-1B5D-28A8-CC467E6E0440}"/>
                  </a:ext>
                </a:extLst>
              </p:cNvPr>
              <p:cNvSpPr>
                <a:spLocks noChangeShapeType="1"/>
              </p:cNvSpPr>
              <p:nvPr/>
            </p:nvSpPr>
            <p:spPr bwMode="auto">
              <a:xfrm flipV="1">
                <a:off x="4318" y="1826"/>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5" name="Line 55">
                <a:extLst>
                  <a:ext uri="{FF2B5EF4-FFF2-40B4-BE49-F238E27FC236}">
                    <a16:creationId xmlns:a16="http://schemas.microsoft.com/office/drawing/2014/main" id="{2DBE2D0A-FD85-763F-FB65-E33B3645888E}"/>
                  </a:ext>
                </a:extLst>
              </p:cNvPr>
              <p:cNvSpPr>
                <a:spLocks noChangeShapeType="1"/>
              </p:cNvSpPr>
              <p:nvPr/>
            </p:nvSpPr>
            <p:spPr bwMode="auto">
              <a:xfrm flipV="1">
                <a:off x="4376" y="1809"/>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6" name="Line 56">
                <a:extLst>
                  <a:ext uri="{FF2B5EF4-FFF2-40B4-BE49-F238E27FC236}">
                    <a16:creationId xmlns:a16="http://schemas.microsoft.com/office/drawing/2014/main" id="{F2381128-D85C-3552-4DD3-C3457A850BB1}"/>
                  </a:ext>
                </a:extLst>
              </p:cNvPr>
              <p:cNvSpPr>
                <a:spLocks noChangeShapeType="1"/>
              </p:cNvSpPr>
              <p:nvPr/>
            </p:nvSpPr>
            <p:spPr bwMode="auto">
              <a:xfrm flipV="1">
                <a:off x="4434" y="1790"/>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7" name="Line 57">
                <a:extLst>
                  <a:ext uri="{FF2B5EF4-FFF2-40B4-BE49-F238E27FC236}">
                    <a16:creationId xmlns:a16="http://schemas.microsoft.com/office/drawing/2014/main" id="{7D9EE179-1139-889F-0938-AFA23D560652}"/>
                  </a:ext>
                </a:extLst>
              </p:cNvPr>
              <p:cNvSpPr>
                <a:spLocks noChangeShapeType="1"/>
              </p:cNvSpPr>
              <p:nvPr/>
            </p:nvSpPr>
            <p:spPr bwMode="auto">
              <a:xfrm flipV="1">
                <a:off x="4491" y="1768"/>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8" name="Line 58">
                <a:extLst>
                  <a:ext uri="{FF2B5EF4-FFF2-40B4-BE49-F238E27FC236}">
                    <a16:creationId xmlns:a16="http://schemas.microsoft.com/office/drawing/2014/main" id="{A725B80E-4C9E-521A-B3A7-6CB1FB83C9A5}"/>
                  </a:ext>
                </a:extLst>
              </p:cNvPr>
              <p:cNvSpPr>
                <a:spLocks noChangeShapeType="1"/>
              </p:cNvSpPr>
              <p:nvPr/>
            </p:nvSpPr>
            <p:spPr bwMode="auto">
              <a:xfrm>
                <a:off x="4547" y="1768"/>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59" name="Line 59">
                <a:extLst>
                  <a:ext uri="{FF2B5EF4-FFF2-40B4-BE49-F238E27FC236}">
                    <a16:creationId xmlns:a16="http://schemas.microsoft.com/office/drawing/2014/main" id="{AED81170-4E1E-EDD5-4ED0-9A3EDC6A3B49}"/>
                  </a:ext>
                </a:extLst>
              </p:cNvPr>
              <p:cNvSpPr>
                <a:spLocks noChangeShapeType="1"/>
              </p:cNvSpPr>
              <p:nvPr/>
            </p:nvSpPr>
            <p:spPr bwMode="auto">
              <a:xfrm>
                <a:off x="3077" y="2395"/>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0" name="Line 60">
                <a:extLst>
                  <a:ext uri="{FF2B5EF4-FFF2-40B4-BE49-F238E27FC236}">
                    <a16:creationId xmlns:a16="http://schemas.microsoft.com/office/drawing/2014/main" id="{0AA6F603-F531-9B6B-214D-6762977506EF}"/>
                  </a:ext>
                </a:extLst>
              </p:cNvPr>
              <p:cNvSpPr>
                <a:spLocks noChangeShapeType="1"/>
              </p:cNvSpPr>
              <p:nvPr/>
            </p:nvSpPr>
            <p:spPr bwMode="auto">
              <a:xfrm flipH="1" flipV="1">
                <a:off x="4491" y="2382"/>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1" name="Line 61">
                <a:extLst>
                  <a:ext uri="{FF2B5EF4-FFF2-40B4-BE49-F238E27FC236}">
                    <a16:creationId xmlns:a16="http://schemas.microsoft.com/office/drawing/2014/main" id="{D5DA40F4-508D-8118-7A8A-B7218CB04AEA}"/>
                  </a:ext>
                </a:extLst>
              </p:cNvPr>
              <p:cNvSpPr>
                <a:spLocks noChangeShapeType="1"/>
              </p:cNvSpPr>
              <p:nvPr/>
            </p:nvSpPr>
            <p:spPr bwMode="auto">
              <a:xfrm flipH="1" flipV="1">
                <a:off x="4434" y="2363"/>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2" name="Line 62">
                <a:extLst>
                  <a:ext uri="{FF2B5EF4-FFF2-40B4-BE49-F238E27FC236}">
                    <a16:creationId xmlns:a16="http://schemas.microsoft.com/office/drawing/2014/main" id="{F5C60722-DA69-5C40-0162-DFD03653C0B4}"/>
                  </a:ext>
                </a:extLst>
              </p:cNvPr>
              <p:cNvSpPr>
                <a:spLocks noChangeShapeType="1"/>
              </p:cNvSpPr>
              <p:nvPr/>
            </p:nvSpPr>
            <p:spPr bwMode="auto">
              <a:xfrm flipH="1" flipV="1">
                <a:off x="4376" y="2346"/>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3" name="Line 63">
                <a:extLst>
                  <a:ext uri="{FF2B5EF4-FFF2-40B4-BE49-F238E27FC236}">
                    <a16:creationId xmlns:a16="http://schemas.microsoft.com/office/drawing/2014/main" id="{1281FECA-3C67-E223-5324-46CB170A5C6C}"/>
                  </a:ext>
                </a:extLst>
              </p:cNvPr>
              <p:cNvSpPr>
                <a:spLocks noChangeShapeType="1"/>
              </p:cNvSpPr>
              <p:nvPr/>
            </p:nvSpPr>
            <p:spPr bwMode="auto">
              <a:xfrm flipH="1" flipV="1">
                <a:off x="4318" y="2331"/>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4" name="Line 64">
                <a:extLst>
                  <a:ext uri="{FF2B5EF4-FFF2-40B4-BE49-F238E27FC236}">
                    <a16:creationId xmlns:a16="http://schemas.microsoft.com/office/drawing/2014/main" id="{8E0C72EB-0732-21F4-70EB-9A420D60D0E3}"/>
                  </a:ext>
                </a:extLst>
              </p:cNvPr>
              <p:cNvSpPr>
                <a:spLocks noChangeShapeType="1"/>
              </p:cNvSpPr>
              <p:nvPr/>
            </p:nvSpPr>
            <p:spPr bwMode="auto">
              <a:xfrm flipH="1" flipV="1">
                <a:off x="4259" y="2317"/>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5" name="Line 65">
                <a:extLst>
                  <a:ext uri="{FF2B5EF4-FFF2-40B4-BE49-F238E27FC236}">
                    <a16:creationId xmlns:a16="http://schemas.microsoft.com/office/drawing/2014/main" id="{43AAE229-8A01-0217-CC4B-811FD9B14059}"/>
                  </a:ext>
                </a:extLst>
              </p:cNvPr>
              <p:cNvSpPr>
                <a:spLocks noChangeShapeType="1"/>
              </p:cNvSpPr>
              <p:nvPr/>
            </p:nvSpPr>
            <p:spPr bwMode="auto">
              <a:xfrm flipH="1" flipV="1">
                <a:off x="4200" y="2307"/>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6" name="Line 66">
                <a:extLst>
                  <a:ext uri="{FF2B5EF4-FFF2-40B4-BE49-F238E27FC236}">
                    <a16:creationId xmlns:a16="http://schemas.microsoft.com/office/drawing/2014/main" id="{D3D248FF-C2D6-7AD9-2D61-36E2D4A32D91}"/>
                  </a:ext>
                </a:extLst>
              </p:cNvPr>
              <p:cNvSpPr>
                <a:spLocks noChangeShapeType="1"/>
              </p:cNvSpPr>
              <p:nvPr/>
            </p:nvSpPr>
            <p:spPr bwMode="auto">
              <a:xfrm flipH="1" flipV="1">
                <a:off x="4141" y="2298"/>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7" name="Line 67">
                <a:extLst>
                  <a:ext uri="{FF2B5EF4-FFF2-40B4-BE49-F238E27FC236}">
                    <a16:creationId xmlns:a16="http://schemas.microsoft.com/office/drawing/2014/main" id="{1834171F-11F4-79DC-7D9A-DA7AED8060FA}"/>
                  </a:ext>
                </a:extLst>
              </p:cNvPr>
              <p:cNvSpPr>
                <a:spLocks noChangeShapeType="1"/>
              </p:cNvSpPr>
              <p:nvPr/>
            </p:nvSpPr>
            <p:spPr bwMode="auto">
              <a:xfrm flipH="1" flipV="1">
                <a:off x="4081" y="2293"/>
                <a:ext cx="60"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8" name="Line 68">
                <a:extLst>
                  <a:ext uri="{FF2B5EF4-FFF2-40B4-BE49-F238E27FC236}">
                    <a16:creationId xmlns:a16="http://schemas.microsoft.com/office/drawing/2014/main" id="{85AF5E56-AF57-9C40-4EBE-4F37F45CB487}"/>
                  </a:ext>
                </a:extLst>
              </p:cNvPr>
              <p:cNvSpPr>
                <a:spLocks noChangeShapeType="1"/>
              </p:cNvSpPr>
              <p:nvPr/>
            </p:nvSpPr>
            <p:spPr bwMode="auto">
              <a:xfrm flipH="1" flipV="1">
                <a:off x="4022" y="2289"/>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69" name="Line 69">
                <a:extLst>
                  <a:ext uri="{FF2B5EF4-FFF2-40B4-BE49-F238E27FC236}">
                    <a16:creationId xmlns:a16="http://schemas.microsoft.com/office/drawing/2014/main" id="{98274190-79B9-E0AA-A738-2FC2F6CECE13}"/>
                  </a:ext>
                </a:extLst>
              </p:cNvPr>
              <p:cNvSpPr>
                <a:spLocks noChangeShapeType="1"/>
              </p:cNvSpPr>
              <p:nvPr/>
            </p:nvSpPr>
            <p:spPr bwMode="auto">
              <a:xfrm flipH="1" flipV="1">
                <a:off x="3962" y="2287"/>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0" name="Line 70">
                <a:extLst>
                  <a:ext uri="{FF2B5EF4-FFF2-40B4-BE49-F238E27FC236}">
                    <a16:creationId xmlns:a16="http://schemas.microsoft.com/office/drawing/2014/main" id="{9ED6CA9B-151C-F0C4-EBC1-ABBA583881AC}"/>
                  </a:ext>
                </a:extLst>
              </p:cNvPr>
              <p:cNvSpPr>
                <a:spLocks noChangeShapeType="1"/>
              </p:cNvSpPr>
              <p:nvPr/>
            </p:nvSpPr>
            <p:spPr bwMode="auto">
              <a:xfrm flipH="1">
                <a:off x="3903" y="2287"/>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1" name="Line 71">
                <a:extLst>
                  <a:ext uri="{FF2B5EF4-FFF2-40B4-BE49-F238E27FC236}">
                    <a16:creationId xmlns:a16="http://schemas.microsoft.com/office/drawing/2014/main" id="{06A0667B-012B-FF1E-92E7-118F802EB723}"/>
                  </a:ext>
                </a:extLst>
              </p:cNvPr>
              <p:cNvSpPr>
                <a:spLocks noChangeShapeType="1"/>
              </p:cNvSpPr>
              <p:nvPr/>
            </p:nvSpPr>
            <p:spPr bwMode="auto">
              <a:xfrm flipH="1">
                <a:off x="3843" y="2288"/>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2" name="Line 72">
                <a:extLst>
                  <a:ext uri="{FF2B5EF4-FFF2-40B4-BE49-F238E27FC236}">
                    <a16:creationId xmlns:a16="http://schemas.microsoft.com/office/drawing/2014/main" id="{924E00C1-7DF5-D585-5EFA-C0FA8AB358AA}"/>
                  </a:ext>
                </a:extLst>
              </p:cNvPr>
              <p:cNvSpPr>
                <a:spLocks noChangeShapeType="1"/>
              </p:cNvSpPr>
              <p:nvPr/>
            </p:nvSpPr>
            <p:spPr bwMode="auto">
              <a:xfrm flipH="1">
                <a:off x="3784" y="2291"/>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3" name="Line 73">
                <a:extLst>
                  <a:ext uri="{FF2B5EF4-FFF2-40B4-BE49-F238E27FC236}">
                    <a16:creationId xmlns:a16="http://schemas.microsoft.com/office/drawing/2014/main" id="{A1EDA4D4-F2DA-E86A-8779-6E8B63DE6D01}"/>
                  </a:ext>
                </a:extLst>
              </p:cNvPr>
              <p:cNvSpPr>
                <a:spLocks noChangeShapeType="1"/>
              </p:cNvSpPr>
              <p:nvPr/>
            </p:nvSpPr>
            <p:spPr bwMode="auto">
              <a:xfrm flipH="1">
                <a:off x="3724" y="2296"/>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4" name="Line 74">
                <a:extLst>
                  <a:ext uri="{FF2B5EF4-FFF2-40B4-BE49-F238E27FC236}">
                    <a16:creationId xmlns:a16="http://schemas.microsoft.com/office/drawing/2014/main" id="{4998055B-6D83-147D-6215-D8150E4BCA9D}"/>
                  </a:ext>
                </a:extLst>
              </p:cNvPr>
              <p:cNvSpPr>
                <a:spLocks noChangeShapeType="1"/>
              </p:cNvSpPr>
              <p:nvPr/>
            </p:nvSpPr>
            <p:spPr bwMode="auto">
              <a:xfrm flipH="1">
                <a:off x="3665" y="2304"/>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5" name="Line 75">
                <a:extLst>
                  <a:ext uri="{FF2B5EF4-FFF2-40B4-BE49-F238E27FC236}">
                    <a16:creationId xmlns:a16="http://schemas.microsoft.com/office/drawing/2014/main" id="{A6F7A6F3-7894-E846-57C6-FC32E4A6DFE3}"/>
                  </a:ext>
                </a:extLst>
              </p:cNvPr>
              <p:cNvSpPr>
                <a:spLocks noChangeShapeType="1"/>
              </p:cNvSpPr>
              <p:nvPr/>
            </p:nvSpPr>
            <p:spPr bwMode="auto">
              <a:xfrm flipH="1">
                <a:off x="3607" y="2313"/>
                <a:ext cx="58" cy="1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6" name="Line 76">
                <a:extLst>
                  <a:ext uri="{FF2B5EF4-FFF2-40B4-BE49-F238E27FC236}">
                    <a16:creationId xmlns:a16="http://schemas.microsoft.com/office/drawing/2014/main" id="{C1A6F3BD-8711-4C84-FBAA-63B83ABE3E49}"/>
                  </a:ext>
                </a:extLst>
              </p:cNvPr>
              <p:cNvSpPr>
                <a:spLocks noChangeShapeType="1"/>
              </p:cNvSpPr>
              <p:nvPr/>
            </p:nvSpPr>
            <p:spPr bwMode="auto">
              <a:xfrm flipH="1">
                <a:off x="3548" y="2325"/>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7" name="Line 77">
                <a:extLst>
                  <a:ext uri="{FF2B5EF4-FFF2-40B4-BE49-F238E27FC236}">
                    <a16:creationId xmlns:a16="http://schemas.microsoft.com/office/drawing/2014/main" id="{C5702777-D658-21DA-3870-690665A4AB80}"/>
                  </a:ext>
                </a:extLst>
              </p:cNvPr>
              <p:cNvSpPr>
                <a:spLocks noChangeShapeType="1"/>
              </p:cNvSpPr>
              <p:nvPr/>
            </p:nvSpPr>
            <p:spPr bwMode="auto">
              <a:xfrm flipH="1">
                <a:off x="3490" y="2339"/>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8" name="Line 78">
                <a:extLst>
                  <a:ext uri="{FF2B5EF4-FFF2-40B4-BE49-F238E27FC236}">
                    <a16:creationId xmlns:a16="http://schemas.microsoft.com/office/drawing/2014/main" id="{0EFFF8DE-4501-A52F-1815-DFEABF4B1015}"/>
                  </a:ext>
                </a:extLst>
              </p:cNvPr>
              <p:cNvSpPr>
                <a:spLocks noChangeShapeType="1"/>
              </p:cNvSpPr>
              <p:nvPr/>
            </p:nvSpPr>
            <p:spPr bwMode="auto">
              <a:xfrm flipH="1">
                <a:off x="3432" y="2355"/>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79" name="Line 79">
                <a:extLst>
                  <a:ext uri="{FF2B5EF4-FFF2-40B4-BE49-F238E27FC236}">
                    <a16:creationId xmlns:a16="http://schemas.microsoft.com/office/drawing/2014/main" id="{01038B91-4C3B-E4E6-C04C-40AC04C0FF2A}"/>
                  </a:ext>
                </a:extLst>
              </p:cNvPr>
              <p:cNvSpPr>
                <a:spLocks noChangeShapeType="1"/>
              </p:cNvSpPr>
              <p:nvPr/>
            </p:nvSpPr>
            <p:spPr bwMode="auto">
              <a:xfrm flipH="1">
                <a:off x="3376" y="2374"/>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0" name="Line 80">
                <a:extLst>
                  <a:ext uri="{FF2B5EF4-FFF2-40B4-BE49-F238E27FC236}">
                    <a16:creationId xmlns:a16="http://schemas.microsoft.com/office/drawing/2014/main" id="{3D69A547-0F00-C407-D546-BAA2DEE180D3}"/>
                  </a:ext>
                </a:extLst>
              </p:cNvPr>
              <p:cNvSpPr>
                <a:spLocks noChangeShapeType="1"/>
              </p:cNvSpPr>
              <p:nvPr/>
            </p:nvSpPr>
            <p:spPr bwMode="auto">
              <a:xfrm>
                <a:off x="4547" y="2404"/>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1" name="Line 81">
                <a:extLst>
                  <a:ext uri="{FF2B5EF4-FFF2-40B4-BE49-F238E27FC236}">
                    <a16:creationId xmlns:a16="http://schemas.microsoft.com/office/drawing/2014/main" id="{2454077F-950D-1B8D-7095-DBF5DCF88234}"/>
                  </a:ext>
                </a:extLst>
              </p:cNvPr>
              <p:cNvSpPr>
                <a:spLocks noChangeShapeType="1"/>
              </p:cNvSpPr>
              <p:nvPr/>
            </p:nvSpPr>
            <p:spPr bwMode="auto">
              <a:xfrm>
                <a:off x="5200" y="1768"/>
                <a:ext cx="0" cy="26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2" name="Line 82">
                <a:extLst>
                  <a:ext uri="{FF2B5EF4-FFF2-40B4-BE49-F238E27FC236}">
                    <a16:creationId xmlns:a16="http://schemas.microsoft.com/office/drawing/2014/main" id="{E47E8AE9-B3C0-5C37-BD8D-8C4C410A37CC}"/>
                  </a:ext>
                </a:extLst>
              </p:cNvPr>
              <p:cNvSpPr>
                <a:spLocks noChangeShapeType="1"/>
              </p:cNvSpPr>
              <p:nvPr/>
            </p:nvSpPr>
            <p:spPr bwMode="auto">
              <a:xfrm flipH="1">
                <a:off x="5150" y="2029"/>
                <a:ext cx="5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3" name="Line 83">
                <a:extLst>
                  <a:ext uri="{FF2B5EF4-FFF2-40B4-BE49-F238E27FC236}">
                    <a16:creationId xmlns:a16="http://schemas.microsoft.com/office/drawing/2014/main" id="{E35B01C0-7830-63A4-2E09-572F602C27C6}"/>
                  </a:ext>
                </a:extLst>
              </p:cNvPr>
              <p:cNvSpPr>
                <a:spLocks noChangeShapeType="1"/>
              </p:cNvSpPr>
              <p:nvPr/>
            </p:nvSpPr>
            <p:spPr bwMode="auto">
              <a:xfrm>
                <a:off x="5150" y="2029"/>
                <a:ext cx="99" cy="1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4" name="Line 84">
                <a:extLst>
                  <a:ext uri="{FF2B5EF4-FFF2-40B4-BE49-F238E27FC236}">
                    <a16:creationId xmlns:a16="http://schemas.microsoft.com/office/drawing/2014/main" id="{CB6A63F9-0234-B49E-FD1F-3F22D3B97DB0}"/>
                  </a:ext>
                </a:extLst>
              </p:cNvPr>
              <p:cNvSpPr>
                <a:spLocks noChangeShapeType="1"/>
              </p:cNvSpPr>
              <p:nvPr/>
            </p:nvSpPr>
            <p:spPr bwMode="auto">
              <a:xfrm flipH="1">
                <a:off x="5200" y="2142"/>
                <a:ext cx="4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5" name="Line 85">
                <a:extLst>
                  <a:ext uri="{FF2B5EF4-FFF2-40B4-BE49-F238E27FC236}">
                    <a16:creationId xmlns:a16="http://schemas.microsoft.com/office/drawing/2014/main" id="{B9700570-10B0-EF89-31B5-1CBC45F63C86}"/>
                  </a:ext>
                </a:extLst>
              </p:cNvPr>
              <p:cNvSpPr>
                <a:spLocks noChangeShapeType="1"/>
              </p:cNvSpPr>
              <p:nvPr/>
            </p:nvSpPr>
            <p:spPr bwMode="auto">
              <a:xfrm>
                <a:off x="5200" y="2142"/>
                <a:ext cx="0" cy="26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6" name="Line 86">
                <a:extLst>
                  <a:ext uri="{FF2B5EF4-FFF2-40B4-BE49-F238E27FC236}">
                    <a16:creationId xmlns:a16="http://schemas.microsoft.com/office/drawing/2014/main" id="{80E74DD4-4BFA-5A9C-880F-63830DB6BDF8}"/>
                  </a:ext>
                </a:extLst>
              </p:cNvPr>
              <p:cNvSpPr>
                <a:spLocks noChangeShapeType="1"/>
              </p:cNvSpPr>
              <p:nvPr/>
            </p:nvSpPr>
            <p:spPr bwMode="auto">
              <a:xfrm flipV="1">
                <a:off x="3077" y="1636"/>
                <a:ext cx="1" cy="45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87" name="Line 87">
                <a:extLst>
                  <a:ext uri="{FF2B5EF4-FFF2-40B4-BE49-F238E27FC236}">
                    <a16:creationId xmlns:a16="http://schemas.microsoft.com/office/drawing/2014/main" id="{009BBD5E-C83F-8BA2-AA35-9F0D20F1BA5C}"/>
                  </a:ext>
                </a:extLst>
              </p:cNvPr>
              <p:cNvSpPr>
                <a:spLocks noChangeShapeType="1"/>
              </p:cNvSpPr>
              <p:nvPr/>
            </p:nvSpPr>
            <p:spPr bwMode="auto">
              <a:xfrm>
                <a:off x="3077" y="2086"/>
                <a:ext cx="1" cy="44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sp>
          <p:nvSpPr>
            <p:cNvPr id="38" name="Line 88">
              <a:extLst>
                <a:ext uri="{FF2B5EF4-FFF2-40B4-BE49-F238E27FC236}">
                  <a16:creationId xmlns:a16="http://schemas.microsoft.com/office/drawing/2014/main" id="{6B683375-AE21-D774-AE36-848A2F5FB86E}"/>
                </a:ext>
              </a:extLst>
            </p:cNvPr>
            <p:cNvSpPr>
              <a:spLocks noChangeShapeType="1"/>
            </p:cNvSpPr>
            <p:nvPr/>
          </p:nvSpPr>
          <p:spPr bwMode="auto">
            <a:xfrm flipH="1">
              <a:off x="2554" y="3822"/>
              <a:ext cx="9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39" name="Line 89">
              <a:extLst>
                <a:ext uri="{FF2B5EF4-FFF2-40B4-BE49-F238E27FC236}">
                  <a16:creationId xmlns:a16="http://schemas.microsoft.com/office/drawing/2014/main" id="{E0D5071A-0684-AEC3-C2D0-A9C7D79D608B}"/>
                </a:ext>
              </a:extLst>
            </p:cNvPr>
            <p:cNvSpPr>
              <a:spLocks noChangeShapeType="1"/>
            </p:cNvSpPr>
            <p:nvPr/>
          </p:nvSpPr>
          <p:spPr bwMode="auto">
            <a:xfrm flipH="1" flipV="1">
              <a:off x="2553" y="3604"/>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0" name="Line 90">
              <a:extLst>
                <a:ext uri="{FF2B5EF4-FFF2-40B4-BE49-F238E27FC236}">
                  <a16:creationId xmlns:a16="http://schemas.microsoft.com/office/drawing/2014/main" id="{D6565AA5-0FAE-E235-F361-C2F00A91B186}"/>
                </a:ext>
              </a:extLst>
            </p:cNvPr>
            <p:cNvSpPr>
              <a:spLocks noChangeShapeType="1"/>
            </p:cNvSpPr>
            <p:nvPr/>
          </p:nvSpPr>
          <p:spPr bwMode="auto">
            <a:xfrm flipH="1" flipV="1">
              <a:off x="2551" y="3598"/>
              <a:ext cx="2"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1" name="Line 91">
              <a:extLst>
                <a:ext uri="{FF2B5EF4-FFF2-40B4-BE49-F238E27FC236}">
                  <a16:creationId xmlns:a16="http://schemas.microsoft.com/office/drawing/2014/main" id="{AEB74F4B-77DB-F652-90CF-0A2EAF473F26}"/>
                </a:ext>
              </a:extLst>
            </p:cNvPr>
            <p:cNvSpPr>
              <a:spLocks noChangeShapeType="1"/>
            </p:cNvSpPr>
            <p:nvPr/>
          </p:nvSpPr>
          <p:spPr bwMode="auto">
            <a:xfrm flipH="1" flipV="1">
              <a:off x="2548" y="3592"/>
              <a:ext cx="3"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2" name="Line 92">
              <a:extLst>
                <a:ext uri="{FF2B5EF4-FFF2-40B4-BE49-F238E27FC236}">
                  <a16:creationId xmlns:a16="http://schemas.microsoft.com/office/drawing/2014/main" id="{908F94DF-ABF7-BE2D-F8B2-588FCC8E3703}"/>
                </a:ext>
              </a:extLst>
            </p:cNvPr>
            <p:cNvSpPr>
              <a:spLocks noChangeShapeType="1"/>
            </p:cNvSpPr>
            <p:nvPr/>
          </p:nvSpPr>
          <p:spPr bwMode="auto">
            <a:xfrm flipH="1" flipV="1">
              <a:off x="2542" y="3586"/>
              <a:ext cx="6"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3" name="Line 93">
              <a:extLst>
                <a:ext uri="{FF2B5EF4-FFF2-40B4-BE49-F238E27FC236}">
                  <a16:creationId xmlns:a16="http://schemas.microsoft.com/office/drawing/2014/main" id="{E3A70037-B0F6-097E-1080-9A0048AEDC92}"/>
                </a:ext>
              </a:extLst>
            </p:cNvPr>
            <p:cNvSpPr>
              <a:spLocks noChangeShapeType="1"/>
            </p:cNvSpPr>
            <p:nvPr/>
          </p:nvSpPr>
          <p:spPr bwMode="auto">
            <a:xfrm flipH="1" flipV="1">
              <a:off x="2536" y="3582"/>
              <a:ext cx="6"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4" name="Line 94">
              <a:extLst>
                <a:ext uri="{FF2B5EF4-FFF2-40B4-BE49-F238E27FC236}">
                  <a16:creationId xmlns:a16="http://schemas.microsoft.com/office/drawing/2014/main" id="{DCD16C1D-64BB-24D8-6BDC-540F86ADB3C4}"/>
                </a:ext>
              </a:extLst>
            </p:cNvPr>
            <p:cNvSpPr>
              <a:spLocks noChangeShapeType="1"/>
            </p:cNvSpPr>
            <p:nvPr/>
          </p:nvSpPr>
          <p:spPr bwMode="auto">
            <a:xfrm flipH="1" flipV="1">
              <a:off x="2529" y="3578"/>
              <a:ext cx="7"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5" name="Line 95">
              <a:extLst>
                <a:ext uri="{FF2B5EF4-FFF2-40B4-BE49-F238E27FC236}">
                  <a16:creationId xmlns:a16="http://schemas.microsoft.com/office/drawing/2014/main" id="{B242CDE0-9986-2364-3546-034B3012BCB9}"/>
                </a:ext>
              </a:extLst>
            </p:cNvPr>
            <p:cNvSpPr>
              <a:spLocks noChangeShapeType="1"/>
            </p:cNvSpPr>
            <p:nvPr/>
          </p:nvSpPr>
          <p:spPr bwMode="auto">
            <a:xfrm flipH="1" flipV="1">
              <a:off x="2522" y="3577"/>
              <a:ext cx="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6" name="Line 96">
              <a:extLst>
                <a:ext uri="{FF2B5EF4-FFF2-40B4-BE49-F238E27FC236}">
                  <a16:creationId xmlns:a16="http://schemas.microsoft.com/office/drawing/2014/main" id="{E0945088-F591-C117-01FA-5D61F1AF4A7E}"/>
                </a:ext>
              </a:extLst>
            </p:cNvPr>
            <p:cNvSpPr>
              <a:spLocks noChangeShapeType="1"/>
            </p:cNvSpPr>
            <p:nvPr/>
          </p:nvSpPr>
          <p:spPr bwMode="auto">
            <a:xfrm flipH="1" flipV="1">
              <a:off x="2514" y="3576"/>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7" name="Line 97">
              <a:extLst>
                <a:ext uri="{FF2B5EF4-FFF2-40B4-BE49-F238E27FC236}">
                  <a16:creationId xmlns:a16="http://schemas.microsoft.com/office/drawing/2014/main" id="{5B37F334-D017-8707-125B-3BBC049FCF04}"/>
                </a:ext>
              </a:extLst>
            </p:cNvPr>
            <p:cNvSpPr>
              <a:spLocks noChangeShapeType="1"/>
            </p:cNvSpPr>
            <p:nvPr/>
          </p:nvSpPr>
          <p:spPr bwMode="auto">
            <a:xfrm flipH="1">
              <a:off x="2297" y="3576"/>
              <a:ext cx="21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8" name="Line 98">
              <a:extLst>
                <a:ext uri="{FF2B5EF4-FFF2-40B4-BE49-F238E27FC236}">
                  <a16:creationId xmlns:a16="http://schemas.microsoft.com/office/drawing/2014/main" id="{A71C6E06-2601-08E6-827B-24FA71FD4B81}"/>
                </a:ext>
              </a:extLst>
            </p:cNvPr>
            <p:cNvSpPr>
              <a:spLocks noChangeShapeType="1"/>
            </p:cNvSpPr>
            <p:nvPr/>
          </p:nvSpPr>
          <p:spPr bwMode="auto">
            <a:xfrm flipV="1">
              <a:off x="2554" y="3611"/>
              <a:ext cx="0"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49" name="Line 99">
              <a:extLst>
                <a:ext uri="{FF2B5EF4-FFF2-40B4-BE49-F238E27FC236}">
                  <a16:creationId xmlns:a16="http://schemas.microsoft.com/office/drawing/2014/main" id="{C399F80E-A522-9E00-26A8-101DFFC6D781}"/>
                </a:ext>
              </a:extLst>
            </p:cNvPr>
            <p:cNvSpPr>
              <a:spLocks noChangeShapeType="1"/>
            </p:cNvSpPr>
            <p:nvPr/>
          </p:nvSpPr>
          <p:spPr bwMode="auto">
            <a:xfrm flipV="1">
              <a:off x="1942" y="3259"/>
              <a:ext cx="1" cy="28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0" name="Line 100">
              <a:extLst>
                <a:ext uri="{FF2B5EF4-FFF2-40B4-BE49-F238E27FC236}">
                  <a16:creationId xmlns:a16="http://schemas.microsoft.com/office/drawing/2014/main" id="{7BA43567-6CA6-373D-319B-9012760D2F94}"/>
                </a:ext>
              </a:extLst>
            </p:cNvPr>
            <p:cNvSpPr>
              <a:spLocks noChangeShapeType="1"/>
            </p:cNvSpPr>
            <p:nvPr/>
          </p:nvSpPr>
          <p:spPr bwMode="auto">
            <a:xfrm>
              <a:off x="1942" y="3259"/>
              <a:ext cx="100" cy="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1" name="Line 101">
              <a:extLst>
                <a:ext uri="{FF2B5EF4-FFF2-40B4-BE49-F238E27FC236}">
                  <a16:creationId xmlns:a16="http://schemas.microsoft.com/office/drawing/2014/main" id="{643F35E5-1A94-BD59-E511-60B0583A40B4}"/>
                </a:ext>
              </a:extLst>
            </p:cNvPr>
            <p:cNvSpPr>
              <a:spLocks noChangeShapeType="1"/>
            </p:cNvSpPr>
            <p:nvPr/>
          </p:nvSpPr>
          <p:spPr bwMode="auto">
            <a:xfrm>
              <a:off x="2042" y="3470"/>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2" name="Line 102">
              <a:extLst>
                <a:ext uri="{FF2B5EF4-FFF2-40B4-BE49-F238E27FC236}">
                  <a16:creationId xmlns:a16="http://schemas.microsoft.com/office/drawing/2014/main" id="{EB034396-7E93-4339-FD01-FA28BF1DC9A4}"/>
                </a:ext>
              </a:extLst>
            </p:cNvPr>
            <p:cNvSpPr>
              <a:spLocks noChangeShapeType="1"/>
            </p:cNvSpPr>
            <p:nvPr/>
          </p:nvSpPr>
          <p:spPr bwMode="auto">
            <a:xfrm>
              <a:off x="2043" y="3477"/>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3" name="Line 103">
              <a:extLst>
                <a:ext uri="{FF2B5EF4-FFF2-40B4-BE49-F238E27FC236}">
                  <a16:creationId xmlns:a16="http://schemas.microsoft.com/office/drawing/2014/main" id="{2BB00D5C-F35D-7015-A97D-235D92EDB5A1}"/>
                </a:ext>
              </a:extLst>
            </p:cNvPr>
            <p:cNvSpPr>
              <a:spLocks noChangeShapeType="1"/>
            </p:cNvSpPr>
            <p:nvPr/>
          </p:nvSpPr>
          <p:spPr bwMode="auto">
            <a:xfrm>
              <a:off x="2044" y="3484"/>
              <a:ext cx="4"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4" name="Line 104">
              <a:extLst>
                <a:ext uri="{FF2B5EF4-FFF2-40B4-BE49-F238E27FC236}">
                  <a16:creationId xmlns:a16="http://schemas.microsoft.com/office/drawing/2014/main" id="{A72E331A-C595-40CC-4875-D7D6972031E5}"/>
                </a:ext>
              </a:extLst>
            </p:cNvPr>
            <p:cNvSpPr>
              <a:spLocks noChangeShapeType="1"/>
            </p:cNvSpPr>
            <p:nvPr/>
          </p:nvSpPr>
          <p:spPr bwMode="auto">
            <a:xfrm>
              <a:off x="2048" y="3490"/>
              <a:ext cx="5"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5" name="Line 105">
              <a:extLst>
                <a:ext uri="{FF2B5EF4-FFF2-40B4-BE49-F238E27FC236}">
                  <a16:creationId xmlns:a16="http://schemas.microsoft.com/office/drawing/2014/main" id="{E1485FDA-48A4-A468-D1D6-674F2556DE20}"/>
                </a:ext>
              </a:extLst>
            </p:cNvPr>
            <p:cNvSpPr>
              <a:spLocks noChangeShapeType="1"/>
            </p:cNvSpPr>
            <p:nvPr/>
          </p:nvSpPr>
          <p:spPr bwMode="auto">
            <a:xfrm>
              <a:off x="2053" y="3495"/>
              <a:ext cx="5"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6" name="Line 106">
              <a:extLst>
                <a:ext uri="{FF2B5EF4-FFF2-40B4-BE49-F238E27FC236}">
                  <a16:creationId xmlns:a16="http://schemas.microsoft.com/office/drawing/2014/main" id="{9F1DB3F0-4B5D-7751-7C59-213644AB84D0}"/>
                </a:ext>
              </a:extLst>
            </p:cNvPr>
            <p:cNvSpPr>
              <a:spLocks noChangeShapeType="1"/>
            </p:cNvSpPr>
            <p:nvPr/>
          </p:nvSpPr>
          <p:spPr bwMode="auto">
            <a:xfrm>
              <a:off x="2058" y="3500"/>
              <a:ext cx="8"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7" name="Line 107">
              <a:extLst>
                <a:ext uri="{FF2B5EF4-FFF2-40B4-BE49-F238E27FC236}">
                  <a16:creationId xmlns:a16="http://schemas.microsoft.com/office/drawing/2014/main" id="{66C1B2BF-25BA-44D1-0D30-8C48EAD34A50}"/>
                </a:ext>
              </a:extLst>
            </p:cNvPr>
            <p:cNvSpPr>
              <a:spLocks noChangeShapeType="1"/>
            </p:cNvSpPr>
            <p:nvPr/>
          </p:nvSpPr>
          <p:spPr bwMode="auto">
            <a:xfrm>
              <a:off x="2066" y="3503"/>
              <a:ext cx="7"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8" name="Line 108">
              <a:extLst>
                <a:ext uri="{FF2B5EF4-FFF2-40B4-BE49-F238E27FC236}">
                  <a16:creationId xmlns:a16="http://schemas.microsoft.com/office/drawing/2014/main" id="{85812274-0ACD-02E9-BEB2-37D54C5385C3}"/>
                </a:ext>
              </a:extLst>
            </p:cNvPr>
            <p:cNvSpPr>
              <a:spLocks noChangeShapeType="1"/>
            </p:cNvSpPr>
            <p:nvPr/>
          </p:nvSpPr>
          <p:spPr bwMode="auto">
            <a:xfrm>
              <a:off x="2073" y="3505"/>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59" name="Line 109">
              <a:extLst>
                <a:ext uri="{FF2B5EF4-FFF2-40B4-BE49-F238E27FC236}">
                  <a16:creationId xmlns:a16="http://schemas.microsoft.com/office/drawing/2014/main" id="{B1F18643-70A1-F68F-9C80-CA5A5C59C226}"/>
                </a:ext>
              </a:extLst>
            </p:cNvPr>
            <p:cNvSpPr>
              <a:spLocks noChangeShapeType="1"/>
            </p:cNvSpPr>
            <p:nvPr/>
          </p:nvSpPr>
          <p:spPr bwMode="auto">
            <a:xfrm>
              <a:off x="2081" y="3505"/>
              <a:ext cx="216"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0" name="Line 110">
              <a:extLst>
                <a:ext uri="{FF2B5EF4-FFF2-40B4-BE49-F238E27FC236}">
                  <a16:creationId xmlns:a16="http://schemas.microsoft.com/office/drawing/2014/main" id="{DF023CE5-4D8E-F81D-D103-4053CD6AB260}"/>
                </a:ext>
              </a:extLst>
            </p:cNvPr>
            <p:cNvSpPr>
              <a:spLocks noChangeShapeType="1"/>
            </p:cNvSpPr>
            <p:nvPr/>
          </p:nvSpPr>
          <p:spPr bwMode="auto">
            <a:xfrm>
              <a:off x="2042" y="3259"/>
              <a:ext cx="1"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1" name="Line 111">
              <a:extLst>
                <a:ext uri="{FF2B5EF4-FFF2-40B4-BE49-F238E27FC236}">
                  <a16:creationId xmlns:a16="http://schemas.microsoft.com/office/drawing/2014/main" id="{536A14ED-49F1-5005-F7E3-74ADFE10C3E7}"/>
                </a:ext>
              </a:extLst>
            </p:cNvPr>
            <p:cNvSpPr>
              <a:spLocks noChangeShapeType="1"/>
            </p:cNvSpPr>
            <p:nvPr/>
          </p:nvSpPr>
          <p:spPr bwMode="auto">
            <a:xfrm>
              <a:off x="1942" y="3541"/>
              <a:ext cx="1" cy="28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2" name="Line 112">
              <a:extLst>
                <a:ext uri="{FF2B5EF4-FFF2-40B4-BE49-F238E27FC236}">
                  <a16:creationId xmlns:a16="http://schemas.microsoft.com/office/drawing/2014/main" id="{C5520DE4-27A8-CEFF-3DE7-B1CB59360659}"/>
                </a:ext>
              </a:extLst>
            </p:cNvPr>
            <p:cNvSpPr>
              <a:spLocks noChangeShapeType="1"/>
            </p:cNvSpPr>
            <p:nvPr/>
          </p:nvSpPr>
          <p:spPr bwMode="auto">
            <a:xfrm>
              <a:off x="1942" y="3822"/>
              <a:ext cx="10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3" name="Line 113">
              <a:extLst>
                <a:ext uri="{FF2B5EF4-FFF2-40B4-BE49-F238E27FC236}">
                  <a16:creationId xmlns:a16="http://schemas.microsoft.com/office/drawing/2014/main" id="{98E3A0A9-B6B3-BC3E-C98F-06EF540ABA95}"/>
                </a:ext>
              </a:extLst>
            </p:cNvPr>
            <p:cNvSpPr>
              <a:spLocks noChangeShapeType="1"/>
            </p:cNvSpPr>
            <p:nvPr/>
          </p:nvSpPr>
          <p:spPr bwMode="auto">
            <a:xfrm flipH="1">
              <a:off x="2073" y="3576"/>
              <a:ext cx="8"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4" name="Line 114">
              <a:extLst>
                <a:ext uri="{FF2B5EF4-FFF2-40B4-BE49-F238E27FC236}">
                  <a16:creationId xmlns:a16="http://schemas.microsoft.com/office/drawing/2014/main" id="{6315DB84-CD45-C7AF-E295-AC080D055DB1}"/>
                </a:ext>
              </a:extLst>
            </p:cNvPr>
            <p:cNvSpPr>
              <a:spLocks noChangeShapeType="1"/>
            </p:cNvSpPr>
            <p:nvPr/>
          </p:nvSpPr>
          <p:spPr bwMode="auto">
            <a:xfrm flipH="1">
              <a:off x="2066" y="3577"/>
              <a:ext cx="7"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5" name="Line 115">
              <a:extLst>
                <a:ext uri="{FF2B5EF4-FFF2-40B4-BE49-F238E27FC236}">
                  <a16:creationId xmlns:a16="http://schemas.microsoft.com/office/drawing/2014/main" id="{8969D1EE-188A-5077-21A2-32FFDA849559}"/>
                </a:ext>
              </a:extLst>
            </p:cNvPr>
            <p:cNvSpPr>
              <a:spLocks noChangeShapeType="1"/>
            </p:cNvSpPr>
            <p:nvPr/>
          </p:nvSpPr>
          <p:spPr bwMode="auto">
            <a:xfrm flipH="1">
              <a:off x="2058" y="3578"/>
              <a:ext cx="8"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6" name="Line 116">
              <a:extLst>
                <a:ext uri="{FF2B5EF4-FFF2-40B4-BE49-F238E27FC236}">
                  <a16:creationId xmlns:a16="http://schemas.microsoft.com/office/drawing/2014/main" id="{2F1B9ED4-5703-13A6-FED9-7A6B978C9D41}"/>
                </a:ext>
              </a:extLst>
            </p:cNvPr>
            <p:cNvSpPr>
              <a:spLocks noChangeShapeType="1"/>
            </p:cNvSpPr>
            <p:nvPr/>
          </p:nvSpPr>
          <p:spPr bwMode="auto">
            <a:xfrm flipH="1">
              <a:off x="2053" y="3582"/>
              <a:ext cx="5"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7" name="Line 117">
              <a:extLst>
                <a:ext uri="{FF2B5EF4-FFF2-40B4-BE49-F238E27FC236}">
                  <a16:creationId xmlns:a16="http://schemas.microsoft.com/office/drawing/2014/main" id="{23AA41F9-8696-48A6-33C7-8BD48114F77F}"/>
                </a:ext>
              </a:extLst>
            </p:cNvPr>
            <p:cNvSpPr>
              <a:spLocks noChangeShapeType="1"/>
            </p:cNvSpPr>
            <p:nvPr/>
          </p:nvSpPr>
          <p:spPr bwMode="auto">
            <a:xfrm flipH="1">
              <a:off x="2048" y="3586"/>
              <a:ext cx="5"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8" name="Line 118">
              <a:extLst>
                <a:ext uri="{FF2B5EF4-FFF2-40B4-BE49-F238E27FC236}">
                  <a16:creationId xmlns:a16="http://schemas.microsoft.com/office/drawing/2014/main" id="{0BDDFEE4-86A6-81F1-EC86-E1D5B87AAAF2}"/>
                </a:ext>
              </a:extLst>
            </p:cNvPr>
            <p:cNvSpPr>
              <a:spLocks noChangeShapeType="1"/>
            </p:cNvSpPr>
            <p:nvPr/>
          </p:nvSpPr>
          <p:spPr bwMode="auto">
            <a:xfrm flipH="1">
              <a:off x="2044" y="3592"/>
              <a:ext cx="4"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69" name="Line 119">
              <a:extLst>
                <a:ext uri="{FF2B5EF4-FFF2-40B4-BE49-F238E27FC236}">
                  <a16:creationId xmlns:a16="http://schemas.microsoft.com/office/drawing/2014/main" id="{9602ABE2-5B0F-D3E0-0A62-22E534C2A563}"/>
                </a:ext>
              </a:extLst>
            </p:cNvPr>
            <p:cNvSpPr>
              <a:spLocks noChangeShapeType="1"/>
            </p:cNvSpPr>
            <p:nvPr/>
          </p:nvSpPr>
          <p:spPr bwMode="auto">
            <a:xfrm flipH="1">
              <a:off x="2043" y="3598"/>
              <a:ext cx="1"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0" name="Line 120">
              <a:extLst>
                <a:ext uri="{FF2B5EF4-FFF2-40B4-BE49-F238E27FC236}">
                  <a16:creationId xmlns:a16="http://schemas.microsoft.com/office/drawing/2014/main" id="{C33E11B1-0764-9908-76A2-F64A106F3751}"/>
                </a:ext>
              </a:extLst>
            </p:cNvPr>
            <p:cNvSpPr>
              <a:spLocks noChangeShapeType="1"/>
            </p:cNvSpPr>
            <p:nvPr/>
          </p:nvSpPr>
          <p:spPr bwMode="auto">
            <a:xfrm flipH="1">
              <a:off x="2042" y="3604"/>
              <a:ext cx="1" cy="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1" name="Line 121">
              <a:extLst>
                <a:ext uri="{FF2B5EF4-FFF2-40B4-BE49-F238E27FC236}">
                  <a16:creationId xmlns:a16="http://schemas.microsoft.com/office/drawing/2014/main" id="{28A34E24-7992-DD9F-2DFA-5DD07C87B10B}"/>
                </a:ext>
              </a:extLst>
            </p:cNvPr>
            <p:cNvSpPr>
              <a:spLocks noChangeShapeType="1"/>
            </p:cNvSpPr>
            <p:nvPr/>
          </p:nvSpPr>
          <p:spPr bwMode="auto">
            <a:xfrm>
              <a:off x="2081" y="3576"/>
              <a:ext cx="216"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72" name="Line 122">
              <a:extLst>
                <a:ext uri="{FF2B5EF4-FFF2-40B4-BE49-F238E27FC236}">
                  <a16:creationId xmlns:a16="http://schemas.microsoft.com/office/drawing/2014/main" id="{9F013F69-4F93-C005-A9B5-B11A6BB85A41}"/>
                </a:ext>
              </a:extLst>
            </p:cNvPr>
            <p:cNvSpPr>
              <a:spLocks noChangeShapeType="1"/>
            </p:cNvSpPr>
            <p:nvPr/>
          </p:nvSpPr>
          <p:spPr bwMode="auto">
            <a:xfrm flipV="1">
              <a:off x="2042" y="3611"/>
              <a:ext cx="1" cy="2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nvGrpSpPr>
            <p:cNvPr id="73" name="Group 123">
              <a:extLst>
                <a:ext uri="{FF2B5EF4-FFF2-40B4-BE49-F238E27FC236}">
                  <a16:creationId xmlns:a16="http://schemas.microsoft.com/office/drawing/2014/main" id="{38D8F826-1F90-6063-FF0B-089A85614C59}"/>
                </a:ext>
              </a:extLst>
            </p:cNvPr>
            <p:cNvGrpSpPr>
              <a:grpSpLocks/>
            </p:cNvGrpSpPr>
            <p:nvPr/>
          </p:nvGrpSpPr>
          <p:grpSpPr bwMode="auto">
            <a:xfrm flipH="1">
              <a:off x="225" y="3334"/>
              <a:ext cx="1714" cy="399"/>
              <a:chOff x="1769" y="2926"/>
              <a:chExt cx="2172" cy="637"/>
            </a:xfrm>
          </p:grpSpPr>
          <p:sp>
            <p:nvSpPr>
              <p:cNvPr id="86" name="Freeform 124">
                <a:extLst>
                  <a:ext uri="{FF2B5EF4-FFF2-40B4-BE49-F238E27FC236}">
                    <a16:creationId xmlns:a16="http://schemas.microsoft.com/office/drawing/2014/main" id="{CCDD9E32-D7AC-7139-A2D4-3793E81D5854}"/>
                  </a:ext>
                </a:extLst>
              </p:cNvPr>
              <p:cNvSpPr>
                <a:spLocks/>
              </p:cNvSpPr>
              <p:nvPr/>
            </p:nvSpPr>
            <p:spPr bwMode="auto">
              <a:xfrm>
                <a:off x="1769" y="2926"/>
                <a:ext cx="2172" cy="636"/>
              </a:xfrm>
              <a:custGeom>
                <a:avLst/>
                <a:gdLst>
                  <a:gd name="T0" fmla="*/ 0 w 4889"/>
                  <a:gd name="T1" fmla="*/ 9 h 1272"/>
                  <a:gd name="T2" fmla="*/ 299 w 4889"/>
                  <a:gd name="T3" fmla="*/ 9 h 1272"/>
                  <a:gd name="T4" fmla="*/ 356 w 4889"/>
                  <a:gd name="T5" fmla="*/ 29 h 1272"/>
                  <a:gd name="T6" fmla="*/ 414 w 4889"/>
                  <a:gd name="T7" fmla="*/ 48 h 1272"/>
                  <a:gd name="T8" fmla="*/ 471 w 4889"/>
                  <a:gd name="T9" fmla="*/ 65 h 1272"/>
                  <a:gd name="T10" fmla="*/ 530 w 4889"/>
                  <a:gd name="T11" fmla="*/ 79 h 1272"/>
                  <a:gd name="T12" fmla="*/ 589 w 4889"/>
                  <a:gd name="T13" fmla="*/ 91 h 1272"/>
                  <a:gd name="T14" fmla="*/ 647 w 4889"/>
                  <a:gd name="T15" fmla="*/ 100 h 1272"/>
                  <a:gd name="T16" fmla="*/ 707 w 4889"/>
                  <a:gd name="T17" fmla="*/ 108 h 1272"/>
                  <a:gd name="T18" fmla="*/ 766 w 4889"/>
                  <a:gd name="T19" fmla="*/ 113 h 1272"/>
                  <a:gd name="T20" fmla="*/ 826 w 4889"/>
                  <a:gd name="T21" fmla="*/ 116 h 1272"/>
                  <a:gd name="T22" fmla="*/ 885 w 4889"/>
                  <a:gd name="T23" fmla="*/ 117 h 1272"/>
                  <a:gd name="T24" fmla="*/ 945 w 4889"/>
                  <a:gd name="T25" fmla="*/ 115 h 1272"/>
                  <a:gd name="T26" fmla="*/ 1005 w 4889"/>
                  <a:gd name="T27" fmla="*/ 111 h 1272"/>
                  <a:gd name="T28" fmla="*/ 1064 w 4889"/>
                  <a:gd name="T29" fmla="*/ 105 h 1272"/>
                  <a:gd name="T30" fmla="*/ 1124 w 4889"/>
                  <a:gd name="T31" fmla="*/ 97 h 1272"/>
                  <a:gd name="T32" fmla="*/ 1182 w 4889"/>
                  <a:gd name="T33" fmla="*/ 86 h 1272"/>
                  <a:gd name="T34" fmla="*/ 1241 w 4889"/>
                  <a:gd name="T35" fmla="*/ 73 h 1272"/>
                  <a:gd name="T36" fmla="*/ 1299 w 4889"/>
                  <a:gd name="T37" fmla="*/ 58 h 1272"/>
                  <a:gd name="T38" fmla="*/ 1357 w 4889"/>
                  <a:gd name="T39" fmla="*/ 41 h 1272"/>
                  <a:gd name="T40" fmla="*/ 1414 w 4889"/>
                  <a:gd name="T41" fmla="*/ 22 h 1272"/>
                  <a:gd name="T42" fmla="*/ 1471 w 4889"/>
                  <a:gd name="T43" fmla="*/ 0 h 1272"/>
                  <a:gd name="T44" fmla="*/ 2122 w 4889"/>
                  <a:gd name="T45" fmla="*/ 0 h 1272"/>
                  <a:gd name="T46" fmla="*/ 2122 w 4889"/>
                  <a:gd name="T47" fmla="*/ 262 h 1272"/>
                  <a:gd name="T48" fmla="*/ 2072 w 4889"/>
                  <a:gd name="T49" fmla="*/ 262 h 1272"/>
                  <a:gd name="T50" fmla="*/ 2172 w 4889"/>
                  <a:gd name="T51" fmla="*/ 375 h 1272"/>
                  <a:gd name="T52" fmla="*/ 2122 w 4889"/>
                  <a:gd name="T53" fmla="*/ 375 h 1272"/>
                  <a:gd name="T54" fmla="*/ 2122 w 4889"/>
                  <a:gd name="T55" fmla="*/ 636 h 1272"/>
                  <a:gd name="T56" fmla="*/ 1471 w 4889"/>
                  <a:gd name="T57" fmla="*/ 636 h 1272"/>
                  <a:gd name="T58" fmla="*/ 1414 w 4889"/>
                  <a:gd name="T59" fmla="*/ 614 h 1272"/>
                  <a:gd name="T60" fmla="*/ 1357 w 4889"/>
                  <a:gd name="T61" fmla="*/ 595 h 1272"/>
                  <a:gd name="T62" fmla="*/ 1299 w 4889"/>
                  <a:gd name="T63" fmla="*/ 578 h 1272"/>
                  <a:gd name="T64" fmla="*/ 1241 w 4889"/>
                  <a:gd name="T65" fmla="*/ 563 h 1272"/>
                  <a:gd name="T66" fmla="*/ 1182 w 4889"/>
                  <a:gd name="T67" fmla="*/ 550 h 1272"/>
                  <a:gd name="T68" fmla="*/ 1124 w 4889"/>
                  <a:gd name="T69" fmla="*/ 539 h 1272"/>
                  <a:gd name="T70" fmla="*/ 1064 w 4889"/>
                  <a:gd name="T71" fmla="*/ 531 h 1272"/>
                  <a:gd name="T72" fmla="*/ 1005 w 4889"/>
                  <a:gd name="T73" fmla="*/ 525 h 1272"/>
                  <a:gd name="T74" fmla="*/ 945 w 4889"/>
                  <a:gd name="T75" fmla="*/ 521 h 1272"/>
                  <a:gd name="T76" fmla="*/ 885 w 4889"/>
                  <a:gd name="T77" fmla="*/ 519 h 1272"/>
                  <a:gd name="T78" fmla="*/ 826 w 4889"/>
                  <a:gd name="T79" fmla="*/ 520 h 1272"/>
                  <a:gd name="T80" fmla="*/ 766 w 4889"/>
                  <a:gd name="T81" fmla="*/ 523 h 1272"/>
                  <a:gd name="T82" fmla="*/ 707 w 4889"/>
                  <a:gd name="T83" fmla="*/ 528 h 1272"/>
                  <a:gd name="T84" fmla="*/ 647 w 4889"/>
                  <a:gd name="T85" fmla="*/ 536 h 1272"/>
                  <a:gd name="T86" fmla="*/ 589 w 4889"/>
                  <a:gd name="T87" fmla="*/ 546 h 1272"/>
                  <a:gd name="T88" fmla="*/ 530 w 4889"/>
                  <a:gd name="T89" fmla="*/ 557 h 1272"/>
                  <a:gd name="T90" fmla="*/ 471 w 4889"/>
                  <a:gd name="T91" fmla="*/ 572 h 1272"/>
                  <a:gd name="T92" fmla="*/ 414 w 4889"/>
                  <a:gd name="T93" fmla="*/ 588 h 1272"/>
                  <a:gd name="T94" fmla="*/ 356 w 4889"/>
                  <a:gd name="T95" fmla="*/ 607 h 1272"/>
                  <a:gd name="T96" fmla="*/ 299 w 4889"/>
                  <a:gd name="T97" fmla="*/ 627 h 1272"/>
                  <a:gd name="T98" fmla="*/ 0 w 4889"/>
                  <a:gd name="T99" fmla="*/ 627 h 1272"/>
                  <a:gd name="T100" fmla="*/ 0 w 4889"/>
                  <a:gd name="T101" fmla="*/ 9 h 1272"/>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4889" h="1272">
                    <a:moveTo>
                      <a:pt x="0" y="17"/>
                    </a:moveTo>
                    <a:lnTo>
                      <a:pt x="674" y="17"/>
                    </a:lnTo>
                    <a:lnTo>
                      <a:pt x="802" y="58"/>
                    </a:lnTo>
                    <a:lnTo>
                      <a:pt x="931" y="96"/>
                    </a:lnTo>
                    <a:lnTo>
                      <a:pt x="1061" y="129"/>
                    </a:lnTo>
                    <a:lnTo>
                      <a:pt x="1192" y="157"/>
                    </a:lnTo>
                    <a:lnTo>
                      <a:pt x="1325" y="181"/>
                    </a:lnTo>
                    <a:lnTo>
                      <a:pt x="1457" y="200"/>
                    </a:lnTo>
                    <a:lnTo>
                      <a:pt x="1591" y="215"/>
                    </a:lnTo>
                    <a:lnTo>
                      <a:pt x="1725" y="225"/>
                    </a:lnTo>
                    <a:lnTo>
                      <a:pt x="1860" y="231"/>
                    </a:lnTo>
                    <a:lnTo>
                      <a:pt x="1993" y="234"/>
                    </a:lnTo>
                    <a:lnTo>
                      <a:pt x="2128" y="230"/>
                    </a:lnTo>
                    <a:lnTo>
                      <a:pt x="2262" y="222"/>
                    </a:lnTo>
                    <a:lnTo>
                      <a:pt x="2395" y="210"/>
                    </a:lnTo>
                    <a:lnTo>
                      <a:pt x="2529" y="193"/>
                    </a:lnTo>
                    <a:lnTo>
                      <a:pt x="2661" y="172"/>
                    </a:lnTo>
                    <a:lnTo>
                      <a:pt x="2794" y="146"/>
                    </a:lnTo>
                    <a:lnTo>
                      <a:pt x="2924" y="116"/>
                    </a:lnTo>
                    <a:lnTo>
                      <a:pt x="3054" y="81"/>
                    </a:lnTo>
                    <a:lnTo>
                      <a:pt x="3182" y="43"/>
                    </a:lnTo>
                    <a:lnTo>
                      <a:pt x="3310" y="0"/>
                    </a:lnTo>
                    <a:lnTo>
                      <a:pt x="4777" y="0"/>
                    </a:lnTo>
                    <a:lnTo>
                      <a:pt x="4777" y="523"/>
                    </a:lnTo>
                    <a:lnTo>
                      <a:pt x="4665" y="523"/>
                    </a:lnTo>
                    <a:lnTo>
                      <a:pt x="4889" y="749"/>
                    </a:lnTo>
                    <a:lnTo>
                      <a:pt x="4777" y="749"/>
                    </a:lnTo>
                    <a:lnTo>
                      <a:pt x="4777" y="1272"/>
                    </a:lnTo>
                    <a:lnTo>
                      <a:pt x="3310" y="1272"/>
                    </a:lnTo>
                    <a:lnTo>
                      <a:pt x="3182" y="1228"/>
                    </a:lnTo>
                    <a:lnTo>
                      <a:pt x="3054" y="1190"/>
                    </a:lnTo>
                    <a:lnTo>
                      <a:pt x="2924" y="1155"/>
                    </a:lnTo>
                    <a:lnTo>
                      <a:pt x="2794" y="1125"/>
                    </a:lnTo>
                    <a:lnTo>
                      <a:pt x="2661" y="1099"/>
                    </a:lnTo>
                    <a:lnTo>
                      <a:pt x="2529" y="1078"/>
                    </a:lnTo>
                    <a:lnTo>
                      <a:pt x="2395" y="1061"/>
                    </a:lnTo>
                    <a:lnTo>
                      <a:pt x="2262" y="1049"/>
                    </a:lnTo>
                    <a:lnTo>
                      <a:pt x="2128" y="1041"/>
                    </a:lnTo>
                    <a:lnTo>
                      <a:pt x="1993" y="1038"/>
                    </a:lnTo>
                    <a:lnTo>
                      <a:pt x="1860" y="1040"/>
                    </a:lnTo>
                    <a:lnTo>
                      <a:pt x="1725" y="1046"/>
                    </a:lnTo>
                    <a:lnTo>
                      <a:pt x="1591" y="1056"/>
                    </a:lnTo>
                    <a:lnTo>
                      <a:pt x="1457" y="1071"/>
                    </a:lnTo>
                    <a:lnTo>
                      <a:pt x="1325" y="1091"/>
                    </a:lnTo>
                    <a:lnTo>
                      <a:pt x="1192" y="1114"/>
                    </a:lnTo>
                    <a:lnTo>
                      <a:pt x="1061" y="1143"/>
                    </a:lnTo>
                    <a:lnTo>
                      <a:pt x="931" y="1175"/>
                    </a:lnTo>
                    <a:lnTo>
                      <a:pt x="802" y="1213"/>
                    </a:lnTo>
                    <a:lnTo>
                      <a:pt x="674" y="1254"/>
                    </a:lnTo>
                    <a:lnTo>
                      <a:pt x="0" y="1254"/>
                    </a:lnTo>
                    <a:lnTo>
                      <a:pt x="0" y="17"/>
                    </a:lnTo>
                    <a:close/>
                  </a:path>
                </a:pathLst>
              </a:custGeom>
              <a:solidFill>
                <a:srgbClr val="C0C0C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US"/>
              </a:p>
            </p:txBody>
          </p:sp>
          <p:sp>
            <p:nvSpPr>
              <p:cNvPr id="87" name="Line 125">
                <a:extLst>
                  <a:ext uri="{FF2B5EF4-FFF2-40B4-BE49-F238E27FC236}">
                    <a16:creationId xmlns:a16="http://schemas.microsoft.com/office/drawing/2014/main" id="{462F6DF7-5DBB-D081-98F6-DE8AB989B65B}"/>
                  </a:ext>
                </a:extLst>
              </p:cNvPr>
              <p:cNvSpPr>
                <a:spLocks noChangeShapeType="1"/>
              </p:cNvSpPr>
              <p:nvPr/>
            </p:nvSpPr>
            <p:spPr bwMode="auto">
              <a:xfrm>
                <a:off x="1769" y="2934"/>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8" name="Line 126">
                <a:extLst>
                  <a:ext uri="{FF2B5EF4-FFF2-40B4-BE49-F238E27FC236}">
                    <a16:creationId xmlns:a16="http://schemas.microsoft.com/office/drawing/2014/main" id="{7346A4E2-BC95-63F1-0CDC-D84C869A4421}"/>
                  </a:ext>
                </a:extLst>
              </p:cNvPr>
              <p:cNvSpPr>
                <a:spLocks noChangeShapeType="1"/>
              </p:cNvSpPr>
              <p:nvPr/>
            </p:nvSpPr>
            <p:spPr bwMode="auto">
              <a:xfrm>
                <a:off x="2068" y="2934"/>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9" name="Line 127">
                <a:extLst>
                  <a:ext uri="{FF2B5EF4-FFF2-40B4-BE49-F238E27FC236}">
                    <a16:creationId xmlns:a16="http://schemas.microsoft.com/office/drawing/2014/main" id="{23A3B740-EC97-B2CB-01FB-71D44711F2FD}"/>
                  </a:ext>
                </a:extLst>
              </p:cNvPr>
              <p:cNvSpPr>
                <a:spLocks noChangeShapeType="1"/>
              </p:cNvSpPr>
              <p:nvPr/>
            </p:nvSpPr>
            <p:spPr bwMode="auto">
              <a:xfrm>
                <a:off x="2124" y="2955"/>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0" name="Line 128">
                <a:extLst>
                  <a:ext uri="{FF2B5EF4-FFF2-40B4-BE49-F238E27FC236}">
                    <a16:creationId xmlns:a16="http://schemas.microsoft.com/office/drawing/2014/main" id="{8A792D45-5DF0-4EED-53E7-A2F3CCF64BB4}"/>
                  </a:ext>
                </a:extLst>
              </p:cNvPr>
              <p:cNvSpPr>
                <a:spLocks noChangeShapeType="1"/>
              </p:cNvSpPr>
              <p:nvPr/>
            </p:nvSpPr>
            <p:spPr bwMode="auto">
              <a:xfrm>
                <a:off x="2182" y="2974"/>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1" name="Line 129">
                <a:extLst>
                  <a:ext uri="{FF2B5EF4-FFF2-40B4-BE49-F238E27FC236}">
                    <a16:creationId xmlns:a16="http://schemas.microsoft.com/office/drawing/2014/main" id="{3B6F4832-99CB-7A6E-993A-94E8D65EE9A9}"/>
                  </a:ext>
                </a:extLst>
              </p:cNvPr>
              <p:cNvSpPr>
                <a:spLocks noChangeShapeType="1"/>
              </p:cNvSpPr>
              <p:nvPr/>
            </p:nvSpPr>
            <p:spPr bwMode="auto">
              <a:xfrm>
                <a:off x="2240" y="2990"/>
                <a:ext cx="59"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2" name="Line 130">
                <a:extLst>
                  <a:ext uri="{FF2B5EF4-FFF2-40B4-BE49-F238E27FC236}">
                    <a16:creationId xmlns:a16="http://schemas.microsoft.com/office/drawing/2014/main" id="{21FE86CD-DE4E-E8C5-1D8E-15B104B67021}"/>
                  </a:ext>
                </a:extLst>
              </p:cNvPr>
              <p:cNvSpPr>
                <a:spLocks noChangeShapeType="1"/>
              </p:cNvSpPr>
              <p:nvPr/>
            </p:nvSpPr>
            <p:spPr bwMode="auto">
              <a:xfrm>
                <a:off x="2299" y="3005"/>
                <a:ext cx="58"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3" name="Line 131">
                <a:extLst>
                  <a:ext uri="{FF2B5EF4-FFF2-40B4-BE49-F238E27FC236}">
                    <a16:creationId xmlns:a16="http://schemas.microsoft.com/office/drawing/2014/main" id="{DED0A0F4-4966-13A8-2C04-8CEF3BF92BCD}"/>
                  </a:ext>
                </a:extLst>
              </p:cNvPr>
              <p:cNvSpPr>
                <a:spLocks noChangeShapeType="1"/>
              </p:cNvSpPr>
              <p:nvPr/>
            </p:nvSpPr>
            <p:spPr bwMode="auto">
              <a:xfrm>
                <a:off x="2357" y="3016"/>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4" name="Line 132">
                <a:extLst>
                  <a:ext uri="{FF2B5EF4-FFF2-40B4-BE49-F238E27FC236}">
                    <a16:creationId xmlns:a16="http://schemas.microsoft.com/office/drawing/2014/main" id="{0D4719DB-B73C-C921-47F2-368258677741}"/>
                  </a:ext>
                </a:extLst>
              </p:cNvPr>
              <p:cNvSpPr>
                <a:spLocks noChangeShapeType="1"/>
              </p:cNvSpPr>
              <p:nvPr/>
            </p:nvSpPr>
            <p:spPr bwMode="auto">
              <a:xfrm>
                <a:off x="2416" y="3026"/>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5" name="Line 133">
                <a:extLst>
                  <a:ext uri="{FF2B5EF4-FFF2-40B4-BE49-F238E27FC236}">
                    <a16:creationId xmlns:a16="http://schemas.microsoft.com/office/drawing/2014/main" id="{8026F9B2-BCC1-2404-61A7-28591138B534}"/>
                  </a:ext>
                </a:extLst>
              </p:cNvPr>
              <p:cNvSpPr>
                <a:spLocks noChangeShapeType="1"/>
              </p:cNvSpPr>
              <p:nvPr/>
            </p:nvSpPr>
            <p:spPr bwMode="auto">
              <a:xfrm>
                <a:off x="2476" y="3034"/>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6" name="Line 134">
                <a:extLst>
                  <a:ext uri="{FF2B5EF4-FFF2-40B4-BE49-F238E27FC236}">
                    <a16:creationId xmlns:a16="http://schemas.microsoft.com/office/drawing/2014/main" id="{E0BAF8ED-3C68-F878-0C15-DC27B66C7B94}"/>
                  </a:ext>
                </a:extLst>
              </p:cNvPr>
              <p:cNvSpPr>
                <a:spLocks noChangeShapeType="1"/>
              </p:cNvSpPr>
              <p:nvPr/>
            </p:nvSpPr>
            <p:spPr bwMode="auto">
              <a:xfrm>
                <a:off x="2535" y="3039"/>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7" name="Line 135">
                <a:extLst>
                  <a:ext uri="{FF2B5EF4-FFF2-40B4-BE49-F238E27FC236}">
                    <a16:creationId xmlns:a16="http://schemas.microsoft.com/office/drawing/2014/main" id="{0287869B-C1B3-9F6A-DD1C-58853777E457}"/>
                  </a:ext>
                </a:extLst>
              </p:cNvPr>
              <p:cNvSpPr>
                <a:spLocks noChangeShapeType="1"/>
              </p:cNvSpPr>
              <p:nvPr/>
            </p:nvSpPr>
            <p:spPr bwMode="auto">
              <a:xfrm>
                <a:off x="2595" y="3042"/>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8" name="Line 136">
                <a:extLst>
                  <a:ext uri="{FF2B5EF4-FFF2-40B4-BE49-F238E27FC236}">
                    <a16:creationId xmlns:a16="http://schemas.microsoft.com/office/drawing/2014/main" id="{546B5DA5-C7A2-58CB-675E-B9E7F38C5A50}"/>
                  </a:ext>
                </a:extLst>
              </p:cNvPr>
              <p:cNvSpPr>
                <a:spLocks noChangeShapeType="1"/>
              </p:cNvSpPr>
              <p:nvPr/>
            </p:nvSpPr>
            <p:spPr bwMode="auto">
              <a:xfrm flipV="1">
                <a:off x="2654" y="3041"/>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99" name="Line 137">
                <a:extLst>
                  <a:ext uri="{FF2B5EF4-FFF2-40B4-BE49-F238E27FC236}">
                    <a16:creationId xmlns:a16="http://schemas.microsoft.com/office/drawing/2014/main" id="{0FE2656A-0345-FBE9-7994-25B7C64AC441}"/>
                  </a:ext>
                </a:extLst>
              </p:cNvPr>
              <p:cNvSpPr>
                <a:spLocks noChangeShapeType="1"/>
              </p:cNvSpPr>
              <p:nvPr/>
            </p:nvSpPr>
            <p:spPr bwMode="auto">
              <a:xfrm flipV="1">
                <a:off x="2714" y="3037"/>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0" name="Line 138">
                <a:extLst>
                  <a:ext uri="{FF2B5EF4-FFF2-40B4-BE49-F238E27FC236}">
                    <a16:creationId xmlns:a16="http://schemas.microsoft.com/office/drawing/2014/main" id="{A0778FA5-1767-50E1-D5F8-F6FC22E0A26E}"/>
                  </a:ext>
                </a:extLst>
              </p:cNvPr>
              <p:cNvSpPr>
                <a:spLocks noChangeShapeType="1"/>
              </p:cNvSpPr>
              <p:nvPr/>
            </p:nvSpPr>
            <p:spPr bwMode="auto">
              <a:xfrm flipV="1">
                <a:off x="2773" y="3031"/>
                <a:ext cx="60" cy="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1" name="Line 139">
                <a:extLst>
                  <a:ext uri="{FF2B5EF4-FFF2-40B4-BE49-F238E27FC236}">
                    <a16:creationId xmlns:a16="http://schemas.microsoft.com/office/drawing/2014/main" id="{B85512B7-F487-5972-CDED-A3F2018BFF0C}"/>
                  </a:ext>
                </a:extLst>
              </p:cNvPr>
              <p:cNvSpPr>
                <a:spLocks noChangeShapeType="1"/>
              </p:cNvSpPr>
              <p:nvPr/>
            </p:nvSpPr>
            <p:spPr bwMode="auto">
              <a:xfrm flipV="1">
                <a:off x="2833" y="3023"/>
                <a:ext cx="59"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2" name="Line 140">
                <a:extLst>
                  <a:ext uri="{FF2B5EF4-FFF2-40B4-BE49-F238E27FC236}">
                    <a16:creationId xmlns:a16="http://schemas.microsoft.com/office/drawing/2014/main" id="{2551B327-9706-A14E-06CF-4F5ECCD6CC51}"/>
                  </a:ext>
                </a:extLst>
              </p:cNvPr>
              <p:cNvSpPr>
                <a:spLocks noChangeShapeType="1"/>
              </p:cNvSpPr>
              <p:nvPr/>
            </p:nvSpPr>
            <p:spPr bwMode="auto">
              <a:xfrm flipV="1">
                <a:off x="2892" y="3012"/>
                <a:ext cx="59" cy="1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3" name="Line 141">
                <a:extLst>
                  <a:ext uri="{FF2B5EF4-FFF2-40B4-BE49-F238E27FC236}">
                    <a16:creationId xmlns:a16="http://schemas.microsoft.com/office/drawing/2014/main" id="{6D29F55A-076F-5AB0-A223-406E4B84649C}"/>
                  </a:ext>
                </a:extLst>
              </p:cNvPr>
              <p:cNvSpPr>
                <a:spLocks noChangeShapeType="1"/>
              </p:cNvSpPr>
              <p:nvPr/>
            </p:nvSpPr>
            <p:spPr bwMode="auto">
              <a:xfrm flipV="1">
                <a:off x="2951" y="2999"/>
                <a:ext cx="59" cy="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4" name="Line 142">
                <a:extLst>
                  <a:ext uri="{FF2B5EF4-FFF2-40B4-BE49-F238E27FC236}">
                    <a16:creationId xmlns:a16="http://schemas.microsoft.com/office/drawing/2014/main" id="{D5D1F5BE-F1ED-A647-40D6-D3354A36558D}"/>
                  </a:ext>
                </a:extLst>
              </p:cNvPr>
              <p:cNvSpPr>
                <a:spLocks noChangeShapeType="1"/>
              </p:cNvSpPr>
              <p:nvPr/>
            </p:nvSpPr>
            <p:spPr bwMode="auto">
              <a:xfrm flipV="1">
                <a:off x="3010" y="2984"/>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5" name="Line 143">
                <a:extLst>
                  <a:ext uri="{FF2B5EF4-FFF2-40B4-BE49-F238E27FC236}">
                    <a16:creationId xmlns:a16="http://schemas.microsoft.com/office/drawing/2014/main" id="{B0B9C777-5B99-F13E-5968-1654390D105A}"/>
                  </a:ext>
                </a:extLst>
              </p:cNvPr>
              <p:cNvSpPr>
                <a:spLocks noChangeShapeType="1"/>
              </p:cNvSpPr>
              <p:nvPr/>
            </p:nvSpPr>
            <p:spPr bwMode="auto">
              <a:xfrm flipV="1">
                <a:off x="3068" y="2967"/>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6" name="Line 144">
                <a:extLst>
                  <a:ext uri="{FF2B5EF4-FFF2-40B4-BE49-F238E27FC236}">
                    <a16:creationId xmlns:a16="http://schemas.microsoft.com/office/drawing/2014/main" id="{1DF761F6-D4E4-73EE-4197-4FB590E0E7EF}"/>
                  </a:ext>
                </a:extLst>
              </p:cNvPr>
              <p:cNvSpPr>
                <a:spLocks noChangeShapeType="1"/>
              </p:cNvSpPr>
              <p:nvPr/>
            </p:nvSpPr>
            <p:spPr bwMode="auto">
              <a:xfrm flipV="1">
                <a:off x="3126" y="2948"/>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7" name="Line 145">
                <a:extLst>
                  <a:ext uri="{FF2B5EF4-FFF2-40B4-BE49-F238E27FC236}">
                    <a16:creationId xmlns:a16="http://schemas.microsoft.com/office/drawing/2014/main" id="{3390B07C-3350-7AD2-762E-5F1E2DFA0030}"/>
                  </a:ext>
                </a:extLst>
              </p:cNvPr>
              <p:cNvSpPr>
                <a:spLocks noChangeShapeType="1"/>
              </p:cNvSpPr>
              <p:nvPr/>
            </p:nvSpPr>
            <p:spPr bwMode="auto">
              <a:xfrm flipV="1">
                <a:off x="3183" y="2926"/>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8" name="Line 146">
                <a:extLst>
                  <a:ext uri="{FF2B5EF4-FFF2-40B4-BE49-F238E27FC236}">
                    <a16:creationId xmlns:a16="http://schemas.microsoft.com/office/drawing/2014/main" id="{C04BEA89-CED3-2921-FF49-A6B9A3EBA257}"/>
                  </a:ext>
                </a:extLst>
              </p:cNvPr>
              <p:cNvSpPr>
                <a:spLocks noChangeShapeType="1"/>
              </p:cNvSpPr>
              <p:nvPr/>
            </p:nvSpPr>
            <p:spPr bwMode="auto">
              <a:xfrm>
                <a:off x="3239" y="2926"/>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09" name="Line 147">
                <a:extLst>
                  <a:ext uri="{FF2B5EF4-FFF2-40B4-BE49-F238E27FC236}">
                    <a16:creationId xmlns:a16="http://schemas.microsoft.com/office/drawing/2014/main" id="{3871B28E-C26C-62B7-AD5D-15306691F9D0}"/>
                  </a:ext>
                </a:extLst>
              </p:cNvPr>
              <p:cNvSpPr>
                <a:spLocks noChangeShapeType="1"/>
              </p:cNvSpPr>
              <p:nvPr/>
            </p:nvSpPr>
            <p:spPr bwMode="auto">
              <a:xfrm>
                <a:off x="1769" y="3553"/>
                <a:ext cx="29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0" name="Line 148">
                <a:extLst>
                  <a:ext uri="{FF2B5EF4-FFF2-40B4-BE49-F238E27FC236}">
                    <a16:creationId xmlns:a16="http://schemas.microsoft.com/office/drawing/2014/main" id="{76C01C23-0336-8301-BE57-B1C5C2370919}"/>
                  </a:ext>
                </a:extLst>
              </p:cNvPr>
              <p:cNvSpPr>
                <a:spLocks noChangeShapeType="1"/>
              </p:cNvSpPr>
              <p:nvPr/>
            </p:nvSpPr>
            <p:spPr bwMode="auto">
              <a:xfrm flipH="1" flipV="1">
                <a:off x="3183" y="3540"/>
                <a:ext cx="56" cy="2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1" name="Line 149">
                <a:extLst>
                  <a:ext uri="{FF2B5EF4-FFF2-40B4-BE49-F238E27FC236}">
                    <a16:creationId xmlns:a16="http://schemas.microsoft.com/office/drawing/2014/main" id="{93D16CD9-E82C-77DF-326F-C0F13968ED34}"/>
                  </a:ext>
                </a:extLst>
              </p:cNvPr>
              <p:cNvSpPr>
                <a:spLocks noChangeShapeType="1"/>
              </p:cNvSpPr>
              <p:nvPr/>
            </p:nvSpPr>
            <p:spPr bwMode="auto">
              <a:xfrm flipH="1" flipV="1">
                <a:off x="3126" y="3521"/>
                <a:ext cx="57"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2" name="Line 150">
                <a:extLst>
                  <a:ext uri="{FF2B5EF4-FFF2-40B4-BE49-F238E27FC236}">
                    <a16:creationId xmlns:a16="http://schemas.microsoft.com/office/drawing/2014/main" id="{B29B92D1-9E59-AEC9-730C-B619B284B7AF}"/>
                  </a:ext>
                </a:extLst>
              </p:cNvPr>
              <p:cNvSpPr>
                <a:spLocks noChangeShapeType="1"/>
              </p:cNvSpPr>
              <p:nvPr/>
            </p:nvSpPr>
            <p:spPr bwMode="auto">
              <a:xfrm flipH="1" flipV="1">
                <a:off x="3068" y="3504"/>
                <a:ext cx="58" cy="17"/>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3" name="Line 151">
                <a:extLst>
                  <a:ext uri="{FF2B5EF4-FFF2-40B4-BE49-F238E27FC236}">
                    <a16:creationId xmlns:a16="http://schemas.microsoft.com/office/drawing/2014/main" id="{2C4F8D22-6879-A0BB-DEE5-0A004D6A41F7}"/>
                  </a:ext>
                </a:extLst>
              </p:cNvPr>
              <p:cNvSpPr>
                <a:spLocks noChangeShapeType="1"/>
              </p:cNvSpPr>
              <p:nvPr/>
            </p:nvSpPr>
            <p:spPr bwMode="auto">
              <a:xfrm flipH="1" flipV="1">
                <a:off x="3010" y="3489"/>
                <a:ext cx="58" cy="1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4" name="Line 152">
                <a:extLst>
                  <a:ext uri="{FF2B5EF4-FFF2-40B4-BE49-F238E27FC236}">
                    <a16:creationId xmlns:a16="http://schemas.microsoft.com/office/drawing/2014/main" id="{37F264CE-F460-7F6F-D3F2-171E80BA78A6}"/>
                  </a:ext>
                </a:extLst>
              </p:cNvPr>
              <p:cNvSpPr>
                <a:spLocks noChangeShapeType="1"/>
              </p:cNvSpPr>
              <p:nvPr/>
            </p:nvSpPr>
            <p:spPr bwMode="auto">
              <a:xfrm flipH="1" flipV="1">
                <a:off x="2951" y="3475"/>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5" name="Line 153">
                <a:extLst>
                  <a:ext uri="{FF2B5EF4-FFF2-40B4-BE49-F238E27FC236}">
                    <a16:creationId xmlns:a16="http://schemas.microsoft.com/office/drawing/2014/main" id="{D3171003-5D2E-E919-8374-E9BBEFC6F699}"/>
                  </a:ext>
                </a:extLst>
              </p:cNvPr>
              <p:cNvSpPr>
                <a:spLocks noChangeShapeType="1"/>
              </p:cNvSpPr>
              <p:nvPr/>
            </p:nvSpPr>
            <p:spPr bwMode="auto">
              <a:xfrm flipH="1" flipV="1">
                <a:off x="2892" y="3465"/>
                <a:ext cx="59" cy="10"/>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6" name="Line 154">
                <a:extLst>
                  <a:ext uri="{FF2B5EF4-FFF2-40B4-BE49-F238E27FC236}">
                    <a16:creationId xmlns:a16="http://schemas.microsoft.com/office/drawing/2014/main" id="{76B61BDA-B5C1-D46F-349D-1DCB46FD8DF8}"/>
                  </a:ext>
                </a:extLst>
              </p:cNvPr>
              <p:cNvSpPr>
                <a:spLocks noChangeShapeType="1"/>
              </p:cNvSpPr>
              <p:nvPr/>
            </p:nvSpPr>
            <p:spPr bwMode="auto">
              <a:xfrm flipH="1" flipV="1">
                <a:off x="2833" y="3456"/>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7" name="Line 155">
                <a:extLst>
                  <a:ext uri="{FF2B5EF4-FFF2-40B4-BE49-F238E27FC236}">
                    <a16:creationId xmlns:a16="http://schemas.microsoft.com/office/drawing/2014/main" id="{83A0A45B-961D-060D-5EF6-9BC50DEE3E2C}"/>
                  </a:ext>
                </a:extLst>
              </p:cNvPr>
              <p:cNvSpPr>
                <a:spLocks noChangeShapeType="1"/>
              </p:cNvSpPr>
              <p:nvPr/>
            </p:nvSpPr>
            <p:spPr bwMode="auto">
              <a:xfrm flipH="1" flipV="1">
                <a:off x="2773" y="3451"/>
                <a:ext cx="60"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8" name="Line 156">
                <a:extLst>
                  <a:ext uri="{FF2B5EF4-FFF2-40B4-BE49-F238E27FC236}">
                    <a16:creationId xmlns:a16="http://schemas.microsoft.com/office/drawing/2014/main" id="{0E419FA6-FEC9-8838-1782-354A837635FC}"/>
                  </a:ext>
                </a:extLst>
              </p:cNvPr>
              <p:cNvSpPr>
                <a:spLocks noChangeShapeType="1"/>
              </p:cNvSpPr>
              <p:nvPr/>
            </p:nvSpPr>
            <p:spPr bwMode="auto">
              <a:xfrm flipH="1" flipV="1">
                <a:off x="2714" y="3447"/>
                <a:ext cx="59" cy="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19" name="Line 157">
                <a:extLst>
                  <a:ext uri="{FF2B5EF4-FFF2-40B4-BE49-F238E27FC236}">
                    <a16:creationId xmlns:a16="http://schemas.microsoft.com/office/drawing/2014/main" id="{AF3F7134-05B3-22F5-AB61-D54709655237}"/>
                  </a:ext>
                </a:extLst>
              </p:cNvPr>
              <p:cNvSpPr>
                <a:spLocks noChangeShapeType="1"/>
              </p:cNvSpPr>
              <p:nvPr/>
            </p:nvSpPr>
            <p:spPr bwMode="auto">
              <a:xfrm flipH="1" flipV="1">
                <a:off x="2654" y="3445"/>
                <a:ext cx="60" cy="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0" name="Line 158">
                <a:extLst>
                  <a:ext uri="{FF2B5EF4-FFF2-40B4-BE49-F238E27FC236}">
                    <a16:creationId xmlns:a16="http://schemas.microsoft.com/office/drawing/2014/main" id="{857633B9-C43E-22B8-F89E-8310B04B9896}"/>
                  </a:ext>
                </a:extLst>
              </p:cNvPr>
              <p:cNvSpPr>
                <a:spLocks noChangeShapeType="1"/>
              </p:cNvSpPr>
              <p:nvPr/>
            </p:nvSpPr>
            <p:spPr bwMode="auto">
              <a:xfrm flipH="1">
                <a:off x="2595" y="3445"/>
                <a:ext cx="5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1" name="Line 159">
                <a:extLst>
                  <a:ext uri="{FF2B5EF4-FFF2-40B4-BE49-F238E27FC236}">
                    <a16:creationId xmlns:a16="http://schemas.microsoft.com/office/drawing/2014/main" id="{64626323-0BF8-B7BB-33BE-0D8DF2E1EE07}"/>
                  </a:ext>
                </a:extLst>
              </p:cNvPr>
              <p:cNvSpPr>
                <a:spLocks noChangeShapeType="1"/>
              </p:cNvSpPr>
              <p:nvPr/>
            </p:nvSpPr>
            <p:spPr bwMode="auto">
              <a:xfrm flipH="1">
                <a:off x="2535" y="3446"/>
                <a:ext cx="60" cy="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2" name="Line 160">
                <a:extLst>
                  <a:ext uri="{FF2B5EF4-FFF2-40B4-BE49-F238E27FC236}">
                    <a16:creationId xmlns:a16="http://schemas.microsoft.com/office/drawing/2014/main" id="{B0F1D652-3E1D-4637-B856-E8D4ADA3B321}"/>
                  </a:ext>
                </a:extLst>
              </p:cNvPr>
              <p:cNvSpPr>
                <a:spLocks noChangeShapeType="1"/>
              </p:cNvSpPr>
              <p:nvPr/>
            </p:nvSpPr>
            <p:spPr bwMode="auto">
              <a:xfrm flipH="1">
                <a:off x="2476" y="3449"/>
                <a:ext cx="59" cy="5"/>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3" name="Line 161">
                <a:extLst>
                  <a:ext uri="{FF2B5EF4-FFF2-40B4-BE49-F238E27FC236}">
                    <a16:creationId xmlns:a16="http://schemas.microsoft.com/office/drawing/2014/main" id="{76241E4D-060C-BD94-E386-22C97EFA7A49}"/>
                  </a:ext>
                </a:extLst>
              </p:cNvPr>
              <p:cNvSpPr>
                <a:spLocks noChangeShapeType="1"/>
              </p:cNvSpPr>
              <p:nvPr/>
            </p:nvSpPr>
            <p:spPr bwMode="auto">
              <a:xfrm flipH="1">
                <a:off x="2416" y="3454"/>
                <a:ext cx="60" cy="8"/>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4" name="Line 162">
                <a:extLst>
                  <a:ext uri="{FF2B5EF4-FFF2-40B4-BE49-F238E27FC236}">
                    <a16:creationId xmlns:a16="http://schemas.microsoft.com/office/drawing/2014/main" id="{8D5B386C-E223-056D-BCFC-8D887C739216}"/>
                  </a:ext>
                </a:extLst>
              </p:cNvPr>
              <p:cNvSpPr>
                <a:spLocks noChangeShapeType="1"/>
              </p:cNvSpPr>
              <p:nvPr/>
            </p:nvSpPr>
            <p:spPr bwMode="auto">
              <a:xfrm flipH="1">
                <a:off x="2357" y="3462"/>
                <a:ext cx="59" cy="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5" name="Line 163">
                <a:extLst>
                  <a:ext uri="{FF2B5EF4-FFF2-40B4-BE49-F238E27FC236}">
                    <a16:creationId xmlns:a16="http://schemas.microsoft.com/office/drawing/2014/main" id="{CA62561C-9E13-B939-02AB-315C7D224154}"/>
                  </a:ext>
                </a:extLst>
              </p:cNvPr>
              <p:cNvSpPr>
                <a:spLocks noChangeShapeType="1"/>
              </p:cNvSpPr>
              <p:nvPr/>
            </p:nvSpPr>
            <p:spPr bwMode="auto">
              <a:xfrm flipH="1">
                <a:off x="2299" y="3471"/>
                <a:ext cx="58" cy="1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6" name="Line 164">
                <a:extLst>
                  <a:ext uri="{FF2B5EF4-FFF2-40B4-BE49-F238E27FC236}">
                    <a16:creationId xmlns:a16="http://schemas.microsoft.com/office/drawing/2014/main" id="{0743B6E6-15AD-DA30-7986-E3B4C28172C9}"/>
                  </a:ext>
                </a:extLst>
              </p:cNvPr>
              <p:cNvSpPr>
                <a:spLocks noChangeShapeType="1"/>
              </p:cNvSpPr>
              <p:nvPr/>
            </p:nvSpPr>
            <p:spPr bwMode="auto">
              <a:xfrm flipH="1">
                <a:off x="2240" y="3483"/>
                <a:ext cx="59" cy="14"/>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7" name="Line 165">
                <a:extLst>
                  <a:ext uri="{FF2B5EF4-FFF2-40B4-BE49-F238E27FC236}">
                    <a16:creationId xmlns:a16="http://schemas.microsoft.com/office/drawing/2014/main" id="{95B5853C-A327-C57D-00A1-99965FED569C}"/>
                  </a:ext>
                </a:extLst>
              </p:cNvPr>
              <p:cNvSpPr>
                <a:spLocks noChangeShapeType="1"/>
              </p:cNvSpPr>
              <p:nvPr/>
            </p:nvSpPr>
            <p:spPr bwMode="auto">
              <a:xfrm flipH="1">
                <a:off x="2182" y="3497"/>
                <a:ext cx="58" cy="16"/>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8" name="Line 166">
                <a:extLst>
                  <a:ext uri="{FF2B5EF4-FFF2-40B4-BE49-F238E27FC236}">
                    <a16:creationId xmlns:a16="http://schemas.microsoft.com/office/drawing/2014/main" id="{BBFED7E9-D398-1E7C-BAE4-1A68CD0AE62F}"/>
                  </a:ext>
                </a:extLst>
              </p:cNvPr>
              <p:cNvSpPr>
                <a:spLocks noChangeShapeType="1"/>
              </p:cNvSpPr>
              <p:nvPr/>
            </p:nvSpPr>
            <p:spPr bwMode="auto">
              <a:xfrm flipH="1">
                <a:off x="2124" y="3513"/>
                <a:ext cx="58" cy="19"/>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29" name="Line 167">
                <a:extLst>
                  <a:ext uri="{FF2B5EF4-FFF2-40B4-BE49-F238E27FC236}">
                    <a16:creationId xmlns:a16="http://schemas.microsoft.com/office/drawing/2014/main" id="{E3F792DB-0644-2259-9FCE-36B5C489CDBC}"/>
                  </a:ext>
                </a:extLst>
              </p:cNvPr>
              <p:cNvSpPr>
                <a:spLocks noChangeShapeType="1"/>
              </p:cNvSpPr>
              <p:nvPr/>
            </p:nvSpPr>
            <p:spPr bwMode="auto">
              <a:xfrm flipH="1">
                <a:off x="2068" y="3532"/>
                <a:ext cx="56" cy="2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0" name="Line 168">
                <a:extLst>
                  <a:ext uri="{FF2B5EF4-FFF2-40B4-BE49-F238E27FC236}">
                    <a16:creationId xmlns:a16="http://schemas.microsoft.com/office/drawing/2014/main" id="{A0AC0E2B-ED49-19F1-07B6-9A489B250CD1}"/>
                  </a:ext>
                </a:extLst>
              </p:cNvPr>
              <p:cNvSpPr>
                <a:spLocks noChangeShapeType="1"/>
              </p:cNvSpPr>
              <p:nvPr/>
            </p:nvSpPr>
            <p:spPr bwMode="auto">
              <a:xfrm>
                <a:off x="3239" y="3562"/>
                <a:ext cx="653"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1" name="Line 169">
                <a:extLst>
                  <a:ext uri="{FF2B5EF4-FFF2-40B4-BE49-F238E27FC236}">
                    <a16:creationId xmlns:a16="http://schemas.microsoft.com/office/drawing/2014/main" id="{842F46E6-6B9D-D656-5127-EEF8308879CC}"/>
                  </a:ext>
                </a:extLst>
              </p:cNvPr>
              <p:cNvSpPr>
                <a:spLocks noChangeShapeType="1"/>
              </p:cNvSpPr>
              <p:nvPr/>
            </p:nvSpPr>
            <p:spPr bwMode="auto">
              <a:xfrm>
                <a:off x="3892" y="2926"/>
                <a:ext cx="0" cy="26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2" name="Line 170">
                <a:extLst>
                  <a:ext uri="{FF2B5EF4-FFF2-40B4-BE49-F238E27FC236}">
                    <a16:creationId xmlns:a16="http://schemas.microsoft.com/office/drawing/2014/main" id="{4BFB8F7E-1AF8-EF03-20A7-27F89C0CC73C}"/>
                  </a:ext>
                </a:extLst>
              </p:cNvPr>
              <p:cNvSpPr>
                <a:spLocks noChangeShapeType="1"/>
              </p:cNvSpPr>
              <p:nvPr/>
            </p:nvSpPr>
            <p:spPr bwMode="auto">
              <a:xfrm flipH="1">
                <a:off x="3842" y="3187"/>
                <a:ext cx="50"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3" name="Line 171">
                <a:extLst>
                  <a:ext uri="{FF2B5EF4-FFF2-40B4-BE49-F238E27FC236}">
                    <a16:creationId xmlns:a16="http://schemas.microsoft.com/office/drawing/2014/main" id="{3E28DDBE-DA42-DEF0-885B-FF7CB4DE3D2D}"/>
                  </a:ext>
                </a:extLst>
              </p:cNvPr>
              <p:cNvSpPr>
                <a:spLocks noChangeShapeType="1"/>
              </p:cNvSpPr>
              <p:nvPr/>
            </p:nvSpPr>
            <p:spPr bwMode="auto">
              <a:xfrm>
                <a:off x="3842" y="3187"/>
                <a:ext cx="99" cy="113"/>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4" name="Line 172">
                <a:extLst>
                  <a:ext uri="{FF2B5EF4-FFF2-40B4-BE49-F238E27FC236}">
                    <a16:creationId xmlns:a16="http://schemas.microsoft.com/office/drawing/2014/main" id="{31A3E5F2-1606-7BEE-FBB2-3599918AEE6A}"/>
                  </a:ext>
                </a:extLst>
              </p:cNvPr>
              <p:cNvSpPr>
                <a:spLocks noChangeShapeType="1"/>
              </p:cNvSpPr>
              <p:nvPr/>
            </p:nvSpPr>
            <p:spPr bwMode="auto">
              <a:xfrm flipH="1">
                <a:off x="3892" y="3300"/>
                <a:ext cx="49" cy="1"/>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135" name="Line 173">
                <a:extLst>
                  <a:ext uri="{FF2B5EF4-FFF2-40B4-BE49-F238E27FC236}">
                    <a16:creationId xmlns:a16="http://schemas.microsoft.com/office/drawing/2014/main" id="{3A185C85-3C9D-7B90-AB32-85DD3BEEE90B}"/>
                  </a:ext>
                </a:extLst>
              </p:cNvPr>
              <p:cNvSpPr>
                <a:spLocks noChangeShapeType="1"/>
              </p:cNvSpPr>
              <p:nvPr/>
            </p:nvSpPr>
            <p:spPr bwMode="auto">
              <a:xfrm>
                <a:off x="3892" y="3300"/>
                <a:ext cx="0" cy="262"/>
              </a:xfrm>
              <a:prstGeom prst="line">
                <a:avLst/>
              </a:prstGeom>
              <a:noFill/>
              <a:ln w="46038">
                <a:solidFill>
                  <a:srgbClr val="FF0000"/>
                </a:solidFill>
                <a:round/>
                <a:headEnd/>
                <a:tailEnd/>
              </a:ln>
              <a:extLst>
                <a:ext uri="{909E8E84-426E-40DD-AFC4-6F175D3DCCD1}">
                  <a14:hiddenFill xmlns:a14="http://schemas.microsoft.com/office/drawing/2010/main">
                    <a:noFill/>
                  </a14:hiddenFill>
                </a:ext>
              </a:extLst>
            </p:spPr>
            <p:txBody>
              <a:bodyPr/>
              <a:lstStyle/>
              <a:p>
                <a:endParaRPr lang="en-US"/>
              </a:p>
            </p:txBody>
          </p:sp>
        </p:grpSp>
        <p:grpSp>
          <p:nvGrpSpPr>
            <p:cNvPr id="74" name="Group 174">
              <a:extLst>
                <a:ext uri="{FF2B5EF4-FFF2-40B4-BE49-F238E27FC236}">
                  <a16:creationId xmlns:a16="http://schemas.microsoft.com/office/drawing/2014/main" id="{915D7B8E-C00F-E47F-E086-0C813E82E2E9}"/>
                </a:ext>
              </a:extLst>
            </p:cNvPr>
            <p:cNvGrpSpPr>
              <a:grpSpLocks/>
            </p:cNvGrpSpPr>
            <p:nvPr/>
          </p:nvGrpSpPr>
          <p:grpSpPr bwMode="auto">
            <a:xfrm>
              <a:off x="769" y="2962"/>
              <a:ext cx="1162" cy="247"/>
              <a:chOff x="689" y="1163"/>
              <a:chExt cx="1474" cy="394"/>
            </a:xfrm>
          </p:grpSpPr>
          <p:sp>
            <p:nvSpPr>
              <p:cNvPr id="83" name="Line 175">
                <a:extLst>
                  <a:ext uri="{FF2B5EF4-FFF2-40B4-BE49-F238E27FC236}">
                    <a16:creationId xmlns:a16="http://schemas.microsoft.com/office/drawing/2014/main" id="{F3C5E9E6-FFAF-F183-8132-AF23BB2273F1}"/>
                  </a:ext>
                </a:extLst>
              </p:cNvPr>
              <p:cNvSpPr>
                <a:spLocks noChangeShapeType="1"/>
              </p:cNvSpPr>
              <p:nvPr/>
            </p:nvSpPr>
            <p:spPr bwMode="auto">
              <a:xfrm>
                <a:off x="689"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4" name="Line 176">
                <a:extLst>
                  <a:ext uri="{FF2B5EF4-FFF2-40B4-BE49-F238E27FC236}">
                    <a16:creationId xmlns:a16="http://schemas.microsoft.com/office/drawing/2014/main" id="{9B1B660F-7F48-D6AB-48C0-7473C248C21D}"/>
                  </a:ext>
                </a:extLst>
              </p:cNvPr>
              <p:cNvSpPr>
                <a:spLocks noChangeShapeType="1"/>
              </p:cNvSpPr>
              <p:nvPr/>
            </p:nvSpPr>
            <p:spPr bwMode="auto">
              <a:xfrm>
                <a:off x="2162"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5" name="Line 177">
                <a:extLst>
                  <a:ext uri="{FF2B5EF4-FFF2-40B4-BE49-F238E27FC236}">
                    <a16:creationId xmlns:a16="http://schemas.microsoft.com/office/drawing/2014/main" id="{E5706A4C-1E84-346E-F156-D25744B83CEC}"/>
                  </a:ext>
                </a:extLst>
              </p:cNvPr>
              <p:cNvSpPr>
                <a:spLocks noChangeShapeType="1"/>
              </p:cNvSpPr>
              <p:nvPr/>
            </p:nvSpPr>
            <p:spPr bwMode="auto">
              <a:xfrm>
                <a:off x="689" y="1388"/>
                <a:ext cx="1473" cy="1"/>
              </a:xfrm>
              <a:prstGeom prst="line">
                <a:avLst/>
              </a:prstGeom>
              <a:noFill/>
              <a:ln w="46038">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grpSp>
          <p:nvGrpSpPr>
            <p:cNvPr id="75" name="Group 178">
              <a:extLst>
                <a:ext uri="{FF2B5EF4-FFF2-40B4-BE49-F238E27FC236}">
                  <a16:creationId xmlns:a16="http://schemas.microsoft.com/office/drawing/2014/main" id="{8E9C8F83-C9B6-DD3C-285F-5183BBB5F56B}"/>
                </a:ext>
              </a:extLst>
            </p:cNvPr>
            <p:cNvGrpSpPr>
              <a:grpSpLocks/>
            </p:cNvGrpSpPr>
            <p:nvPr/>
          </p:nvGrpSpPr>
          <p:grpSpPr bwMode="auto">
            <a:xfrm>
              <a:off x="2669" y="2955"/>
              <a:ext cx="1163" cy="247"/>
              <a:chOff x="689" y="1163"/>
              <a:chExt cx="1474" cy="394"/>
            </a:xfrm>
          </p:grpSpPr>
          <p:sp>
            <p:nvSpPr>
              <p:cNvPr id="80" name="Line 179">
                <a:extLst>
                  <a:ext uri="{FF2B5EF4-FFF2-40B4-BE49-F238E27FC236}">
                    <a16:creationId xmlns:a16="http://schemas.microsoft.com/office/drawing/2014/main" id="{965034BF-D2F6-5C24-3590-911BF75EF234}"/>
                  </a:ext>
                </a:extLst>
              </p:cNvPr>
              <p:cNvSpPr>
                <a:spLocks noChangeShapeType="1"/>
              </p:cNvSpPr>
              <p:nvPr/>
            </p:nvSpPr>
            <p:spPr bwMode="auto">
              <a:xfrm>
                <a:off x="689"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1" name="Line 180">
                <a:extLst>
                  <a:ext uri="{FF2B5EF4-FFF2-40B4-BE49-F238E27FC236}">
                    <a16:creationId xmlns:a16="http://schemas.microsoft.com/office/drawing/2014/main" id="{48D52F5B-40F4-DC7D-8E69-2511FE60CAEC}"/>
                  </a:ext>
                </a:extLst>
              </p:cNvPr>
              <p:cNvSpPr>
                <a:spLocks noChangeShapeType="1"/>
              </p:cNvSpPr>
              <p:nvPr/>
            </p:nvSpPr>
            <p:spPr bwMode="auto">
              <a:xfrm>
                <a:off x="2162" y="1163"/>
                <a:ext cx="1" cy="394"/>
              </a:xfrm>
              <a:prstGeom prst="line">
                <a:avLst/>
              </a:prstGeom>
              <a:noFill/>
              <a:ln w="46038">
                <a:solidFill>
                  <a:schemeClr val="tx1"/>
                </a:solidFill>
                <a:round/>
                <a:headEnd/>
                <a:tailEnd/>
              </a:ln>
              <a:extLst>
                <a:ext uri="{909E8E84-426E-40DD-AFC4-6F175D3DCCD1}">
                  <a14:hiddenFill xmlns:a14="http://schemas.microsoft.com/office/drawing/2010/main">
                    <a:noFill/>
                  </a14:hiddenFill>
                </a:ext>
              </a:extLst>
            </p:spPr>
            <p:txBody>
              <a:bodyPr/>
              <a:lstStyle/>
              <a:p>
                <a:endParaRPr lang="en-US"/>
              </a:p>
            </p:txBody>
          </p:sp>
          <p:sp>
            <p:nvSpPr>
              <p:cNvPr id="82" name="Line 181">
                <a:extLst>
                  <a:ext uri="{FF2B5EF4-FFF2-40B4-BE49-F238E27FC236}">
                    <a16:creationId xmlns:a16="http://schemas.microsoft.com/office/drawing/2014/main" id="{E2F54D1F-D012-2DB9-7A1D-C2B36A4E74A2}"/>
                  </a:ext>
                </a:extLst>
              </p:cNvPr>
              <p:cNvSpPr>
                <a:spLocks noChangeShapeType="1"/>
              </p:cNvSpPr>
              <p:nvPr/>
            </p:nvSpPr>
            <p:spPr bwMode="auto">
              <a:xfrm>
                <a:off x="689" y="1388"/>
                <a:ext cx="1473" cy="1"/>
              </a:xfrm>
              <a:prstGeom prst="line">
                <a:avLst/>
              </a:prstGeom>
              <a:noFill/>
              <a:ln w="46038">
                <a:solidFill>
                  <a:schemeClr val="tx1"/>
                </a:solidFill>
                <a:round/>
                <a:headEnd type="triangle" w="med" len="med"/>
                <a:tailEnd type="triangle" w="med" len="med"/>
              </a:ln>
              <a:extLst>
                <a:ext uri="{909E8E84-426E-40DD-AFC4-6F175D3DCCD1}">
                  <a14:hiddenFill xmlns:a14="http://schemas.microsoft.com/office/drawing/2010/main">
                    <a:noFill/>
                  </a14:hiddenFill>
                </a:ext>
              </a:extLst>
            </p:spPr>
            <p:txBody>
              <a:bodyPr/>
              <a:lstStyle/>
              <a:p>
                <a:endParaRPr lang="en-US"/>
              </a:p>
            </p:txBody>
          </p:sp>
        </p:grpSp>
        <p:sp>
          <p:nvSpPr>
            <p:cNvPr id="76" name="Line 182">
              <a:extLst>
                <a:ext uri="{FF2B5EF4-FFF2-40B4-BE49-F238E27FC236}">
                  <a16:creationId xmlns:a16="http://schemas.microsoft.com/office/drawing/2014/main" id="{B95A05F8-2A37-54B7-6B88-DCF38DC806B3}"/>
                </a:ext>
              </a:extLst>
            </p:cNvPr>
            <p:cNvSpPr>
              <a:spLocks noChangeShapeType="1"/>
            </p:cNvSpPr>
            <p:nvPr/>
          </p:nvSpPr>
          <p:spPr bwMode="auto">
            <a:xfrm>
              <a:off x="2192" y="2656"/>
              <a:ext cx="1036" cy="446"/>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77" name="Line 183">
              <a:extLst>
                <a:ext uri="{FF2B5EF4-FFF2-40B4-BE49-F238E27FC236}">
                  <a16:creationId xmlns:a16="http://schemas.microsoft.com/office/drawing/2014/main" id="{B0EF3051-FA6A-0731-191B-7915096D4378}"/>
                </a:ext>
              </a:extLst>
            </p:cNvPr>
            <p:cNvSpPr>
              <a:spLocks noChangeShapeType="1"/>
            </p:cNvSpPr>
            <p:nvPr/>
          </p:nvSpPr>
          <p:spPr bwMode="auto">
            <a:xfrm flipH="1">
              <a:off x="1287" y="2653"/>
              <a:ext cx="895" cy="451"/>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p>
              <a:endParaRPr lang="en-US"/>
            </a:p>
          </p:txBody>
        </p:sp>
        <p:sp>
          <p:nvSpPr>
            <p:cNvPr id="78" name="Oval 184">
              <a:extLst>
                <a:ext uri="{FF2B5EF4-FFF2-40B4-BE49-F238E27FC236}">
                  <a16:creationId xmlns:a16="http://schemas.microsoft.com/office/drawing/2014/main" id="{A484D5F7-AA5A-FE43-151F-1331750C1C6E}"/>
                </a:ext>
              </a:extLst>
            </p:cNvPr>
            <p:cNvSpPr>
              <a:spLocks noChangeArrowheads="1"/>
            </p:cNvSpPr>
            <p:nvPr/>
          </p:nvSpPr>
          <p:spPr bwMode="auto">
            <a:xfrm>
              <a:off x="3200" y="3081"/>
              <a:ext cx="44" cy="35"/>
            </a:xfrm>
            <a:prstGeom prst="ellipse">
              <a:avLst/>
            </a:prstGeom>
            <a:solidFill>
              <a:schemeClr val="accent1"/>
            </a:solidFill>
            <a:ln w="28575">
              <a:solidFill>
                <a:schemeClr val="tx1"/>
              </a:solidFill>
              <a:round/>
              <a:headEnd type="none" w="sm" len="med"/>
              <a:tailEnd type="none" w="sm"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9" name="Oval 185">
              <a:extLst>
                <a:ext uri="{FF2B5EF4-FFF2-40B4-BE49-F238E27FC236}">
                  <a16:creationId xmlns:a16="http://schemas.microsoft.com/office/drawing/2014/main" id="{18F595CF-BF95-1363-C784-F4E43E13BF60}"/>
                </a:ext>
              </a:extLst>
            </p:cNvPr>
            <p:cNvSpPr>
              <a:spLocks noChangeArrowheads="1"/>
            </p:cNvSpPr>
            <p:nvPr/>
          </p:nvSpPr>
          <p:spPr bwMode="auto">
            <a:xfrm>
              <a:off x="1278" y="3084"/>
              <a:ext cx="44" cy="35"/>
            </a:xfrm>
            <a:prstGeom prst="ellipse">
              <a:avLst/>
            </a:prstGeom>
            <a:solidFill>
              <a:schemeClr val="accent1"/>
            </a:solidFill>
            <a:ln w="28575">
              <a:solidFill>
                <a:schemeClr val="tx1"/>
              </a:solidFill>
              <a:round/>
              <a:headEnd type="none" w="sm" len="med"/>
              <a:tailEnd type="none" w="sm" len="me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26541427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3">
            <a:extLst>
              <a:ext uri="{FF2B5EF4-FFF2-40B4-BE49-F238E27FC236}">
                <a16:creationId xmlns:a16="http://schemas.microsoft.com/office/drawing/2014/main" id="{2EAFC922-9BC3-784E-F400-A87EA7AA6EFE}"/>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i="1" dirty="0"/>
              <a:t>Lateral brace at center of RBS - Violates Protected Zone</a:t>
            </a:r>
          </a:p>
        </p:txBody>
      </p:sp>
      <p:sp>
        <p:nvSpPr>
          <p:cNvPr id="2" name="Slide Number Placeholder 1">
            <a:extLst>
              <a:ext uri="{FF2B5EF4-FFF2-40B4-BE49-F238E27FC236}">
                <a16:creationId xmlns:a16="http://schemas.microsoft.com/office/drawing/2014/main" id="{1BCD1B23-CD29-5A1D-5814-8DA669ECB889}"/>
              </a:ext>
            </a:extLst>
          </p:cNvPr>
          <p:cNvSpPr>
            <a:spLocks noGrp="1"/>
          </p:cNvSpPr>
          <p:nvPr>
            <p:ph type="sldNum" sz="quarter" idx="40"/>
          </p:nvPr>
        </p:nvSpPr>
        <p:spPr/>
        <p:txBody>
          <a:bodyPr/>
          <a:lstStyle/>
          <a:p>
            <a:pPr>
              <a:defRPr/>
            </a:pPr>
            <a:fld id="{46425072-6E52-45A8-8A7E-A5B11BCA4176}" type="slidenum">
              <a:rPr lang="en-US" altLang="en-US" smtClean="0"/>
              <a:pPr>
                <a:defRPr/>
              </a:pPr>
              <a:t>186</a:t>
            </a:fld>
            <a:endParaRPr lang="en-US" altLang="en-US" dirty="0"/>
          </a:p>
        </p:txBody>
      </p:sp>
      <p:pic>
        <p:nvPicPr>
          <p:cNvPr id="3" name="Picture 2" descr="Font4">
            <a:extLst>
              <a:ext uri="{FF2B5EF4-FFF2-40B4-BE49-F238E27FC236}">
                <a16:creationId xmlns:a16="http://schemas.microsoft.com/office/drawing/2014/main" id="{054DF178-FD72-9035-A3F0-DD4D3144A0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4095" y="620688"/>
            <a:ext cx="8843810" cy="62373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693236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DC9221B-0802-887F-60F1-36CD7BA42A5E}"/>
              </a:ext>
            </a:extLst>
          </p:cNvPr>
          <p:cNvSpPr>
            <a:spLocks noGrp="1"/>
          </p:cNvSpPr>
          <p:nvPr>
            <p:ph type="sldNum" sz="quarter" idx="40"/>
          </p:nvPr>
        </p:nvSpPr>
        <p:spPr/>
        <p:txBody>
          <a:bodyPr/>
          <a:lstStyle/>
          <a:p>
            <a:pPr>
              <a:defRPr/>
            </a:pPr>
            <a:fld id="{46425072-6E52-45A8-8A7E-A5B11BCA4176}" type="slidenum">
              <a:rPr lang="en-US" altLang="en-US" smtClean="0"/>
              <a:pPr>
                <a:defRPr/>
              </a:pPr>
              <a:t>187</a:t>
            </a:fld>
            <a:endParaRPr lang="en-US" altLang="en-US" dirty="0"/>
          </a:p>
        </p:txBody>
      </p:sp>
      <p:pic>
        <p:nvPicPr>
          <p:cNvPr id="3" name="Picture 3" descr="RBS9">
            <a:extLst>
              <a:ext uri="{FF2B5EF4-FFF2-40B4-BE49-F238E27FC236}">
                <a16:creationId xmlns:a16="http://schemas.microsoft.com/office/drawing/2014/main" id="{1787D05C-2091-4EA7-75DF-637D1DC796F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1969" y="652325"/>
            <a:ext cx="6110055" cy="44900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4" descr="R3">
            <a:extLst>
              <a:ext uri="{FF2B5EF4-FFF2-40B4-BE49-F238E27FC236}">
                <a16:creationId xmlns:a16="http://schemas.microsoft.com/office/drawing/2014/main" id="{DED2C89B-C0E3-E05C-E2EC-078FE7FFE2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312024" y="2029003"/>
            <a:ext cx="5668509" cy="41312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3">
            <a:extLst>
              <a:ext uri="{FF2B5EF4-FFF2-40B4-BE49-F238E27FC236}">
                <a16:creationId xmlns:a16="http://schemas.microsoft.com/office/drawing/2014/main" id="{9EC4A9EB-8ABD-C055-8EFD-B430F035F27C}"/>
              </a:ext>
            </a:extLst>
          </p:cNvPr>
          <p:cNvSpPr txBox="1">
            <a:spLocks noChangeArrowheads="1"/>
          </p:cNvSpPr>
          <p:nvPr/>
        </p:nvSpPr>
        <p:spPr bwMode="auto">
          <a:xfrm>
            <a:off x="201971" y="190662"/>
            <a:ext cx="859155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400" i="1" dirty="0"/>
              <a:t>Examples of RBS Connections</a:t>
            </a:r>
          </a:p>
        </p:txBody>
      </p:sp>
    </p:spTree>
    <p:extLst>
      <p:ext uri="{BB962C8B-B14F-4D97-AF65-F5344CB8AC3E}">
        <p14:creationId xmlns:p14="http://schemas.microsoft.com/office/powerpoint/2010/main" val="34358951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96DEE81-9F13-9A10-81C3-896E90ED94CF}"/>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19C83144-089A-7FCC-0AE7-745B5A856A51}"/>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CF4A4B4F-FE4A-28A9-C8DE-7130B53CAEFF}"/>
              </a:ext>
            </a:extLst>
          </p:cNvPr>
          <p:cNvSpPr>
            <a:spLocks noGrp="1"/>
          </p:cNvSpPr>
          <p:nvPr>
            <p:ph type="sldNum" sz="quarter" idx="40"/>
          </p:nvPr>
        </p:nvSpPr>
        <p:spPr/>
        <p:txBody>
          <a:bodyPr/>
          <a:lstStyle/>
          <a:p>
            <a:pPr>
              <a:defRPr/>
            </a:pPr>
            <a:fld id="{46425072-6E52-45A8-8A7E-A5B11BCA4176}" type="slidenum">
              <a:rPr lang="en-US" altLang="en-US" smtClean="0"/>
              <a:pPr>
                <a:defRPr/>
              </a:pPr>
              <a:t>188</a:t>
            </a:fld>
            <a:endParaRPr lang="en-US" altLang="en-US" dirty="0"/>
          </a:p>
        </p:txBody>
      </p:sp>
      <p:sp>
        <p:nvSpPr>
          <p:cNvPr id="5" name="Text Box 2">
            <a:extLst>
              <a:ext uri="{FF2B5EF4-FFF2-40B4-BE49-F238E27FC236}">
                <a16:creationId xmlns:a16="http://schemas.microsoft.com/office/drawing/2014/main" id="{AB4E7459-F6DC-A30D-989E-5F136F6D42DD}"/>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E3.6e Panel Zone of Beam-to-Column Connections</a:t>
            </a:r>
          </a:p>
        </p:txBody>
      </p:sp>
      <p:sp>
        <p:nvSpPr>
          <p:cNvPr id="6" name="Text Box 3">
            <a:extLst>
              <a:ext uri="{FF2B5EF4-FFF2-40B4-BE49-F238E27FC236}">
                <a16:creationId xmlns:a16="http://schemas.microsoft.com/office/drawing/2014/main" id="{1EA27487-068F-5BE5-62F9-A6167565C643}"/>
              </a:ext>
            </a:extLst>
          </p:cNvPr>
          <p:cNvSpPr txBox="1">
            <a:spLocks noChangeArrowheads="1"/>
          </p:cNvSpPr>
          <p:nvPr/>
        </p:nvSpPr>
        <p:spPr bwMode="auto">
          <a:xfrm>
            <a:off x="1317155" y="2870770"/>
            <a:ext cx="6204520" cy="1846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800"/>
              </a:spcBef>
              <a:tabLst>
                <a:tab pos="1379538" algn="l"/>
              </a:tabLst>
            </a:pPr>
            <a:r>
              <a:rPr lang="en-US" altLang="en-US" sz="2800" dirty="0">
                <a:latin typeface="+mn-lt"/>
              </a:rPr>
              <a:t>E3.6e.1	Required Shear Strength</a:t>
            </a:r>
          </a:p>
          <a:p>
            <a:pPr algn="l">
              <a:spcBef>
                <a:spcPts val="1800"/>
              </a:spcBef>
              <a:tabLst>
                <a:tab pos="1379538" algn="l"/>
              </a:tabLst>
            </a:pPr>
            <a:r>
              <a:rPr lang="en-US" altLang="en-US" sz="2800" dirty="0">
                <a:latin typeface="+mn-lt"/>
              </a:rPr>
              <a:t>E3.6e.2	Panel-Zone Thickness</a:t>
            </a:r>
          </a:p>
          <a:p>
            <a:pPr algn="l">
              <a:spcBef>
                <a:spcPts val="1800"/>
              </a:spcBef>
              <a:tabLst>
                <a:tab pos="1379538" algn="l"/>
              </a:tabLst>
            </a:pPr>
            <a:r>
              <a:rPr lang="en-US" altLang="en-US" sz="2800" dirty="0">
                <a:latin typeface="+mn-lt"/>
              </a:rPr>
              <a:t>E3.6e.3	Panel-Zone Doubler Plates</a:t>
            </a:r>
          </a:p>
        </p:txBody>
      </p:sp>
      <p:grpSp>
        <p:nvGrpSpPr>
          <p:cNvPr id="7" name="Group 4">
            <a:extLst>
              <a:ext uri="{FF2B5EF4-FFF2-40B4-BE49-F238E27FC236}">
                <a16:creationId xmlns:a16="http://schemas.microsoft.com/office/drawing/2014/main" id="{18DD7711-7692-FC57-66D2-24CB10FBCA1B}"/>
              </a:ext>
            </a:extLst>
          </p:cNvPr>
          <p:cNvGrpSpPr>
            <a:grpSpLocks/>
          </p:cNvGrpSpPr>
          <p:nvPr/>
        </p:nvGrpSpPr>
        <p:grpSpPr bwMode="auto">
          <a:xfrm>
            <a:off x="8112224" y="2039317"/>
            <a:ext cx="3081337" cy="3890962"/>
            <a:chOff x="2880" y="993"/>
            <a:chExt cx="1941" cy="2451"/>
          </a:xfrm>
        </p:grpSpPr>
        <p:sp>
          <p:nvSpPr>
            <p:cNvPr id="8" name="Line 5">
              <a:extLst>
                <a:ext uri="{FF2B5EF4-FFF2-40B4-BE49-F238E27FC236}">
                  <a16:creationId xmlns:a16="http://schemas.microsoft.com/office/drawing/2014/main" id="{324A7735-F793-3044-C965-41FA27E50C71}"/>
                </a:ext>
              </a:extLst>
            </p:cNvPr>
            <p:cNvSpPr>
              <a:spLocks noChangeShapeType="1"/>
            </p:cNvSpPr>
            <p:nvPr/>
          </p:nvSpPr>
          <p:spPr bwMode="auto">
            <a:xfrm flipV="1">
              <a:off x="3650" y="1749"/>
              <a:ext cx="0" cy="76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9" name="Line 6">
              <a:extLst>
                <a:ext uri="{FF2B5EF4-FFF2-40B4-BE49-F238E27FC236}">
                  <a16:creationId xmlns:a16="http://schemas.microsoft.com/office/drawing/2014/main" id="{01559868-C661-2F6F-CA90-564BBAD5A32B}"/>
                </a:ext>
              </a:extLst>
            </p:cNvPr>
            <p:cNvSpPr>
              <a:spLocks noChangeShapeType="1"/>
            </p:cNvSpPr>
            <p:nvPr/>
          </p:nvSpPr>
          <p:spPr bwMode="auto">
            <a:xfrm flipV="1">
              <a:off x="3714" y="1774"/>
              <a:ext cx="0" cy="76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Line 7">
              <a:extLst>
                <a:ext uri="{FF2B5EF4-FFF2-40B4-BE49-F238E27FC236}">
                  <a16:creationId xmlns:a16="http://schemas.microsoft.com/office/drawing/2014/main" id="{D80DD600-72BC-CB25-198E-F25690E22802}"/>
                </a:ext>
              </a:extLst>
            </p:cNvPr>
            <p:cNvSpPr>
              <a:spLocks noChangeShapeType="1"/>
            </p:cNvSpPr>
            <p:nvPr/>
          </p:nvSpPr>
          <p:spPr bwMode="auto">
            <a:xfrm flipV="1">
              <a:off x="3988" y="1891"/>
              <a:ext cx="0" cy="765"/>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8">
              <a:extLst>
                <a:ext uri="{FF2B5EF4-FFF2-40B4-BE49-F238E27FC236}">
                  <a16:creationId xmlns:a16="http://schemas.microsoft.com/office/drawing/2014/main" id="{36042F5A-7C77-082F-ADCB-7A264C846DED}"/>
                </a:ext>
              </a:extLst>
            </p:cNvPr>
            <p:cNvSpPr>
              <a:spLocks noChangeShapeType="1"/>
            </p:cNvSpPr>
            <p:nvPr/>
          </p:nvSpPr>
          <p:spPr bwMode="auto">
            <a:xfrm flipV="1">
              <a:off x="4052" y="1917"/>
              <a:ext cx="0" cy="764"/>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9">
              <a:extLst>
                <a:ext uri="{FF2B5EF4-FFF2-40B4-BE49-F238E27FC236}">
                  <a16:creationId xmlns:a16="http://schemas.microsoft.com/office/drawing/2014/main" id="{F6613E78-9332-FF5D-81C1-0619D6AD5354}"/>
                </a:ext>
              </a:extLst>
            </p:cNvPr>
            <p:cNvSpPr>
              <a:spLocks noChangeShapeType="1"/>
            </p:cNvSpPr>
            <p:nvPr/>
          </p:nvSpPr>
          <p:spPr bwMode="auto">
            <a:xfrm flipH="1">
              <a:off x="3408" y="2515"/>
              <a:ext cx="242" cy="73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0">
              <a:extLst>
                <a:ext uri="{FF2B5EF4-FFF2-40B4-BE49-F238E27FC236}">
                  <a16:creationId xmlns:a16="http://schemas.microsoft.com/office/drawing/2014/main" id="{B0ECAEE2-BBEB-25B1-80EB-02F9413774F1}"/>
                </a:ext>
              </a:extLst>
            </p:cNvPr>
            <p:cNvSpPr>
              <a:spLocks noChangeShapeType="1"/>
            </p:cNvSpPr>
            <p:nvPr/>
          </p:nvSpPr>
          <p:spPr bwMode="auto">
            <a:xfrm flipH="1">
              <a:off x="3473" y="2541"/>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1">
              <a:extLst>
                <a:ext uri="{FF2B5EF4-FFF2-40B4-BE49-F238E27FC236}">
                  <a16:creationId xmlns:a16="http://schemas.microsoft.com/office/drawing/2014/main" id="{6ABB8824-50B3-CE8D-25D0-0E700EA41905}"/>
                </a:ext>
              </a:extLst>
            </p:cNvPr>
            <p:cNvSpPr>
              <a:spLocks noChangeShapeType="1"/>
            </p:cNvSpPr>
            <p:nvPr/>
          </p:nvSpPr>
          <p:spPr bwMode="auto">
            <a:xfrm flipH="1">
              <a:off x="3748" y="2655"/>
              <a:ext cx="241"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2">
              <a:extLst>
                <a:ext uri="{FF2B5EF4-FFF2-40B4-BE49-F238E27FC236}">
                  <a16:creationId xmlns:a16="http://schemas.microsoft.com/office/drawing/2014/main" id="{6E995680-82B9-148A-1BF2-2ECE60D1F041}"/>
                </a:ext>
              </a:extLst>
            </p:cNvPr>
            <p:cNvSpPr>
              <a:spLocks noChangeShapeType="1"/>
            </p:cNvSpPr>
            <p:nvPr/>
          </p:nvSpPr>
          <p:spPr bwMode="auto">
            <a:xfrm flipH="1">
              <a:off x="3810" y="2680"/>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3">
              <a:extLst>
                <a:ext uri="{FF2B5EF4-FFF2-40B4-BE49-F238E27FC236}">
                  <a16:creationId xmlns:a16="http://schemas.microsoft.com/office/drawing/2014/main" id="{EF89EF23-FAF4-B598-AC84-73CBC3416575}"/>
                </a:ext>
              </a:extLst>
            </p:cNvPr>
            <p:cNvSpPr>
              <a:spLocks noChangeShapeType="1"/>
            </p:cNvSpPr>
            <p:nvPr/>
          </p:nvSpPr>
          <p:spPr bwMode="auto">
            <a:xfrm flipH="1">
              <a:off x="3650" y="1010"/>
              <a:ext cx="242" cy="739"/>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Line 14">
              <a:extLst>
                <a:ext uri="{FF2B5EF4-FFF2-40B4-BE49-F238E27FC236}">
                  <a16:creationId xmlns:a16="http://schemas.microsoft.com/office/drawing/2014/main" id="{DAF11D97-B527-4CB9-33B5-669EBF88727A}"/>
                </a:ext>
              </a:extLst>
            </p:cNvPr>
            <p:cNvSpPr>
              <a:spLocks noChangeShapeType="1"/>
            </p:cNvSpPr>
            <p:nvPr/>
          </p:nvSpPr>
          <p:spPr bwMode="auto">
            <a:xfrm flipH="1">
              <a:off x="3715" y="1036"/>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Line 15">
              <a:extLst>
                <a:ext uri="{FF2B5EF4-FFF2-40B4-BE49-F238E27FC236}">
                  <a16:creationId xmlns:a16="http://schemas.microsoft.com/office/drawing/2014/main" id="{98689075-C1B4-4FAE-4AAC-3358DFEB80FC}"/>
                </a:ext>
              </a:extLst>
            </p:cNvPr>
            <p:cNvSpPr>
              <a:spLocks noChangeShapeType="1"/>
            </p:cNvSpPr>
            <p:nvPr/>
          </p:nvSpPr>
          <p:spPr bwMode="auto">
            <a:xfrm flipH="1">
              <a:off x="3989" y="1150"/>
              <a:ext cx="243"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16">
              <a:extLst>
                <a:ext uri="{FF2B5EF4-FFF2-40B4-BE49-F238E27FC236}">
                  <a16:creationId xmlns:a16="http://schemas.microsoft.com/office/drawing/2014/main" id="{6F34C279-C3BA-9864-10D7-94379D8C42D6}"/>
                </a:ext>
              </a:extLst>
            </p:cNvPr>
            <p:cNvSpPr>
              <a:spLocks noChangeShapeType="1"/>
            </p:cNvSpPr>
            <p:nvPr/>
          </p:nvSpPr>
          <p:spPr bwMode="auto">
            <a:xfrm flipH="1">
              <a:off x="4052" y="1175"/>
              <a:ext cx="242" cy="74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17">
              <a:extLst>
                <a:ext uri="{FF2B5EF4-FFF2-40B4-BE49-F238E27FC236}">
                  <a16:creationId xmlns:a16="http://schemas.microsoft.com/office/drawing/2014/main" id="{4FDE4F38-8821-DB80-2DA2-55845C71F053}"/>
                </a:ext>
              </a:extLst>
            </p:cNvPr>
            <p:cNvSpPr>
              <a:spLocks noChangeShapeType="1"/>
            </p:cNvSpPr>
            <p:nvPr/>
          </p:nvSpPr>
          <p:spPr bwMode="auto">
            <a:xfrm>
              <a:off x="4052" y="1917"/>
              <a:ext cx="739"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18">
              <a:extLst>
                <a:ext uri="{FF2B5EF4-FFF2-40B4-BE49-F238E27FC236}">
                  <a16:creationId xmlns:a16="http://schemas.microsoft.com/office/drawing/2014/main" id="{5BDA00CC-61B8-EE48-00D0-ECD99263299D}"/>
                </a:ext>
              </a:extLst>
            </p:cNvPr>
            <p:cNvSpPr>
              <a:spLocks noChangeShapeType="1"/>
            </p:cNvSpPr>
            <p:nvPr/>
          </p:nvSpPr>
          <p:spPr bwMode="auto">
            <a:xfrm>
              <a:off x="4052" y="1963"/>
              <a:ext cx="739"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2" name="Line 19">
              <a:extLst>
                <a:ext uri="{FF2B5EF4-FFF2-40B4-BE49-F238E27FC236}">
                  <a16:creationId xmlns:a16="http://schemas.microsoft.com/office/drawing/2014/main" id="{60E18793-28D3-C3BA-1595-BF12142373F4}"/>
                </a:ext>
              </a:extLst>
            </p:cNvPr>
            <p:cNvSpPr>
              <a:spLocks noChangeShapeType="1"/>
            </p:cNvSpPr>
            <p:nvPr/>
          </p:nvSpPr>
          <p:spPr bwMode="auto">
            <a:xfrm>
              <a:off x="4052" y="2635"/>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0">
              <a:extLst>
                <a:ext uri="{FF2B5EF4-FFF2-40B4-BE49-F238E27FC236}">
                  <a16:creationId xmlns:a16="http://schemas.microsoft.com/office/drawing/2014/main" id="{34A44BA4-AC78-54B5-777D-6DF23E913805}"/>
                </a:ext>
              </a:extLst>
            </p:cNvPr>
            <p:cNvSpPr>
              <a:spLocks noChangeShapeType="1"/>
            </p:cNvSpPr>
            <p:nvPr/>
          </p:nvSpPr>
          <p:spPr bwMode="auto">
            <a:xfrm>
              <a:off x="4052" y="2681"/>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Line 21">
              <a:extLst>
                <a:ext uri="{FF2B5EF4-FFF2-40B4-BE49-F238E27FC236}">
                  <a16:creationId xmlns:a16="http://schemas.microsoft.com/office/drawing/2014/main" id="{EB7FF6B9-8594-3059-550D-4DB4477B99FA}"/>
                </a:ext>
              </a:extLst>
            </p:cNvPr>
            <p:cNvSpPr>
              <a:spLocks noChangeShapeType="1"/>
            </p:cNvSpPr>
            <p:nvPr/>
          </p:nvSpPr>
          <p:spPr bwMode="auto">
            <a:xfrm>
              <a:off x="2910" y="1749"/>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5" name="Line 22">
              <a:extLst>
                <a:ext uri="{FF2B5EF4-FFF2-40B4-BE49-F238E27FC236}">
                  <a16:creationId xmlns:a16="http://schemas.microsoft.com/office/drawing/2014/main" id="{3AED9031-2B12-BA45-3453-AD17A4EBE354}"/>
                </a:ext>
              </a:extLst>
            </p:cNvPr>
            <p:cNvSpPr>
              <a:spLocks noChangeShapeType="1"/>
            </p:cNvSpPr>
            <p:nvPr/>
          </p:nvSpPr>
          <p:spPr bwMode="auto">
            <a:xfrm>
              <a:off x="2910" y="1796"/>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6" name="Line 23">
              <a:extLst>
                <a:ext uri="{FF2B5EF4-FFF2-40B4-BE49-F238E27FC236}">
                  <a16:creationId xmlns:a16="http://schemas.microsoft.com/office/drawing/2014/main" id="{E5E9DFC3-1AD0-0A8A-DB1E-6FBB8911D069}"/>
                </a:ext>
              </a:extLst>
            </p:cNvPr>
            <p:cNvSpPr>
              <a:spLocks noChangeShapeType="1"/>
            </p:cNvSpPr>
            <p:nvPr/>
          </p:nvSpPr>
          <p:spPr bwMode="auto">
            <a:xfrm>
              <a:off x="2911" y="2468"/>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7" name="Line 24">
              <a:extLst>
                <a:ext uri="{FF2B5EF4-FFF2-40B4-BE49-F238E27FC236}">
                  <a16:creationId xmlns:a16="http://schemas.microsoft.com/office/drawing/2014/main" id="{888F5FA2-389E-B13A-0BB7-04D8E3D581B2}"/>
                </a:ext>
              </a:extLst>
            </p:cNvPr>
            <p:cNvSpPr>
              <a:spLocks noChangeShapeType="1"/>
            </p:cNvSpPr>
            <p:nvPr/>
          </p:nvSpPr>
          <p:spPr bwMode="auto">
            <a:xfrm>
              <a:off x="2911" y="2515"/>
              <a:ext cx="74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8" name="Line 25">
              <a:extLst>
                <a:ext uri="{FF2B5EF4-FFF2-40B4-BE49-F238E27FC236}">
                  <a16:creationId xmlns:a16="http://schemas.microsoft.com/office/drawing/2014/main" id="{25AAA64D-9FE6-D90F-D9F1-D6EDE09A9482}"/>
                </a:ext>
              </a:extLst>
            </p:cNvPr>
            <p:cNvSpPr>
              <a:spLocks noChangeShapeType="1"/>
            </p:cNvSpPr>
            <p:nvPr/>
          </p:nvSpPr>
          <p:spPr bwMode="auto">
            <a:xfrm>
              <a:off x="3714" y="1774"/>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9" name="Line 26">
              <a:extLst>
                <a:ext uri="{FF2B5EF4-FFF2-40B4-BE49-F238E27FC236}">
                  <a16:creationId xmlns:a16="http://schemas.microsoft.com/office/drawing/2014/main" id="{AC119264-ECB7-220E-C193-828B21EB3D75}"/>
                </a:ext>
              </a:extLst>
            </p:cNvPr>
            <p:cNvSpPr>
              <a:spLocks noChangeShapeType="1"/>
            </p:cNvSpPr>
            <p:nvPr/>
          </p:nvSpPr>
          <p:spPr bwMode="auto">
            <a:xfrm>
              <a:off x="3712" y="1816"/>
              <a:ext cx="274" cy="11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0" name="Line 27">
              <a:extLst>
                <a:ext uri="{FF2B5EF4-FFF2-40B4-BE49-F238E27FC236}">
                  <a16:creationId xmlns:a16="http://schemas.microsoft.com/office/drawing/2014/main" id="{BE92162E-9A2B-1378-19F0-D6FC37B1CE44}"/>
                </a:ext>
              </a:extLst>
            </p:cNvPr>
            <p:cNvSpPr>
              <a:spLocks noChangeShapeType="1"/>
            </p:cNvSpPr>
            <p:nvPr/>
          </p:nvSpPr>
          <p:spPr bwMode="auto">
            <a:xfrm>
              <a:off x="3714" y="2497"/>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1" name="Line 28">
              <a:extLst>
                <a:ext uri="{FF2B5EF4-FFF2-40B4-BE49-F238E27FC236}">
                  <a16:creationId xmlns:a16="http://schemas.microsoft.com/office/drawing/2014/main" id="{6D46248E-D2E9-02C2-DCBF-498C828851DD}"/>
                </a:ext>
              </a:extLst>
            </p:cNvPr>
            <p:cNvSpPr>
              <a:spLocks noChangeShapeType="1"/>
            </p:cNvSpPr>
            <p:nvPr/>
          </p:nvSpPr>
          <p:spPr bwMode="auto">
            <a:xfrm>
              <a:off x="3712" y="2538"/>
              <a:ext cx="274" cy="117"/>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2" name="Line 29">
              <a:extLst>
                <a:ext uri="{FF2B5EF4-FFF2-40B4-BE49-F238E27FC236}">
                  <a16:creationId xmlns:a16="http://schemas.microsoft.com/office/drawing/2014/main" id="{E24FC7EF-CB22-D63E-10B2-0BCCBA1BC9D4}"/>
                </a:ext>
              </a:extLst>
            </p:cNvPr>
            <p:cNvSpPr>
              <a:spLocks noChangeShapeType="1"/>
            </p:cNvSpPr>
            <p:nvPr/>
          </p:nvSpPr>
          <p:spPr bwMode="auto">
            <a:xfrm>
              <a:off x="4792" y="1895"/>
              <a:ext cx="0" cy="3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3" name="Line 30">
              <a:extLst>
                <a:ext uri="{FF2B5EF4-FFF2-40B4-BE49-F238E27FC236}">
                  <a16:creationId xmlns:a16="http://schemas.microsoft.com/office/drawing/2014/main" id="{CF1AD337-5E34-E1F5-826C-E7A748721063}"/>
                </a:ext>
              </a:extLst>
            </p:cNvPr>
            <p:cNvSpPr>
              <a:spLocks noChangeShapeType="1"/>
            </p:cNvSpPr>
            <p:nvPr/>
          </p:nvSpPr>
          <p:spPr bwMode="auto">
            <a:xfrm>
              <a:off x="4761" y="2239"/>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4" name="Line 31">
              <a:extLst>
                <a:ext uri="{FF2B5EF4-FFF2-40B4-BE49-F238E27FC236}">
                  <a16:creationId xmlns:a16="http://schemas.microsoft.com/office/drawing/2014/main" id="{6587B1A4-BFBA-F4FB-7BB5-40612B0C3E5E}"/>
                </a:ext>
              </a:extLst>
            </p:cNvPr>
            <p:cNvSpPr>
              <a:spLocks noChangeShapeType="1"/>
            </p:cNvSpPr>
            <p:nvPr/>
          </p:nvSpPr>
          <p:spPr bwMode="auto">
            <a:xfrm flipV="1">
              <a:off x="4792" y="2359"/>
              <a:ext cx="0" cy="34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5" name="Line 32">
              <a:extLst>
                <a:ext uri="{FF2B5EF4-FFF2-40B4-BE49-F238E27FC236}">
                  <a16:creationId xmlns:a16="http://schemas.microsoft.com/office/drawing/2014/main" id="{D2529286-3F4C-D525-DBF4-D09289409EB7}"/>
                </a:ext>
              </a:extLst>
            </p:cNvPr>
            <p:cNvSpPr>
              <a:spLocks noChangeShapeType="1"/>
            </p:cNvSpPr>
            <p:nvPr/>
          </p:nvSpPr>
          <p:spPr bwMode="auto">
            <a:xfrm>
              <a:off x="4761" y="2357"/>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33">
              <a:extLst>
                <a:ext uri="{FF2B5EF4-FFF2-40B4-BE49-F238E27FC236}">
                  <a16:creationId xmlns:a16="http://schemas.microsoft.com/office/drawing/2014/main" id="{DE08316E-6250-2F23-BE52-8A07509F7B77}"/>
                </a:ext>
              </a:extLst>
            </p:cNvPr>
            <p:cNvSpPr>
              <a:spLocks noChangeShapeType="1"/>
            </p:cNvSpPr>
            <p:nvPr/>
          </p:nvSpPr>
          <p:spPr bwMode="auto">
            <a:xfrm flipH="1">
              <a:off x="4761" y="2239"/>
              <a:ext cx="60" cy="11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7" name="Line 34">
              <a:extLst>
                <a:ext uri="{FF2B5EF4-FFF2-40B4-BE49-F238E27FC236}">
                  <a16:creationId xmlns:a16="http://schemas.microsoft.com/office/drawing/2014/main" id="{F9FB19FC-5E6B-44C2-18EF-68B13A68BF45}"/>
                </a:ext>
              </a:extLst>
            </p:cNvPr>
            <p:cNvSpPr>
              <a:spLocks noChangeShapeType="1"/>
            </p:cNvSpPr>
            <p:nvPr/>
          </p:nvSpPr>
          <p:spPr bwMode="auto">
            <a:xfrm>
              <a:off x="2911" y="1728"/>
              <a:ext cx="0" cy="3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35">
              <a:extLst>
                <a:ext uri="{FF2B5EF4-FFF2-40B4-BE49-F238E27FC236}">
                  <a16:creationId xmlns:a16="http://schemas.microsoft.com/office/drawing/2014/main" id="{8CCFD071-E6E8-2583-8805-8F61CFE3DC46}"/>
                </a:ext>
              </a:extLst>
            </p:cNvPr>
            <p:cNvSpPr>
              <a:spLocks noChangeShapeType="1"/>
            </p:cNvSpPr>
            <p:nvPr/>
          </p:nvSpPr>
          <p:spPr bwMode="auto">
            <a:xfrm>
              <a:off x="2880" y="2072"/>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9" name="Line 36">
              <a:extLst>
                <a:ext uri="{FF2B5EF4-FFF2-40B4-BE49-F238E27FC236}">
                  <a16:creationId xmlns:a16="http://schemas.microsoft.com/office/drawing/2014/main" id="{AF4A0BBD-F27F-C8EE-3ADE-9D49F41F33E9}"/>
                </a:ext>
              </a:extLst>
            </p:cNvPr>
            <p:cNvSpPr>
              <a:spLocks noChangeShapeType="1"/>
            </p:cNvSpPr>
            <p:nvPr/>
          </p:nvSpPr>
          <p:spPr bwMode="auto">
            <a:xfrm flipV="1">
              <a:off x="2911" y="2192"/>
              <a:ext cx="0" cy="34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0" name="Line 37">
              <a:extLst>
                <a:ext uri="{FF2B5EF4-FFF2-40B4-BE49-F238E27FC236}">
                  <a16:creationId xmlns:a16="http://schemas.microsoft.com/office/drawing/2014/main" id="{BDD7BFD1-865B-9E81-2F2E-42DA8BBA4D38}"/>
                </a:ext>
              </a:extLst>
            </p:cNvPr>
            <p:cNvSpPr>
              <a:spLocks noChangeShapeType="1"/>
            </p:cNvSpPr>
            <p:nvPr/>
          </p:nvSpPr>
          <p:spPr bwMode="auto">
            <a:xfrm>
              <a:off x="2880" y="2190"/>
              <a:ext cx="60" cy="0"/>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1" name="Line 38">
              <a:extLst>
                <a:ext uri="{FF2B5EF4-FFF2-40B4-BE49-F238E27FC236}">
                  <a16:creationId xmlns:a16="http://schemas.microsoft.com/office/drawing/2014/main" id="{1546BECE-95E5-0C51-EACB-7F46144376D4}"/>
                </a:ext>
              </a:extLst>
            </p:cNvPr>
            <p:cNvSpPr>
              <a:spLocks noChangeShapeType="1"/>
            </p:cNvSpPr>
            <p:nvPr/>
          </p:nvSpPr>
          <p:spPr bwMode="auto">
            <a:xfrm flipH="1">
              <a:off x="2880" y="2072"/>
              <a:ext cx="60" cy="118"/>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2" name="Line 39">
              <a:extLst>
                <a:ext uri="{FF2B5EF4-FFF2-40B4-BE49-F238E27FC236}">
                  <a16:creationId xmlns:a16="http://schemas.microsoft.com/office/drawing/2014/main" id="{306B2EAB-AA10-97F5-14B3-8ACC4AB9B325}"/>
                </a:ext>
              </a:extLst>
            </p:cNvPr>
            <p:cNvSpPr>
              <a:spLocks noChangeShapeType="1"/>
            </p:cNvSpPr>
            <p:nvPr/>
          </p:nvSpPr>
          <p:spPr bwMode="auto">
            <a:xfrm>
              <a:off x="3855" y="993"/>
              <a:ext cx="219"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3" name="Line 40">
              <a:extLst>
                <a:ext uri="{FF2B5EF4-FFF2-40B4-BE49-F238E27FC236}">
                  <a16:creationId xmlns:a16="http://schemas.microsoft.com/office/drawing/2014/main" id="{A2EC7908-AAB4-7244-4B5A-EA042C8C0D2D}"/>
                </a:ext>
              </a:extLst>
            </p:cNvPr>
            <p:cNvSpPr>
              <a:spLocks noChangeShapeType="1"/>
            </p:cNvSpPr>
            <p:nvPr/>
          </p:nvSpPr>
          <p:spPr bwMode="auto">
            <a:xfrm>
              <a:off x="4131" y="1107"/>
              <a:ext cx="219"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4" name="Line 41">
              <a:extLst>
                <a:ext uri="{FF2B5EF4-FFF2-40B4-BE49-F238E27FC236}">
                  <a16:creationId xmlns:a16="http://schemas.microsoft.com/office/drawing/2014/main" id="{5F303E1B-D959-A936-246B-604D817F9B47}"/>
                </a:ext>
              </a:extLst>
            </p:cNvPr>
            <p:cNvSpPr>
              <a:spLocks noChangeShapeType="1"/>
            </p:cNvSpPr>
            <p:nvPr/>
          </p:nvSpPr>
          <p:spPr bwMode="auto">
            <a:xfrm flipV="1">
              <a:off x="4074" y="1042"/>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5" name="Line 42">
              <a:extLst>
                <a:ext uri="{FF2B5EF4-FFF2-40B4-BE49-F238E27FC236}">
                  <a16:creationId xmlns:a16="http://schemas.microsoft.com/office/drawing/2014/main" id="{66AFCD85-561A-6A86-3E2E-6A0C3F1BB9A6}"/>
                </a:ext>
              </a:extLst>
            </p:cNvPr>
            <p:cNvSpPr>
              <a:spLocks noChangeShapeType="1"/>
            </p:cNvSpPr>
            <p:nvPr/>
          </p:nvSpPr>
          <p:spPr bwMode="auto">
            <a:xfrm flipH="1">
              <a:off x="4060" y="1083"/>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6" name="Line 43">
              <a:extLst>
                <a:ext uri="{FF2B5EF4-FFF2-40B4-BE49-F238E27FC236}">
                  <a16:creationId xmlns:a16="http://schemas.microsoft.com/office/drawing/2014/main" id="{F419418D-3661-2975-6FDB-6CAB39AAF2A6}"/>
                </a:ext>
              </a:extLst>
            </p:cNvPr>
            <p:cNvSpPr>
              <a:spLocks noChangeShapeType="1"/>
            </p:cNvSpPr>
            <p:nvPr/>
          </p:nvSpPr>
          <p:spPr bwMode="auto">
            <a:xfrm flipV="1">
              <a:off x="4131" y="1065"/>
              <a:ext cx="13"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7" name="Line 44">
              <a:extLst>
                <a:ext uri="{FF2B5EF4-FFF2-40B4-BE49-F238E27FC236}">
                  <a16:creationId xmlns:a16="http://schemas.microsoft.com/office/drawing/2014/main" id="{B90473D9-49C7-A927-BFDE-B0AC4346B638}"/>
                </a:ext>
              </a:extLst>
            </p:cNvPr>
            <p:cNvSpPr>
              <a:spLocks noChangeShapeType="1"/>
            </p:cNvSpPr>
            <p:nvPr/>
          </p:nvSpPr>
          <p:spPr bwMode="auto">
            <a:xfrm flipH="1">
              <a:off x="4117" y="1106"/>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8" name="Line 45">
              <a:extLst>
                <a:ext uri="{FF2B5EF4-FFF2-40B4-BE49-F238E27FC236}">
                  <a16:creationId xmlns:a16="http://schemas.microsoft.com/office/drawing/2014/main" id="{77E5F186-FA29-A2A4-7092-5F6145D40367}"/>
                </a:ext>
              </a:extLst>
            </p:cNvPr>
            <p:cNvSpPr>
              <a:spLocks noChangeShapeType="1"/>
            </p:cNvSpPr>
            <p:nvPr/>
          </p:nvSpPr>
          <p:spPr bwMode="auto">
            <a:xfrm>
              <a:off x="4088" y="1042"/>
              <a:ext cx="29" cy="10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9" name="Line 46">
              <a:extLst>
                <a:ext uri="{FF2B5EF4-FFF2-40B4-BE49-F238E27FC236}">
                  <a16:creationId xmlns:a16="http://schemas.microsoft.com/office/drawing/2014/main" id="{451316FD-5EAF-51D4-9A49-041139A87AE0}"/>
                </a:ext>
              </a:extLst>
            </p:cNvPr>
            <p:cNvSpPr>
              <a:spLocks noChangeShapeType="1"/>
            </p:cNvSpPr>
            <p:nvPr/>
          </p:nvSpPr>
          <p:spPr bwMode="auto">
            <a:xfrm>
              <a:off x="3372" y="3238"/>
              <a:ext cx="218" cy="91"/>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0" name="Line 47">
              <a:extLst>
                <a:ext uri="{FF2B5EF4-FFF2-40B4-BE49-F238E27FC236}">
                  <a16:creationId xmlns:a16="http://schemas.microsoft.com/office/drawing/2014/main" id="{8F571C18-4401-9436-75CB-F867A60E8336}"/>
                </a:ext>
              </a:extLst>
            </p:cNvPr>
            <p:cNvSpPr>
              <a:spLocks noChangeShapeType="1"/>
            </p:cNvSpPr>
            <p:nvPr/>
          </p:nvSpPr>
          <p:spPr bwMode="auto">
            <a:xfrm>
              <a:off x="3646" y="3352"/>
              <a:ext cx="220" cy="9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1" name="Line 48">
              <a:extLst>
                <a:ext uri="{FF2B5EF4-FFF2-40B4-BE49-F238E27FC236}">
                  <a16:creationId xmlns:a16="http://schemas.microsoft.com/office/drawing/2014/main" id="{733144B4-5969-E137-A947-B2A434F0FE11}"/>
                </a:ext>
              </a:extLst>
            </p:cNvPr>
            <p:cNvSpPr>
              <a:spLocks noChangeShapeType="1"/>
            </p:cNvSpPr>
            <p:nvPr/>
          </p:nvSpPr>
          <p:spPr bwMode="auto">
            <a:xfrm flipV="1">
              <a:off x="3590" y="3287"/>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2" name="Line 49">
              <a:extLst>
                <a:ext uri="{FF2B5EF4-FFF2-40B4-BE49-F238E27FC236}">
                  <a16:creationId xmlns:a16="http://schemas.microsoft.com/office/drawing/2014/main" id="{29F10426-8729-D7BB-72ED-D2EDEB06B653}"/>
                </a:ext>
              </a:extLst>
            </p:cNvPr>
            <p:cNvSpPr>
              <a:spLocks noChangeShapeType="1"/>
            </p:cNvSpPr>
            <p:nvPr/>
          </p:nvSpPr>
          <p:spPr bwMode="auto">
            <a:xfrm flipH="1">
              <a:off x="3577" y="3328"/>
              <a:ext cx="13"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3" name="Line 50">
              <a:extLst>
                <a:ext uri="{FF2B5EF4-FFF2-40B4-BE49-F238E27FC236}">
                  <a16:creationId xmlns:a16="http://schemas.microsoft.com/office/drawing/2014/main" id="{AB06D9E3-7920-D97F-B078-E8872F6C6021}"/>
                </a:ext>
              </a:extLst>
            </p:cNvPr>
            <p:cNvSpPr>
              <a:spLocks noChangeShapeType="1"/>
            </p:cNvSpPr>
            <p:nvPr/>
          </p:nvSpPr>
          <p:spPr bwMode="auto">
            <a:xfrm flipV="1">
              <a:off x="3646" y="3310"/>
              <a:ext cx="14"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4" name="Line 51">
              <a:extLst>
                <a:ext uri="{FF2B5EF4-FFF2-40B4-BE49-F238E27FC236}">
                  <a16:creationId xmlns:a16="http://schemas.microsoft.com/office/drawing/2014/main" id="{056035E3-3784-21D2-DC8A-720C88BCE061}"/>
                </a:ext>
              </a:extLst>
            </p:cNvPr>
            <p:cNvSpPr>
              <a:spLocks noChangeShapeType="1"/>
            </p:cNvSpPr>
            <p:nvPr/>
          </p:nvSpPr>
          <p:spPr bwMode="auto">
            <a:xfrm flipH="1">
              <a:off x="3634" y="3351"/>
              <a:ext cx="12" cy="42"/>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5" name="Line 52">
              <a:extLst>
                <a:ext uri="{FF2B5EF4-FFF2-40B4-BE49-F238E27FC236}">
                  <a16:creationId xmlns:a16="http://schemas.microsoft.com/office/drawing/2014/main" id="{AFB51906-6CC5-3E52-4E73-7432ECB6FAD2}"/>
                </a:ext>
              </a:extLst>
            </p:cNvPr>
            <p:cNvSpPr>
              <a:spLocks noChangeShapeType="1"/>
            </p:cNvSpPr>
            <p:nvPr/>
          </p:nvSpPr>
          <p:spPr bwMode="auto">
            <a:xfrm>
              <a:off x="3604" y="3287"/>
              <a:ext cx="30" cy="106"/>
            </a:xfrm>
            <a:prstGeom prst="line">
              <a:avLst/>
            </a:prstGeom>
            <a:noFill/>
            <a:ln w="2540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273653566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189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44412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400" b="0" dirty="0">
                <a:latin typeface="Arial" panose="020B0604020202020204" pitchFamily="34" charset="0"/>
                <a:cs typeface="Arial" panose="020B0604020202020204" pitchFamily="34" charset="0"/>
              </a:rPr>
              <a:t>The minimum required shear strength, </a:t>
            </a:r>
            <a:r>
              <a:rPr lang="en-US" altLang="en-US" sz="2400" b="0" i="1" dirty="0">
                <a:latin typeface="Arial" panose="020B0604020202020204" pitchFamily="34" charset="0"/>
                <a:cs typeface="Arial" panose="020B0604020202020204" pitchFamily="34" charset="0"/>
              </a:rPr>
              <a:t>R</a:t>
            </a:r>
            <a:r>
              <a:rPr lang="en-US" altLang="en-US" sz="2400" b="0" i="1" baseline="-25000" dirty="0">
                <a:latin typeface="Arial" panose="020B0604020202020204" pitchFamily="34" charset="0"/>
                <a:cs typeface="Arial" panose="020B0604020202020204" pitchFamily="34" charset="0"/>
              </a:rPr>
              <a:t>u</a:t>
            </a:r>
            <a:r>
              <a:rPr lang="en-US" altLang="en-US" sz="2400" b="0" i="1" dirty="0">
                <a:latin typeface="Arial" panose="020B0604020202020204" pitchFamily="34" charset="0"/>
                <a:cs typeface="Arial" panose="020B0604020202020204" pitchFamily="34" charset="0"/>
              </a:rPr>
              <a:t> </a:t>
            </a:r>
            <a:r>
              <a:rPr lang="en-US" altLang="en-US" sz="2400" b="0" dirty="0">
                <a:latin typeface="Arial" panose="020B0604020202020204" pitchFamily="34" charset="0"/>
                <a:cs typeface="Arial" panose="020B0604020202020204" pitchFamily="34" charset="0"/>
              </a:rPr>
              <a:t>, of the panel zone shall be taken as the shear generated in the panel zone when plastic hinges form in the beams. </a:t>
            </a:r>
          </a:p>
          <a:p>
            <a:pPr algn="l">
              <a:buNone/>
            </a:pPr>
            <a:endParaRPr lang="en-US" altLang="en-US" sz="1200" b="0" dirty="0">
              <a:latin typeface="Arial" panose="020B0604020202020204" pitchFamily="34" charset="0"/>
              <a:cs typeface="Arial" panose="020B0604020202020204" pitchFamily="34" charset="0"/>
            </a:endParaRPr>
          </a:p>
          <a:p>
            <a:pPr algn="l">
              <a:buNone/>
            </a:pPr>
            <a:r>
              <a:rPr lang="en-US" altLang="en-US" sz="2400" b="0" dirty="0">
                <a:latin typeface="Arial" panose="020B0604020202020204" pitchFamily="34" charset="0"/>
                <a:cs typeface="Arial" panose="020B0604020202020204" pitchFamily="34" charset="0"/>
              </a:rPr>
              <a:t>To compute panel zone shear:</a:t>
            </a:r>
          </a:p>
          <a:p>
            <a:pPr marL="1200150" lvl="1" indent="-457200">
              <a:spcBef>
                <a:spcPts val="1800"/>
              </a:spcBef>
              <a:buClr>
                <a:schemeClr val="tx1"/>
              </a:buClr>
              <a:buFont typeface="+mj-lt"/>
              <a:buAutoNum type="arabicPeriod"/>
            </a:pPr>
            <a:r>
              <a:rPr lang="en-US" altLang="en-US" sz="2400" b="0" dirty="0">
                <a:latin typeface="Arial" panose="020B0604020202020204" pitchFamily="34" charset="0"/>
                <a:cs typeface="Arial" panose="020B0604020202020204" pitchFamily="34" charset="0"/>
              </a:rPr>
              <a:t>Determine moment at beam plastic hinge locations</a:t>
            </a:r>
            <a:br>
              <a:rPr lang="en-US" altLang="en-US" sz="2400" b="0" dirty="0">
                <a:latin typeface="Arial" panose="020B0604020202020204" pitchFamily="34" charset="0"/>
                <a:cs typeface="Arial" panose="020B0604020202020204" pitchFamily="34" charset="0"/>
              </a:rPr>
            </a:br>
            <a:r>
              <a:rPr lang="en-US" altLang="en-US" sz="2400" b="0" dirty="0">
                <a:latin typeface="Arial" panose="020B0604020202020204" pitchFamily="34" charset="0"/>
                <a:cs typeface="Arial" panose="020B0604020202020204" pitchFamily="34" charset="0"/>
              </a:rPr>
              <a:t>	(1.1 </a:t>
            </a:r>
            <a:r>
              <a:rPr lang="en-US" altLang="en-US" sz="2400" b="0" i="1" dirty="0">
                <a:latin typeface="Arial" panose="020B0604020202020204" pitchFamily="34" charset="0"/>
                <a:cs typeface="Arial" panose="020B0604020202020204" pitchFamily="34" charset="0"/>
              </a:rPr>
              <a:t>R</a:t>
            </a:r>
            <a:r>
              <a:rPr lang="en-US" altLang="en-US" sz="2400" b="0" i="1" baseline="-25000" dirty="0">
                <a:latin typeface="Arial" panose="020B0604020202020204" pitchFamily="34" charset="0"/>
                <a:cs typeface="Arial" panose="020B0604020202020204" pitchFamily="34" charset="0"/>
              </a:rPr>
              <a:t>y</a:t>
            </a:r>
            <a:r>
              <a:rPr lang="en-US" altLang="en-US" sz="2400" b="0" i="1" dirty="0">
                <a:latin typeface="Arial" panose="020B0604020202020204" pitchFamily="34" charset="0"/>
                <a:cs typeface="Arial" panose="020B0604020202020204" pitchFamily="34" charset="0"/>
              </a:rPr>
              <a:t> </a:t>
            </a:r>
            <a:r>
              <a:rPr lang="en-US" altLang="en-US" sz="2400" b="0" i="1" dirty="0" err="1">
                <a:latin typeface="Arial" panose="020B0604020202020204" pitchFamily="34" charset="0"/>
                <a:cs typeface="Arial" panose="020B0604020202020204" pitchFamily="34" charset="0"/>
              </a:rPr>
              <a:t>M</a:t>
            </a:r>
            <a:r>
              <a:rPr lang="en-US" altLang="en-US" sz="2400" b="0" i="1" baseline="-25000" dirty="0" err="1">
                <a:latin typeface="Arial" panose="020B0604020202020204" pitchFamily="34" charset="0"/>
                <a:cs typeface="Arial" panose="020B0604020202020204" pitchFamily="34" charset="0"/>
              </a:rPr>
              <a:t>p</a:t>
            </a:r>
            <a:r>
              <a:rPr lang="en-US" altLang="en-US" sz="2400" b="0" dirty="0">
                <a:latin typeface="Arial" panose="020B0604020202020204" pitchFamily="34" charset="0"/>
                <a:cs typeface="Arial" panose="020B0604020202020204" pitchFamily="34" charset="0"/>
              </a:rPr>
              <a:t>  or as specified in ANSI/AISC 358)</a:t>
            </a:r>
          </a:p>
          <a:p>
            <a:pPr marL="1200150" lvl="1" indent="-457200">
              <a:spcBef>
                <a:spcPts val="1800"/>
              </a:spcBef>
              <a:buClr>
                <a:schemeClr val="tx1"/>
              </a:buClr>
              <a:buFont typeface="+mj-lt"/>
              <a:buAutoNum type="arabicPeriod"/>
            </a:pPr>
            <a:r>
              <a:rPr lang="en-US" altLang="en-US" sz="2400" b="0" dirty="0">
                <a:latin typeface="Arial" panose="020B0604020202020204" pitchFamily="34" charset="0"/>
                <a:cs typeface="Arial" panose="020B0604020202020204" pitchFamily="34" charset="0"/>
              </a:rPr>
              <a:t>Project moment at plastic hinge locations to the face of the column (based on beam moment gradient)</a:t>
            </a:r>
          </a:p>
          <a:p>
            <a:pPr marL="1200150" lvl="1" indent="-457200">
              <a:spcBef>
                <a:spcPts val="1800"/>
              </a:spcBef>
              <a:buClr>
                <a:schemeClr val="tx1"/>
              </a:buClr>
              <a:buFont typeface="+mj-lt"/>
              <a:buAutoNum type="arabicPeriod"/>
            </a:pPr>
            <a:r>
              <a:rPr lang="en-US" altLang="en-US" sz="2400" b="0" dirty="0">
                <a:latin typeface="Arial" panose="020B0604020202020204" pitchFamily="34" charset="0"/>
                <a:cs typeface="Arial" panose="020B0604020202020204" pitchFamily="34" charset="0"/>
              </a:rPr>
              <a:t>Compute panel zone shear force</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E3.6e.1  Required Shear Strength</a:t>
            </a:r>
          </a:p>
        </p:txBody>
      </p:sp>
    </p:spTree>
    <p:extLst>
      <p:ext uri="{BB962C8B-B14F-4D97-AF65-F5344CB8AC3E}">
        <p14:creationId xmlns:p14="http://schemas.microsoft.com/office/powerpoint/2010/main" val="1082989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19</a:t>
            </a:fld>
            <a:endParaRPr lang="en-US" altLang="en-US" dirty="0"/>
          </a:p>
        </p:txBody>
      </p:sp>
      <p:sp>
        <p:nvSpPr>
          <p:cNvPr id="5" name="Rectangle 5">
            <a:extLst>
              <a:ext uri="{FF2B5EF4-FFF2-40B4-BE49-F238E27FC236}">
                <a16:creationId xmlns:a16="http://schemas.microsoft.com/office/drawing/2014/main" id="{54155ABE-C94D-8B94-DA80-D69E8B4A86E0}"/>
              </a:ext>
            </a:extLst>
          </p:cNvPr>
          <p:cNvSpPr>
            <a:spLocks noChangeArrowheads="1"/>
          </p:cNvSpPr>
          <p:nvPr/>
        </p:nvSpPr>
        <p:spPr bwMode="auto">
          <a:xfrm>
            <a:off x="693105" y="2276872"/>
            <a:ext cx="10170934" cy="58115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4695425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190</a:t>
            </a:fld>
            <a:endParaRPr lang="en-US" altLang="en-US" dirty="0"/>
          </a:p>
        </p:txBody>
      </p:sp>
      <p:grpSp>
        <p:nvGrpSpPr>
          <p:cNvPr id="5" name="Group 2">
            <a:extLst>
              <a:ext uri="{FF2B5EF4-FFF2-40B4-BE49-F238E27FC236}">
                <a16:creationId xmlns:a16="http://schemas.microsoft.com/office/drawing/2014/main" id="{65D32AA7-A705-6908-58C5-FCE213A538A9}"/>
              </a:ext>
            </a:extLst>
          </p:cNvPr>
          <p:cNvGrpSpPr>
            <a:grpSpLocks/>
          </p:cNvGrpSpPr>
          <p:nvPr/>
        </p:nvGrpSpPr>
        <p:grpSpPr bwMode="auto">
          <a:xfrm>
            <a:off x="4477891" y="1170135"/>
            <a:ext cx="3562350" cy="3105150"/>
            <a:chOff x="854" y="726"/>
            <a:chExt cx="2244" cy="1956"/>
          </a:xfrm>
        </p:grpSpPr>
        <p:grpSp>
          <p:nvGrpSpPr>
            <p:cNvPr id="6" name="Group 3">
              <a:extLst>
                <a:ext uri="{FF2B5EF4-FFF2-40B4-BE49-F238E27FC236}">
                  <a16:creationId xmlns:a16="http://schemas.microsoft.com/office/drawing/2014/main" id="{97AF7A35-3D1B-8F89-CED5-8FBF9D3CF980}"/>
                </a:ext>
              </a:extLst>
            </p:cNvPr>
            <p:cNvGrpSpPr>
              <a:grpSpLocks/>
            </p:cNvGrpSpPr>
            <p:nvPr/>
          </p:nvGrpSpPr>
          <p:grpSpPr bwMode="auto">
            <a:xfrm>
              <a:off x="972" y="726"/>
              <a:ext cx="2016" cy="1956"/>
              <a:chOff x="1770" y="1092"/>
              <a:chExt cx="2016" cy="1956"/>
            </a:xfrm>
          </p:grpSpPr>
          <p:grpSp>
            <p:nvGrpSpPr>
              <p:cNvPr id="9" name="Group 4">
                <a:extLst>
                  <a:ext uri="{FF2B5EF4-FFF2-40B4-BE49-F238E27FC236}">
                    <a16:creationId xmlns:a16="http://schemas.microsoft.com/office/drawing/2014/main" id="{1E255879-F5E0-58DC-FD91-EEC3C47EC334}"/>
                  </a:ext>
                </a:extLst>
              </p:cNvPr>
              <p:cNvGrpSpPr>
                <a:grpSpLocks/>
              </p:cNvGrpSpPr>
              <p:nvPr/>
            </p:nvGrpSpPr>
            <p:grpSpPr bwMode="auto">
              <a:xfrm>
                <a:off x="1770" y="1092"/>
                <a:ext cx="2016" cy="1956"/>
                <a:chOff x="1770" y="1092"/>
                <a:chExt cx="2016" cy="1956"/>
              </a:xfrm>
            </p:grpSpPr>
            <p:grpSp>
              <p:nvGrpSpPr>
                <p:cNvPr id="16" name="Group 5">
                  <a:extLst>
                    <a:ext uri="{FF2B5EF4-FFF2-40B4-BE49-F238E27FC236}">
                      <a16:creationId xmlns:a16="http://schemas.microsoft.com/office/drawing/2014/main" id="{6DB2896A-867B-FD9F-4FE0-4A360EE1B1F8}"/>
                    </a:ext>
                  </a:extLst>
                </p:cNvPr>
                <p:cNvGrpSpPr>
                  <a:grpSpLocks/>
                </p:cNvGrpSpPr>
                <p:nvPr/>
              </p:nvGrpSpPr>
              <p:grpSpPr bwMode="auto">
                <a:xfrm>
                  <a:off x="2568" y="1092"/>
                  <a:ext cx="420" cy="1956"/>
                  <a:chOff x="2226" y="1584"/>
                  <a:chExt cx="420" cy="1956"/>
                </a:xfrm>
              </p:grpSpPr>
              <p:sp>
                <p:nvSpPr>
                  <p:cNvPr id="25" name="Rectangle 6">
                    <a:extLst>
                      <a:ext uri="{FF2B5EF4-FFF2-40B4-BE49-F238E27FC236}">
                        <a16:creationId xmlns:a16="http://schemas.microsoft.com/office/drawing/2014/main" id="{48C8932B-23FB-CAF9-9F61-EF8B667A3852}"/>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Line 7">
                    <a:extLst>
                      <a:ext uri="{FF2B5EF4-FFF2-40B4-BE49-F238E27FC236}">
                        <a16:creationId xmlns:a16="http://schemas.microsoft.com/office/drawing/2014/main" id="{A324BE30-B4F5-6081-3CFD-54A05A6A057C}"/>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8">
                    <a:extLst>
                      <a:ext uri="{FF2B5EF4-FFF2-40B4-BE49-F238E27FC236}">
                        <a16:creationId xmlns:a16="http://schemas.microsoft.com/office/drawing/2014/main" id="{2B4FA341-0C3C-835E-E8EE-C7CCD4844EC9}"/>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 name="Group 9">
                  <a:extLst>
                    <a:ext uri="{FF2B5EF4-FFF2-40B4-BE49-F238E27FC236}">
                      <a16:creationId xmlns:a16="http://schemas.microsoft.com/office/drawing/2014/main" id="{7AB12BF6-43CA-2060-0F0E-549587E9CE70}"/>
                    </a:ext>
                  </a:extLst>
                </p:cNvPr>
                <p:cNvGrpSpPr>
                  <a:grpSpLocks/>
                </p:cNvGrpSpPr>
                <p:nvPr/>
              </p:nvGrpSpPr>
              <p:grpSpPr bwMode="auto">
                <a:xfrm>
                  <a:off x="2988" y="1704"/>
                  <a:ext cx="798" cy="708"/>
                  <a:chOff x="3090" y="1704"/>
                  <a:chExt cx="798" cy="708"/>
                </a:xfrm>
              </p:grpSpPr>
              <p:sp>
                <p:nvSpPr>
                  <p:cNvPr id="22" name="Rectangle 10">
                    <a:extLst>
                      <a:ext uri="{FF2B5EF4-FFF2-40B4-BE49-F238E27FC236}">
                        <a16:creationId xmlns:a16="http://schemas.microsoft.com/office/drawing/2014/main" id="{F791F982-58C0-2F83-5931-7B40AD557861}"/>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Line 11">
                    <a:extLst>
                      <a:ext uri="{FF2B5EF4-FFF2-40B4-BE49-F238E27FC236}">
                        <a16:creationId xmlns:a16="http://schemas.microsoft.com/office/drawing/2014/main" id="{4BD813B9-5D37-A97A-6F45-E335024683DF}"/>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12">
                    <a:extLst>
                      <a:ext uri="{FF2B5EF4-FFF2-40B4-BE49-F238E27FC236}">
                        <a16:creationId xmlns:a16="http://schemas.microsoft.com/office/drawing/2014/main" id="{0480933C-F41E-8441-5E68-345623295FFB}"/>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8" name="Group 13">
                  <a:extLst>
                    <a:ext uri="{FF2B5EF4-FFF2-40B4-BE49-F238E27FC236}">
                      <a16:creationId xmlns:a16="http://schemas.microsoft.com/office/drawing/2014/main" id="{8D07C42A-7524-817F-63C5-9F0AE23E7908}"/>
                    </a:ext>
                  </a:extLst>
                </p:cNvPr>
                <p:cNvGrpSpPr>
                  <a:grpSpLocks/>
                </p:cNvGrpSpPr>
                <p:nvPr/>
              </p:nvGrpSpPr>
              <p:grpSpPr bwMode="auto">
                <a:xfrm>
                  <a:off x="1770" y="1704"/>
                  <a:ext cx="798" cy="708"/>
                  <a:chOff x="3090" y="1704"/>
                  <a:chExt cx="798" cy="708"/>
                </a:xfrm>
              </p:grpSpPr>
              <p:sp>
                <p:nvSpPr>
                  <p:cNvPr id="19" name="Rectangle 14">
                    <a:extLst>
                      <a:ext uri="{FF2B5EF4-FFF2-40B4-BE49-F238E27FC236}">
                        <a16:creationId xmlns:a16="http://schemas.microsoft.com/office/drawing/2014/main" id="{B2C27BDE-CFA8-357D-AEB8-6BEC47F5C0F5}"/>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Line 15">
                    <a:extLst>
                      <a:ext uri="{FF2B5EF4-FFF2-40B4-BE49-F238E27FC236}">
                        <a16:creationId xmlns:a16="http://schemas.microsoft.com/office/drawing/2014/main" id="{2EF2F00A-0EFC-C47D-A2B3-D8791915DD79}"/>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16">
                    <a:extLst>
                      <a:ext uri="{FF2B5EF4-FFF2-40B4-BE49-F238E27FC236}">
                        <a16:creationId xmlns:a16="http://schemas.microsoft.com/office/drawing/2014/main" id="{6891DA02-F684-79D9-42D4-19F6BCE6EAEE}"/>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0" name="Group 17">
                <a:extLst>
                  <a:ext uri="{FF2B5EF4-FFF2-40B4-BE49-F238E27FC236}">
                    <a16:creationId xmlns:a16="http://schemas.microsoft.com/office/drawing/2014/main" id="{D042D824-FA6F-B19D-743E-116BE85F1591}"/>
                  </a:ext>
                </a:extLst>
              </p:cNvPr>
              <p:cNvGrpSpPr>
                <a:grpSpLocks/>
              </p:cNvGrpSpPr>
              <p:nvPr/>
            </p:nvGrpSpPr>
            <p:grpSpPr bwMode="auto">
              <a:xfrm>
                <a:off x="2642" y="1708"/>
                <a:ext cx="264" cy="48"/>
                <a:chOff x="2642" y="1708"/>
                <a:chExt cx="264" cy="48"/>
              </a:xfrm>
            </p:grpSpPr>
            <p:sp>
              <p:nvSpPr>
                <p:cNvPr id="14" name="Line 18">
                  <a:extLst>
                    <a:ext uri="{FF2B5EF4-FFF2-40B4-BE49-F238E27FC236}">
                      <a16:creationId xmlns:a16="http://schemas.microsoft.com/office/drawing/2014/main" id="{C559396C-4FFA-AAD9-D4D9-EB72D1E9C53B}"/>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9">
                  <a:extLst>
                    <a:ext uri="{FF2B5EF4-FFF2-40B4-BE49-F238E27FC236}">
                      <a16:creationId xmlns:a16="http://schemas.microsoft.com/office/drawing/2014/main" id="{E9B86642-8F29-D684-77FF-115C6224B7BF}"/>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 name="Group 20">
                <a:extLst>
                  <a:ext uri="{FF2B5EF4-FFF2-40B4-BE49-F238E27FC236}">
                    <a16:creationId xmlns:a16="http://schemas.microsoft.com/office/drawing/2014/main" id="{5297840B-9BDA-1204-4FDF-487C356EA054}"/>
                  </a:ext>
                </a:extLst>
              </p:cNvPr>
              <p:cNvGrpSpPr>
                <a:grpSpLocks/>
              </p:cNvGrpSpPr>
              <p:nvPr/>
            </p:nvGrpSpPr>
            <p:grpSpPr bwMode="auto">
              <a:xfrm>
                <a:off x="2646" y="2356"/>
                <a:ext cx="264" cy="48"/>
                <a:chOff x="2642" y="1708"/>
                <a:chExt cx="264" cy="48"/>
              </a:xfrm>
            </p:grpSpPr>
            <p:sp>
              <p:nvSpPr>
                <p:cNvPr id="12" name="Line 21">
                  <a:extLst>
                    <a:ext uri="{FF2B5EF4-FFF2-40B4-BE49-F238E27FC236}">
                      <a16:creationId xmlns:a16="http://schemas.microsoft.com/office/drawing/2014/main" id="{61D487F4-B16E-E5AD-9D72-BF5B48429A76}"/>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22">
                  <a:extLst>
                    <a:ext uri="{FF2B5EF4-FFF2-40B4-BE49-F238E27FC236}">
                      <a16:creationId xmlns:a16="http://schemas.microsoft.com/office/drawing/2014/main" id="{C48DA30B-9873-3F9F-85B0-F383248FB9AE}"/>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7" name="Oval 23">
              <a:extLst>
                <a:ext uri="{FF2B5EF4-FFF2-40B4-BE49-F238E27FC236}">
                  <a16:creationId xmlns:a16="http://schemas.microsoft.com/office/drawing/2014/main" id="{0CA22B04-50C7-551B-8647-88FDD81551A6}"/>
                </a:ext>
              </a:extLst>
            </p:cNvPr>
            <p:cNvSpPr>
              <a:spLocks noChangeArrowheads="1"/>
            </p:cNvSpPr>
            <p:nvPr/>
          </p:nvSpPr>
          <p:spPr bwMode="auto">
            <a:xfrm>
              <a:off x="2862" y="1572"/>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Oval 24">
              <a:extLst>
                <a:ext uri="{FF2B5EF4-FFF2-40B4-BE49-F238E27FC236}">
                  <a16:creationId xmlns:a16="http://schemas.microsoft.com/office/drawing/2014/main" id="{BC613522-7432-E179-8C8B-AD5BFDB9CC8C}"/>
                </a:ext>
              </a:extLst>
            </p:cNvPr>
            <p:cNvSpPr>
              <a:spLocks noChangeArrowheads="1"/>
            </p:cNvSpPr>
            <p:nvPr/>
          </p:nvSpPr>
          <p:spPr bwMode="auto">
            <a:xfrm>
              <a:off x="854" y="1550"/>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28" name="Line 29">
            <a:extLst>
              <a:ext uri="{FF2B5EF4-FFF2-40B4-BE49-F238E27FC236}">
                <a16:creationId xmlns:a16="http://schemas.microsoft.com/office/drawing/2014/main" id="{2FDE9427-64D9-6E56-1308-6A7F2F018383}"/>
              </a:ext>
            </a:extLst>
          </p:cNvPr>
          <p:cNvSpPr>
            <a:spLocks noChangeShapeType="1"/>
          </p:cNvSpPr>
          <p:nvPr/>
        </p:nvSpPr>
        <p:spPr bwMode="auto">
          <a:xfrm>
            <a:off x="4665216" y="4497535"/>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0">
            <a:extLst>
              <a:ext uri="{FF2B5EF4-FFF2-40B4-BE49-F238E27FC236}">
                <a16:creationId xmlns:a16="http://schemas.microsoft.com/office/drawing/2014/main" id="{8572DAD7-22D9-A1C7-C212-9814994FA808}"/>
              </a:ext>
            </a:extLst>
          </p:cNvPr>
          <p:cNvSpPr>
            <a:spLocks noChangeShapeType="1"/>
          </p:cNvSpPr>
          <p:nvPr/>
        </p:nvSpPr>
        <p:spPr bwMode="auto">
          <a:xfrm>
            <a:off x="6598791" y="4516585"/>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Arc 31">
            <a:extLst>
              <a:ext uri="{FF2B5EF4-FFF2-40B4-BE49-F238E27FC236}">
                <a16:creationId xmlns:a16="http://schemas.microsoft.com/office/drawing/2014/main" id="{89A69EC5-26E2-FFE3-6E32-BAF7CB510FE6}"/>
              </a:ext>
            </a:extLst>
          </p:cNvPr>
          <p:cNvSpPr>
            <a:spLocks/>
          </p:cNvSpPr>
          <p:nvPr/>
        </p:nvSpPr>
        <p:spPr bwMode="auto">
          <a:xfrm rot="2496519">
            <a:off x="642099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Arc 32">
            <a:extLst>
              <a:ext uri="{FF2B5EF4-FFF2-40B4-BE49-F238E27FC236}">
                <a16:creationId xmlns:a16="http://schemas.microsoft.com/office/drawing/2014/main" id="{B5405B6B-F823-08B2-2896-D3F877D2BC36}"/>
              </a:ext>
            </a:extLst>
          </p:cNvPr>
          <p:cNvSpPr>
            <a:spLocks/>
          </p:cNvSpPr>
          <p:nvPr/>
        </p:nvSpPr>
        <p:spPr bwMode="auto">
          <a:xfrm rot="2496519" flipH="1" flipV="1">
            <a:off x="369684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Text Box 33">
            <a:extLst>
              <a:ext uri="{FF2B5EF4-FFF2-40B4-BE49-F238E27FC236}">
                <a16:creationId xmlns:a16="http://schemas.microsoft.com/office/drawing/2014/main" id="{3948271A-B1E3-6D4B-0D78-D4B442A068DE}"/>
              </a:ext>
            </a:extLst>
          </p:cNvPr>
          <p:cNvSpPr txBox="1">
            <a:spLocks noChangeArrowheads="1"/>
          </p:cNvSpPr>
          <p:nvPr/>
        </p:nvSpPr>
        <p:spPr bwMode="auto">
          <a:xfrm>
            <a:off x="8497441" y="262428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pr-2</a:t>
            </a:r>
            <a:endParaRPr lang="en-US" altLang="en-US" i="1" dirty="0"/>
          </a:p>
        </p:txBody>
      </p:sp>
      <p:sp>
        <p:nvSpPr>
          <p:cNvPr id="33" name="Text Box 34">
            <a:extLst>
              <a:ext uri="{FF2B5EF4-FFF2-40B4-BE49-F238E27FC236}">
                <a16:creationId xmlns:a16="http://schemas.microsoft.com/office/drawing/2014/main" id="{8FC7A183-5A68-904D-B9AC-5DF36E17A6A0}"/>
              </a:ext>
            </a:extLst>
          </p:cNvPr>
          <p:cNvSpPr txBox="1">
            <a:spLocks noChangeArrowheads="1"/>
          </p:cNvSpPr>
          <p:nvPr/>
        </p:nvSpPr>
        <p:spPr bwMode="auto">
          <a:xfrm>
            <a:off x="2845941" y="247823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pr1</a:t>
            </a:r>
            <a:endParaRPr lang="en-US" altLang="en-US" i="1" dirty="0"/>
          </a:p>
        </p:txBody>
      </p:sp>
      <p:sp>
        <p:nvSpPr>
          <p:cNvPr id="34" name="Line 35">
            <a:extLst>
              <a:ext uri="{FF2B5EF4-FFF2-40B4-BE49-F238E27FC236}">
                <a16:creationId xmlns:a16="http://schemas.microsoft.com/office/drawing/2014/main" id="{66B52C34-60E6-8028-0A76-11EA462BD791}"/>
              </a:ext>
            </a:extLst>
          </p:cNvPr>
          <p:cNvSpPr>
            <a:spLocks noChangeShapeType="1"/>
          </p:cNvSpPr>
          <p:nvPr/>
        </p:nvSpPr>
        <p:spPr bwMode="auto">
          <a:xfrm flipV="1">
            <a:off x="8335516" y="2224235"/>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6">
            <a:extLst>
              <a:ext uri="{FF2B5EF4-FFF2-40B4-BE49-F238E27FC236}">
                <a16:creationId xmlns:a16="http://schemas.microsoft.com/office/drawing/2014/main" id="{1BD98055-D0C5-D4B4-7214-2A6250F620A0}"/>
              </a:ext>
            </a:extLst>
          </p:cNvPr>
          <p:cNvSpPr>
            <a:spLocks noChangeShapeType="1"/>
          </p:cNvSpPr>
          <p:nvPr/>
        </p:nvSpPr>
        <p:spPr bwMode="auto">
          <a:xfrm>
            <a:off x="4236591" y="2306785"/>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Text Box 37">
            <a:extLst>
              <a:ext uri="{FF2B5EF4-FFF2-40B4-BE49-F238E27FC236}">
                <a16:creationId xmlns:a16="http://schemas.microsoft.com/office/drawing/2014/main" id="{1FBC4023-B16F-1A77-3EAF-FB36CA5F337F}"/>
              </a:ext>
            </a:extLst>
          </p:cNvPr>
          <p:cNvSpPr txBox="1">
            <a:spLocks noChangeArrowheads="1"/>
          </p:cNvSpPr>
          <p:nvPr/>
        </p:nvSpPr>
        <p:spPr bwMode="auto">
          <a:xfrm>
            <a:off x="7279829" y="1779735"/>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beam-2</a:t>
            </a:r>
            <a:endParaRPr lang="en-US" altLang="en-US" i="1" dirty="0"/>
          </a:p>
        </p:txBody>
      </p:sp>
      <p:sp>
        <p:nvSpPr>
          <p:cNvPr id="37" name="Text Box 38">
            <a:extLst>
              <a:ext uri="{FF2B5EF4-FFF2-40B4-BE49-F238E27FC236}">
                <a16:creationId xmlns:a16="http://schemas.microsoft.com/office/drawing/2014/main" id="{6BCA1453-CDF6-D3D8-6FBA-D03DF178C2C7}"/>
              </a:ext>
            </a:extLst>
          </p:cNvPr>
          <p:cNvSpPr txBox="1">
            <a:spLocks noChangeArrowheads="1"/>
          </p:cNvSpPr>
          <p:nvPr/>
        </p:nvSpPr>
        <p:spPr bwMode="auto">
          <a:xfrm>
            <a:off x="2888804" y="3211660"/>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beam-1</a:t>
            </a:r>
            <a:endParaRPr lang="en-US" altLang="en-US" i="1" dirty="0"/>
          </a:p>
        </p:txBody>
      </p:sp>
      <p:sp>
        <p:nvSpPr>
          <p:cNvPr id="38" name="Text Box 39">
            <a:extLst>
              <a:ext uri="{FF2B5EF4-FFF2-40B4-BE49-F238E27FC236}">
                <a16:creationId xmlns:a16="http://schemas.microsoft.com/office/drawing/2014/main" id="{6D44F736-2B5B-EA60-3EC8-E86A4575F374}"/>
              </a:ext>
            </a:extLst>
          </p:cNvPr>
          <p:cNvSpPr txBox="1">
            <a:spLocks noChangeArrowheads="1"/>
          </p:cNvSpPr>
          <p:nvPr/>
        </p:nvSpPr>
        <p:spPr bwMode="auto">
          <a:xfrm>
            <a:off x="2906266" y="119394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a:t>Beam 1</a:t>
            </a:r>
          </a:p>
        </p:txBody>
      </p:sp>
      <p:sp>
        <p:nvSpPr>
          <p:cNvPr id="39" name="Text Box 40">
            <a:extLst>
              <a:ext uri="{FF2B5EF4-FFF2-40B4-BE49-F238E27FC236}">
                <a16:creationId xmlns:a16="http://schemas.microsoft.com/office/drawing/2014/main" id="{81D5DAC1-56FD-7CC1-4564-30BFA2EC4D54}"/>
              </a:ext>
            </a:extLst>
          </p:cNvPr>
          <p:cNvSpPr txBox="1">
            <a:spLocks noChangeArrowheads="1"/>
          </p:cNvSpPr>
          <p:nvPr/>
        </p:nvSpPr>
        <p:spPr bwMode="auto">
          <a:xfrm>
            <a:off x="7554466" y="119394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Beam 2</a:t>
            </a:r>
          </a:p>
        </p:txBody>
      </p:sp>
      <p:sp>
        <p:nvSpPr>
          <p:cNvPr id="40" name="Line 41">
            <a:extLst>
              <a:ext uri="{FF2B5EF4-FFF2-40B4-BE49-F238E27FC236}">
                <a16:creationId xmlns:a16="http://schemas.microsoft.com/office/drawing/2014/main" id="{E6DA3511-B698-F3C1-917F-49A16BD4EC56}"/>
              </a:ext>
            </a:extLst>
          </p:cNvPr>
          <p:cNvSpPr>
            <a:spLocks noChangeShapeType="1"/>
          </p:cNvSpPr>
          <p:nvPr/>
        </p:nvSpPr>
        <p:spPr bwMode="auto">
          <a:xfrm>
            <a:off x="4639816" y="1590823"/>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42">
            <a:extLst>
              <a:ext uri="{FF2B5EF4-FFF2-40B4-BE49-F238E27FC236}">
                <a16:creationId xmlns:a16="http://schemas.microsoft.com/office/drawing/2014/main" id="{93C6F7BF-3CE8-CBD9-80E4-F0FD464C9BC2}"/>
              </a:ext>
            </a:extLst>
          </p:cNvPr>
          <p:cNvSpPr>
            <a:spLocks noChangeShapeType="1"/>
          </p:cNvSpPr>
          <p:nvPr/>
        </p:nvSpPr>
        <p:spPr bwMode="auto">
          <a:xfrm flipH="1">
            <a:off x="7106791" y="1590823"/>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Text Box 43">
            <a:extLst>
              <a:ext uri="{FF2B5EF4-FFF2-40B4-BE49-F238E27FC236}">
                <a16:creationId xmlns:a16="http://schemas.microsoft.com/office/drawing/2014/main" id="{644DA64E-4D41-847B-10F3-F20ECD4E9A60}"/>
              </a:ext>
            </a:extLst>
          </p:cNvPr>
          <p:cNvSpPr txBox="1">
            <a:spLocks noChangeArrowheads="1"/>
          </p:cNvSpPr>
          <p:nvPr/>
        </p:nvSpPr>
        <p:spPr bwMode="auto">
          <a:xfrm>
            <a:off x="8335516" y="3633935"/>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3" name="Freeform 44">
            <a:extLst>
              <a:ext uri="{FF2B5EF4-FFF2-40B4-BE49-F238E27FC236}">
                <a16:creationId xmlns:a16="http://schemas.microsoft.com/office/drawing/2014/main" id="{FE50E4C5-0586-691D-CF97-1D757EE23125}"/>
              </a:ext>
            </a:extLst>
          </p:cNvPr>
          <p:cNvSpPr>
            <a:spLocks/>
          </p:cNvSpPr>
          <p:nvPr/>
        </p:nvSpPr>
        <p:spPr bwMode="auto">
          <a:xfrm>
            <a:off x="7973566" y="2925910"/>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Text Box 45">
            <a:extLst>
              <a:ext uri="{FF2B5EF4-FFF2-40B4-BE49-F238E27FC236}">
                <a16:creationId xmlns:a16="http://schemas.microsoft.com/office/drawing/2014/main" id="{E1534945-56C4-9040-20E7-97CCDF07D785}"/>
              </a:ext>
            </a:extLst>
          </p:cNvPr>
          <p:cNvSpPr txBox="1">
            <a:spLocks noChangeArrowheads="1"/>
          </p:cNvSpPr>
          <p:nvPr/>
        </p:nvSpPr>
        <p:spPr bwMode="auto">
          <a:xfrm>
            <a:off x="1744216" y="1624160"/>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a:t>Plastic Hinge Location</a:t>
            </a:r>
          </a:p>
        </p:txBody>
      </p:sp>
      <p:sp>
        <p:nvSpPr>
          <p:cNvPr id="45" name="Freeform 46">
            <a:extLst>
              <a:ext uri="{FF2B5EF4-FFF2-40B4-BE49-F238E27FC236}">
                <a16:creationId xmlns:a16="http://schemas.microsoft.com/office/drawing/2014/main" id="{378CF260-4F6F-CA6B-E054-64754F83F46D}"/>
              </a:ext>
            </a:extLst>
          </p:cNvPr>
          <p:cNvSpPr>
            <a:spLocks/>
          </p:cNvSpPr>
          <p:nvPr/>
        </p:nvSpPr>
        <p:spPr bwMode="auto">
          <a:xfrm>
            <a:off x="4188966" y="1808310"/>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Text Box 47">
            <a:extLst>
              <a:ext uri="{FF2B5EF4-FFF2-40B4-BE49-F238E27FC236}">
                <a16:creationId xmlns:a16="http://schemas.microsoft.com/office/drawing/2014/main" id="{1B23D59E-2C90-F94C-722D-067AF65027B6}"/>
              </a:ext>
            </a:extLst>
          </p:cNvPr>
          <p:cNvSpPr txBox="1">
            <a:spLocks noChangeArrowheads="1"/>
          </p:cNvSpPr>
          <p:nvPr/>
        </p:nvSpPr>
        <p:spPr bwMode="auto">
          <a:xfrm>
            <a:off x="4601716" y="4008585"/>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7" name="Text Box 48">
            <a:extLst>
              <a:ext uri="{FF2B5EF4-FFF2-40B4-BE49-F238E27FC236}">
                <a16:creationId xmlns:a16="http://schemas.microsoft.com/office/drawing/2014/main" id="{BD7E077F-CC98-8DC4-56E0-07A5AC130E3A}"/>
              </a:ext>
            </a:extLst>
          </p:cNvPr>
          <p:cNvSpPr txBox="1">
            <a:spLocks noChangeArrowheads="1"/>
          </p:cNvSpPr>
          <p:nvPr/>
        </p:nvSpPr>
        <p:spPr bwMode="auto">
          <a:xfrm>
            <a:off x="6535291" y="4008585"/>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8" name="Arc 49">
            <a:extLst>
              <a:ext uri="{FF2B5EF4-FFF2-40B4-BE49-F238E27FC236}">
                <a16:creationId xmlns:a16="http://schemas.microsoft.com/office/drawing/2014/main" id="{0D1B68B5-E1CC-AA28-B141-BD20CAC2030C}"/>
              </a:ext>
            </a:extLst>
          </p:cNvPr>
          <p:cNvSpPr>
            <a:spLocks/>
          </p:cNvSpPr>
          <p:nvPr/>
        </p:nvSpPr>
        <p:spPr bwMode="auto">
          <a:xfrm rot="2496519" flipH="1" flipV="1">
            <a:off x="554469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Text Box 50">
            <a:extLst>
              <a:ext uri="{FF2B5EF4-FFF2-40B4-BE49-F238E27FC236}">
                <a16:creationId xmlns:a16="http://schemas.microsoft.com/office/drawing/2014/main" id="{6F46664C-D775-B6D7-4BDD-6A872E7A643E}"/>
              </a:ext>
            </a:extLst>
          </p:cNvPr>
          <p:cNvSpPr txBox="1">
            <a:spLocks noChangeArrowheads="1"/>
          </p:cNvSpPr>
          <p:nvPr/>
        </p:nvSpPr>
        <p:spPr bwMode="auto">
          <a:xfrm>
            <a:off x="4722366" y="249728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f1</a:t>
            </a:r>
            <a:endParaRPr lang="en-US" altLang="en-US" b="1" i="1" dirty="0"/>
          </a:p>
        </p:txBody>
      </p:sp>
      <p:sp>
        <p:nvSpPr>
          <p:cNvPr id="50" name="Text Box 51">
            <a:extLst>
              <a:ext uri="{FF2B5EF4-FFF2-40B4-BE49-F238E27FC236}">
                <a16:creationId xmlns:a16="http://schemas.microsoft.com/office/drawing/2014/main" id="{6AADF4E8-93C8-1DCE-6847-5C32620B56AE}"/>
              </a:ext>
            </a:extLst>
          </p:cNvPr>
          <p:cNvSpPr txBox="1">
            <a:spLocks noChangeArrowheads="1"/>
          </p:cNvSpPr>
          <p:nvPr/>
        </p:nvSpPr>
        <p:spPr bwMode="auto">
          <a:xfrm>
            <a:off x="6522591" y="2513160"/>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f2</a:t>
            </a:r>
            <a:endParaRPr lang="en-US" altLang="en-US" b="1" i="1" dirty="0"/>
          </a:p>
        </p:txBody>
      </p:sp>
      <p:sp>
        <p:nvSpPr>
          <p:cNvPr id="51" name="Arc 53">
            <a:extLst>
              <a:ext uri="{FF2B5EF4-FFF2-40B4-BE49-F238E27FC236}">
                <a16:creationId xmlns:a16="http://schemas.microsoft.com/office/drawing/2014/main" id="{482B9772-7935-D676-337F-024047C00A87}"/>
              </a:ext>
            </a:extLst>
          </p:cNvPr>
          <p:cNvSpPr>
            <a:spLocks/>
          </p:cNvSpPr>
          <p:nvPr/>
        </p:nvSpPr>
        <p:spPr bwMode="auto">
          <a:xfrm rot="2496519">
            <a:off x="8297416" y="2411560"/>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25">
            <a:extLst>
              <a:ext uri="{FF2B5EF4-FFF2-40B4-BE49-F238E27FC236}">
                <a16:creationId xmlns:a16="http://schemas.microsoft.com/office/drawing/2014/main" id="{2DD4A038-0C4A-3BC6-5B61-4DEEFFEB501B}"/>
              </a:ext>
            </a:extLst>
          </p:cNvPr>
          <p:cNvSpPr>
            <a:spLocks noChangeShapeType="1"/>
          </p:cNvSpPr>
          <p:nvPr/>
        </p:nvSpPr>
        <p:spPr bwMode="auto">
          <a:xfrm>
            <a:off x="4665216" y="3440260"/>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26">
            <a:extLst>
              <a:ext uri="{FF2B5EF4-FFF2-40B4-BE49-F238E27FC236}">
                <a16:creationId xmlns:a16="http://schemas.microsoft.com/office/drawing/2014/main" id="{00717F24-3839-83B8-FFB5-58F2416AB3F7}"/>
              </a:ext>
            </a:extLst>
          </p:cNvPr>
          <p:cNvSpPr>
            <a:spLocks noChangeShapeType="1"/>
          </p:cNvSpPr>
          <p:nvPr/>
        </p:nvSpPr>
        <p:spPr bwMode="auto">
          <a:xfrm>
            <a:off x="7865616" y="3440260"/>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27">
            <a:extLst>
              <a:ext uri="{FF2B5EF4-FFF2-40B4-BE49-F238E27FC236}">
                <a16:creationId xmlns:a16="http://schemas.microsoft.com/office/drawing/2014/main" id="{D8B2424D-67AA-ED21-506F-26D442274318}"/>
              </a:ext>
            </a:extLst>
          </p:cNvPr>
          <p:cNvSpPr>
            <a:spLocks noChangeShapeType="1"/>
          </p:cNvSpPr>
          <p:nvPr/>
        </p:nvSpPr>
        <p:spPr bwMode="auto">
          <a:xfrm>
            <a:off x="5932041" y="4303860"/>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8">
            <a:extLst>
              <a:ext uri="{FF2B5EF4-FFF2-40B4-BE49-F238E27FC236}">
                <a16:creationId xmlns:a16="http://schemas.microsoft.com/office/drawing/2014/main" id="{92CDEB75-E24D-A933-349E-D8559118C712}"/>
              </a:ext>
            </a:extLst>
          </p:cNvPr>
          <p:cNvSpPr>
            <a:spLocks noChangeShapeType="1"/>
          </p:cNvSpPr>
          <p:nvPr/>
        </p:nvSpPr>
        <p:spPr bwMode="auto">
          <a:xfrm>
            <a:off x="6598791" y="4309585"/>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6" name="Text Box 52">
            <a:extLst>
              <a:ext uri="{FF2B5EF4-FFF2-40B4-BE49-F238E27FC236}">
                <a16:creationId xmlns:a16="http://schemas.microsoft.com/office/drawing/2014/main" id="{5516B1A8-3373-4755-9673-8F3609D12210}"/>
              </a:ext>
            </a:extLst>
          </p:cNvPr>
          <p:cNvSpPr txBox="1">
            <a:spLocks noChangeArrowheads="1"/>
          </p:cNvSpPr>
          <p:nvPr/>
        </p:nvSpPr>
        <p:spPr bwMode="auto">
          <a:xfrm>
            <a:off x="1940366" y="4708032"/>
            <a:ext cx="8711561" cy="193899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000" b="0" i="1" dirty="0" err="1">
                <a:latin typeface="+mn-lt"/>
              </a:rPr>
              <a:t>M</a:t>
            </a:r>
            <a:r>
              <a:rPr lang="en-US" altLang="en-US" sz="2000" b="0" i="1" baseline="-25000" dirty="0" err="1">
                <a:latin typeface="+mn-lt"/>
              </a:rPr>
              <a:t>pr</a:t>
            </a:r>
            <a:r>
              <a:rPr lang="en-US" altLang="en-US" sz="2000" b="0" i="1" dirty="0">
                <a:latin typeface="+mn-lt"/>
              </a:rPr>
              <a:t> 	</a:t>
            </a:r>
            <a:r>
              <a:rPr lang="en-US" altLang="en-US" sz="2000" b="0" dirty="0">
                <a:latin typeface="+mn-lt"/>
              </a:rPr>
              <a:t>= expected moment at plastic hinge = 1.1 </a:t>
            </a:r>
            <a:r>
              <a:rPr lang="en-US" altLang="en-US" sz="2000" b="0" i="1" dirty="0">
                <a:latin typeface="+mn-lt"/>
              </a:rPr>
              <a:t>R</a:t>
            </a:r>
            <a:r>
              <a:rPr lang="en-US" altLang="en-US" sz="2000" b="0" i="1" baseline="-25000" dirty="0">
                <a:latin typeface="+mn-lt"/>
              </a:rPr>
              <a:t>y</a:t>
            </a:r>
            <a:r>
              <a:rPr lang="en-US" altLang="en-US" sz="2000" b="0" i="1" dirty="0">
                <a:latin typeface="+mn-lt"/>
              </a:rPr>
              <a:t> </a:t>
            </a:r>
            <a:r>
              <a:rPr lang="en-US" altLang="en-US" sz="2000" b="0" i="1" dirty="0" err="1">
                <a:latin typeface="+mn-lt"/>
              </a:rPr>
              <a:t>M</a:t>
            </a:r>
            <a:r>
              <a:rPr lang="en-US" altLang="en-US" sz="2000" b="0" i="1" baseline="-25000" dirty="0" err="1">
                <a:latin typeface="+mn-lt"/>
              </a:rPr>
              <a:t>p</a:t>
            </a:r>
            <a:r>
              <a:rPr lang="en-US" altLang="en-US" sz="2000" b="0" i="1" dirty="0">
                <a:latin typeface="+mn-lt"/>
              </a:rPr>
              <a:t> </a:t>
            </a:r>
            <a:r>
              <a:rPr lang="en-US" altLang="en-US" sz="2000" b="0" dirty="0">
                <a:latin typeface="+mn-lt"/>
              </a:rPr>
              <a:t> or as specified in               	ANSI/AISC 358</a:t>
            </a:r>
          </a:p>
          <a:p>
            <a:pPr>
              <a:spcBef>
                <a:spcPct val="50000"/>
              </a:spcBef>
              <a:buClrTx/>
              <a:buSzTx/>
              <a:buFontTx/>
              <a:buNone/>
            </a:pPr>
            <a:r>
              <a:rPr lang="en-US" altLang="en-US" sz="2000" b="0" i="1" dirty="0" err="1">
                <a:latin typeface="+mn-lt"/>
              </a:rPr>
              <a:t>V</a:t>
            </a:r>
            <a:r>
              <a:rPr lang="en-US" altLang="en-US" sz="2000" b="0" i="1" baseline="-25000" dirty="0" err="1">
                <a:latin typeface="+mn-lt"/>
              </a:rPr>
              <a:t>beam</a:t>
            </a:r>
            <a:r>
              <a:rPr lang="en-US" altLang="en-US" sz="2000" b="0" i="1" dirty="0">
                <a:latin typeface="+mn-lt"/>
              </a:rPr>
              <a:t> 	= </a:t>
            </a:r>
            <a:r>
              <a:rPr lang="en-US" altLang="en-US" sz="2000" b="0" dirty="0">
                <a:latin typeface="+mn-lt"/>
              </a:rPr>
              <a:t>beam shear (see Section E3.6d - beam required shear strength)</a:t>
            </a:r>
          </a:p>
          <a:p>
            <a:pPr>
              <a:spcBef>
                <a:spcPct val="50000"/>
              </a:spcBef>
              <a:buClrTx/>
              <a:buSzTx/>
              <a:buFontTx/>
              <a:buNone/>
            </a:pPr>
            <a:r>
              <a:rPr lang="en-US" altLang="en-US" sz="2000" b="0" i="1" dirty="0" err="1">
                <a:latin typeface="+mn-lt"/>
              </a:rPr>
              <a:t>s</a:t>
            </a:r>
            <a:r>
              <a:rPr lang="en-US" altLang="en-US" sz="2000" b="0" i="1" baseline="-25000" dirty="0" err="1">
                <a:latin typeface="+mn-lt"/>
              </a:rPr>
              <a:t>h</a:t>
            </a:r>
            <a:r>
              <a:rPr lang="en-US" altLang="en-US" sz="2000" b="0" dirty="0">
                <a:latin typeface="+mn-lt"/>
              </a:rPr>
              <a:t> 	=  distance from face of column to beam plastic hinge location 	(specified in ANSI/AISC 358)</a:t>
            </a:r>
            <a:endParaRPr lang="en-US" altLang="en-US" sz="2000" b="0" i="1" dirty="0">
              <a:latin typeface="+mn-lt"/>
            </a:endParaRPr>
          </a:p>
        </p:txBody>
      </p:sp>
    </p:spTree>
    <p:extLst>
      <p:ext uri="{BB962C8B-B14F-4D97-AF65-F5344CB8AC3E}">
        <p14:creationId xmlns:p14="http://schemas.microsoft.com/office/powerpoint/2010/main" val="307240325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191</a:t>
            </a:fld>
            <a:endParaRPr lang="en-US" altLang="en-US" dirty="0"/>
          </a:p>
        </p:txBody>
      </p:sp>
      <p:grpSp>
        <p:nvGrpSpPr>
          <p:cNvPr id="5" name="Group 2">
            <a:extLst>
              <a:ext uri="{FF2B5EF4-FFF2-40B4-BE49-F238E27FC236}">
                <a16:creationId xmlns:a16="http://schemas.microsoft.com/office/drawing/2014/main" id="{65D32AA7-A705-6908-58C5-FCE213A538A9}"/>
              </a:ext>
            </a:extLst>
          </p:cNvPr>
          <p:cNvGrpSpPr>
            <a:grpSpLocks/>
          </p:cNvGrpSpPr>
          <p:nvPr/>
        </p:nvGrpSpPr>
        <p:grpSpPr bwMode="auto">
          <a:xfrm>
            <a:off x="4477891" y="1170135"/>
            <a:ext cx="3562350" cy="3105150"/>
            <a:chOff x="854" y="726"/>
            <a:chExt cx="2244" cy="1956"/>
          </a:xfrm>
        </p:grpSpPr>
        <p:grpSp>
          <p:nvGrpSpPr>
            <p:cNvPr id="6" name="Group 3">
              <a:extLst>
                <a:ext uri="{FF2B5EF4-FFF2-40B4-BE49-F238E27FC236}">
                  <a16:creationId xmlns:a16="http://schemas.microsoft.com/office/drawing/2014/main" id="{97AF7A35-3D1B-8F89-CED5-8FBF9D3CF980}"/>
                </a:ext>
              </a:extLst>
            </p:cNvPr>
            <p:cNvGrpSpPr>
              <a:grpSpLocks/>
            </p:cNvGrpSpPr>
            <p:nvPr/>
          </p:nvGrpSpPr>
          <p:grpSpPr bwMode="auto">
            <a:xfrm>
              <a:off x="972" y="726"/>
              <a:ext cx="2016" cy="1956"/>
              <a:chOff x="1770" y="1092"/>
              <a:chExt cx="2016" cy="1956"/>
            </a:xfrm>
          </p:grpSpPr>
          <p:grpSp>
            <p:nvGrpSpPr>
              <p:cNvPr id="9" name="Group 4">
                <a:extLst>
                  <a:ext uri="{FF2B5EF4-FFF2-40B4-BE49-F238E27FC236}">
                    <a16:creationId xmlns:a16="http://schemas.microsoft.com/office/drawing/2014/main" id="{1E255879-F5E0-58DC-FD91-EEC3C47EC334}"/>
                  </a:ext>
                </a:extLst>
              </p:cNvPr>
              <p:cNvGrpSpPr>
                <a:grpSpLocks/>
              </p:cNvGrpSpPr>
              <p:nvPr/>
            </p:nvGrpSpPr>
            <p:grpSpPr bwMode="auto">
              <a:xfrm>
                <a:off x="1770" y="1092"/>
                <a:ext cx="2016" cy="1956"/>
                <a:chOff x="1770" y="1092"/>
                <a:chExt cx="2016" cy="1956"/>
              </a:xfrm>
            </p:grpSpPr>
            <p:grpSp>
              <p:nvGrpSpPr>
                <p:cNvPr id="16" name="Group 5">
                  <a:extLst>
                    <a:ext uri="{FF2B5EF4-FFF2-40B4-BE49-F238E27FC236}">
                      <a16:creationId xmlns:a16="http://schemas.microsoft.com/office/drawing/2014/main" id="{6DB2896A-867B-FD9F-4FE0-4A360EE1B1F8}"/>
                    </a:ext>
                  </a:extLst>
                </p:cNvPr>
                <p:cNvGrpSpPr>
                  <a:grpSpLocks/>
                </p:cNvGrpSpPr>
                <p:nvPr/>
              </p:nvGrpSpPr>
              <p:grpSpPr bwMode="auto">
                <a:xfrm>
                  <a:off x="2568" y="1092"/>
                  <a:ext cx="420" cy="1956"/>
                  <a:chOff x="2226" y="1584"/>
                  <a:chExt cx="420" cy="1956"/>
                </a:xfrm>
              </p:grpSpPr>
              <p:sp>
                <p:nvSpPr>
                  <p:cNvPr id="25" name="Rectangle 6">
                    <a:extLst>
                      <a:ext uri="{FF2B5EF4-FFF2-40B4-BE49-F238E27FC236}">
                        <a16:creationId xmlns:a16="http://schemas.microsoft.com/office/drawing/2014/main" id="{48C8932B-23FB-CAF9-9F61-EF8B667A3852}"/>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Line 7">
                    <a:extLst>
                      <a:ext uri="{FF2B5EF4-FFF2-40B4-BE49-F238E27FC236}">
                        <a16:creationId xmlns:a16="http://schemas.microsoft.com/office/drawing/2014/main" id="{A324BE30-B4F5-6081-3CFD-54A05A6A057C}"/>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8">
                    <a:extLst>
                      <a:ext uri="{FF2B5EF4-FFF2-40B4-BE49-F238E27FC236}">
                        <a16:creationId xmlns:a16="http://schemas.microsoft.com/office/drawing/2014/main" id="{2B4FA341-0C3C-835E-E8EE-C7CCD4844EC9}"/>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 name="Group 9">
                  <a:extLst>
                    <a:ext uri="{FF2B5EF4-FFF2-40B4-BE49-F238E27FC236}">
                      <a16:creationId xmlns:a16="http://schemas.microsoft.com/office/drawing/2014/main" id="{7AB12BF6-43CA-2060-0F0E-549587E9CE70}"/>
                    </a:ext>
                  </a:extLst>
                </p:cNvPr>
                <p:cNvGrpSpPr>
                  <a:grpSpLocks/>
                </p:cNvGrpSpPr>
                <p:nvPr/>
              </p:nvGrpSpPr>
              <p:grpSpPr bwMode="auto">
                <a:xfrm>
                  <a:off x="2988" y="1704"/>
                  <a:ext cx="798" cy="708"/>
                  <a:chOff x="3090" y="1704"/>
                  <a:chExt cx="798" cy="708"/>
                </a:xfrm>
              </p:grpSpPr>
              <p:sp>
                <p:nvSpPr>
                  <p:cNvPr id="22" name="Rectangle 10">
                    <a:extLst>
                      <a:ext uri="{FF2B5EF4-FFF2-40B4-BE49-F238E27FC236}">
                        <a16:creationId xmlns:a16="http://schemas.microsoft.com/office/drawing/2014/main" id="{F791F982-58C0-2F83-5931-7B40AD557861}"/>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Line 11">
                    <a:extLst>
                      <a:ext uri="{FF2B5EF4-FFF2-40B4-BE49-F238E27FC236}">
                        <a16:creationId xmlns:a16="http://schemas.microsoft.com/office/drawing/2014/main" id="{4BD813B9-5D37-A97A-6F45-E335024683DF}"/>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12">
                    <a:extLst>
                      <a:ext uri="{FF2B5EF4-FFF2-40B4-BE49-F238E27FC236}">
                        <a16:creationId xmlns:a16="http://schemas.microsoft.com/office/drawing/2014/main" id="{0480933C-F41E-8441-5E68-345623295FFB}"/>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8" name="Group 13">
                  <a:extLst>
                    <a:ext uri="{FF2B5EF4-FFF2-40B4-BE49-F238E27FC236}">
                      <a16:creationId xmlns:a16="http://schemas.microsoft.com/office/drawing/2014/main" id="{8D07C42A-7524-817F-63C5-9F0AE23E7908}"/>
                    </a:ext>
                  </a:extLst>
                </p:cNvPr>
                <p:cNvGrpSpPr>
                  <a:grpSpLocks/>
                </p:cNvGrpSpPr>
                <p:nvPr/>
              </p:nvGrpSpPr>
              <p:grpSpPr bwMode="auto">
                <a:xfrm>
                  <a:off x="1770" y="1704"/>
                  <a:ext cx="798" cy="708"/>
                  <a:chOff x="3090" y="1704"/>
                  <a:chExt cx="798" cy="708"/>
                </a:xfrm>
              </p:grpSpPr>
              <p:sp>
                <p:nvSpPr>
                  <p:cNvPr id="19" name="Rectangle 14">
                    <a:extLst>
                      <a:ext uri="{FF2B5EF4-FFF2-40B4-BE49-F238E27FC236}">
                        <a16:creationId xmlns:a16="http://schemas.microsoft.com/office/drawing/2014/main" id="{B2C27BDE-CFA8-357D-AEB8-6BEC47F5C0F5}"/>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Line 15">
                    <a:extLst>
                      <a:ext uri="{FF2B5EF4-FFF2-40B4-BE49-F238E27FC236}">
                        <a16:creationId xmlns:a16="http://schemas.microsoft.com/office/drawing/2014/main" id="{2EF2F00A-0EFC-C47D-A2B3-D8791915DD79}"/>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16">
                    <a:extLst>
                      <a:ext uri="{FF2B5EF4-FFF2-40B4-BE49-F238E27FC236}">
                        <a16:creationId xmlns:a16="http://schemas.microsoft.com/office/drawing/2014/main" id="{6891DA02-F684-79D9-42D4-19F6BCE6EAEE}"/>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10" name="Group 17">
                <a:extLst>
                  <a:ext uri="{FF2B5EF4-FFF2-40B4-BE49-F238E27FC236}">
                    <a16:creationId xmlns:a16="http://schemas.microsoft.com/office/drawing/2014/main" id="{D042D824-FA6F-B19D-743E-116BE85F1591}"/>
                  </a:ext>
                </a:extLst>
              </p:cNvPr>
              <p:cNvGrpSpPr>
                <a:grpSpLocks/>
              </p:cNvGrpSpPr>
              <p:nvPr/>
            </p:nvGrpSpPr>
            <p:grpSpPr bwMode="auto">
              <a:xfrm>
                <a:off x="2642" y="1708"/>
                <a:ext cx="264" cy="48"/>
                <a:chOff x="2642" y="1708"/>
                <a:chExt cx="264" cy="48"/>
              </a:xfrm>
            </p:grpSpPr>
            <p:sp>
              <p:nvSpPr>
                <p:cNvPr id="14" name="Line 18">
                  <a:extLst>
                    <a:ext uri="{FF2B5EF4-FFF2-40B4-BE49-F238E27FC236}">
                      <a16:creationId xmlns:a16="http://schemas.microsoft.com/office/drawing/2014/main" id="{C559396C-4FFA-AAD9-D4D9-EB72D1E9C53B}"/>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9">
                  <a:extLst>
                    <a:ext uri="{FF2B5EF4-FFF2-40B4-BE49-F238E27FC236}">
                      <a16:creationId xmlns:a16="http://schemas.microsoft.com/office/drawing/2014/main" id="{E9B86642-8F29-D684-77FF-115C6224B7BF}"/>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1" name="Group 20">
                <a:extLst>
                  <a:ext uri="{FF2B5EF4-FFF2-40B4-BE49-F238E27FC236}">
                    <a16:creationId xmlns:a16="http://schemas.microsoft.com/office/drawing/2014/main" id="{5297840B-9BDA-1204-4FDF-487C356EA054}"/>
                  </a:ext>
                </a:extLst>
              </p:cNvPr>
              <p:cNvGrpSpPr>
                <a:grpSpLocks/>
              </p:cNvGrpSpPr>
              <p:nvPr/>
            </p:nvGrpSpPr>
            <p:grpSpPr bwMode="auto">
              <a:xfrm>
                <a:off x="2646" y="2356"/>
                <a:ext cx="264" cy="48"/>
                <a:chOff x="2642" y="1708"/>
                <a:chExt cx="264" cy="48"/>
              </a:xfrm>
            </p:grpSpPr>
            <p:sp>
              <p:nvSpPr>
                <p:cNvPr id="12" name="Line 21">
                  <a:extLst>
                    <a:ext uri="{FF2B5EF4-FFF2-40B4-BE49-F238E27FC236}">
                      <a16:creationId xmlns:a16="http://schemas.microsoft.com/office/drawing/2014/main" id="{61D487F4-B16E-E5AD-9D72-BF5B48429A76}"/>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22">
                  <a:extLst>
                    <a:ext uri="{FF2B5EF4-FFF2-40B4-BE49-F238E27FC236}">
                      <a16:creationId xmlns:a16="http://schemas.microsoft.com/office/drawing/2014/main" id="{C48DA30B-9873-3F9F-85B0-F383248FB9AE}"/>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7" name="Oval 23">
              <a:extLst>
                <a:ext uri="{FF2B5EF4-FFF2-40B4-BE49-F238E27FC236}">
                  <a16:creationId xmlns:a16="http://schemas.microsoft.com/office/drawing/2014/main" id="{0CA22B04-50C7-551B-8647-88FDD81551A6}"/>
                </a:ext>
              </a:extLst>
            </p:cNvPr>
            <p:cNvSpPr>
              <a:spLocks noChangeArrowheads="1"/>
            </p:cNvSpPr>
            <p:nvPr/>
          </p:nvSpPr>
          <p:spPr bwMode="auto">
            <a:xfrm>
              <a:off x="2862" y="1572"/>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 name="Oval 24">
              <a:extLst>
                <a:ext uri="{FF2B5EF4-FFF2-40B4-BE49-F238E27FC236}">
                  <a16:creationId xmlns:a16="http://schemas.microsoft.com/office/drawing/2014/main" id="{BC613522-7432-E179-8C8B-AD5BFDB9CC8C}"/>
                </a:ext>
              </a:extLst>
            </p:cNvPr>
            <p:cNvSpPr>
              <a:spLocks noChangeArrowheads="1"/>
            </p:cNvSpPr>
            <p:nvPr/>
          </p:nvSpPr>
          <p:spPr bwMode="auto">
            <a:xfrm>
              <a:off x="854" y="1550"/>
              <a:ext cx="236" cy="236"/>
            </a:xfrm>
            <a:prstGeom prst="ellipse">
              <a:avLst/>
            </a:prstGeom>
            <a:solidFill>
              <a:schemeClr val="tx2">
                <a:lumMod val="40000"/>
                <a:lumOff val="60000"/>
              </a:schemeClr>
            </a:solidFill>
            <a:ln w="19050" algn="ctr">
              <a:solidFill>
                <a:schemeClr val="tx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28" name="Line 29">
            <a:extLst>
              <a:ext uri="{FF2B5EF4-FFF2-40B4-BE49-F238E27FC236}">
                <a16:creationId xmlns:a16="http://schemas.microsoft.com/office/drawing/2014/main" id="{2FDE9427-64D9-6E56-1308-6A7F2F018383}"/>
              </a:ext>
            </a:extLst>
          </p:cNvPr>
          <p:cNvSpPr>
            <a:spLocks noChangeShapeType="1"/>
          </p:cNvSpPr>
          <p:nvPr/>
        </p:nvSpPr>
        <p:spPr bwMode="auto">
          <a:xfrm>
            <a:off x="4665216" y="4497535"/>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30">
            <a:extLst>
              <a:ext uri="{FF2B5EF4-FFF2-40B4-BE49-F238E27FC236}">
                <a16:creationId xmlns:a16="http://schemas.microsoft.com/office/drawing/2014/main" id="{8572DAD7-22D9-A1C7-C212-9814994FA808}"/>
              </a:ext>
            </a:extLst>
          </p:cNvPr>
          <p:cNvSpPr>
            <a:spLocks noChangeShapeType="1"/>
          </p:cNvSpPr>
          <p:nvPr/>
        </p:nvSpPr>
        <p:spPr bwMode="auto">
          <a:xfrm>
            <a:off x="6598791" y="4516585"/>
            <a:ext cx="12668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Arc 31">
            <a:extLst>
              <a:ext uri="{FF2B5EF4-FFF2-40B4-BE49-F238E27FC236}">
                <a16:creationId xmlns:a16="http://schemas.microsoft.com/office/drawing/2014/main" id="{89A69EC5-26E2-FFE3-6E32-BAF7CB510FE6}"/>
              </a:ext>
            </a:extLst>
          </p:cNvPr>
          <p:cNvSpPr>
            <a:spLocks/>
          </p:cNvSpPr>
          <p:nvPr/>
        </p:nvSpPr>
        <p:spPr bwMode="auto">
          <a:xfrm rot="2496519">
            <a:off x="642099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Arc 32">
            <a:extLst>
              <a:ext uri="{FF2B5EF4-FFF2-40B4-BE49-F238E27FC236}">
                <a16:creationId xmlns:a16="http://schemas.microsoft.com/office/drawing/2014/main" id="{B5405B6B-F823-08B2-2896-D3F877D2BC36}"/>
              </a:ext>
            </a:extLst>
          </p:cNvPr>
          <p:cNvSpPr>
            <a:spLocks/>
          </p:cNvSpPr>
          <p:nvPr/>
        </p:nvSpPr>
        <p:spPr bwMode="auto">
          <a:xfrm rot="2496519" flipH="1" flipV="1">
            <a:off x="369684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Text Box 33">
            <a:extLst>
              <a:ext uri="{FF2B5EF4-FFF2-40B4-BE49-F238E27FC236}">
                <a16:creationId xmlns:a16="http://schemas.microsoft.com/office/drawing/2014/main" id="{3948271A-B1E3-6D4B-0D78-D4B442A068DE}"/>
              </a:ext>
            </a:extLst>
          </p:cNvPr>
          <p:cNvSpPr txBox="1">
            <a:spLocks noChangeArrowheads="1"/>
          </p:cNvSpPr>
          <p:nvPr/>
        </p:nvSpPr>
        <p:spPr bwMode="auto">
          <a:xfrm>
            <a:off x="8497441" y="262428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pr-2</a:t>
            </a:r>
            <a:endParaRPr lang="en-US" altLang="en-US" i="1" dirty="0"/>
          </a:p>
        </p:txBody>
      </p:sp>
      <p:sp>
        <p:nvSpPr>
          <p:cNvPr id="33" name="Text Box 34">
            <a:extLst>
              <a:ext uri="{FF2B5EF4-FFF2-40B4-BE49-F238E27FC236}">
                <a16:creationId xmlns:a16="http://schemas.microsoft.com/office/drawing/2014/main" id="{8FC7A183-5A68-904D-B9AC-5DF36E17A6A0}"/>
              </a:ext>
            </a:extLst>
          </p:cNvPr>
          <p:cNvSpPr txBox="1">
            <a:spLocks noChangeArrowheads="1"/>
          </p:cNvSpPr>
          <p:nvPr/>
        </p:nvSpPr>
        <p:spPr bwMode="auto">
          <a:xfrm>
            <a:off x="2845941" y="247823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M</a:t>
            </a:r>
            <a:r>
              <a:rPr lang="en-US" altLang="en-US" i="1" baseline="-25000" dirty="0"/>
              <a:t>pr1</a:t>
            </a:r>
            <a:endParaRPr lang="en-US" altLang="en-US" i="1" dirty="0"/>
          </a:p>
        </p:txBody>
      </p:sp>
      <p:sp>
        <p:nvSpPr>
          <p:cNvPr id="34" name="Line 35">
            <a:extLst>
              <a:ext uri="{FF2B5EF4-FFF2-40B4-BE49-F238E27FC236}">
                <a16:creationId xmlns:a16="http://schemas.microsoft.com/office/drawing/2014/main" id="{66B52C34-60E6-8028-0A76-11EA462BD791}"/>
              </a:ext>
            </a:extLst>
          </p:cNvPr>
          <p:cNvSpPr>
            <a:spLocks noChangeShapeType="1"/>
          </p:cNvSpPr>
          <p:nvPr/>
        </p:nvSpPr>
        <p:spPr bwMode="auto">
          <a:xfrm flipV="1">
            <a:off x="8335516" y="2224235"/>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36">
            <a:extLst>
              <a:ext uri="{FF2B5EF4-FFF2-40B4-BE49-F238E27FC236}">
                <a16:creationId xmlns:a16="http://schemas.microsoft.com/office/drawing/2014/main" id="{1BD98055-D0C5-D4B4-7214-2A6250F620A0}"/>
              </a:ext>
            </a:extLst>
          </p:cNvPr>
          <p:cNvSpPr>
            <a:spLocks noChangeShapeType="1"/>
          </p:cNvSpPr>
          <p:nvPr/>
        </p:nvSpPr>
        <p:spPr bwMode="auto">
          <a:xfrm>
            <a:off x="4236591" y="2306785"/>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Text Box 37">
            <a:extLst>
              <a:ext uri="{FF2B5EF4-FFF2-40B4-BE49-F238E27FC236}">
                <a16:creationId xmlns:a16="http://schemas.microsoft.com/office/drawing/2014/main" id="{1FBC4023-B16F-1A77-3EAF-FB36CA5F337F}"/>
              </a:ext>
            </a:extLst>
          </p:cNvPr>
          <p:cNvSpPr txBox="1">
            <a:spLocks noChangeArrowheads="1"/>
          </p:cNvSpPr>
          <p:nvPr/>
        </p:nvSpPr>
        <p:spPr bwMode="auto">
          <a:xfrm>
            <a:off x="7279829" y="1779735"/>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beam-2</a:t>
            </a:r>
            <a:endParaRPr lang="en-US" altLang="en-US" i="1" dirty="0"/>
          </a:p>
        </p:txBody>
      </p:sp>
      <p:sp>
        <p:nvSpPr>
          <p:cNvPr id="37" name="Text Box 38">
            <a:extLst>
              <a:ext uri="{FF2B5EF4-FFF2-40B4-BE49-F238E27FC236}">
                <a16:creationId xmlns:a16="http://schemas.microsoft.com/office/drawing/2014/main" id="{6BCA1453-CDF6-D3D8-6FBA-D03DF178C2C7}"/>
              </a:ext>
            </a:extLst>
          </p:cNvPr>
          <p:cNvSpPr txBox="1">
            <a:spLocks noChangeArrowheads="1"/>
          </p:cNvSpPr>
          <p:nvPr/>
        </p:nvSpPr>
        <p:spPr bwMode="auto">
          <a:xfrm>
            <a:off x="2888804" y="3211660"/>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V</a:t>
            </a:r>
            <a:r>
              <a:rPr lang="en-US" altLang="en-US" i="1" baseline="-25000" dirty="0"/>
              <a:t>beam-1</a:t>
            </a:r>
            <a:endParaRPr lang="en-US" altLang="en-US" i="1" dirty="0"/>
          </a:p>
        </p:txBody>
      </p:sp>
      <p:sp>
        <p:nvSpPr>
          <p:cNvPr id="38" name="Text Box 39">
            <a:extLst>
              <a:ext uri="{FF2B5EF4-FFF2-40B4-BE49-F238E27FC236}">
                <a16:creationId xmlns:a16="http://schemas.microsoft.com/office/drawing/2014/main" id="{6D44F736-2B5B-EA60-3EC8-E86A4575F374}"/>
              </a:ext>
            </a:extLst>
          </p:cNvPr>
          <p:cNvSpPr txBox="1">
            <a:spLocks noChangeArrowheads="1"/>
          </p:cNvSpPr>
          <p:nvPr/>
        </p:nvSpPr>
        <p:spPr bwMode="auto">
          <a:xfrm>
            <a:off x="2906266" y="119394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2000"/>
              <a:t>Beam 1</a:t>
            </a:r>
          </a:p>
        </p:txBody>
      </p:sp>
      <p:sp>
        <p:nvSpPr>
          <p:cNvPr id="39" name="Text Box 40">
            <a:extLst>
              <a:ext uri="{FF2B5EF4-FFF2-40B4-BE49-F238E27FC236}">
                <a16:creationId xmlns:a16="http://schemas.microsoft.com/office/drawing/2014/main" id="{81D5DAC1-56FD-7CC1-4564-30BFA2EC4D54}"/>
              </a:ext>
            </a:extLst>
          </p:cNvPr>
          <p:cNvSpPr txBox="1">
            <a:spLocks noChangeArrowheads="1"/>
          </p:cNvSpPr>
          <p:nvPr/>
        </p:nvSpPr>
        <p:spPr bwMode="auto">
          <a:xfrm>
            <a:off x="7554466" y="1193948"/>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Beam 2</a:t>
            </a:r>
          </a:p>
        </p:txBody>
      </p:sp>
      <p:sp>
        <p:nvSpPr>
          <p:cNvPr id="40" name="Line 41">
            <a:extLst>
              <a:ext uri="{FF2B5EF4-FFF2-40B4-BE49-F238E27FC236}">
                <a16:creationId xmlns:a16="http://schemas.microsoft.com/office/drawing/2014/main" id="{E6DA3511-B698-F3C1-917F-49A16BD4EC56}"/>
              </a:ext>
            </a:extLst>
          </p:cNvPr>
          <p:cNvSpPr>
            <a:spLocks noChangeShapeType="1"/>
          </p:cNvSpPr>
          <p:nvPr/>
        </p:nvSpPr>
        <p:spPr bwMode="auto">
          <a:xfrm>
            <a:off x="4639816" y="1590823"/>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42">
            <a:extLst>
              <a:ext uri="{FF2B5EF4-FFF2-40B4-BE49-F238E27FC236}">
                <a16:creationId xmlns:a16="http://schemas.microsoft.com/office/drawing/2014/main" id="{93C6F7BF-3CE8-CBD9-80E4-F0FD464C9BC2}"/>
              </a:ext>
            </a:extLst>
          </p:cNvPr>
          <p:cNvSpPr>
            <a:spLocks noChangeShapeType="1"/>
          </p:cNvSpPr>
          <p:nvPr/>
        </p:nvSpPr>
        <p:spPr bwMode="auto">
          <a:xfrm flipH="1">
            <a:off x="7106791" y="1590823"/>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Text Box 43">
            <a:extLst>
              <a:ext uri="{FF2B5EF4-FFF2-40B4-BE49-F238E27FC236}">
                <a16:creationId xmlns:a16="http://schemas.microsoft.com/office/drawing/2014/main" id="{644DA64E-4D41-847B-10F3-F20ECD4E9A60}"/>
              </a:ext>
            </a:extLst>
          </p:cNvPr>
          <p:cNvSpPr txBox="1">
            <a:spLocks noChangeArrowheads="1"/>
          </p:cNvSpPr>
          <p:nvPr/>
        </p:nvSpPr>
        <p:spPr bwMode="auto">
          <a:xfrm>
            <a:off x="8335516" y="3633935"/>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3" name="Freeform 44">
            <a:extLst>
              <a:ext uri="{FF2B5EF4-FFF2-40B4-BE49-F238E27FC236}">
                <a16:creationId xmlns:a16="http://schemas.microsoft.com/office/drawing/2014/main" id="{FE50E4C5-0586-691D-CF97-1D757EE23125}"/>
              </a:ext>
            </a:extLst>
          </p:cNvPr>
          <p:cNvSpPr>
            <a:spLocks/>
          </p:cNvSpPr>
          <p:nvPr/>
        </p:nvSpPr>
        <p:spPr bwMode="auto">
          <a:xfrm>
            <a:off x="7973566" y="2925910"/>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Text Box 45">
            <a:extLst>
              <a:ext uri="{FF2B5EF4-FFF2-40B4-BE49-F238E27FC236}">
                <a16:creationId xmlns:a16="http://schemas.microsoft.com/office/drawing/2014/main" id="{E1534945-56C4-9040-20E7-97CCDF07D785}"/>
              </a:ext>
            </a:extLst>
          </p:cNvPr>
          <p:cNvSpPr txBox="1">
            <a:spLocks noChangeArrowheads="1"/>
          </p:cNvSpPr>
          <p:nvPr/>
        </p:nvSpPr>
        <p:spPr bwMode="auto">
          <a:xfrm>
            <a:off x="1744216" y="1624160"/>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a:t>Plastic Hinge Location</a:t>
            </a:r>
          </a:p>
        </p:txBody>
      </p:sp>
      <p:sp>
        <p:nvSpPr>
          <p:cNvPr id="45" name="Freeform 46">
            <a:extLst>
              <a:ext uri="{FF2B5EF4-FFF2-40B4-BE49-F238E27FC236}">
                <a16:creationId xmlns:a16="http://schemas.microsoft.com/office/drawing/2014/main" id="{378CF260-4F6F-CA6B-E054-64754F83F46D}"/>
              </a:ext>
            </a:extLst>
          </p:cNvPr>
          <p:cNvSpPr>
            <a:spLocks/>
          </p:cNvSpPr>
          <p:nvPr/>
        </p:nvSpPr>
        <p:spPr bwMode="auto">
          <a:xfrm>
            <a:off x="4188966" y="1808310"/>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Text Box 47">
            <a:extLst>
              <a:ext uri="{FF2B5EF4-FFF2-40B4-BE49-F238E27FC236}">
                <a16:creationId xmlns:a16="http://schemas.microsoft.com/office/drawing/2014/main" id="{1B23D59E-2C90-F94C-722D-067AF65027B6}"/>
              </a:ext>
            </a:extLst>
          </p:cNvPr>
          <p:cNvSpPr txBox="1">
            <a:spLocks noChangeArrowheads="1"/>
          </p:cNvSpPr>
          <p:nvPr/>
        </p:nvSpPr>
        <p:spPr bwMode="auto">
          <a:xfrm>
            <a:off x="4601716" y="4008585"/>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7" name="Text Box 48">
            <a:extLst>
              <a:ext uri="{FF2B5EF4-FFF2-40B4-BE49-F238E27FC236}">
                <a16:creationId xmlns:a16="http://schemas.microsoft.com/office/drawing/2014/main" id="{BD7E077F-CC98-8DC4-56E0-07A5AC130E3A}"/>
              </a:ext>
            </a:extLst>
          </p:cNvPr>
          <p:cNvSpPr txBox="1">
            <a:spLocks noChangeArrowheads="1"/>
          </p:cNvSpPr>
          <p:nvPr/>
        </p:nvSpPr>
        <p:spPr bwMode="auto">
          <a:xfrm>
            <a:off x="6535291" y="4008585"/>
            <a:ext cx="133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s</a:t>
            </a:r>
            <a:r>
              <a:rPr lang="en-US" altLang="en-US" i="1" baseline="-25000" dirty="0" err="1"/>
              <a:t>h</a:t>
            </a:r>
            <a:endParaRPr lang="en-US" altLang="en-US" i="1" dirty="0"/>
          </a:p>
        </p:txBody>
      </p:sp>
      <p:sp>
        <p:nvSpPr>
          <p:cNvPr id="48" name="Arc 49">
            <a:extLst>
              <a:ext uri="{FF2B5EF4-FFF2-40B4-BE49-F238E27FC236}">
                <a16:creationId xmlns:a16="http://schemas.microsoft.com/office/drawing/2014/main" id="{0D1B68B5-E1CC-AA28-B141-BD20CAC2030C}"/>
              </a:ext>
            </a:extLst>
          </p:cNvPr>
          <p:cNvSpPr>
            <a:spLocks/>
          </p:cNvSpPr>
          <p:nvPr/>
        </p:nvSpPr>
        <p:spPr bwMode="auto">
          <a:xfrm rot="2496519" flipH="1" flipV="1">
            <a:off x="5544691" y="2478235"/>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9" name="Text Box 50">
            <a:extLst>
              <a:ext uri="{FF2B5EF4-FFF2-40B4-BE49-F238E27FC236}">
                <a16:creationId xmlns:a16="http://schemas.microsoft.com/office/drawing/2014/main" id="{6F46664C-D775-B6D7-4BDD-6A872E7A643E}"/>
              </a:ext>
            </a:extLst>
          </p:cNvPr>
          <p:cNvSpPr txBox="1">
            <a:spLocks noChangeArrowheads="1"/>
          </p:cNvSpPr>
          <p:nvPr/>
        </p:nvSpPr>
        <p:spPr bwMode="auto">
          <a:xfrm>
            <a:off x="4722366" y="2497285"/>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f1</a:t>
            </a:r>
            <a:endParaRPr lang="en-US" altLang="en-US" b="1" i="1" dirty="0"/>
          </a:p>
        </p:txBody>
      </p:sp>
      <p:sp>
        <p:nvSpPr>
          <p:cNvPr id="50" name="Text Box 51">
            <a:extLst>
              <a:ext uri="{FF2B5EF4-FFF2-40B4-BE49-F238E27FC236}">
                <a16:creationId xmlns:a16="http://schemas.microsoft.com/office/drawing/2014/main" id="{6AADF4E8-93C8-1DCE-6847-5C32620B56AE}"/>
              </a:ext>
            </a:extLst>
          </p:cNvPr>
          <p:cNvSpPr txBox="1">
            <a:spLocks noChangeArrowheads="1"/>
          </p:cNvSpPr>
          <p:nvPr/>
        </p:nvSpPr>
        <p:spPr bwMode="auto">
          <a:xfrm>
            <a:off x="6522591" y="2513160"/>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f2</a:t>
            </a:r>
            <a:endParaRPr lang="en-US" altLang="en-US" b="1" i="1" dirty="0"/>
          </a:p>
        </p:txBody>
      </p:sp>
      <p:sp>
        <p:nvSpPr>
          <p:cNvPr id="51" name="Arc 53">
            <a:extLst>
              <a:ext uri="{FF2B5EF4-FFF2-40B4-BE49-F238E27FC236}">
                <a16:creationId xmlns:a16="http://schemas.microsoft.com/office/drawing/2014/main" id="{482B9772-7935-D676-337F-024047C00A87}"/>
              </a:ext>
            </a:extLst>
          </p:cNvPr>
          <p:cNvSpPr>
            <a:spLocks/>
          </p:cNvSpPr>
          <p:nvPr/>
        </p:nvSpPr>
        <p:spPr bwMode="auto">
          <a:xfrm rot="2496519">
            <a:off x="8297416" y="2411560"/>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25">
            <a:extLst>
              <a:ext uri="{FF2B5EF4-FFF2-40B4-BE49-F238E27FC236}">
                <a16:creationId xmlns:a16="http://schemas.microsoft.com/office/drawing/2014/main" id="{2DD4A038-0C4A-3BC6-5B61-4DEEFFEB501B}"/>
              </a:ext>
            </a:extLst>
          </p:cNvPr>
          <p:cNvSpPr>
            <a:spLocks noChangeShapeType="1"/>
          </p:cNvSpPr>
          <p:nvPr/>
        </p:nvSpPr>
        <p:spPr bwMode="auto">
          <a:xfrm>
            <a:off x="4665216" y="3440260"/>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26">
            <a:extLst>
              <a:ext uri="{FF2B5EF4-FFF2-40B4-BE49-F238E27FC236}">
                <a16:creationId xmlns:a16="http://schemas.microsoft.com/office/drawing/2014/main" id="{00717F24-3839-83B8-FFB5-58F2416AB3F7}"/>
              </a:ext>
            </a:extLst>
          </p:cNvPr>
          <p:cNvSpPr>
            <a:spLocks noChangeShapeType="1"/>
          </p:cNvSpPr>
          <p:nvPr/>
        </p:nvSpPr>
        <p:spPr bwMode="auto">
          <a:xfrm>
            <a:off x="7865616" y="3440260"/>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27">
            <a:extLst>
              <a:ext uri="{FF2B5EF4-FFF2-40B4-BE49-F238E27FC236}">
                <a16:creationId xmlns:a16="http://schemas.microsoft.com/office/drawing/2014/main" id="{D8B2424D-67AA-ED21-506F-26D442274318}"/>
              </a:ext>
            </a:extLst>
          </p:cNvPr>
          <p:cNvSpPr>
            <a:spLocks noChangeShapeType="1"/>
          </p:cNvSpPr>
          <p:nvPr/>
        </p:nvSpPr>
        <p:spPr bwMode="auto">
          <a:xfrm>
            <a:off x="5932041" y="4303860"/>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Line 28">
            <a:extLst>
              <a:ext uri="{FF2B5EF4-FFF2-40B4-BE49-F238E27FC236}">
                <a16:creationId xmlns:a16="http://schemas.microsoft.com/office/drawing/2014/main" id="{92CDEB75-E24D-A933-349E-D8559118C712}"/>
              </a:ext>
            </a:extLst>
          </p:cNvPr>
          <p:cNvSpPr>
            <a:spLocks noChangeShapeType="1"/>
          </p:cNvSpPr>
          <p:nvPr/>
        </p:nvSpPr>
        <p:spPr bwMode="auto">
          <a:xfrm>
            <a:off x="6598791" y="4309585"/>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 name="Text Box 54">
            <a:extLst>
              <a:ext uri="{FF2B5EF4-FFF2-40B4-BE49-F238E27FC236}">
                <a16:creationId xmlns:a16="http://schemas.microsoft.com/office/drawing/2014/main" id="{14819467-7DC9-73F6-9225-B02D5C725B75}"/>
              </a:ext>
            </a:extLst>
          </p:cNvPr>
          <p:cNvSpPr txBox="1">
            <a:spLocks noChangeArrowheads="1"/>
          </p:cNvSpPr>
          <p:nvPr/>
        </p:nvSpPr>
        <p:spPr bwMode="auto">
          <a:xfrm>
            <a:off x="2384814" y="4849996"/>
            <a:ext cx="7748503"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i="1" dirty="0">
                <a:latin typeface="+mn-lt"/>
              </a:rPr>
              <a:t>M</a:t>
            </a:r>
            <a:r>
              <a:rPr lang="en-US" altLang="en-US" sz="2800" i="1" baseline="-25000" dirty="0">
                <a:latin typeface="+mn-lt"/>
              </a:rPr>
              <a:t>f</a:t>
            </a:r>
            <a:r>
              <a:rPr lang="en-US" altLang="en-US" sz="2800" i="1" dirty="0">
                <a:latin typeface="+mn-lt"/>
              </a:rPr>
              <a:t>  </a:t>
            </a:r>
            <a:r>
              <a:rPr lang="en-US" altLang="en-US" sz="2800" dirty="0">
                <a:latin typeface="+mn-lt"/>
              </a:rPr>
              <a:t>=  moment at column face</a:t>
            </a:r>
            <a:endParaRPr lang="en-US" altLang="en-US" sz="2800" i="1" dirty="0">
              <a:latin typeface="+mn-lt"/>
            </a:endParaRPr>
          </a:p>
        </p:txBody>
      </p:sp>
      <p:sp>
        <p:nvSpPr>
          <p:cNvPr id="57" name="Text Box 55">
            <a:extLst>
              <a:ext uri="{FF2B5EF4-FFF2-40B4-BE49-F238E27FC236}">
                <a16:creationId xmlns:a16="http://schemas.microsoft.com/office/drawing/2014/main" id="{03BF1816-B15D-D459-E378-44C9EF8BD4F0}"/>
              </a:ext>
            </a:extLst>
          </p:cNvPr>
          <p:cNvSpPr txBox="1">
            <a:spLocks noChangeArrowheads="1"/>
          </p:cNvSpPr>
          <p:nvPr/>
        </p:nvSpPr>
        <p:spPr bwMode="auto">
          <a:xfrm>
            <a:off x="3765553" y="5497932"/>
            <a:ext cx="5020814" cy="648072"/>
          </a:xfrm>
          <a:prstGeom prst="rect">
            <a:avLst/>
          </a:prstGeom>
          <a:noFill/>
          <a:ln w="19050" algn="ctr">
            <a:solidFill>
              <a:schemeClr val="tx2"/>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82880" rIns="182880" anchor="ctr" anchorCtr="0">
            <a:no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3200" b="1" i="1" dirty="0">
                <a:solidFill>
                  <a:schemeClr val="tx2"/>
                </a:solidFill>
              </a:rPr>
              <a:t>M</a:t>
            </a:r>
            <a:r>
              <a:rPr lang="en-US" altLang="en-US" sz="3200" b="1" i="1" baseline="-25000" dirty="0">
                <a:solidFill>
                  <a:schemeClr val="tx2"/>
                </a:solidFill>
              </a:rPr>
              <a:t>f</a:t>
            </a:r>
            <a:r>
              <a:rPr lang="en-US" altLang="en-US" sz="3200" b="1" dirty="0">
                <a:solidFill>
                  <a:schemeClr val="tx2"/>
                </a:solidFill>
              </a:rPr>
              <a:t>  =  </a:t>
            </a:r>
            <a:r>
              <a:rPr lang="en-US" altLang="en-US" sz="3200" b="1" i="1" dirty="0" err="1">
                <a:solidFill>
                  <a:schemeClr val="tx2"/>
                </a:solidFill>
              </a:rPr>
              <a:t>M</a:t>
            </a:r>
            <a:r>
              <a:rPr lang="en-US" altLang="en-US" sz="3200" b="1" i="1" baseline="-25000" dirty="0" err="1">
                <a:solidFill>
                  <a:schemeClr val="tx2"/>
                </a:solidFill>
              </a:rPr>
              <a:t>pr</a:t>
            </a:r>
            <a:r>
              <a:rPr lang="en-US" altLang="en-US" sz="3200" b="1" dirty="0">
                <a:solidFill>
                  <a:schemeClr val="tx2"/>
                </a:solidFill>
              </a:rPr>
              <a:t>  +  </a:t>
            </a:r>
            <a:r>
              <a:rPr lang="en-US" altLang="en-US" sz="3200" b="1" i="1" dirty="0" err="1">
                <a:solidFill>
                  <a:schemeClr val="tx2"/>
                </a:solidFill>
              </a:rPr>
              <a:t>V</a:t>
            </a:r>
            <a:r>
              <a:rPr lang="en-US" altLang="en-US" sz="3200" b="1" i="1" baseline="-25000" dirty="0" err="1">
                <a:solidFill>
                  <a:schemeClr val="tx2"/>
                </a:solidFill>
              </a:rPr>
              <a:t>beam</a:t>
            </a:r>
            <a:r>
              <a:rPr lang="en-US" altLang="en-US" sz="3200" b="1" dirty="0">
                <a:solidFill>
                  <a:schemeClr val="tx2"/>
                </a:solidFill>
              </a:rPr>
              <a:t> </a:t>
            </a:r>
            <a:r>
              <a:rPr lang="en-US" altLang="en-US" sz="3200" b="1" dirty="0">
                <a:solidFill>
                  <a:schemeClr val="tx2"/>
                </a:solidFill>
                <a:sym typeface="Symbol" pitchFamily="18" charset="2"/>
              </a:rPr>
              <a:t>  </a:t>
            </a:r>
            <a:r>
              <a:rPr lang="en-US" altLang="en-US" sz="3200" b="1" i="1" dirty="0" err="1">
                <a:solidFill>
                  <a:schemeClr val="tx2"/>
                </a:solidFill>
                <a:sym typeface="Symbol" pitchFamily="18" charset="2"/>
              </a:rPr>
              <a:t>s</a:t>
            </a:r>
            <a:r>
              <a:rPr lang="en-US" altLang="en-US" sz="3200" b="1" i="1" baseline="-25000" dirty="0" err="1">
                <a:solidFill>
                  <a:schemeClr val="tx2"/>
                </a:solidFill>
                <a:sym typeface="Symbol" pitchFamily="18" charset="2"/>
              </a:rPr>
              <a:t>h</a:t>
            </a:r>
            <a:endParaRPr lang="en-US" altLang="en-US" sz="3200" b="1" i="1" dirty="0">
              <a:solidFill>
                <a:schemeClr val="tx2"/>
              </a:solidFill>
              <a:sym typeface="Symbol" pitchFamily="18" charset="2"/>
            </a:endParaRPr>
          </a:p>
        </p:txBody>
      </p:sp>
    </p:spTree>
    <p:extLst>
      <p:ext uri="{BB962C8B-B14F-4D97-AF65-F5344CB8AC3E}">
        <p14:creationId xmlns:p14="http://schemas.microsoft.com/office/powerpoint/2010/main" val="32308568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192</a:t>
            </a:fld>
            <a:endParaRPr lang="en-US" altLang="en-US" dirty="0"/>
          </a:p>
        </p:txBody>
      </p:sp>
      <p:pic>
        <p:nvPicPr>
          <p:cNvPr id="56" name="Picture 4" descr="PZ12">
            <a:extLst>
              <a:ext uri="{FF2B5EF4-FFF2-40B4-BE49-F238E27FC236}">
                <a16:creationId xmlns:a16="http://schemas.microsoft.com/office/drawing/2014/main" id="{07731694-3CB3-8475-F474-AE4379567D7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199" t="24001" r="7201" b="24600"/>
          <a:stretch>
            <a:fillRect/>
          </a:stretch>
        </p:blipFill>
        <p:spPr bwMode="auto">
          <a:xfrm>
            <a:off x="2563812" y="1052736"/>
            <a:ext cx="7064375" cy="3965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8" name="Text Box 5">
            <a:extLst>
              <a:ext uri="{FF2B5EF4-FFF2-40B4-BE49-F238E27FC236}">
                <a16:creationId xmlns:a16="http://schemas.microsoft.com/office/drawing/2014/main" id="{233784EA-628E-DA84-5A58-83FBD47A33A8}"/>
              </a:ext>
            </a:extLst>
          </p:cNvPr>
          <p:cNvSpPr txBox="1">
            <a:spLocks noChangeArrowheads="1"/>
          </p:cNvSpPr>
          <p:nvPr/>
        </p:nvSpPr>
        <p:spPr bwMode="auto">
          <a:xfrm>
            <a:off x="1524768" y="5517396"/>
            <a:ext cx="5371331" cy="46166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latin typeface="+mn-lt"/>
              </a:rPr>
              <a:t>Panel Zone Required Shear Strength:</a:t>
            </a:r>
          </a:p>
        </p:txBody>
      </p:sp>
      <mc:AlternateContent xmlns:mc="http://schemas.openxmlformats.org/markup-compatibility/2006" xmlns:a14="http://schemas.microsoft.com/office/drawing/2010/main">
        <mc:Choice Requires="a14">
          <p:sp>
            <p:nvSpPr>
              <p:cNvPr id="59" name="TextBox 58">
                <a:extLst>
                  <a:ext uri="{FF2B5EF4-FFF2-40B4-BE49-F238E27FC236}">
                    <a16:creationId xmlns:a16="http://schemas.microsoft.com/office/drawing/2014/main" id="{EA71C2C6-AA10-FF06-90A3-AC0C79930580}"/>
                  </a:ext>
                </a:extLst>
              </p:cNvPr>
              <p:cNvSpPr txBox="1"/>
              <p:nvPr/>
            </p:nvSpPr>
            <p:spPr>
              <a:xfrm>
                <a:off x="6888088" y="5252420"/>
                <a:ext cx="3461076" cy="110568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2800" b="1" i="1" smtClean="0">
                              <a:latin typeface="Cambria Math" panose="02040503050406030204" pitchFamily="18" charset="0"/>
                            </a:rPr>
                          </m:ctrlPr>
                        </m:sSubPr>
                        <m:e>
                          <m:r>
                            <a:rPr lang="en-US" sz="2800" b="1" i="1" smtClean="0">
                              <a:latin typeface="Cambria Math"/>
                            </a:rPr>
                            <m:t>𝑹</m:t>
                          </m:r>
                        </m:e>
                        <m:sub>
                          <m:r>
                            <a:rPr lang="en-US" sz="2800" b="1" i="1" smtClean="0">
                              <a:latin typeface="Cambria Math"/>
                            </a:rPr>
                            <m:t>𝒖</m:t>
                          </m:r>
                        </m:sub>
                      </m:sSub>
                      <m:r>
                        <a:rPr lang="en-US" sz="2800" b="1" i="1" smtClean="0">
                          <a:latin typeface="Cambria Math"/>
                        </a:rPr>
                        <m:t>=</m:t>
                      </m:r>
                      <m:f>
                        <m:fPr>
                          <m:ctrlPr>
                            <a:rPr lang="en-US" sz="2800" b="1" i="1" smtClean="0">
                              <a:latin typeface="Cambria Math" panose="02040503050406030204" pitchFamily="18" charset="0"/>
                            </a:rPr>
                          </m:ctrlPr>
                        </m:fPr>
                        <m:num>
                          <m:nary>
                            <m:naryPr>
                              <m:chr m:val="∑"/>
                              <m:subHide m:val="on"/>
                              <m:supHide m:val="on"/>
                              <m:ctrlPr>
                                <a:rPr lang="en-US" sz="2800" b="1" i="1" smtClean="0">
                                  <a:latin typeface="Cambria Math" panose="02040503050406030204" pitchFamily="18" charset="0"/>
                                </a:rPr>
                              </m:ctrlPr>
                            </m:naryPr>
                            <m:sub/>
                            <m:sup/>
                            <m:e>
                              <m:sSub>
                                <m:sSubPr>
                                  <m:ctrlPr>
                                    <a:rPr lang="en-US" sz="2800" b="1" i="1" smtClean="0">
                                      <a:latin typeface="Cambria Math" panose="02040503050406030204" pitchFamily="18" charset="0"/>
                                    </a:rPr>
                                  </m:ctrlPr>
                                </m:sSubPr>
                                <m:e>
                                  <m:r>
                                    <a:rPr lang="en-US" sz="2800" b="1" i="1" smtClean="0">
                                      <a:latin typeface="Cambria Math"/>
                                    </a:rPr>
                                    <m:t>𝑴</m:t>
                                  </m:r>
                                </m:e>
                                <m:sub>
                                  <m:r>
                                    <a:rPr lang="en-US" sz="2800" b="1" i="1" smtClean="0">
                                      <a:latin typeface="Cambria Math"/>
                                    </a:rPr>
                                    <m:t>𝒇</m:t>
                                  </m:r>
                                </m:sub>
                              </m:sSub>
                            </m:e>
                          </m:nary>
                        </m:num>
                        <m:den>
                          <m:d>
                            <m:dPr>
                              <m:ctrlPr>
                                <a:rPr lang="en-US" sz="2800" b="1" i="1" smtClean="0">
                                  <a:latin typeface="Cambria Math" panose="02040503050406030204" pitchFamily="18" charset="0"/>
                                </a:rPr>
                              </m:ctrlPr>
                            </m:dPr>
                            <m:e>
                              <m:sSub>
                                <m:sSubPr>
                                  <m:ctrlPr>
                                    <a:rPr lang="en-US" sz="2800" b="1" i="1" smtClean="0">
                                      <a:latin typeface="Cambria Math" panose="02040503050406030204" pitchFamily="18" charset="0"/>
                                    </a:rPr>
                                  </m:ctrlPr>
                                </m:sSubPr>
                                <m:e>
                                  <m:r>
                                    <a:rPr lang="en-US" sz="2800" b="1" i="1" smtClean="0">
                                      <a:latin typeface="Cambria Math"/>
                                    </a:rPr>
                                    <m:t>𝒅</m:t>
                                  </m:r>
                                </m:e>
                                <m:sub>
                                  <m:r>
                                    <a:rPr lang="en-US" sz="2800" b="1" i="1" smtClean="0">
                                      <a:latin typeface="Cambria Math"/>
                                    </a:rPr>
                                    <m:t>𝒃</m:t>
                                  </m:r>
                                </m:sub>
                              </m:sSub>
                              <m:r>
                                <a:rPr lang="en-US" sz="2800" b="1" i="1" smtClean="0">
                                  <a:latin typeface="Cambria Math"/>
                                </a:rPr>
                                <m:t>−</m:t>
                              </m:r>
                              <m:sSub>
                                <m:sSubPr>
                                  <m:ctrlPr>
                                    <a:rPr lang="en-US" sz="2800" b="1" i="1" smtClean="0">
                                      <a:latin typeface="Cambria Math" panose="02040503050406030204" pitchFamily="18" charset="0"/>
                                    </a:rPr>
                                  </m:ctrlPr>
                                </m:sSubPr>
                                <m:e>
                                  <m:r>
                                    <a:rPr lang="en-US" sz="2800" b="1" i="1" smtClean="0">
                                      <a:latin typeface="Cambria Math"/>
                                    </a:rPr>
                                    <m:t>𝒕</m:t>
                                  </m:r>
                                </m:e>
                                <m:sub>
                                  <m:r>
                                    <a:rPr lang="en-US" sz="2800" b="1" i="1" smtClean="0">
                                      <a:latin typeface="Cambria Math"/>
                                    </a:rPr>
                                    <m:t>𝒇</m:t>
                                  </m:r>
                                </m:sub>
                              </m:sSub>
                            </m:e>
                          </m:d>
                        </m:den>
                      </m:f>
                      <m:r>
                        <a:rPr lang="en-US" sz="2800" b="1" i="1" smtClean="0">
                          <a:latin typeface="Cambria Math"/>
                        </a:rPr>
                        <m:t>−</m:t>
                      </m:r>
                      <m:sSub>
                        <m:sSubPr>
                          <m:ctrlPr>
                            <a:rPr lang="en-US" sz="2800" b="1" i="1" smtClean="0">
                              <a:latin typeface="Cambria Math" panose="02040503050406030204" pitchFamily="18" charset="0"/>
                            </a:rPr>
                          </m:ctrlPr>
                        </m:sSubPr>
                        <m:e>
                          <m:r>
                            <a:rPr lang="en-US" sz="2800" b="1" i="1" smtClean="0">
                              <a:latin typeface="Cambria Math"/>
                            </a:rPr>
                            <m:t>𝑽</m:t>
                          </m:r>
                        </m:e>
                        <m:sub>
                          <m:r>
                            <a:rPr lang="en-US" sz="2800" b="1" i="1" smtClean="0">
                              <a:latin typeface="Cambria Math"/>
                            </a:rPr>
                            <m:t>𝒄</m:t>
                          </m:r>
                        </m:sub>
                      </m:sSub>
                    </m:oMath>
                  </m:oMathPara>
                </a14:m>
                <a:endParaRPr lang="en-US" sz="2800" b="1" dirty="0"/>
              </a:p>
            </p:txBody>
          </p:sp>
        </mc:Choice>
        <mc:Fallback xmlns="">
          <p:sp>
            <p:nvSpPr>
              <p:cNvPr id="59" name="TextBox 58">
                <a:extLst>
                  <a:ext uri="{FF2B5EF4-FFF2-40B4-BE49-F238E27FC236}">
                    <a16:creationId xmlns:a16="http://schemas.microsoft.com/office/drawing/2014/main" id="{EA71C2C6-AA10-FF06-90A3-AC0C79930580}"/>
                  </a:ext>
                </a:extLst>
              </p:cNvPr>
              <p:cNvSpPr txBox="1">
                <a:spLocks noRot="1" noChangeAspect="1" noMove="1" noResize="1" noEditPoints="1" noAdjustHandles="1" noChangeArrowheads="1" noChangeShapeType="1" noTextEdit="1"/>
              </p:cNvSpPr>
              <p:nvPr/>
            </p:nvSpPr>
            <p:spPr>
              <a:xfrm>
                <a:off x="6888088" y="5252420"/>
                <a:ext cx="3461076" cy="110568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2600487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193</a:t>
            </a:fld>
            <a:endParaRPr lang="en-US" altLang="en-US" dirty="0"/>
          </a:p>
        </p:txBody>
      </p:sp>
      <p:sp>
        <p:nvSpPr>
          <p:cNvPr id="2" name="Text Box 3">
            <a:extLst>
              <a:ext uri="{FF2B5EF4-FFF2-40B4-BE49-F238E27FC236}">
                <a16:creationId xmlns:a16="http://schemas.microsoft.com/office/drawing/2014/main" id="{AD5D74F3-DA49-C63A-2291-B0B6E771F16D}"/>
              </a:ext>
            </a:extLst>
          </p:cNvPr>
          <p:cNvSpPr txBox="1">
            <a:spLocks noChangeArrowheads="1"/>
          </p:cNvSpPr>
          <p:nvPr/>
        </p:nvSpPr>
        <p:spPr bwMode="auto">
          <a:xfrm>
            <a:off x="1056158" y="1437134"/>
            <a:ext cx="6327191"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i="1" dirty="0"/>
              <a:t>Panel Zone Design Requirement:</a:t>
            </a:r>
          </a:p>
        </p:txBody>
      </p:sp>
      <p:sp>
        <p:nvSpPr>
          <p:cNvPr id="5" name="Text Box 4">
            <a:extLst>
              <a:ext uri="{FF2B5EF4-FFF2-40B4-BE49-F238E27FC236}">
                <a16:creationId xmlns:a16="http://schemas.microsoft.com/office/drawing/2014/main" id="{70F2A82A-1050-052A-A97F-10F0E3130639}"/>
              </a:ext>
            </a:extLst>
          </p:cNvPr>
          <p:cNvSpPr txBox="1">
            <a:spLocks noChangeArrowheads="1"/>
          </p:cNvSpPr>
          <p:nvPr/>
        </p:nvSpPr>
        <p:spPr bwMode="auto">
          <a:xfrm>
            <a:off x="1936625" y="2161034"/>
            <a:ext cx="548212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200" b="1" i="1" dirty="0">
                <a:solidFill>
                  <a:schemeClr val="tx2"/>
                </a:solidFill>
              </a:rPr>
              <a:t>R</a:t>
            </a:r>
            <a:r>
              <a:rPr lang="en-US" altLang="en-US" sz="3200" b="1" i="1" baseline="-25000" dirty="0">
                <a:solidFill>
                  <a:schemeClr val="tx2"/>
                </a:solidFill>
              </a:rPr>
              <a:t>u</a:t>
            </a:r>
            <a:r>
              <a:rPr lang="en-US" altLang="en-US" sz="3200" b="1" dirty="0">
                <a:solidFill>
                  <a:schemeClr val="tx2"/>
                </a:solidFill>
              </a:rPr>
              <a:t> </a:t>
            </a:r>
            <a:r>
              <a:rPr lang="en-US" altLang="en-US" sz="3200" b="1" dirty="0">
                <a:solidFill>
                  <a:schemeClr val="tx2"/>
                </a:solidFill>
                <a:sym typeface="Symbol" pitchFamily="18" charset="2"/>
              </a:rPr>
              <a:t> </a:t>
            </a:r>
            <a:r>
              <a:rPr lang="en-US" altLang="en-US" sz="3200" b="1" i="1" dirty="0">
                <a:solidFill>
                  <a:schemeClr val="tx2"/>
                </a:solidFill>
                <a:sym typeface="Symbol" pitchFamily="18" charset="2"/>
              </a:rPr>
              <a:t></a:t>
            </a:r>
            <a:r>
              <a:rPr lang="en-US" altLang="en-US" sz="3200" b="1" i="1" baseline="-25000" dirty="0">
                <a:solidFill>
                  <a:schemeClr val="tx2"/>
                </a:solidFill>
                <a:sym typeface="Symbol" pitchFamily="18" charset="2"/>
              </a:rPr>
              <a:t>v</a:t>
            </a:r>
            <a:r>
              <a:rPr lang="en-US" altLang="en-US" sz="3200" b="1" i="1" dirty="0">
                <a:solidFill>
                  <a:schemeClr val="tx2"/>
                </a:solidFill>
                <a:sym typeface="Symbol" pitchFamily="18" charset="2"/>
              </a:rPr>
              <a:t> </a:t>
            </a:r>
            <a:r>
              <a:rPr lang="en-US" altLang="en-US" sz="3200" b="1" i="1" dirty="0" err="1">
                <a:solidFill>
                  <a:schemeClr val="tx2"/>
                </a:solidFill>
                <a:sym typeface="Symbol" pitchFamily="18" charset="2"/>
              </a:rPr>
              <a:t>R</a:t>
            </a:r>
            <a:r>
              <a:rPr lang="en-US" altLang="en-US" sz="3200" b="1" i="1" baseline="-25000" dirty="0" err="1">
                <a:solidFill>
                  <a:schemeClr val="tx2"/>
                </a:solidFill>
                <a:sym typeface="Symbol" pitchFamily="18" charset="2"/>
              </a:rPr>
              <a:t>v</a:t>
            </a:r>
            <a:r>
              <a:rPr lang="en-US" altLang="en-US" sz="3200" b="1" i="1" baseline="-25000" dirty="0">
                <a:solidFill>
                  <a:schemeClr val="tx2"/>
                </a:solidFill>
                <a:sym typeface="Symbol" pitchFamily="18" charset="2"/>
              </a:rPr>
              <a:t>  </a:t>
            </a:r>
            <a:r>
              <a:rPr lang="en-US" altLang="en-US" sz="3200" b="1" i="1" dirty="0">
                <a:solidFill>
                  <a:schemeClr val="tx2"/>
                </a:solidFill>
                <a:sym typeface="Symbol" pitchFamily="18" charset="2"/>
              </a:rPr>
              <a:t>   where </a:t>
            </a:r>
            <a:r>
              <a:rPr lang="en-US" altLang="en-US" sz="3200" b="1" i="1" baseline="-25000" dirty="0">
                <a:solidFill>
                  <a:schemeClr val="tx2"/>
                </a:solidFill>
                <a:sym typeface="Symbol" pitchFamily="18" charset="2"/>
              </a:rPr>
              <a:t>v</a:t>
            </a:r>
            <a:r>
              <a:rPr lang="en-US" altLang="en-US" sz="3200" b="1" i="1" dirty="0">
                <a:solidFill>
                  <a:schemeClr val="tx2"/>
                </a:solidFill>
                <a:sym typeface="Symbol" pitchFamily="18" charset="2"/>
              </a:rPr>
              <a:t> =</a:t>
            </a:r>
            <a:r>
              <a:rPr lang="en-US" altLang="en-US" sz="3200" b="1" dirty="0">
                <a:solidFill>
                  <a:schemeClr val="tx2"/>
                </a:solidFill>
                <a:sym typeface="Symbol" pitchFamily="18" charset="2"/>
              </a:rPr>
              <a:t> 1.0</a:t>
            </a:r>
            <a:endParaRPr lang="en-US" altLang="en-US" sz="3200" b="1" i="1" dirty="0">
              <a:solidFill>
                <a:schemeClr val="tx2"/>
              </a:solidFill>
              <a:sym typeface="Symbol" pitchFamily="18" charset="2"/>
            </a:endParaRPr>
          </a:p>
        </p:txBody>
      </p:sp>
      <p:sp>
        <p:nvSpPr>
          <p:cNvPr id="6" name="Line 5">
            <a:extLst>
              <a:ext uri="{FF2B5EF4-FFF2-40B4-BE49-F238E27FC236}">
                <a16:creationId xmlns:a16="http://schemas.microsoft.com/office/drawing/2014/main" id="{ACCE0F54-F5A1-DB09-6F79-3D0DB3CA7CE6}"/>
              </a:ext>
            </a:extLst>
          </p:cNvPr>
          <p:cNvSpPr>
            <a:spLocks noChangeShapeType="1"/>
          </p:cNvSpPr>
          <p:nvPr/>
        </p:nvSpPr>
        <p:spPr bwMode="auto">
          <a:xfrm>
            <a:off x="3456459" y="2837309"/>
            <a:ext cx="0" cy="676275"/>
          </a:xfrm>
          <a:prstGeom prst="line">
            <a:avLst/>
          </a:prstGeom>
          <a:noFill/>
          <a:ln w="28575">
            <a:solidFill>
              <a:schemeClr val="tx1"/>
            </a:solidFill>
            <a:round/>
            <a:headEnd type="triangle" w="lg" len="lg"/>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Line 6">
            <a:extLst>
              <a:ext uri="{FF2B5EF4-FFF2-40B4-BE49-F238E27FC236}">
                <a16:creationId xmlns:a16="http://schemas.microsoft.com/office/drawing/2014/main" id="{D28B76DE-332B-84DB-29E9-706A32EADCFF}"/>
              </a:ext>
            </a:extLst>
          </p:cNvPr>
          <p:cNvSpPr>
            <a:spLocks noChangeShapeType="1"/>
          </p:cNvSpPr>
          <p:nvPr/>
        </p:nvSpPr>
        <p:spPr bwMode="auto">
          <a:xfrm>
            <a:off x="3456459" y="3513584"/>
            <a:ext cx="533400" cy="0"/>
          </a:xfrm>
          <a:prstGeom prst="line">
            <a:avLst/>
          </a:prstGeom>
          <a:noFill/>
          <a:ln w="2857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Text Box 7">
            <a:extLst>
              <a:ext uri="{FF2B5EF4-FFF2-40B4-BE49-F238E27FC236}">
                <a16:creationId xmlns:a16="http://schemas.microsoft.com/office/drawing/2014/main" id="{1548C912-7635-8B37-41EA-F359152BE689}"/>
              </a:ext>
            </a:extLst>
          </p:cNvPr>
          <p:cNvSpPr txBox="1">
            <a:spLocks noChangeArrowheads="1"/>
          </p:cNvSpPr>
          <p:nvPr/>
        </p:nvSpPr>
        <p:spPr bwMode="auto">
          <a:xfrm>
            <a:off x="4151784" y="3284984"/>
            <a:ext cx="5904656" cy="1815882"/>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i="1" dirty="0" err="1"/>
              <a:t>R</a:t>
            </a:r>
            <a:r>
              <a:rPr lang="en-US" altLang="en-US" sz="2800" i="1" baseline="-25000" dirty="0" err="1"/>
              <a:t>v</a:t>
            </a:r>
            <a:r>
              <a:rPr lang="en-US" altLang="en-US" sz="2800" dirty="0"/>
              <a:t> = nominal shear strength, based on a limit state of shear yielding, as computed per Section J10.6 of the AISC </a:t>
            </a:r>
            <a:r>
              <a:rPr lang="en-US" altLang="en-US" sz="2800" i="1" dirty="0"/>
              <a:t>Specification</a:t>
            </a:r>
          </a:p>
        </p:txBody>
      </p:sp>
    </p:spTree>
    <p:extLst>
      <p:ext uri="{BB962C8B-B14F-4D97-AF65-F5344CB8AC3E}">
        <p14:creationId xmlns:p14="http://schemas.microsoft.com/office/powerpoint/2010/main" val="24611822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194</a:t>
            </a:fld>
            <a:endParaRPr lang="en-US" altLang="en-US" dirty="0"/>
          </a:p>
        </p:txBody>
      </p:sp>
      <p:sp>
        <p:nvSpPr>
          <p:cNvPr id="2" name="Text Box 3">
            <a:extLst>
              <a:ext uri="{FF2B5EF4-FFF2-40B4-BE49-F238E27FC236}">
                <a16:creationId xmlns:a16="http://schemas.microsoft.com/office/drawing/2014/main" id="{2ACD62B4-8C4B-4332-0D77-13A5A90E0925}"/>
              </a:ext>
            </a:extLst>
          </p:cNvPr>
          <p:cNvSpPr txBox="1">
            <a:spLocks noChangeArrowheads="1"/>
          </p:cNvSpPr>
          <p:nvPr/>
        </p:nvSpPr>
        <p:spPr bwMode="auto">
          <a:xfrm>
            <a:off x="865546" y="1055237"/>
            <a:ext cx="904687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To compute nominal shear strength, </a:t>
            </a:r>
            <a:r>
              <a:rPr lang="en-US" altLang="en-US" sz="2800" i="1" dirty="0" err="1"/>
              <a:t>R</a:t>
            </a:r>
            <a:r>
              <a:rPr lang="en-US" altLang="en-US" sz="2800" i="1" baseline="-25000" dirty="0" err="1"/>
              <a:t>v</a:t>
            </a:r>
            <a:r>
              <a:rPr lang="en-US" altLang="en-US" sz="2800" dirty="0"/>
              <a:t>, of panel zone:</a:t>
            </a:r>
          </a:p>
        </p:txBody>
      </p:sp>
      <p:sp>
        <p:nvSpPr>
          <p:cNvPr id="5" name="Text Box 4">
            <a:extLst>
              <a:ext uri="{FF2B5EF4-FFF2-40B4-BE49-F238E27FC236}">
                <a16:creationId xmlns:a16="http://schemas.microsoft.com/office/drawing/2014/main" id="{8099A658-7F13-210A-A9F9-B725E50A79C7}"/>
              </a:ext>
            </a:extLst>
          </p:cNvPr>
          <p:cNvSpPr txBox="1">
            <a:spLocks noChangeArrowheads="1"/>
          </p:cNvSpPr>
          <p:nvPr/>
        </p:nvSpPr>
        <p:spPr bwMode="auto">
          <a:xfrm>
            <a:off x="1379896" y="1700808"/>
            <a:ext cx="581965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b="1" dirty="0"/>
              <a:t>When </a:t>
            </a:r>
            <a:r>
              <a:rPr lang="en-US" altLang="en-US" sz="2800" b="1" i="1" dirty="0"/>
              <a:t>P</a:t>
            </a:r>
            <a:r>
              <a:rPr lang="en-US" altLang="en-US" sz="2800" b="1" i="1" baseline="-25000" dirty="0"/>
              <a:t>u</a:t>
            </a:r>
            <a:r>
              <a:rPr lang="en-US" altLang="en-US" sz="2800" b="1" dirty="0"/>
              <a:t> </a:t>
            </a:r>
            <a:r>
              <a:rPr lang="en-US" altLang="en-US" sz="2800" b="1" dirty="0">
                <a:sym typeface="Symbol" pitchFamily="18" charset="2"/>
              </a:rPr>
              <a:t> 0.75 </a:t>
            </a:r>
            <a:r>
              <a:rPr lang="en-US" altLang="en-US" sz="2800" b="1" i="1" dirty="0" err="1">
                <a:sym typeface="Symbol" pitchFamily="18" charset="2"/>
              </a:rPr>
              <a:t>P</a:t>
            </a:r>
            <a:r>
              <a:rPr lang="en-US" altLang="en-US" sz="2800" b="1" i="1" baseline="-25000" dirty="0" err="1">
                <a:sym typeface="Symbol" pitchFamily="18" charset="2"/>
              </a:rPr>
              <a:t>y</a:t>
            </a:r>
            <a:r>
              <a:rPr lang="en-US" altLang="en-US" sz="2800" b="1" dirty="0">
                <a:sym typeface="Symbol" pitchFamily="18" charset="2"/>
              </a:rPr>
              <a:t> in column:</a:t>
            </a:r>
          </a:p>
        </p:txBody>
      </p:sp>
      <p:sp>
        <p:nvSpPr>
          <p:cNvPr id="6" name="Text Box 6">
            <a:extLst>
              <a:ext uri="{FF2B5EF4-FFF2-40B4-BE49-F238E27FC236}">
                <a16:creationId xmlns:a16="http://schemas.microsoft.com/office/drawing/2014/main" id="{B24185F9-68B5-7615-0AE7-CAEBD5589868}"/>
              </a:ext>
            </a:extLst>
          </p:cNvPr>
          <p:cNvSpPr txBox="1">
            <a:spLocks noChangeArrowheads="1"/>
          </p:cNvSpPr>
          <p:nvPr/>
        </p:nvSpPr>
        <p:spPr bwMode="auto">
          <a:xfrm>
            <a:off x="7731555" y="2846107"/>
            <a:ext cx="2610142"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1800" i="1" dirty="0"/>
              <a:t>(AISC Spec EQ J10-11)</a:t>
            </a:r>
          </a:p>
        </p:txBody>
      </p:sp>
      <p:sp>
        <p:nvSpPr>
          <p:cNvPr id="7" name="Text Box 7">
            <a:extLst>
              <a:ext uri="{FF2B5EF4-FFF2-40B4-BE49-F238E27FC236}">
                <a16:creationId xmlns:a16="http://schemas.microsoft.com/office/drawing/2014/main" id="{0CF4A970-3239-68B0-AE94-1F01B8714D6C}"/>
              </a:ext>
            </a:extLst>
          </p:cNvPr>
          <p:cNvSpPr txBox="1">
            <a:spLocks noChangeArrowheads="1"/>
          </p:cNvSpPr>
          <p:nvPr/>
        </p:nvSpPr>
        <p:spPr bwMode="auto">
          <a:xfrm>
            <a:off x="2217898" y="3789040"/>
            <a:ext cx="1077891"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latin typeface="+mn-lt"/>
              </a:rPr>
              <a:t>Where:</a:t>
            </a:r>
          </a:p>
        </p:txBody>
      </p:sp>
      <p:sp>
        <p:nvSpPr>
          <p:cNvPr id="8" name="Text Box 8">
            <a:extLst>
              <a:ext uri="{FF2B5EF4-FFF2-40B4-BE49-F238E27FC236}">
                <a16:creationId xmlns:a16="http://schemas.microsoft.com/office/drawing/2014/main" id="{A8EA260C-FA75-ED48-CF5C-3F6DFBBF01F6}"/>
              </a:ext>
            </a:extLst>
          </p:cNvPr>
          <p:cNvSpPr txBox="1">
            <a:spLocks noChangeArrowheads="1"/>
          </p:cNvSpPr>
          <p:nvPr/>
        </p:nvSpPr>
        <p:spPr bwMode="auto">
          <a:xfrm>
            <a:off x="3225960" y="3817341"/>
            <a:ext cx="7478552" cy="31700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lgn="l">
              <a:spcBef>
                <a:spcPct val="20000"/>
              </a:spcBef>
              <a:buClr>
                <a:schemeClr val="tx2"/>
              </a:buClr>
              <a:buSzPct val="150000"/>
              <a:buChar char="•"/>
              <a:tabLst>
                <a:tab pos="457200" algn="l"/>
              </a:tabLst>
              <a:defRPr sz="2800" b="1">
                <a:solidFill>
                  <a:schemeClr val="tx1"/>
                </a:solidFill>
                <a:latin typeface="Arial" charset="0"/>
              </a:defRPr>
            </a:lvl1pPr>
            <a:lvl2pPr marL="742950" indent="-285750" algn="l">
              <a:spcBef>
                <a:spcPct val="20000"/>
              </a:spcBef>
              <a:buClr>
                <a:schemeClr val="tx2"/>
              </a:buClr>
              <a:buSzPct val="100000"/>
              <a:buChar char="–"/>
              <a:tabLst>
                <a:tab pos="457200" algn="l"/>
              </a:tabLst>
              <a:defRPr sz="2800" b="1">
                <a:solidFill>
                  <a:schemeClr val="tx1"/>
                </a:solidFill>
                <a:latin typeface="Arial" charset="0"/>
              </a:defRPr>
            </a:lvl2pPr>
            <a:lvl3pPr marL="1143000" indent="-228600" algn="l">
              <a:spcBef>
                <a:spcPct val="20000"/>
              </a:spcBef>
              <a:buClr>
                <a:schemeClr val="tx2"/>
              </a:buClr>
              <a:buSzPct val="100000"/>
              <a:buChar char="•"/>
              <a:tabLst>
                <a:tab pos="457200" algn="l"/>
              </a:tabLst>
              <a:defRPr sz="2400">
                <a:solidFill>
                  <a:schemeClr val="tx1"/>
                </a:solidFill>
                <a:latin typeface="Arial" charset="0"/>
              </a:defRPr>
            </a:lvl3pPr>
            <a:lvl4pPr marL="1600200" indent="-228600" algn="l">
              <a:spcBef>
                <a:spcPct val="20000"/>
              </a:spcBef>
              <a:buClr>
                <a:schemeClr val="tx2"/>
              </a:buClr>
              <a:buSzPct val="100000"/>
              <a:buChar char="–"/>
              <a:tabLst>
                <a:tab pos="457200" algn="l"/>
              </a:tabLst>
              <a:defRPr sz="2000">
                <a:solidFill>
                  <a:schemeClr val="tx1"/>
                </a:solidFill>
                <a:latin typeface="Arial" charset="0"/>
              </a:defRPr>
            </a:lvl4pPr>
            <a:lvl5pPr marL="2057400" indent="-228600" algn="l">
              <a:spcBef>
                <a:spcPct val="20000"/>
              </a:spcBef>
              <a:buClr>
                <a:schemeClr val="tx2"/>
              </a:buClr>
              <a:buSzPct val="100000"/>
              <a:buChar char="•"/>
              <a:tabLst>
                <a:tab pos="457200" algn="l"/>
              </a:tabLst>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tabLst>
                <a:tab pos="457200" algn="l"/>
              </a:tabLst>
              <a:defRPr sz="2000">
                <a:solidFill>
                  <a:schemeClr val="tx1"/>
                </a:solidFill>
                <a:latin typeface="Arial" charset="0"/>
              </a:defRPr>
            </a:lvl9pPr>
          </a:lstStyle>
          <a:p>
            <a:pPr>
              <a:spcBef>
                <a:spcPct val="50000"/>
              </a:spcBef>
              <a:buClrTx/>
              <a:buSzTx/>
              <a:buFontTx/>
              <a:buNone/>
            </a:pPr>
            <a:r>
              <a:rPr lang="en-US" altLang="en-US" sz="2000" b="0" i="1" dirty="0">
                <a:latin typeface="+mn-lt"/>
              </a:rPr>
              <a:t>d</a:t>
            </a:r>
            <a:r>
              <a:rPr lang="en-US" altLang="en-US" sz="2000" b="0" i="1" baseline="-25000" dirty="0">
                <a:latin typeface="+mn-lt"/>
              </a:rPr>
              <a:t>c</a:t>
            </a:r>
            <a:r>
              <a:rPr lang="en-US" altLang="en-US" sz="2000" b="0" i="1" dirty="0">
                <a:latin typeface="+mn-lt"/>
              </a:rPr>
              <a:t>	=	column depth</a:t>
            </a:r>
          </a:p>
          <a:p>
            <a:pPr>
              <a:spcBef>
                <a:spcPct val="50000"/>
              </a:spcBef>
              <a:buClrTx/>
              <a:buSzTx/>
              <a:buFontTx/>
              <a:buNone/>
            </a:pPr>
            <a:r>
              <a:rPr lang="en-US" altLang="en-US" sz="2000" b="0" i="1" dirty="0" err="1">
                <a:latin typeface="+mn-lt"/>
              </a:rPr>
              <a:t>d</a:t>
            </a:r>
            <a:r>
              <a:rPr lang="en-US" altLang="en-US" sz="2000" b="0" i="1" baseline="-25000" dirty="0" err="1">
                <a:latin typeface="+mn-lt"/>
              </a:rPr>
              <a:t>b</a:t>
            </a:r>
            <a:r>
              <a:rPr lang="en-US" altLang="en-US" sz="2000" b="0" i="1" dirty="0">
                <a:latin typeface="+mn-lt"/>
              </a:rPr>
              <a:t>	=	beam depth</a:t>
            </a:r>
          </a:p>
          <a:p>
            <a:pPr>
              <a:spcBef>
                <a:spcPct val="50000"/>
              </a:spcBef>
              <a:buClrTx/>
              <a:buSzTx/>
              <a:buFontTx/>
              <a:buNone/>
            </a:pPr>
            <a:r>
              <a:rPr lang="en-US" altLang="en-US" sz="2000" b="0" i="1" dirty="0" err="1">
                <a:latin typeface="+mn-lt"/>
              </a:rPr>
              <a:t>b</a:t>
            </a:r>
            <a:r>
              <a:rPr lang="en-US" altLang="en-US" sz="2000" b="0" i="1" baseline="-25000" dirty="0" err="1">
                <a:latin typeface="+mn-lt"/>
              </a:rPr>
              <a:t>cf</a:t>
            </a:r>
            <a:r>
              <a:rPr lang="en-US" altLang="en-US" sz="2000" b="0" i="1" dirty="0">
                <a:latin typeface="+mn-lt"/>
              </a:rPr>
              <a:t>	=	column flange width</a:t>
            </a:r>
          </a:p>
          <a:p>
            <a:pPr>
              <a:spcBef>
                <a:spcPct val="50000"/>
              </a:spcBef>
              <a:buClrTx/>
              <a:buSzTx/>
              <a:buFontTx/>
              <a:buNone/>
            </a:pPr>
            <a:r>
              <a:rPr lang="en-US" altLang="en-US" sz="2000" b="0" i="1" dirty="0" err="1">
                <a:latin typeface="+mn-lt"/>
              </a:rPr>
              <a:t>t</a:t>
            </a:r>
            <a:r>
              <a:rPr lang="en-US" altLang="en-US" sz="2000" b="0" i="1" baseline="-25000" dirty="0" err="1">
                <a:latin typeface="+mn-lt"/>
              </a:rPr>
              <a:t>cf</a:t>
            </a:r>
            <a:r>
              <a:rPr lang="en-US" altLang="en-US" sz="2000" b="0" i="1" dirty="0">
                <a:latin typeface="+mn-lt"/>
              </a:rPr>
              <a:t>	=	column flange thickness</a:t>
            </a:r>
          </a:p>
          <a:p>
            <a:pPr>
              <a:spcBef>
                <a:spcPct val="50000"/>
              </a:spcBef>
              <a:buClrTx/>
              <a:buSzTx/>
              <a:buFontTx/>
              <a:buNone/>
            </a:pPr>
            <a:r>
              <a:rPr lang="en-US" altLang="en-US" sz="2000" b="0" i="1" dirty="0">
                <a:latin typeface="+mn-lt"/>
              </a:rPr>
              <a:t>F</a:t>
            </a:r>
            <a:r>
              <a:rPr lang="en-US" altLang="en-US" sz="2000" b="0" i="1" baseline="-25000" dirty="0">
                <a:latin typeface="+mn-lt"/>
              </a:rPr>
              <a:t>y</a:t>
            </a:r>
            <a:r>
              <a:rPr lang="en-US" altLang="en-US" sz="2000" b="0" i="1" dirty="0">
                <a:latin typeface="+mn-lt"/>
              </a:rPr>
              <a:t>	=	minimum specified yield stress of column web</a:t>
            </a:r>
          </a:p>
          <a:p>
            <a:pPr>
              <a:spcBef>
                <a:spcPct val="50000"/>
              </a:spcBef>
              <a:buClrTx/>
              <a:buSzTx/>
              <a:buFontTx/>
              <a:buNone/>
            </a:pPr>
            <a:r>
              <a:rPr lang="en-US" altLang="en-US" sz="2000" b="0" i="1" dirty="0" err="1">
                <a:latin typeface="+mn-lt"/>
              </a:rPr>
              <a:t>t</a:t>
            </a:r>
            <a:r>
              <a:rPr lang="en-US" altLang="en-US" sz="2000" b="0" i="1" baseline="-25000" dirty="0" err="1">
                <a:latin typeface="+mn-lt"/>
              </a:rPr>
              <a:t>p</a:t>
            </a:r>
            <a:r>
              <a:rPr lang="en-US" altLang="en-US" sz="2000" b="0" i="1" dirty="0">
                <a:latin typeface="+mn-lt"/>
              </a:rPr>
              <a:t>	=	thickness of column web including </a:t>
            </a:r>
            <a:r>
              <a:rPr lang="en-US" altLang="en-US" sz="2000" b="0" i="1" dirty="0" err="1">
                <a:latin typeface="+mn-lt"/>
              </a:rPr>
              <a:t>doubler</a:t>
            </a:r>
            <a:r>
              <a:rPr lang="en-US" altLang="en-US" sz="2000" b="0" i="1" dirty="0">
                <a:latin typeface="+mn-lt"/>
              </a:rPr>
              <a:t> plate</a:t>
            </a:r>
          </a:p>
          <a:p>
            <a:pPr>
              <a:spcBef>
                <a:spcPct val="50000"/>
              </a:spcBef>
              <a:buClrTx/>
              <a:buSzTx/>
              <a:buFontTx/>
              <a:buNone/>
            </a:pPr>
            <a:endParaRPr lang="en-US" altLang="en-US" sz="2000" b="0" i="1" dirty="0">
              <a:latin typeface="+mn-l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AB189DF4-0931-7F04-FD9D-EDD5A08649BC}"/>
                  </a:ext>
                </a:extLst>
              </p:cNvPr>
              <p:cNvSpPr txBox="1"/>
              <p:nvPr/>
            </p:nvSpPr>
            <p:spPr>
              <a:xfrm>
                <a:off x="2074836" y="2347490"/>
                <a:ext cx="5480291" cy="13695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𝑅</m:t>
                          </m:r>
                        </m:e>
                        <m:sub>
                          <m:r>
                            <a:rPr lang="en-US" sz="3200" b="0" i="1" smtClean="0">
                              <a:latin typeface="Cambria Math"/>
                            </a:rPr>
                            <m:t>𝑣</m:t>
                          </m:r>
                        </m:sub>
                      </m:sSub>
                      <m:r>
                        <a:rPr lang="en-US" sz="3200" b="0" i="1" smtClean="0">
                          <a:latin typeface="Cambria Math"/>
                        </a:rPr>
                        <m:t>=0.6</m:t>
                      </m:r>
                      <m:sSub>
                        <m:sSubPr>
                          <m:ctrlPr>
                            <a:rPr lang="en-US" sz="3200" b="0" i="1" smtClean="0">
                              <a:latin typeface="Cambria Math" panose="02040503050406030204" pitchFamily="18" charset="0"/>
                            </a:rPr>
                          </m:ctrlPr>
                        </m:sSubPr>
                        <m:e>
                          <m:r>
                            <a:rPr lang="en-US" sz="3200" b="0" i="1" smtClean="0">
                              <a:latin typeface="Cambria Math"/>
                            </a:rPr>
                            <m:t>𝐹</m:t>
                          </m:r>
                        </m:e>
                        <m:sub>
                          <m:r>
                            <a:rPr lang="en-US" sz="3200" b="0" i="1" smtClean="0">
                              <a:latin typeface="Cambria Math"/>
                            </a:rPr>
                            <m:t>𝑦</m:t>
                          </m:r>
                        </m:sub>
                      </m:sSub>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𝑐</m:t>
                          </m:r>
                        </m:sub>
                      </m:sSub>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𝑝</m:t>
                          </m:r>
                        </m:sub>
                      </m:sSub>
                      <m:d>
                        <m:dPr>
                          <m:begChr m:val="["/>
                          <m:endChr m:val="]"/>
                          <m:ctrlPr>
                            <a:rPr lang="en-US" sz="3200" b="0" i="1" smtClean="0">
                              <a:latin typeface="Cambria Math" panose="02040503050406030204" pitchFamily="18" charset="0"/>
                            </a:rPr>
                          </m:ctrlPr>
                        </m:dPr>
                        <m:e>
                          <m:r>
                            <a:rPr lang="en-US" sz="3200" b="0" i="1" smtClean="0">
                              <a:latin typeface="Cambria Math"/>
                            </a:rPr>
                            <m:t>1+</m:t>
                          </m:r>
                          <m:f>
                            <m:fPr>
                              <m:ctrlPr>
                                <a:rPr lang="en-US" sz="3200" b="0" i="1" smtClean="0">
                                  <a:latin typeface="Cambria Math" panose="02040503050406030204" pitchFamily="18" charset="0"/>
                                </a:rPr>
                              </m:ctrlPr>
                            </m:fPr>
                            <m:num>
                              <m:r>
                                <a:rPr lang="en-US" sz="3200" b="0" i="1" smtClean="0">
                                  <a:latin typeface="Cambria Math"/>
                                </a:rPr>
                                <m:t>3</m:t>
                              </m:r>
                              <m:sSub>
                                <m:sSubPr>
                                  <m:ctrlPr>
                                    <a:rPr lang="en-US" sz="3200" b="0" i="1" smtClean="0">
                                      <a:latin typeface="Cambria Math" panose="02040503050406030204" pitchFamily="18" charset="0"/>
                                    </a:rPr>
                                  </m:ctrlPr>
                                </m:sSubPr>
                                <m:e>
                                  <m:r>
                                    <a:rPr lang="en-US" sz="3200" b="0" i="1" smtClean="0">
                                      <a:latin typeface="Cambria Math"/>
                                    </a:rPr>
                                    <m:t>𝑏</m:t>
                                  </m:r>
                                </m:e>
                                <m:sub>
                                  <m:r>
                                    <a:rPr lang="en-US" sz="3200" b="0" i="1" smtClean="0">
                                      <a:latin typeface="Cambria Math"/>
                                    </a:rPr>
                                    <m:t>𝑐𝑓</m:t>
                                  </m:r>
                                </m:sub>
                              </m:sSub>
                              <m:sSubSup>
                                <m:sSubSupPr>
                                  <m:ctrlPr>
                                    <a:rPr lang="en-US" sz="3200" i="1">
                                      <a:latin typeface="Cambria Math" panose="02040503050406030204" pitchFamily="18" charset="0"/>
                                    </a:rPr>
                                  </m:ctrlPr>
                                </m:sSubSupPr>
                                <m:e>
                                  <m:r>
                                    <a:rPr lang="en-US" sz="3200" i="1">
                                      <a:latin typeface="Cambria Math"/>
                                    </a:rPr>
                                    <m:t>𝑡</m:t>
                                  </m:r>
                                </m:e>
                                <m:sub>
                                  <m:r>
                                    <a:rPr lang="en-US" sz="3200" i="1">
                                      <a:latin typeface="Cambria Math"/>
                                    </a:rPr>
                                    <m:t>𝑐𝑓</m:t>
                                  </m:r>
                                </m:sub>
                                <m:sup>
                                  <m:r>
                                    <a:rPr lang="en-US" sz="3200" i="1">
                                      <a:latin typeface="Cambria Math" panose="02040503050406030204" pitchFamily="18" charset="0"/>
                                    </a:rPr>
                                    <m:t>2</m:t>
                                  </m:r>
                                </m:sup>
                              </m:sSubSup>
                            </m:num>
                            <m:den>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𝑏</m:t>
                                  </m:r>
                                </m:sub>
                              </m:sSub>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𝑐</m:t>
                                  </m:r>
                                </m:sub>
                              </m:sSub>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𝑝</m:t>
                                  </m:r>
                                </m:sub>
                              </m:sSub>
                            </m:den>
                          </m:f>
                        </m:e>
                      </m:d>
                    </m:oMath>
                  </m:oMathPara>
                </a14:m>
                <a:endParaRPr lang="en-US" sz="3200" dirty="0"/>
              </a:p>
            </p:txBody>
          </p:sp>
        </mc:Choice>
        <mc:Fallback xmlns="">
          <p:sp>
            <p:nvSpPr>
              <p:cNvPr id="9" name="TextBox 8">
                <a:extLst>
                  <a:ext uri="{FF2B5EF4-FFF2-40B4-BE49-F238E27FC236}">
                    <a16:creationId xmlns:a16="http://schemas.microsoft.com/office/drawing/2014/main" id="{AB189DF4-0931-7F04-FD9D-EDD5A08649BC}"/>
                  </a:ext>
                </a:extLst>
              </p:cNvPr>
              <p:cNvSpPr txBox="1">
                <a:spLocks noRot="1" noChangeAspect="1" noMove="1" noResize="1" noEditPoints="1" noAdjustHandles="1" noChangeArrowheads="1" noChangeShapeType="1" noTextEdit="1"/>
              </p:cNvSpPr>
              <p:nvPr/>
            </p:nvSpPr>
            <p:spPr>
              <a:xfrm>
                <a:off x="2074836" y="2347490"/>
                <a:ext cx="5480291" cy="1369542"/>
              </a:xfrm>
              <a:prstGeom prst="rect">
                <a:avLst/>
              </a:prstGeom>
              <a:blipFill>
                <a:blip r:embed="rId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9144868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2103F172-B594-F8B6-4787-751F7ABEB3D9}"/>
                  </a:ext>
                </a:extLst>
              </p:cNvPr>
              <p:cNvSpPr txBox="1"/>
              <p:nvPr/>
            </p:nvSpPr>
            <p:spPr>
              <a:xfrm>
                <a:off x="1619672" y="2348880"/>
                <a:ext cx="8724800" cy="136954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3200" i="1" smtClean="0">
                              <a:latin typeface="Cambria Math" panose="02040503050406030204" pitchFamily="18" charset="0"/>
                            </a:rPr>
                          </m:ctrlPr>
                        </m:sSubPr>
                        <m:e>
                          <m:r>
                            <a:rPr lang="en-US" sz="3200" b="0" i="1" smtClean="0">
                              <a:latin typeface="Cambria Math"/>
                            </a:rPr>
                            <m:t>𝑅</m:t>
                          </m:r>
                        </m:e>
                        <m:sub>
                          <m:r>
                            <a:rPr lang="en-US" sz="3200" b="0" i="1" smtClean="0">
                              <a:latin typeface="Cambria Math"/>
                            </a:rPr>
                            <m:t>𝑣</m:t>
                          </m:r>
                        </m:sub>
                      </m:sSub>
                      <m:r>
                        <a:rPr lang="en-US" sz="3200" b="0" i="1" smtClean="0">
                          <a:latin typeface="Cambria Math"/>
                        </a:rPr>
                        <m:t>=0.6</m:t>
                      </m:r>
                      <m:sSub>
                        <m:sSubPr>
                          <m:ctrlPr>
                            <a:rPr lang="en-US" sz="3200" b="0" i="1" smtClean="0">
                              <a:latin typeface="Cambria Math" panose="02040503050406030204" pitchFamily="18" charset="0"/>
                            </a:rPr>
                          </m:ctrlPr>
                        </m:sSubPr>
                        <m:e>
                          <m:r>
                            <a:rPr lang="en-US" sz="3200" b="0" i="1" smtClean="0">
                              <a:latin typeface="Cambria Math"/>
                            </a:rPr>
                            <m:t>𝐹</m:t>
                          </m:r>
                        </m:e>
                        <m:sub>
                          <m:r>
                            <a:rPr lang="en-US" sz="3200" b="0" i="1" smtClean="0">
                              <a:latin typeface="Cambria Math"/>
                            </a:rPr>
                            <m:t>𝑦</m:t>
                          </m:r>
                        </m:sub>
                      </m:sSub>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𝑐</m:t>
                          </m:r>
                        </m:sub>
                      </m:sSub>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𝑝</m:t>
                          </m:r>
                        </m:sub>
                      </m:sSub>
                      <m:d>
                        <m:dPr>
                          <m:begChr m:val="["/>
                          <m:endChr m:val="]"/>
                          <m:ctrlPr>
                            <a:rPr lang="en-US" sz="3200" b="0" i="1" smtClean="0">
                              <a:latin typeface="Cambria Math" panose="02040503050406030204" pitchFamily="18" charset="0"/>
                            </a:rPr>
                          </m:ctrlPr>
                        </m:dPr>
                        <m:e>
                          <m:r>
                            <a:rPr lang="en-US" sz="3200" b="0" i="1" smtClean="0">
                              <a:latin typeface="Cambria Math"/>
                            </a:rPr>
                            <m:t>1+</m:t>
                          </m:r>
                          <m:f>
                            <m:fPr>
                              <m:ctrlPr>
                                <a:rPr lang="en-US" sz="3200" b="0" i="1" smtClean="0">
                                  <a:latin typeface="Cambria Math" panose="02040503050406030204" pitchFamily="18" charset="0"/>
                                </a:rPr>
                              </m:ctrlPr>
                            </m:fPr>
                            <m:num>
                              <m:r>
                                <a:rPr lang="en-US" sz="3200" b="0" i="1" smtClean="0">
                                  <a:latin typeface="Cambria Math"/>
                                </a:rPr>
                                <m:t>3</m:t>
                              </m:r>
                              <m:sSub>
                                <m:sSubPr>
                                  <m:ctrlPr>
                                    <a:rPr lang="en-US" sz="3200" b="0" i="1" smtClean="0">
                                      <a:latin typeface="Cambria Math" panose="02040503050406030204" pitchFamily="18" charset="0"/>
                                    </a:rPr>
                                  </m:ctrlPr>
                                </m:sSubPr>
                                <m:e>
                                  <m:r>
                                    <a:rPr lang="en-US" sz="3200" b="0" i="1" smtClean="0">
                                      <a:latin typeface="Cambria Math"/>
                                    </a:rPr>
                                    <m:t>𝑏</m:t>
                                  </m:r>
                                </m:e>
                                <m:sub>
                                  <m:r>
                                    <a:rPr lang="en-US" sz="3200" b="0" i="1" smtClean="0">
                                      <a:latin typeface="Cambria Math"/>
                                    </a:rPr>
                                    <m:t>𝑐𝑓</m:t>
                                  </m:r>
                                </m:sub>
                              </m:sSub>
                              <m:sSubSup>
                                <m:sSubSupPr>
                                  <m:ctrlPr>
                                    <a:rPr lang="en-US" sz="3200" i="1">
                                      <a:latin typeface="Cambria Math" panose="02040503050406030204" pitchFamily="18" charset="0"/>
                                    </a:rPr>
                                  </m:ctrlPr>
                                </m:sSubSupPr>
                                <m:e>
                                  <m:r>
                                    <a:rPr lang="en-US" sz="3200" i="1">
                                      <a:latin typeface="Cambria Math"/>
                                    </a:rPr>
                                    <m:t>𝑡</m:t>
                                  </m:r>
                                </m:e>
                                <m:sub>
                                  <m:r>
                                    <a:rPr lang="en-US" sz="3200" i="1">
                                      <a:latin typeface="Cambria Math"/>
                                    </a:rPr>
                                    <m:t>𝑐𝑓</m:t>
                                  </m:r>
                                </m:sub>
                                <m:sup>
                                  <m:r>
                                    <a:rPr lang="en-US" sz="3200" i="1">
                                      <a:latin typeface="Cambria Math" panose="02040503050406030204" pitchFamily="18" charset="0"/>
                                    </a:rPr>
                                    <m:t>2</m:t>
                                  </m:r>
                                </m:sup>
                              </m:sSubSup>
                            </m:num>
                            <m:den>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𝑏</m:t>
                                  </m:r>
                                </m:sub>
                              </m:sSub>
                              <m:sSub>
                                <m:sSubPr>
                                  <m:ctrlPr>
                                    <a:rPr lang="en-US" sz="3200" b="0" i="1" smtClean="0">
                                      <a:latin typeface="Cambria Math" panose="02040503050406030204" pitchFamily="18" charset="0"/>
                                    </a:rPr>
                                  </m:ctrlPr>
                                </m:sSubPr>
                                <m:e>
                                  <m:r>
                                    <a:rPr lang="en-US" sz="3200" b="0" i="1" smtClean="0">
                                      <a:latin typeface="Cambria Math"/>
                                    </a:rPr>
                                    <m:t>𝑑</m:t>
                                  </m:r>
                                </m:e>
                                <m:sub>
                                  <m:r>
                                    <a:rPr lang="en-US" sz="3200" b="0" i="1" smtClean="0">
                                      <a:latin typeface="Cambria Math"/>
                                    </a:rPr>
                                    <m:t>𝑐</m:t>
                                  </m:r>
                                </m:sub>
                              </m:sSub>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𝑝</m:t>
                                  </m:r>
                                </m:sub>
                              </m:sSub>
                            </m:den>
                          </m:f>
                        </m:e>
                      </m:d>
                      <m:d>
                        <m:dPr>
                          <m:begChr m:val="["/>
                          <m:endChr m:val="]"/>
                          <m:ctrlPr>
                            <a:rPr lang="en-US" sz="3200" b="0" i="1" smtClean="0">
                              <a:latin typeface="Cambria Math" panose="02040503050406030204" pitchFamily="18" charset="0"/>
                            </a:rPr>
                          </m:ctrlPr>
                        </m:dPr>
                        <m:e>
                          <m:r>
                            <a:rPr lang="en-US" sz="3200" b="0" i="1" smtClean="0">
                              <a:latin typeface="Cambria Math"/>
                            </a:rPr>
                            <m:t>1.9−</m:t>
                          </m:r>
                          <m:f>
                            <m:fPr>
                              <m:ctrlPr>
                                <a:rPr lang="en-US" sz="3200" b="0" i="1" smtClean="0">
                                  <a:latin typeface="Cambria Math" panose="02040503050406030204" pitchFamily="18" charset="0"/>
                                </a:rPr>
                              </m:ctrlPr>
                            </m:fPr>
                            <m:num>
                              <m:r>
                                <a:rPr lang="en-US" sz="3200" b="0" i="1" smtClean="0">
                                  <a:latin typeface="Cambria Math"/>
                                </a:rPr>
                                <m:t>1.2</m:t>
                              </m:r>
                              <m:sSub>
                                <m:sSubPr>
                                  <m:ctrlPr>
                                    <a:rPr lang="en-US" sz="3200" b="0" i="1" smtClean="0">
                                      <a:latin typeface="Cambria Math" panose="02040503050406030204" pitchFamily="18" charset="0"/>
                                    </a:rPr>
                                  </m:ctrlPr>
                                </m:sSubPr>
                                <m:e>
                                  <m:r>
                                    <a:rPr lang="en-US" sz="3200" b="0" i="1" smtClean="0">
                                      <a:latin typeface="Cambria Math"/>
                                    </a:rPr>
                                    <m:t>𝑃</m:t>
                                  </m:r>
                                </m:e>
                                <m:sub>
                                  <m:r>
                                    <a:rPr lang="en-US" sz="3200" b="0" i="1" smtClean="0">
                                      <a:latin typeface="Cambria Math"/>
                                    </a:rPr>
                                    <m:t>𝑢</m:t>
                                  </m:r>
                                </m:sub>
                              </m:sSub>
                            </m:num>
                            <m:den>
                              <m:sSub>
                                <m:sSubPr>
                                  <m:ctrlPr>
                                    <a:rPr lang="en-US" sz="3200" b="0" i="1" smtClean="0">
                                      <a:latin typeface="Cambria Math" panose="02040503050406030204" pitchFamily="18" charset="0"/>
                                    </a:rPr>
                                  </m:ctrlPr>
                                </m:sSubPr>
                                <m:e>
                                  <m:r>
                                    <a:rPr lang="en-US" sz="3200" b="0" i="1" smtClean="0">
                                      <a:latin typeface="Cambria Math"/>
                                    </a:rPr>
                                    <m:t>𝑃</m:t>
                                  </m:r>
                                </m:e>
                                <m:sub>
                                  <m:r>
                                    <a:rPr lang="en-US" sz="3200" b="0" i="1" smtClean="0">
                                      <a:latin typeface="Cambria Math"/>
                                    </a:rPr>
                                    <m:t>𝑦</m:t>
                                  </m:r>
                                </m:sub>
                              </m:sSub>
                            </m:den>
                          </m:f>
                        </m:e>
                      </m:d>
                    </m:oMath>
                  </m:oMathPara>
                </a14:m>
                <a:endParaRPr lang="en-US" sz="3200" dirty="0"/>
              </a:p>
            </p:txBody>
          </p:sp>
        </mc:Choice>
        <mc:Fallback xmlns="">
          <p:sp>
            <p:nvSpPr>
              <p:cNvPr id="9" name="TextBox 8">
                <a:extLst>
                  <a:ext uri="{FF2B5EF4-FFF2-40B4-BE49-F238E27FC236}">
                    <a16:creationId xmlns:a16="http://schemas.microsoft.com/office/drawing/2014/main" id="{2103F172-B594-F8B6-4787-751F7ABEB3D9}"/>
                  </a:ext>
                </a:extLst>
              </p:cNvPr>
              <p:cNvSpPr txBox="1">
                <a:spLocks noRot="1" noChangeAspect="1" noMove="1" noResize="1" noEditPoints="1" noAdjustHandles="1" noChangeArrowheads="1" noChangeShapeType="1" noTextEdit="1"/>
              </p:cNvSpPr>
              <p:nvPr/>
            </p:nvSpPr>
            <p:spPr>
              <a:xfrm>
                <a:off x="1619672" y="2348880"/>
                <a:ext cx="8724800" cy="1369542"/>
              </a:xfrm>
              <a:prstGeom prst="rect">
                <a:avLst/>
              </a:prstGeom>
              <a:blipFill>
                <a:blip r:embed="rId3"/>
                <a:stretch>
                  <a:fillRect/>
                </a:stretch>
              </a:blipFill>
            </p:spPr>
            <p:txBody>
              <a:bodyPr/>
              <a:lstStyle/>
              <a:p>
                <a:r>
                  <a:rPr lang="en-US">
                    <a:noFill/>
                  </a:rPr>
                  <a:t> </a:t>
                </a:r>
              </a:p>
            </p:txBody>
          </p:sp>
        </mc:Fallback>
      </mc:AlternateContent>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195</a:t>
            </a:fld>
            <a:endParaRPr lang="en-US" altLang="en-US" dirty="0"/>
          </a:p>
        </p:txBody>
      </p:sp>
      <p:sp>
        <p:nvSpPr>
          <p:cNvPr id="2" name="Text Box 3">
            <a:extLst>
              <a:ext uri="{FF2B5EF4-FFF2-40B4-BE49-F238E27FC236}">
                <a16:creationId xmlns:a16="http://schemas.microsoft.com/office/drawing/2014/main" id="{55DC2D3C-05B3-894F-9148-A57B7B8906F0}"/>
              </a:ext>
            </a:extLst>
          </p:cNvPr>
          <p:cNvSpPr txBox="1">
            <a:spLocks noChangeArrowheads="1"/>
          </p:cNvSpPr>
          <p:nvPr/>
        </p:nvSpPr>
        <p:spPr bwMode="auto">
          <a:xfrm>
            <a:off x="865546" y="1055237"/>
            <a:ext cx="9046878"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dirty="0"/>
              <a:t>To compute nominal shear strength, </a:t>
            </a:r>
            <a:r>
              <a:rPr lang="en-US" altLang="en-US" sz="2800" i="1" dirty="0" err="1"/>
              <a:t>R</a:t>
            </a:r>
            <a:r>
              <a:rPr lang="en-US" altLang="en-US" sz="2800" i="1" baseline="-25000" dirty="0" err="1"/>
              <a:t>v</a:t>
            </a:r>
            <a:r>
              <a:rPr lang="en-US" altLang="en-US" sz="2800" dirty="0"/>
              <a:t>, of panel zone:</a:t>
            </a:r>
          </a:p>
        </p:txBody>
      </p:sp>
      <p:sp>
        <p:nvSpPr>
          <p:cNvPr id="5" name="Text Box 4">
            <a:extLst>
              <a:ext uri="{FF2B5EF4-FFF2-40B4-BE49-F238E27FC236}">
                <a16:creationId xmlns:a16="http://schemas.microsoft.com/office/drawing/2014/main" id="{C6E2C65E-36DD-A4A3-A033-D15DCF0DAF4A}"/>
              </a:ext>
            </a:extLst>
          </p:cNvPr>
          <p:cNvSpPr txBox="1">
            <a:spLocks noChangeArrowheads="1"/>
          </p:cNvSpPr>
          <p:nvPr/>
        </p:nvSpPr>
        <p:spPr bwMode="auto">
          <a:xfrm>
            <a:off x="1379895" y="1700808"/>
            <a:ext cx="10258425"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800" b="1" dirty="0"/>
              <a:t>When </a:t>
            </a:r>
            <a:r>
              <a:rPr lang="en-US" altLang="en-US" sz="2800" b="1" i="1" dirty="0"/>
              <a:t>P</a:t>
            </a:r>
            <a:r>
              <a:rPr lang="en-US" altLang="en-US" sz="2800" b="1" i="1" baseline="-25000" dirty="0"/>
              <a:t>u</a:t>
            </a:r>
            <a:r>
              <a:rPr lang="en-US" altLang="en-US" sz="2800" b="1" dirty="0"/>
              <a:t> </a:t>
            </a:r>
            <a:r>
              <a:rPr lang="en-US" altLang="en-US" sz="2800" b="1" dirty="0">
                <a:sym typeface="Symbol" pitchFamily="18" charset="2"/>
              </a:rPr>
              <a:t>&gt; 0.75 </a:t>
            </a:r>
            <a:r>
              <a:rPr lang="en-US" altLang="en-US" sz="2800" b="1" i="1" dirty="0" err="1">
                <a:sym typeface="Symbol" pitchFamily="18" charset="2"/>
              </a:rPr>
              <a:t>P</a:t>
            </a:r>
            <a:r>
              <a:rPr lang="en-US" altLang="en-US" sz="2800" b="1" i="1" baseline="-25000" dirty="0" err="1">
                <a:sym typeface="Symbol" pitchFamily="18" charset="2"/>
              </a:rPr>
              <a:t>y</a:t>
            </a:r>
            <a:r>
              <a:rPr lang="en-US" altLang="en-US" sz="2800" b="1" dirty="0">
                <a:sym typeface="Symbol" pitchFamily="18" charset="2"/>
              </a:rPr>
              <a:t> in column: </a:t>
            </a:r>
            <a:r>
              <a:rPr lang="en-US" altLang="en-US" sz="2800" i="1" dirty="0">
                <a:sym typeface="Symbol" pitchFamily="18" charset="2"/>
              </a:rPr>
              <a:t>(not recommended)</a:t>
            </a:r>
          </a:p>
        </p:txBody>
      </p:sp>
      <p:sp>
        <p:nvSpPr>
          <p:cNvPr id="8" name="Text Box 6">
            <a:extLst>
              <a:ext uri="{FF2B5EF4-FFF2-40B4-BE49-F238E27FC236}">
                <a16:creationId xmlns:a16="http://schemas.microsoft.com/office/drawing/2014/main" id="{E3DC0087-EFD2-8037-9765-71C50A55ADE2}"/>
              </a:ext>
            </a:extLst>
          </p:cNvPr>
          <p:cNvSpPr txBox="1">
            <a:spLocks noChangeArrowheads="1"/>
          </p:cNvSpPr>
          <p:nvPr/>
        </p:nvSpPr>
        <p:spPr bwMode="auto">
          <a:xfrm>
            <a:off x="6941155" y="3738301"/>
            <a:ext cx="3257664" cy="3693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dirty="0"/>
              <a:t>(AISC Spec EQ J10-12)</a:t>
            </a:r>
          </a:p>
        </p:txBody>
      </p:sp>
    </p:spTree>
    <p:extLst>
      <p:ext uri="{BB962C8B-B14F-4D97-AF65-F5344CB8AC3E}">
        <p14:creationId xmlns:p14="http://schemas.microsoft.com/office/powerpoint/2010/main" val="11360005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7343DF46-5DA7-5DB8-C50E-94C62716FD85}"/>
              </a:ext>
            </a:extLst>
          </p:cNvPr>
          <p:cNvSpPr>
            <a:spLocks noGrp="1"/>
          </p:cNvSpPr>
          <p:nvPr>
            <p:ph type="body" sz="quarter" idx="38"/>
          </p:nvPr>
        </p:nvSpPr>
        <p:spPr/>
        <p:txBody>
          <a:bodyPr/>
          <a:lstStyle/>
          <a:p>
            <a:r>
              <a:rPr lang="en-US" dirty="0"/>
              <a:t>Panel Zone Shear Strength</a:t>
            </a:r>
          </a:p>
        </p:txBody>
      </p:sp>
      <p:sp>
        <p:nvSpPr>
          <p:cNvPr id="4" name="Slide Number Placeholder 3">
            <a:extLst>
              <a:ext uri="{FF2B5EF4-FFF2-40B4-BE49-F238E27FC236}">
                <a16:creationId xmlns:a16="http://schemas.microsoft.com/office/drawing/2014/main" id="{5163FD5F-7AAE-8596-1897-8DA60C00E45F}"/>
              </a:ext>
            </a:extLst>
          </p:cNvPr>
          <p:cNvSpPr>
            <a:spLocks noGrp="1"/>
          </p:cNvSpPr>
          <p:nvPr>
            <p:ph type="sldNum" sz="quarter" idx="40"/>
          </p:nvPr>
        </p:nvSpPr>
        <p:spPr/>
        <p:txBody>
          <a:bodyPr/>
          <a:lstStyle/>
          <a:p>
            <a:pPr>
              <a:defRPr/>
            </a:pPr>
            <a:fld id="{6E117181-2254-4C4E-B84D-C4647DF99217}" type="slidenum">
              <a:rPr lang="en-US" altLang="en-US" smtClean="0"/>
              <a:pPr>
                <a:defRPr/>
              </a:pPr>
              <a:t>196</a:t>
            </a:fld>
            <a:endParaRPr lang="en-US" altLang="en-US" dirty="0"/>
          </a:p>
        </p:txBody>
      </p:sp>
      <p:sp>
        <p:nvSpPr>
          <p:cNvPr id="2" name="Text Box 3">
            <a:extLst>
              <a:ext uri="{FF2B5EF4-FFF2-40B4-BE49-F238E27FC236}">
                <a16:creationId xmlns:a16="http://schemas.microsoft.com/office/drawing/2014/main" id="{AD5D74F3-DA49-C63A-2291-B0B6E771F16D}"/>
              </a:ext>
            </a:extLst>
          </p:cNvPr>
          <p:cNvSpPr txBox="1">
            <a:spLocks noChangeArrowheads="1"/>
          </p:cNvSpPr>
          <p:nvPr/>
        </p:nvSpPr>
        <p:spPr bwMode="auto">
          <a:xfrm>
            <a:off x="1056158" y="1437134"/>
            <a:ext cx="9936386" cy="166199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800"/>
              </a:spcBef>
            </a:pPr>
            <a:r>
              <a:rPr lang="en-US" altLang="en-US" i="1" dirty="0"/>
              <a:t>If shear strength of panel zone is inadequate:</a:t>
            </a:r>
          </a:p>
          <a:p>
            <a:pPr marL="1143000" lvl="1" indent="-508000">
              <a:spcBef>
                <a:spcPts val="1800"/>
              </a:spcBef>
              <a:buFont typeface="Wingdings" panose="05000000000000000000" pitchFamily="2" charset="2"/>
              <a:buChar char="Ø"/>
            </a:pPr>
            <a:r>
              <a:rPr lang="en-US" altLang="en-US" dirty="0"/>
              <a:t>Choose column section with larger web area</a:t>
            </a:r>
          </a:p>
          <a:p>
            <a:pPr marL="1143000" lvl="1" indent="-508000">
              <a:spcBef>
                <a:spcPts val="1800"/>
              </a:spcBef>
              <a:buFont typeface="Wingdings" panose="05000000000000000000" pitchFamily="2" charset="2"/>
              <a:buChar char="Ø"/>
            </a:pPr>
            <a:r>
              <a:rPr lang="en-US" altLang="en-US" dirty="0"/>
              <a:t>Weld doubler plates to column</a:t>
            </a:r>
          </a:p>
        </p:txBody>
      </p:sp>
      <p:sp>
        <p:nvSpPr>
          <p:cNvPr id="9" name="Text Box 22">
            <a:extLst>
              <a:ext uri="{FF2B5EF4-FFF2-40B4-BE49-F238E27FC236}">
                <a16:creationId xmlns:a16="http://schemas.microsoft.com/office/drawing/2014/main" id="{0B282500-2409-A6C3-3F8B-B59335704EC2}"/>
              </a:ext>
            </a:extLst>
          </p:cNvPr>
          <p:cNvSpPr txBox="1">
            <a:spLocks noChangeArrowheads="1"/>
          </p:cNvSpPr>
          <p:nvPr/>
        </p:nvSpPr>
        <p:spPr bwMode="auto">
          <a:xfrm>
            <a:off x="3215680" y="6021288"/>
            <a:ext cx="61722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u="sng" dirty="0"/>
              <a:t>Options for Web </a:t>
            </a:r>
            <a:r>
              <a:rPr lang="en-US" altLang="en-US" b="1" u="sng" dirty="0" err="1"/>
              <a:t>Doubler</a:t>
            </a:r>
            <a:r>
              <a:rPr lang="en-US" altLang="en-US" b="1" u="sng" dirty="0"/>
              <a:t> Plates</a:t>
            </a:r>
          </a:p>
        </p:txBody>
      </p:sp>
      <p:grpSp>
        <p:nvGrpSpPr>
          <p:cNvPr id="10" name="Group 2">
            <a:extLst>
              <a:ext uri="{FF2B5EF4-FFF2-40B4-BE49-F238E27FC236}">
                <a16:creationId xmlns:a16="http://schemas.microsoft.com/office/drawing/2014/main" id="{562388F5-D8FC-74DD-EBBA-BD56A0BEE70A}"/>
              </a:ext>
            </a:extLst>
          </p:cNvPr>
          <p:cNvGrpSpPr>
            <a:grpSpLocks/>
          </p:cNvGrpSpPr>
          <p:nvPr/>
        </p:nvGrpSpPr>
        <p:grpSpPr bwMode="auto">
          <a:xfrm>
            <a:off x="7978180" y="3436815"/>
            <a:ext cx="2035175" cy="2287587"/>
            <a:chOff x="3477" y="433"/>
            <a:chExt cx="1282" cy="1441"/>
          </a:xfrm>
        </p:grpSpPr>
        <p:grpSp>
          <p:nvGrpSpPr>
            <p:cNvPr id="11" name="Group 3">
              <a:extLst>
                <a:ext uri="{FF2B5EF4-FFF2-40B4-BE49-F238E27FC236}">
                  <a16:creationId xmlns:a16="http://schemas.microsoft.com/office/drawing/2014/main" id="{BDE29EC5-B232-50A8-35BE-6BA1211D66E7}"/>
                </a:ext>
              </a:extLst>
            </p:cNvPr>
            <p:cNvGrpSpPr>
              <a:grpSpLocks/>
            </p:cNvGrpSpPr>
            <p:nvPr/>
          </p:nvGrpSpPr>
          <p:grpSpPr bwMode="auto">
            <a:xfrm>
              <a:off x="3772" y="499"/>
              <a:ext cx="117" cy="1315"/>
              <a:chOff x="3799" y="499"/>
              <a:chExt cx="117" cy="1315"/>
            </a:xfrm>
          </p:grpSpPr>
          <p:sp>
            <p:nvSpPr>
              <p:cNvPr id="19" name="Rectangle 4">
                <a:extLst>
                  <a:ext uri="{FF2B5EF4-FFF2-40B4-BE49-F238E27FC236}">
                    <a16:creationId xmlns:a16="http://schemas.microsoft.com/office/drawing/2014/main" id="{0A49C861-5060-93E5-D425-D31FB262FC39}"/>
                  </a:ext>
                </a:extLst>
              </p:cNvPr>
              <p:cNvSpPr>
                <a:spLocks noChangeArrowheads="1"/>
              </p:cNvSpPr>
              <p:nvPr/>
            </p:nvSpPr>
            <p:spPr bwMode="auto">
              <a:xfrm>
                <a:off x="3799" y="499"/>
                <a:ext cx="75" cy="117"/>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Rectangle 5">
                <a:extLst>
                  <a:ext uri="{FF2B5EF4-FFF2-40B4-BE49-F238E27FC236}">
                    <a16:creationId xmlns:a16="http://schemas.microsoft.com/office/drawing/2014/main" id="{2FE9E808-7118-19D2-50C1-B74B9137127D}"/>
                  </a:ext>
                </a:extLst>
              </p:cNvPr>
              <p:cNvSpPr>
                <a:spLocks noChangeArrowheads="1"/>
              </p:cNvSpPr>
              <p:nvPr/>
            </p:nvSpPr>
            <p:spPr bwMode="auto">
              <a:xfrm>
                <a:off x="3799" y="1640"/>
                <a:ext cx="7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1" name="Freeform 6">
                <a:extLst>
                  <a:ext uri="{FF2B5EF4-FFF2-40B4-BE49-F238E27FC236}">
                    <a16:creationId xmlns:a16="http://schemas.microsoft.com/office/drawing/2014/main" id="{61BD1120-0AC3-099F-D153-03EBB76A45EA}"/>
                  </a:ext>
                </a:extLst>
              </p:cNvPr>
              <p:cNvSpPr>
                <a:spLocks/>
              </p:cNvSpPr>
              <p:nvPr/>
            </p:nvSpPr>
            <p:spPr bwMode="auto">
              <a:xfrm flipH="1">
                <a:off x="3799" y="552"/>
                <a:ext cx="75" cy="1194"/>
              </a:xfrm>
              <a:custGeom>
                <a:avLst/>
                <a:gdLst>
                  <a:gd name="T0" fmla="*/ 0 w 75"/>
                  <a:gd name="T1" fmla="*/ 0 h 1194"/>
                  <a:gd name="T2" fmla="*/ 0 w 75"/>
                  <a:gd name="T3" fmla="*/ 1194 h 1194"/>
                  <a:gd name="T4" fmla="*/ 75 w 75"/>
                  <a:gd name="T5" fmla="*/ 1119 h 1194"/>
                  <a:gd name="T6" fmla="*/ 75 w 75"/>
                  <a:gd name="T7" fmla="*/ 54 h 1194"/>
                  <a:gd name="T8" fmla="*/ 0 w 75"/>
                  <a:gd name="T9" fmla="*/ 0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194">
                    <a:moveTo>
                      <a:pt x="0" y="0"/>
                    </a:moveTo>
                    <a:lnTo>
                      <a:pt x="0" y="1194"/>
                    </a:lnTo>
                    <a:lnTo>
                      <a:pt x="75" y="1119"/>
                    </a:lnTo>
                    <a:lnTo>
                      <a:pt x="75" y="5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Rectangle 7">
                <a:extLst>
                  <a:ext uri="{FF2B5EF4-FFF2-40B4-BE49-F238E27FC236}">
                    <a16:creationId xmlns:a16="http://schemas.microsoft.com/office/drawing/2014/main" id="{47EB4CAD-EE2B-9EAB-C91F-3A2D29B76733}"/>
                  </a:ext>
                </a:extLst>
              </p:cNvPr>
              <p:cNvSpPr>
                <a:spLocks noChangeArrowheads="1"/>
              </p:cNvSpPr>
              <p:nvPr/>
            </p:nvSpPr>
            <p:spPr bwMode="auto">
              <a:xfrm>
                <a:off x="3876" y="552"/>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8">
                <a:extLst>
                  <a:ext uri="{FF2B5EF4-FFF2-40B4-BE49-F238E27FC236}">
                    <a16:creationId xmlns:a16="http://schemas.microsoft.com/office/drawing/2014/main" id="{364C99F6-1F32-31A4-E6E2-B9ED229E1A48}"/>
                  </a:ext>
                </a:extLst>
              </p:cNvPr>
              <p:cNvSpPr>
                <a:spLocks noChangeArrowheads="1"/>
              </p:cNvSpPr>
              <p:nvPr/>
            </p:nvSpPr>
            <p:spPr bwMode="auto">
              <a:xfrm>
                <a:off x="3882" y="1642"/>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2" name="Group 9">
              <a:extLst>
                <a:ext uri="{FF2B5EF4-FFF2-40B4-BE49-F238E27FC236}">
                  <a16:creationId xmlns:a16="http://schemas.microsoft.com/office/drawing/2014/main" id="{86C803D4-EB8F-8225-32BB-CB33FCD1B301}"/>
                </a:ext>
              </a:extLst>
            </p:cNvPr>
            <p:cNvGrpSpPr>
              <a:grpSpLocks/>
            </p:cNvGrpSpPr>
            <p:nvPr/>
          </p:nvGrpSpPr>
          <p:grpSpPr bwMode="auto">
            <a:xfrm>
              <a:off x="4376" y="505"/>
              <a:ext cx="109" cy="1315"/>
              <a:chOff x="4376" y="505"/>
              <a:chExt cx="109" cy="1315"/>
            </a:xfrm>
          </p:grpSpPr>
          <p:sp>
            <p:nvSpPr>
              <p:cNvPr id="14" name="Rectangle 10">
                <a:extLst>
                  <a:ext uri="{FF2B5EF4-FFF2-40B4-BE49-F238E27FC236}">
                    <a16:creationId xmlns:a16="http://schemas.microsoft.com/office/drawing/2014/main" id="{9CAAB6E5-C78C-6BA5-34D1-0F560ED68B05}"/>
                  </a:ext>
                </a:extLst>
              </p:cNvPr>
              <p:cNvSpPr>
                <a:spLocks noChangeArrowheads="1"/>
              </p:cNvSpPr>
              <p:nvPr/>
            </p:nvSpPr>
            <p:spPr bwMode="auto">
              <a:xfrm>
                <a:off x="4410" y="1646"/>
                <a:ext cx="7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Rectangle 11">
                <a:extLst>
                  <a:ext uri="{FF2B5EF4-FFF2-40B4-BE49-F238E27FC236}">
                    <a16:creationId xmlns:a16="http://schemas.microsoft.com/office/drawing/2014/main" id="{CB930ACB-2FF9-0CDD-A690-A5C2E5D51E9A}"/>
                  </a:ext>
                </a:extLst>
              </p:cNvPr>
              <p:cNvSpPr>
                <a:spLocks noChangeArrowheads="1"/>
              </p:cNvSpPr>
              <p:nvPr/>
            </p:nvSpPr>
            <p:spPr bwMode="auto">
              <a:xfrm>
                <a:off x="4410" y="505"/>
                <a:ext cx="75" cy="117"/>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Freeform 12">
                <a:extLst>
                  <a:ext uri="{FF2B5EF4-FFF2-40B4-BE49-F238E27FC236}">
                    <a16:creationId xmlns:a16="http://schemas.microsoft.com/office/drawing/2014/main" id="{1FAE136D-1B46-5DA8-8A4C-F68F09F3E57B}"/>
                  </a:ext>
                </a:extLst>
              </p:cNvPr>
              <p:cNvSpPr>
                <a:spLocks/>
              </p:cNvSpPr>
              <p:nvPr/>
            </p:nvSpPr>
            <p:spPr bwMode="auto">
              <a:xfrm>
                <a:off x="4410" y="558"/>
                <a:ext cx="75" cy="1194"/>
              </a:xfrm>
              <a:custGeom>
                <a:avLst/>
                <a:gdLst>
                  <a:gd name="T0" fmla="*/ 0 w 75"/>
                  <a:gd name="T1" fmla="*/ 0 h 1194"/>
                  <a:gd name="T2" fmla="*/ 0 w 75"/>
                  <a:gd name="T3" fmla="*/ 1194 h 1194"/>
                  <a:gd name="T4" fmla="*/ 75 w 75"/>
                  <a:gd name="T5" fmla="*/ 1119 h 1194"/>
                  <a:gd name="T6" fmla="*/ 75 w 75"/>
                  <a:gd name="T7" fmla="*/ 54 h 1194"/>
                  <a:gd name="T8" fmla="*/ 0 w 75"/>
                  <a:gd name="T9" fmla="*/ 0 h 119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 h="1194">
                    <a:moveTo>
                      <a:pt x="0" y="0"/>
                    </a:moveTo>
                    <a:lnTo>
                      <a:pt x="0" y="1194"/>
                    </a:lnTo>
                    <a:lnTo>
                      <a:pt x="75" y="1119"/>
                    </a:lnTo>
                    <a:lnTo>
                      <a:pt x="75" y="5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Rectangle 13">
                <a:extLst>
                  <a:ext uri="{FF2B5EF4-FFF2-40B4-BE49-F238E27FC236}">
                    <a16:creationId xmlns:a16="http://schemas.microsoft.com/office/drawing/2014/main" id="{6830812B-AA47-8460-BF8A-BBB7CA5ACDFE}"/>
                  </a:ext>
                </a:extLst>
              </p:cNvPr>
              <p:cNvSpPr>
                <a:spLocks noChangeArrowheads="1"/>
              </p:cNvSpPr>
              <p:nvPr/>
            </p:nvSpPr>
            <p:spPr bwMode="auto">
              <a:xfrm>
                <a:off x="4376" y="558"/>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Rectangle 14">
                <a:extLst>
                  <a:ext uri="{FF2B5EF4-FFF2-40B4-BE49-F238E27FC236}">
                    <a16:creationId xmlns:a16="http://schemas.microsoft.com/office/drawing/2014/main" id="{ACD61FFF-28CD-FC74-29FA-268F669E8A1F}"/>
                  </a:ext>
                </a:extLst>
              </p:cNvPr>
              <p:cNvSpPr>
                <a:spLocks noChangeArrowheads="1"/>
              </p:cNvSpPr>
              <p:nvPr/>
            </p:nvSpPr>
            <p:spPr bwMode="auto">
              <a:xfrm>
                <a:off x="4376" y="1648"/>
                <a:ext cx="34" cy="104"/>
              </a:xfrm>
              <a:prstGeom prst="rect">
                <a:avLst/>
              </a:prstGeom>
              <a:gradFill rotWithShape="1">
                <a:gsLst>
                  <a:gs pos="0">
                    <a:srgbClr val="EAEAEA"/>
                  </a:gs>
                  <a:gs pos="100000">
                    <a:srgbClr val="6C6C6C"/>
                  </a:gs>
                </a:gsLst>
                <a:path path="rect">
                  <a:fillToRect r="100000" b="100000"/>
                </a:path>
              </a:gradFill>
              <a:ln w="63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pic>
          <p:nvPicPr>
            <p:cNvPr id="13" name="Picture 15" descr="Panel Zone -1">
              <a:extLst>
                <a:ext uri="{FF2B5EF4-FFF2-40B4-BE49-F238E27FC236}">
                  <a16:creationId xmlns:a16="http://schemas.microsoft.com/office/drawing/2014/main" id="{D8AF18D3-D78B-B200-F78F-69D0A4BD3AD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77" y="43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24" name="Group 16">
            <a:extLst>
              <a:ext uri="{FF2B5EF4-FFF2-40B4-BE49-F238E27FC236}">
                <a16:creationId xmlns:a16="http://schemas.microsoft.com/office/drawing/2014/main" id="{C2B7B878-084B-5935-6AD2-22502DC1CACC}"/>
              </a:ext>
            </a:extLst>
          </p:cNvPr>
          <p:cNvGrpSpPr>
            <a:grpSpLocks/>
          </p:cNvGrpSpPr>
          <p:nvPr/>
        </p:nvGrpSpPr>
        <p:grpSpPr bwMode="auto">
          <a:xfrm>
            <a:off x="5003205" y="3436815"/>
            <a:ext cx="2035175" cy="2287587"/>
            <a:chOff x="2836" y="2153"/>
            <a:chExt cx="1282" cy="1441"/>
          </a:xfrm>
        </p:grpSpPr>
        <p:pic>
          <p:nvPicPr>
            <p:cNvPr id="25" name="Picture 17" descr="Panel Zone -1">
              <a:extLst>
                <a:ext uri="{FF2B5EF4-FFF2-40B4-BE49-F238E27FC236}">
                  <a16:creationId xmlns:a16="http://schemas.microsoft.com/office/drawing/2014/main" id="{8408A84B-3983-7A9C-FB3D-8440CECA3CD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836" y="215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Freeform 18">
              <a:extLst>
                <a:ext uri="{FF2B5EF4-FFF2-40B4-BE49-F238E27FC236}">
                  <a16:creationId xmlns:a16="http://schemas.microsoft.com/office/drawing/2014/main" id="{94E165F8-50C9-70C0-279E-325AB1FC0364}"/>
                </a:ext>
              </a:extLst>
            </p:cNvPr>
            <p:cNvSpPr>
              <a:spLocks/>
            </p:cNvSpPr>
            <p:nvPr/>
          </p:nvSpPr>
          <p:spPr bwMode="auto">
            <a:xfrm>
              <a:off x="3543" y="2280"/>
              <a:ext cx="102" cy="1191"/>
            </a:xfrm>
            <a:custGeom>
              <a:avLst/>
              <a:gdLst>
                <a:gd name="T0" fmla="*/ 102 w 102"/>
                <a:gd name="T1" fmla="*/ 0 h 1197"/>
                <a:gd name="T2" fmla="*/ 102 w 102"/>
                <a:gd name="T3" fmla="*/ 1191 h 1197"/>
                <a:gd name="T4" fmla="*/ 63 w 102"/>
                <a:gd name="T5" fmla="*/ 1191 h 1197"/>
                <a:gd name="T6" fmla="*/ 0 w 102"/>
                <a:gd name="T7" fmla="*/ 1128 h 1197"/>
                <a:gd name="T8" fmla="*/ 0 w 102"/>
                <a:gd name="T9" fmla="*/ 75 h 1197"/>
                <a:gd name="T10" fmla="*/ 43 w 102"/>
                <a:gd name="T11" fmla="*/ 0 h 1197"/>
                <a:gd name="T12" fmla="*/ 102 w 102"/>
                <a:gd name="T13" fmla="*/ 0 h 11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2" h="1197">
                  <a:moveTo>
                    <a:pt x="102" y="0"/>
                  </a:moveTo>
                  <a:lnTo>
                    <a:pt x="102" y="1197"/>
                  </a:lnTo>
                  <a:lnTo>
                    <a:pt x="63" y="1197"/>
                  </a:lnTo>
                  <a:lnTo>
                    <a:pt x="0" y="1134"/>
                  </a:lnTo>
                  <a:lnTo>
                    <a:pt x="0" y="75"/>
                  </a:lnTo>
                  <a:lnTo>
                    <a:pt x="43" y="0"/>
                  </a:lnTo>
                  <a:lnTo>
                    <a:pt x="102"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 name="AutoShape 19">
              <a:extLst>
                <a:ext uri="{FF2B5EF4-FFF2-40B4-BE49-F238E27FC236}">
                  <a16:creationId xmlns:a16="http://schemas.microsoft.com/office/drawing/2014/main" id="{962CC7C7-5597-3547-A560-7CD975AF1CC4}"/>
                </a:ext>
              </a:extLst>
            </p:cNvPr>
            <p:cNvSpPr>
              <a:spLocks noChangeArrowheads="1"/>
            </p:cNvSpPr>
            <p:nvPr/>
          </p:nvSpPr>
          <p:spPr bwMode="auto">
            <a:xfrm>
              <a:off x="3645" y="3353"/>
              <a:ext cx="120" cy="118"/>
            </a:xfrm>
            <a:prstGeom prst="rtTriangle">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 name="AutoShape 20">
              <a:extLst>
                <a:ext uri="{FF2B5EF4-FFF2-40B4-BE49-F238E27FC236}">
                  <a16:creationId xmlns:a16="http://schemas.microsoft.com/office/drawing/2014/main" id="{B354F4E1-197B-73F8-F700-CEE047C6778A}"/>
                </a:ext>
              </a:extLst>
            </p:cNvPr>
            <p:cNvSpPr>
              <a:spLocks noChangeArrowheads="1"/>
            </p:cNvSpPr>
            <p:nvPr/>
          </p:nvSpPr>
          <p:spPr bwMode="auto">
            <a:xfrm flipV="1">
              <a:off x="3645" y="2277"/>
              <a:ext cx="120" cy="118"/>
            </a:xfrm>
            <a:prstGeom prst="rtTriangle">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29" name="Group 23">
            <a:extLst>
              <a:ext uri="{FF2B5EF4-FFF2-40B4-BE49-F238E27FC236}">
                <a16:creationId xmlns:a16="http://schemas.microsoft.com/office/drawing/2014/main" id="{AA7305B7-CD6B-E6E6-03D4-B9B36EA45273}"/>
              </a:ext>
            </a:extLst>
          </p:cNvPr>
          <p:cNvGrpSpPr>
            <a:grpSpLocks/>
          </p:cNvGrpSpPr>
          <p:nvPr/>
        </p:nvGrpSpPr>
        <p:grpSpPr bwMode="auto">
          <a:xfrm>
            <a:off x="2171105" y="3436815"/>
            <a:ext cx="2035175" cy="2287587"/>
            <a:chOff x="460" y="2153"/>
            <a:chExt cx="1282" cy="1441"/>
          </a:xfrm>
        </p:grpSpPr>
        <p:sp>
          <p:nvSpPr>
            <p:cNvPr id="30" name="Rectangle 24">
              <a:extLst>
                <a:ext uri="{FF2B5EF4-FFF2-40B4-BE49-F238E27FC236}">
                  <a16:creationId xmlns:a16="http://schemas.microsoft.com/office/drawing/2014/main" id="{2BEDCA26-A38B-63DE-7ABB-EC1BDFA60776}"/>
                </a:ext>
              </a:extLst>
            </p:cNvPr>
            <p:cNvSpPr>
              <a:spLocks noChangeArrowheads="1"/>
            </p:cNvSpPr>
            <p:nvPr/>
          </p:nvSpPr>
          <p:spPr bwMode="auto">
            <a:xfrm>
              <a:off x="1104" y="2235"/>
              <a:ext cx="165" cy="174"/>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1" name="Rectangle 25">
              <a:extLst>
                <a:ext uri="{FF2B5EF4-FFF2-40B4-BE49-F238E27FC236}">
                  <a16:creationId xmlns:a16="http://schemas.microsoft.com/office/drawing/2014/main" id="{71F1A750-18ED-E8C6-4C4C-37A8F11F8FDA}"/>
                </a:ext>
              </a:extLst>
            </p:cNvPr>
            <p:cNvSpPr>
              <a:spLocks noChangeArrowheads="1"/>
            </p:cNvSpPr>
            <p:nvPr/>
          </p:nvSpPr>
          <p:spPr bwMode="auto">
            <a:xfrm>
              <a:off x="1114" y="3315"/>
              <a:ext cx="150" cy="192"/>
            </a:xfrm>
            <a:prstGeom prst="rect">
              <a:avLst/>
            </a:prstGeom>
            <a:solidFill>
              <a:srgbClr val="FF0033"/>
            </a:solidFill>
            <a:ln>
              <a:noFill/>
            </a:ln>
            <a:effectLst/>
            <a:extLs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2" name="Freeform 26">
              <a:extLst>
                <a:ext uri="{FF2B5EF4-FFF2-40B4-BE49-F238E27FC236}">
                  <a16:creationId xmlns:a16="http://schemas.microsoft.com/office/drawing/2014/main" id="{5B5DD85F-AB15-2AA8-F0F9-460CD3ED2E09}"/>
                </a:ext>
              </a:extLst>
            </p:cNvPr>
            <p:cNvSpPr>
              <a:spLocks/>
            </p:cNvSpPr>
            <p:nvPr/>
          </p:nvSpPr>
          <p:spPr bwMode="auto">
            <a:xfrm>
              <a:off x="1155" y="2352"/>
              <a:ext cx="111" cy="1044"/>
            </a:xfrm>
            <a:custGeom>
              <a:avLst/>
              <a:gdLst>
                <a:gd name="T0" fmla="*/ 0 w 111"/>
                <a:gd name="T1" fmla="*/ 0 h 1044"/>
                <a:gd name="T2" fmla="*/ 111 w 111"/>
                <a:gd name="T3" fmla="*/ 30 h 1044"/>
                <a:gd name="T4" fmla="*/ 111 w 111"/>
                <a:gd name="T5" fmla="*/ 990 h 1044"/>
                <a:gd name="T6" fmla="*/ 28 w 111"/>
                <a:gd name="T7" fmla="*/ 1038 h 1044"/>
                <a:gd name="T8" fmla="*/ 5 w 111"/>
                <a:gd name="T9" fmla="*/ 1044 h 1044"/>
                <a:gd name="T10" fmla="*/ 0 w 111"/>
                <a:gd name="T11" fmla="*/ 0 h 1044"/>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11" h="1044">
                  <a:moveTo>
                    <a:pt x="0" y="0"/>
                  </a:moveTo>
                  <a:lnTo>
                    <a:pt x="111" y="30"/>
                  </a:lnTo>
                  <a:lnTo>
                    <a:pt x="111" y="990"/>
                  </a:lnTo>
                  <a:lnTo>
                    <a:pt x="28" y="1038"/>
                  </a:lnTo>
                  <a:lnTo>
                    <a:pt x="5" y="1044"/>
                  </a:lnTo>
                  <a:lnTo>
                    <a:pt x="0" y="0"/>
                  </a:lnTo>
                  <a:close/>
                </a:path>
              </a:pathLst>
            </a:custGeom>
            <a:gradFill rotWithShape="1">
              <a:gsLst>
                <a:gs pos="0">
                  <a:srgbClr val="EAEAEA"/>
                </a:gs>
                <a:gs pos="50000">
                  <a:srgbClr val="6C6C6C"/>
                </a:gs>
                <a:gs pos="100000">
                  <a:srgbClr val="EAEAEA"/>
                </a:gs>
              </a:gsLst>
              <a:lin ang="2700000" scaled="1"/>
            </a:gradFill>
            <a:ln w="19050" cap="flat" cmpd="sng">
              <a:solidFill>
                <a:srgbClr val="000000"/>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pic>
          <p:nvPicPr>
            <p:cNvPr id="33" name="Picture 27" descr="Panel Zone -1">
              <a:extLst>
                <a:ext uri="{FF2B5EF4-FFF2-40B4-BE49-F238E27FC236}">
                  <a16:creationId xmlns:a16="http://schemas.microsoft.com/office/drawing/2014/main" id="{905AFB30-02EC-343A-AC1B-04C77E1536CE}"/>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0" y="2153"/>
              <a:ext cx="1282" cy="1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0320984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Members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197</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Beam and column sections must satisfy the width-thickness limitations given in Section D1.1.</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E3.5a  Basic Requirements</a:t>
            </a:r>
          </a:p>
        </p:txBody>
      </p:sp>
      <p:grpSp>
        <p:nvGrpSpPr>
          <p:cNvPr id="5" name="Group 8">
            <a:extLst>
              <a:ext uri="{FF2B5EF4-FFF2-40B4-BE49-F238E27FC236}">
                <a16:creationId xmlns:a16="http://schemas.microsoft.com/office/drawing/2014/main" id="{791BE15F-7FE8-4495-1710-0D28F9C6730D}"/>
              </a:ext>
            </a:extLst>
          </p:cNvPr>
          <p:cNvGrpSpPr>
            <a:grpSpLocks/>
          </p:cNvGrpSpPr>
          <p:nvPr/>
        </p:nvGrpSpPr>
        <p:grpSpPr bwMode="auto">
          <a:xfrm>
            <a:off x="7949619" y="2894925"/>
            <a:ext cx="2266302" cy="3787088"/>
            <a:chOff x="810" y="761"/>
            <a:chExt cx="2046" cy="3251"/>
          </a:xfrm>
        </p:grpSpPr>
        <p:pic>
          <p:nvPicPr>
            <p:cNvPr id="6" name="Picture 9" descr="MRF9">
              <a:extLst>
                <a:ext uri="{FF2B5EF4-FFF2-40B4-BE49-F238E27FC236}">
                  <a16:creationId xmlns:a16="http://schemas.microsoft.com/office/drawing/2014/main" id="{173CB950-66CA-37E5-4AF7-982A8ED7F5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8026" t="5707" r="8026" b="5707"/>
            <a:stretch>
              <a:fillRect/>
            </a:stretch>
          </p:blipFill>
          <p:spPr bwMode="auto">
            <a:xfrm>
              <a:off x="810" y="1181"/>
              <a:ext cx="1908" cy="28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Line 10">
              <a:extLst>
                <a:ext uri="{FF2B5EF4-FFF2-40B4-BE49-F238E27FC236}">
                  <a16:creationId xmlns:a16="http://schemas.microsoft.com/office/drawing/2014/main" id="{A9550A0D-8814-07C8-B39D-28FC7687531C}"/>
                </a:ext>
              </a:extLst>
            </p:cNvPr>
            <p:cNvSpPr>
              <a:spLocks noChangeShapeType="1"/>
            </p:cNvSpPr>
            <p:nvPr/>
          </p:nvSpPr>
          <p:spPr bwMode="auto">
            <a:xfrm flipV="1">
              <a:off x="1188" y="1032"/>
              <a:ext cx="0" cy="252"/>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8" name="Line 11">
              <a:extLst>
                <a:ext uri="{FF2B5EF4-FFF2-40B4-BE49-F238E27FC236}">
                  <a16:creationId xmlns:a16="http://schemas.microsoft.com/office/drawing/2014/main" id="{B67C656E-90BE-A8E2-0C2F-44095D43980F}"/>
                </a:ext>
              </a:extLst>
            </p:cNvPr>
            <p:cNvSpPr>
              <a:spLocks noChangeShapeType="1"/>
            </p:cNvSpPr>
            <p:nvPr/>
          </p:nvSpPr>
          <p:spPr bwMode="auto">
            <a:xfrm flipV="1">
              <a:off x="2334" y="1032"/>
              <a:ext cx="0" cy="252"/>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1" name="Line 12">
              <a:extLst>
                <a:ext uri="{FF2B5EF4-FFF2-40B4-BE49-F238E27FC236}">
                  <a16:creationId xmlns:a16="http://schemas.microsoft.com/office/drawing/2014/main" id="{ADB686B8-DE5C-E50E-CBB2-50E132B03F89}"/>
                </a:ext>
              </a:extLst>
            </p:cNvPr>
            <p:cNvSpPr>
              <a:spLocks noChangeShapeType="1"/>
            </p:cNvSpPr>
            <p:nvPr/>
          </p:nvSpPr>
          <p:spPr bwMode="auto">
            <a:xfrm>
              <a:off x="1188" y="1104"/>
              <a:ext cx="1140" cy="0"/>
            </a:xfrm>
            <a:prstGeom prst="line">
              <a:avLst/>
            </a:prstGeom>
            <a:noFill/>
            <a:ln w="19050">
              <a:solidFill>
                <a:schemeClr val="tx1"/>
              </a:solidFill>
              <a:round/>
              <a:headEnd type="triangl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2" name="Line 13">
              <a:extLst>
                <a:ext uri="{FF2B5EF4-FFF2-40B4-BE49-F238E27FC236}">
                  <a16:creationId xmlns:a16="http://schemas.microsoft.com/office/drawing/2014/main" id="{E57DF2A9-955F-EDA2-E576-4674C8E54783}"/>
                </a:ext>
              </a:extLst>
            </p:cNvPr>
            <p:cNvSpPr>
              <a:spLocks noChangeShapeType="1"/>
            </p:cNvSpPr>
            <p:nvPr/>
          </p:nvSpPr>
          <p:spPr bwMode="auto">
            <a:xfrm>
              <a:off x="894" y="1356"/>
              <a:ext cx="222"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14">
              <a:extLst>
                <a:ext uri="{FF2B5EF4-FFF2-40B4-BE49-F238E27FC236}">
                  <a16:creationId xmlns:a16="http://schemas.microsoft.com/office/drawing/2014/main" id="{8F211FDE-04CF-D0D2-C6A7-702C36FD3026}"/>
                </a:ext>
              </a:extLst>
            </p:cNvPr>
            <p:cNvSpPr>
              <a:spLocks noChangeShapeType="1"/>
            </p:cNvSpPr>
            <p:nvPr/>
          </p:nvSpPr>
          <p:spPr bwMode="auto">
            <a:xfrm>
              <a:off x="894" y="1494"/>
              <a:ext cx="222" cy="0"/>
            </a:xfrm>
            <a:prstGeom prst="line">
              <a:avLst/>
            </a:prstGeom>
            <a:noFill/>
            <a:ln w="19050">
              <a:solidFill>
                <a:schemeClr val="tx1"/>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15">
              <a:extLst>
                <a:ext uri="{FF2B5EF4-FFF2-40B4-BE49-F238E27FC236}">
                  <a16:creationId xmlns:a16="http://schemas.microsoft.com/office/drawing/2014/main" id="{B8353DBF-6601-2D4E-37DF-50FAA762BEFA}"/>
                </a:ext>
              </a:extLst>
            </p:cNvPr>
            <p:cNvSpPr>
              <a:spLocks noChangeShapeType="1"/>
            </p:cNvSpPr>
            <p:nvPr/>
          </p:nvSpPr>
          <p:spPr bwMode="auto">
            <a:xfrm>
              <a:off x="978" y="1160"/>
              <a:ext cx="0" cy="188"/>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16">
              <a:extLst>
                <a:ext uri="{FF2B5EF4-FFF2-40B4-BE49-F238E27FC236}">
                  <a16:creationId xmlns:a16="http://schemas.microsoft.com/office/drawing/2014/main" id="{6338AF39-E694-D706-A6EA-37ECF10AD334}"/>
                </a:ext>
              </a:extLst>
            </p:cNvPr>
            <p:cNvSpPr>
              <a:spLocks noChangeShapeType="1"/>
            </p:cNvSpPr>
            <p:nvPr/>
          </p:nvSpPr>
          <p:spPr bwMode="auto">
            <a:xfrm flipV="1">
              <a:off x="982" y="1492"/>
              <a:ext cx="0" cy="188"/>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Text Box 18">
              <a:extLst>
                <a:ext uri="{FF2B5EF4-FFF2-40B4-BE49-F238E27FC236}">
                  <a16:creationId xmlns:a16="http://schemas.microsoft.com/office/drawing/2014/main" id="{E4F66263-9512-D786-681B-22E470BE5731}"/>
                </a:ext>
              </a:extLst>
            </p:cNvPr>
            <p:cNvSpPr txBox="1">
              <a:spLocks noChangeArrowheads="1"/>
            </p:cNvSpPr>
            <p:nvPr/>
          </p:nvSpPr>
          <p:spPr bwMode="auto">
            <a:xfrm>
              <a:off x="1602" y="761"/>
              <a:ext cx="45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b</a:t>
              </a:r>
              <a:r>
                <a:rPr lang="en-US" altLang="en-US" sz="2000" b="1" i="1" baseline="-25000" dirty="0"/>
                <a:t>f</a:t>
              </a:r>
            </a:p>
          </p:txBody>
        </p:sp>
        <p:sp>
          <p:nvSpPr>
            <p:cNvPr id="17" name="Text Box 21">
              <a:extLst>
                <a:ext uri="{FF2B5EF4-FFF2-40B4-BE49-F238E27FC236}">
                  <a16:creationId xmlns:a16="http://schemas.microsoft.com/office/drawing/2014/main" id="{8503869E-74C3-B407-B6D4-1D15B2136F14}"/>
                </a:ext>
              </a:extLst>
            </p:cNvPr>
            <p:cNvSpPr txBox="1">
              <a:spLocks noChangeArrowheads="1"/>
            </p:cNvSpPr>
            <p:nvPr/>
          </p:nvSpPr>
          <p:spPr bwMode="auto">
            <a:xfrm>
              <a:off x="828" y="1678"/>
              <a:ext cx="576" cy="34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t</a:t>
              </a:r>
              <a:r>
                <a:rPr lang="en-US" altLang="en-US" sz="2000" b="1" i="1" baseline="-25000" dirty="0"/>
                <a:t>f</a:t>
              </a:r>
            </a:p>
          </p:txBody>
        </p:sp>
        <p:sp>
          <p:nvSpPr>
            <p:cNvPr id="18" name="Line 23">
              <a:extLst>
                <a:ext uri="{FF2B5EF4-FFF2-40B4-BE49-F238E27FC236}">
                  <a16:creationId xmlns:a16="http://schemas.microsoft.com/office/drawing/2014/main" id="{76106FDB-4254-B6FF-205C-D2185DFAF323}"/>
                </a:ext>
              </a:extLst>
            </p:cNvPr>
            <p:cNvSpPr>
              <a:spLocks noChangeShapeType="1"/>
            </p:cNvSpPr>
            <p:nvPr/>
          </p:nvSpPr>
          <p:spPr bwMode="auto">
            <a:xfrm>
              <a:off x="1902" y="1536"/>
              <a:ext cx="702" cy="0"/>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9" name="Line 24">
              <a:extLst>
                <a:ext uri="{FF2B5EF4-FFF2-40B4-BE49-F238E27FC236}">
                  <a16:creationId xmlns:a16="http://schemas.microsoft.com/office/drawing/2014/main" id="{68780F4B-9A1D-4207-B2E9-3854389663E2}"/>
                </a:ext>
              </a:extLst>
            </p:cNvPr>
            <p:cNvSpPr>
              <a:spLocks noChangeShapeType="1"/>
            </p:cNvSpPr>
            <p:nvPr/>
          </p:nvSpPr>
          <p:spPr bwMode="auto">
            <a:xfrm>
              <a:off x="1902" y="3516"/>
              <a:ext cx="702" cy="0"/>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25">
              <a:extLst>
                <a:ext uri="{FF2B5EF4-FFF2-40B4-BE49-F238E27FC236}">
                  <a16:creationId xmlns:a16="http://schemas.microsoft.com/office/drawing/2014/main" id="{5CBCCA3C-4B56-4C2A-FB41-66D12115C20C}"/>
                </a:ext>
              </a:extLst>
            </p:cNvPr>
            <p:cNvSpPr>
              <a:spLocks noChangeShapeType="1"/>
            </p:cNvSpPr>
            <p:nvPr/>
          </p:nvSpPr>
          <p:spPr bwMode="auto">
            <a:xfrm>
              <a:off x="2466" y="1542"/>
              <a:ext cx="0" cy="1962"/>
            </a:xfrm>
            <a:prstGeom prst="line">
              <a:avLst/>
            </a:prstGeom>
            <a:noFill/>
            <a:ln w="19050">
              <a:solidFill>
                <a:schemeClr val="tx1"/>
              </a:solidFill>
              <a:round/>
              <a:headEnd type="triangle" w="med" len="me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Text Box 26">
              <a:extLst>
                <a:ext uri="{FF2B5EF4-FFF2-40B4-BE49-F238E27FC236}">
                  <a16:creationId xmlns:a16="http://schemas.microsoft.com/office/drawing/2014/main" id="{612C51C1-AC01-3161-E5D9-614F7DBFA620}"/>
                </a:ext>
              </a:extLst>
            </p:cNvPr>
            <p:cNvSpPr txBox="1">
              <a:spLocks noChangeArrowheads="1"/>
            </p:cNvSpPr>
            <p:nvPr/>
          </p:nvSpPr>
          <p:spPr bwMode="auto">
            <a:xfrm>
              <a:off x="2310" y="2398"/>
              <a:ext cx="546" cy="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b="1" i="1" dirty="0"/>
                <a:t>h</a:t>
              </a:r>
            </a:p>
          </p:txBody>
        </p:sp>
        <p:sp>
          <p:nvSpPr>
            <p:cNvPr id="22" name="Line 27">
              <a:extLst>
                <a:ext uri="{FF2B5EF4-FFF2-40B4-BE49-F238E27FC236}">
                  <a16:creationId xmlns:a16="http://schemas.microsoft.com/office/drawing/2014/main" id="{A9679C8D-AD17-B443-D0E6-95601494CFFB}"/>
                </a:ext>
              </a:extLst>
            </p:cNvPr>
            <p:cNvSpPr>
              <a:spLocks noChangeShapeType="1"/>
            </p:cNvSpPr>
            <p:nvPr/>
          </p:nvSpPr>
          <p:spPr bwMode="auto">
            <a:xfrm flipH="1">
              <a:off x="1830" y="3132"/>
              <a:ext cx="224" cy="0"/>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3" name="Line 28">
              <a:extLst>
                <a:ext uri="{FF2B5EF4-FFF2-40B4-BE49-F238E27FC236}">
                  <a16:creationId xmlns:a16="http://schemas.microsoft.com/office/drawing/2014/main" id="{6C301BF6-8316-ADF7-946F-C061AB65C6F1}"/>
                </a:ext>
              </a:extLst>
            </p:cNvPr>
            <p:cNvSpPr>
              <a:spLocks noChangeShapeType="1"/>
            </p:cNvSpPr>
            <p:nvPr/>
          </p:nvSpPr>
          <p:spPr bwMode="auto">
            <a:xfrm>
              <a:off x="1474" y="3132"/>
              <a:ext cx="224" cy="0"/>
            </a:xfrm>
            <a:prstGeom prst="line">
              <a:avLst/>
            </a:prstGeom>
            <a:noFill/>
            <a:ln w="19050">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4" name="Text Box 30">
              <a:extLst>
                <a:ext uri="{FF2B5EF4-FFF2-40B4-BE49-F238E27FC236}">
                  <a16:creationId xmlns:a16="http://schemas.microsoft.com/office/drawing/2014/main" id="{B72E5E5F-644E-81B8-509C-CAEB8AA7E482}"/>
                </a:ext>
              </a:extLst>
            </p:cNvPr>
            <p:cNvSpPr txBox="1">
              <a:spLocks noChangeArrowheads="1"/>
            </p:cNvSpPr>
            <p:nvPr/>
          </p:nvSpPr>
          <p:spPr bwMode="auto">
            <a:xfrm>
              <a:off x="1069" y="2961"/>
              <a:ext cx="492" cy="34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2000" b="1" i="1" dirty="0"/>
                <a:t>t</a:t>
              </a:r>
              <a:r>
                <a:rPr lang="en-US" altLang="en-US" sz="2000" b="1" i="1" baseline="-25000" dirty="0"/>
                <a:t>w</a:t>
              </a:r>
            </a:p>
          </p:txBody>
        </p:sp>
      </p:grpSp>
      <p:sp>
        <p:nvSpPr>
          <p:cNvPr id="25" name="Text Box 5">
            <a:extLst>
              <a:ext uri="{FF2B5EF4-FFF2-40B4-BE49-F238E27FC236}">
                <a16:creationId xmlns:a16="http://schemas.microsoft.com/office/drawing/2014/main" id="{D095EB0B-A4D5-8D1B-0528-640F34E2EA5D}"/>
              </a:ext>
            </a:extLst>
          </p:cNvPr>
          <p:cNvSpPr txBox="1">
            <a:spLocks noChangeArrowheads="1"/>
          </p:cNvSpPr>
          <p:nvPr/>
        </p:nvSpPr>
        <p:spPr bwMode="auto">
          <a:xfrm>
            <a:off x="1306828" y="3244334"/>
            <a:ext cx="4433511" cy="461665"/>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b="1" i="1" dirty="0">
                <a:latin typeface="+mn-lt"/>
              </a:rPr>
              <a:t>Beam and Column Flanges:</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BE8ED530-D749-88EE-BEBA-ED2786050E73}"/>
                  </a:ext>
                </a:extLst>
              </p:cNvPr>
              <p:cNvSpPr txBox="1"/>
              <p:nvPr/>
            </p:nvSpPr>
            <p:spPr>
              <a:xfrm>
                <a:off x="1923915" y="3817345"/>
                <a:ext cx="3330399" cy="1547347"/>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200" i="1" smtClean="0">
                              <a:latin typeface="Cambria Math" panose="02040503050406030204" pitchFamily="18" charset="0"/>
                            </a:rPr>
                          </m:ctrlPr>
                        </m:fPr>
                        <m:num>
                          <m:sSub>
                            <m:sSubPr>
                              <m:ctrlPr>
                                <a:rPr lang="en-US" sz="3200" i="1" smtClean="0">
                                  <a:latin typeface="Cambria Math" panose="02040503050406030204" pitchFamily="18" charset="0"/>
                                </a:rPr>
                              </m:ctrlPr>
                            </m:sSubPr>
                            <m:e>
                              <m:r>
                                <a:rPr lang="en-US" sz="3200" b="0" i="1" smtClean="0">
                                  <a:latin typeface="Cambria Math"/>
                                </a:rPr>
                                <m:t>𝑏</m:t>
                              </m:r>
                            </m:e>
                            <m:sub>
                              <m:r>
                                <a:rPr lang="en-US" sz="3200" b="0" i="1" smtClean="0">
                                  <a:latin typeface="Cambria Math"/>
                                </a:rPr>
                                <m:t>𝑓</m:t>
                              </m:r>
                            </m:sub>
                          </m:sSub>
                        </m:num>
                        <m:den>
                          <m:r>
                            <a:rPr lang="en-US" sz="3200" b="0" i="1" smtClean="0">
                              <a:latin typeface="Cambria Math"/>
                            </a:rPr>
                            <m:t>2</m:t>
                          </m:r>
                          <m:sSub>
                            <m:sSubPr>
                              <m:ctrlPr>
                                <a:rPr lang="en-US" sz="3200" b="0" i="1" smtClean="0">
                                  <a:latin typeface="Cambria Math" panose="02040503050406030204" pitchFamily="18" charset="0"/>
                                </a:rPr>
                              </m:ctrlPr>
                            </m:sSubPr>
                            <m:e>
                              <m:r>
                                <a:rPr lang="en-US" sz="3200" b="0" i="1" smtClean="0">
                                  <a:latin typeface="Cambria Math"/>
                                </a:rPr>
                                <m:t>𝑡</m:t>
                              </m:r>
                            </m:e>
                            <m:sub>
                              <m:r>
                                <a:rPr lang="en-US" sz="3200" b="0" i="1" smtClean="0">
                                  <a:latin typeface="Cambria Math"/>
                                </a:rPr>
                                <m:t>𝑓</m:t>
                              </m:r>
                            </m:sub>
                          </m:sSub>
                        </m:den>
                      </m:f>
                      <m:r>
                        <a:rPr lang="en-US" sz="3200" dirty="0">
                          <a:latin typeface="Cambria Math"/>
                          <a:ea typeface="Cambria Math"/>
                        </a:rPr>
                        <m:t>≤</m:t>
                      </m:r>
                      <m:r>
                        <a:rPr lang="en-US" sz="3200" b="0" i="0" dirty="0" smtClean="0">
                          <a:latin typeface="Cambria Math"/>
                          <a:ea typeface="Cambria Math"/>
                        </a:rPr>
                        <m:t>0.3</m:t>
                      </m:r>
                      <m:r>
                        <a:rPr lang="en-US" sz="3200" b="0" i="1" dirty="0" smtClean="0">
                          <a:latin typeface="Cambria Math" panose="02040503050406030204" pitchFamily="18" charset="0"/>
                          <a:ea typeface="Cambria Math"/>
                        </a:rPr>
                        <m:t>0</m:t>
                      </m:r>
                      <m:rad>
                        <m:radPr>
                          <m:degHide m:val="on"/>
                          <m:ctrlPr>
                            <a:rPr lang="en-US" sz="3200" b="0" i="1" dirty="0" smtClean="0">
                              <a:latin typeface="Cambria Math" panose="02040503050406030204" pitchFamily="18" charset="0"/>
                              <a:ea typeface="Cambria Math"/>
                            </a:rPr>
                          </m:ctrlPr>
                        </m:radPr>
                        <m:deg/>
                        <m:e>
                          <m:f>
                            <m:fPr>
                              <m:ctrlPr>
                                <a:rPr lang="en-US" sz="3200" b="0" i="1" dirty="0" smtClean="0">
                                  <a:latin typeface="Cambria Math" panose="02040503050406030204" pitchFamily="18" charset="0"/>
                                  <a:ea typeface="Cambria Math"/>
                                </a:rPr>
                              </m:ctrlPr>
                            </m:fPr>
                            <m:num>
                              <m:r>
                                <a:rPr lang="en-US" sz="3200" b="0" i="1" dirty="0" smtClean="0">
                                  <a:latin typeface="Cambria Math"/>
                                  <a:ea typeface="Cambria Math"/>
                                </a:rPr>
                                <m:t>𝐸</m:t>
                              </m:r>
                            </m:num>
                            <m:den>
                              <m:sSub>
                                <m:sSubPr>
                                  <m:ctrlPr>
                                    <a:rPr lang="en-US" sz="3200" b="0" i="1" dirty="0" smtClean="0">
                                      <a:latin typeface="Cambria Math" panose="02040503050406030204" pitchFamily="18" charset="0"/>
                                      <a:ea typeface="Cambria Math"/>
                                    </a:rPr>
                                  </m:ctrlPr>
                                </m:sSubPr>
                                <m:e>
                                  <m:r>
                                    <a:rPr lang="en-US" sz="3200" b="0" i="1" dirty="0" smtClean="0">
                                      <a:latin typeface="Cambria Math"/>
                                      <a:ea typeface="Cambria Math"/>
                                    </a:rPr>
                                    <m:t>𝑅</m:t>
                                  </m:r>
                                </m:e>
                                <m:sub>
                                  <m:r>
                                    <a:rPr lang="en-US" sz="3200" b="0" i="1" dirty="0" smtClean="0">
                                      <a:latin typeface="Cambria Math"/>
                                      <a:ea typeface="Cambria Math"/>
                                    </a:rPr>
                                    <m:t>𝑦</m:t>
                                  </m:r>
                                </m:sub>
                              </m:sSub>
                              <m:sSub>
                                <m:sSubPr>
                                  <m:ctrlPr>
                                    <a:rPr lang="en-US" sz="3200" b="0" i="1" dirty="0" smtClean="0">
                                      <a:latin typeface="Cambria Math" panose="02040503050406030204" pitchFamily="18" charset="0"/>
                                      <a:ea typeface="Cambria Math"/>
                                    </a:rPr>
                                  </m:ctrlPr>
                                </m:sSubPr>
                                <m:e>
                                  <m:r>
                                    <a:rPr lang="en-US" sz="3200" b="0" i="1" dirty="0" smtClean="0">
                                      <a:latin typeface="Cambria Math"/>
                                      <a:ea typeface="Cambria Math"/>
                                    </a:rPr>
                                    <m:t>𝐹</m:t>
                                  </m:r>
                                </m:e>
                                <m:sub>
                                  <m:r>
                                    <a:rPr lang="en-US" sz="3200" b="0" i="1" dirty="0" smtClean="0">
                                      <a:latin typeface="Cambria Math"/>
                                      <a:ea typeface="Cambria Math"/>
                                    </a:rPr>
                                    <m:t>𝑦</m:t>
                                  </m:r>
                                </m:sub>
                              </m:sSub>
                            </m:den>
                          </m:f>
                        </m:e>
                      </m:rad>
                    </m:oMath>
                  </m:oMathPara>
                </a14:m>
                <a:endParaRPr lang="en-US" sz="3200" dirty="0"/>
              </a:p>
            </p:txBody>
          </p:sp>
        </mc:Choice>
        <mc:Fallback xmlns="">
          <p:sp>
            <p:nvSpPr>
              <p:cNvPr id="26" name="TextBox 25">
                <a:extLst>
                  <a:ext uri="{FF2B5EF4-FFF2-40B4-BE49-F238E27FC236}">
                    <a16:creationId xmlns:a16="http://schemas.microsoft.com/office/drawing/2014/main" id="{BE8ED530-D749-88EE-BEBA-ED2786050E73}"/>
                  </a:ext>
                </a:extLst>
              </p:cNvPr>
              <p:cNvSpPr txBox="1">
                <a:spLocks noRot="1" noChangeAspect="1" noMove="1" noResize="1" noEditPoints="1" noAdjustHandles="1" noChangeArrowheads="1" noChangeShapeType="1" noTextEdit="1"/>
              </p:cNvSpPr>
              <p:nvPr/>
            </p:nvSpPr>
            <p:spPr>
              <a:xfrm>
                <a:off x="1923915" y="3817345"/>
                <a:ext cx="3330399" cy="1547347"/>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8682652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Members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198</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2400" b="0" dirty="0"/>
              <a:t>Beam and column sections must satisfy the width-thickness limitations given in Section D1.1.</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0"/>
              </a:spcBef>
              <a:buClrTx/>
              <a:buSzTx/>
              <a:buNone/>
            </a:pPr>
            <a:r>
              <a:rPr lang="en-US" altLang="en-US" sz="2400" u="sng" dirty="0">
                <a:latin typeface="+mn-lt"/>
              </a:rPr>
              <a:t>E3.5a  Basic Requirements</a:t>
            </a:r>
          </a:p>
        </p:txBody>
      </p:sp>
      <p:sp>
        <p:nvSpPr>
          <p:cNvPr id="27" name="Text Box 5">
            <a:extLst>
              <a:ext uri="{FF2B5EF4-FFF2-40B4-BE49-F238E27FC236}">
                <a16:creationId xmlns:a16="http://schemas.microsoft.com/office/drawing/2014/main" id="{0A686938-1EBF-0434-2DC4-2365471492D4}"/>
              </a:ext>
            </a:extLst>
          </p:cNvPr>
          <p:cNvSpPr txBox="1">
            <a:spLocks noChangeArrowheads="1"/>
          </p:cNvSpPr>
          <p:nvPr/>
        </p:nvSpPr>
        <p:spPr bwMode="auto">
          <a:xfrm>
            <a:off x="1322142" y="2927372"/>
            <a:ext cx="4433511" cy="400110"/>
          </a:xfrm>
          <a:prstGeom prst="rect">
            <a:avLst/>
          </a:prstGeom>
          <a:noFill/>
          <a:ln>
            <a:noFill/>
          </a:ln>
          <a:effectLst/>
          <a:extLst>
            <a:ext uri="{909E8E84-426E-40DD-AFC4-6F175D3DCCD1}">
              <a14:hiddenFill xmlns:a14="http://schemas.microsoft.com/office/drawing/2010/main">
                <a:solidFill>
                  <a:srgbClr val="00CC99"/>
                </a:solidFill>
              </a14:hiddenFill>
            </a:ext>
            <a:ext uri="{91240B29-F687-4F45-9708-019B960494DF}">
              <a14:hiddenLine xmlns:a14="http://schemas.microsoft.com/office/drawing/2010/main" w="1905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eaLnBrk="1" hangingPunct="1"/>
            <a:r>
              <a:rPr lang="en-US" altLang="en-US" sz="2000" b="1" i="1" dirty="0">
                <a:latin typeface="+mn-lt"/>
              </a:rPr>
              <a:t>Beam and Column Webs:</a:t>
            </a:r>
          </a:p>
        </p:txBody>
      </p:sp>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7D610E3-3EC0-3469-BF5B-6D0E04DD5B88}"/>
                  </a:ext>
                </a:extLst>
              </p:cNvPr>
              <p:cNvSpPr txBox="1"/>
              <p:nvPr/>
            </p:nvSpPr>
            <p:spPr>
              <a:xfrm>
                <a:off x="2311808" y="5476654"/>
                <a:ext cx="2225738" cy="68929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b="0" i="1" smtClean="0">
                          <a:latin typeface="Cambria Math"/>
                        </a:rPr>
                        <m:t>𝑤h𝑒𝑟𝑒</m:t>
                      </m:r>
                      <m:r>
                        <a:rPr lang="en-US" b="0" i="1" smtClean="0">
                          <a:latin typeface="Cambria Math"/>
                        </a:rPr>
                        <m:t> </m:t>
                      </m:r>
                      <m:sSub>
                        <m:sSubPr>
                          <m:ctrlPr>
                            <a:rPr lang="en-US" i="1" smtClean="0">
                              <a:latin typeface="Cambria Math" panose="02040503050406030204" pitchFamily="18" charset="0"/>
                            </a:rPr>
                          </m:ctrlPr>
                        </m:sSubPr>
                        <m:e>
                          <m:r>
                            <a:rPr lang="en-US" b="0" i="1" smtClean="0">
                              <a:latin typeface="Cambria Math"/>
                            </a:rPr>
                            <m:t>𝐶</m:t>
                          </m:r>
                        </m:e>
                        <m:sub>
                          <m:r>
                            <a:rPr lang="en-US" b="0" i="1" smtClean="0">
                              <a:latin typeface="Cambria Math"/>
                            </a:rPr>
                            <m:t>𝑎</m:t>
                          </m:r>
                        </m:sub>
                      </m:sSub>
                      <m:r>
                        <a:rPr lang="en-US" b="0" i="1" smtClean="0">
                          <a:latin typeface="Cambria Math"/>
                        </a:rPr>
                        <m:t>=</m:t>
                      </m:r>
                      <m:f>
                        <m:fPr>
                          <m:ctrlPr>
                            <a:rPr lang="en-US" b="0" i="1" smtClean="0">
                              <a:latin typeface="Cambria Math" panose="02040503050406030204" pitchFamily="18" charset="0"/>
                            </a:rPr>
                          </m:ctrlPr>
                        </m:fPr>
                        <m:num>
                          <m:sSub>
                            <m:sSubPr>
                              <m:ctrlPr>
                                <a:rPr lang="en-US" b="0" i="1" smtClean="0">
                                  <a:latin typeface="Cambria Math" panose="02040503050406030204" pitchFamily="18" charset="0"/>
                                </a:rPr>
                              </m:ctrlPr>
                            </m:sSubPr>
                            <m:e>
                              <m:r>
                                <a:rPr lang="en-US" b="0" i="1" smtClean="0">
                                  <a:latin typeface="Cambria Math"/>
                                </a:rPr>
                                <m:t>𝑃</m:t>
                              </m:r>
                            </m:e>
                            <m:sub>
                              <m:r>
                                <a:rPr lang="en-US" b="0" i="1" smtClean="0">
                                  <a:latin typeface="Cambria Math"/>
                                </a:rPr>
                                <m:t>𝑢</m:t>
                              </m:r>
                            </m:sub>
                          </m:sSub>
                        </m:num>
                        <m:den>
                          <m:sSub>
                            <m:sSubPr>
                              <m:ctrlPr>
                                <a:rPr lang="en-US" i="1">
                                  <a:latin typeface="Cambria Math" panose="02040503050406030204" pitchFamily="18" charset="0"/>
                                </a:rPr>
                              </m:ctrlPr>
                            </m:sSubPr>
                            <m:e>
                              <m:r>
                                <a:rPr lang="en-US" b="0" i="1" smtClean="0">
                                  <a:latin typeface="Cambria Math" panose="02040503050406030204" pitchFamily="18" charset="0"/>
                                </a:rPr>
                                <m:t>𝑅</m:t>
                              </m:r>
                            </m:e>
                            <m:sub>
                              <m:r>
                                <a:rPr lang="en-US" b="0" i="1" smtClean="0">
                                  <a:latin typeface="Cambria Math" panose="02040503050406030204" pitchFamily="18" charset="0"/>
                                </a:rPr>
                                <m:t>𝑦</m:t>
                              </m:r>
                            </m:sub>
                          </m:sSub>
                          <m:sSub>
                            <m:sSubPr>
                              <m:ctrlPr>
                                <a:rPr lang="en-US" i="1">
                                  <a:latin typeface="Cambria Math" panose="02040503050406030204" pitchFamily="18" charset="0"/>
                                </a:rPr>
                              </m:ctrlPr>
                            </m:sSubPr>
                            <m:e>
                              <m:r>
                                <a:rPr lang="en-US" b="0" i="1" smtClean="0">
                                  <a:latin typeface="Cambria Math" panose="02040503050406030204" pitchFamily="18" charset="0"/>
                                </a:rPr>
                                <m:t>𝐹</m:t>
                              </m:r>
                            </m:e>
                            <m:sub>
                              <m:r>
                                <a:rPr lang="en-US" i="1">
                                  <a:latin typeface="Cambria Math"/>
                                </a:rPr>
                                <m:t>𝑦</m:t>
                              </m:r>
                            </m:sub>
                          </m:sSub>
                          <m:sSub>
                            <m:sSubPr>
                              <m:ctrlPr>
                                <a:rPr lang="en-US" b="0" i="1" smtClean="0">
                                  <a:latin typeface="Cambria Math" panose="02040503050406030204" pitchFamily="18" charset="0"/>
                                </a:rPr>
                              </m:ctrlPr>
                            </m:sSubPr>
                            <m:e>
                              <m:r>
                                <a:rPr lang="en-US" b="0" i="1" smtClean="0">
                                  <a:latin typeface="Cambria Math" panose="02040503050406030204" pitchFamily="18" charset="0"/>
                                </a:rPr>
                                <m:t>𝐴</m:t>
                              </m:r>
                            </m:e>
                            <m:sub>
                              <m:r>
                                <a:rPr lang="en-US" b="0" i="1" smtClean="0">
                                  <a:latin typeface="Cambria Math" panose="02040503050406030204" pitchFamily="18" charset="0"/>
                                </a:rPr>
                                <m:t>𝑔</m:t>
                              </m:r>
                            </m:sub>
                          </m:sSub>
                        </m:den>
                      </m:f>
                    </m:oMath>
                  </m:oMathPara>
                </a14:m>
                <a:endParaRPr lang="en-US" dirty="0"/>
              </a:p>
            </p:txBody>
          </p:sp>
        </mc:Choice>
        <mc:Fallback xmlns="">
          <p:sp>
            <p:nvSpPr>
              <p:cNvPr id="28" name="TextBox 27">
                <a:extLst>
                  <a:ext uri="{FF2B5EF4-FFF2-40B4-BE49-F238E27FC236}">
                    <a16:creationId xmlns:a16="http://schemas.microsoft.com/office/drawing/2014/main" id="{97D610E3-3EC0-3469-BF5B-6D0E04DD5B88}"/>
                  </a:ext>
                </a:extLst>
              </p:cNvPr>
              <p:cNvSpPr txBox="1">
                <a:spLocks noRot="1" noChangeAspect="1" noMove="1" noResize="1" noEditPoints="1" noAdjustHandles="1" noChangeArrowheads="1" noChangeShapeType="1" noTextEdit="1"/>
              </p:cNvSpPr>
              <p:nvPr/>
            </p:nvSpPr>
            <p:spPr>
              <a:xfrm>
                <a:off x="2311808" y="5476654"/>
                <a:ext cx="2225738" cy="689291"/>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a:extLst>
                  <a:ext uri="{FF2B5EF4-FFF2-40B4-BE49-F238E27FC236}">
                    <a16:creationId xmlns:a16="http://schemas.microsoft.com/office/drawing/2014/main" id="{8ED6C7D6-87CD-EE57-CD46-28A0822D7EDB}"/>
                  </a:ext>
                </a:extLst>
              </p:cNvPr>
              <p:cNvSpPr txBox="1"/>
              <p:nvPr/>
            </p:nvSpPr>
            <p:spPr>
              <a:xfrm>
                <a:off x="4552507" y="2774388"/>
                <a:ext cx="1463157" cy="855940"/>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2400" b="1" i="1" smtClean="0">
                              <a:latin typeface="Cambria Math" panose="02040503050406030204" pitchFamily="18" charset="0"/>
                            </a:rPr>
                          </m:ctrlPr>
                        </m:fPr>
                        <m:num>
                          <m:r>
                            <a:rPr lang="en-US" sz="2400" b="1" i="1" smtClean="0">
                              <a:latin typeface="Cambria Math"/>
                            </a:rPr>
                            <m:t>𝒉</m:t>
                          </m:r>
                        </m:num>
                        <m:den>
                          <m:sSub>
                            <m:sSubPr>
                              <m:ctrlPr>
                                <a:rPr lang="en-US" sz="2400" b="1" i="1" smtClean="0">
                                  <a:latin typeface="Cambria Math" panose="02040503050406030204" pitchFamily="18" charset="0"/>
                                </a:rPr>
                              </m:ctrlPr>
                            </m:sSubPr>
                            <m:e>
                              <m:r>
                                <a:rPr lang="en-US" sz="2400" b="1" i="1" smtClean="0">
                                  <a:latin typeface="Cambria Math"/>
                                </a:rPr>
                                <m:t>𝒕</m:t>
                              </m:r>
                            </m:e>
                            <m:sub>
                              <m:r>
                                <a:rPr lang="en-US" sz="2400" b="1" i="1" smtClean="0">
                                  <a:latin typeface="Cambria Math"/>
                                </a:rPr>
                                <m:t>𝒘</m:t>
                              </m:r>
                            </m:sub>
                          </m:sSub>
                        </m:den>
                      </m:f>
                      <m:r>
                        <a:rPr lang="en-US" sz="2400" b="1" i="1" smtClean="0">
                          <a:latin typeface="Cambria Math"/>
                          <a:ea typeface="Cambria Math"/>
                        </a:rPr>
                        <m:t>≤</m:t>
                      </m:r>
                      <m:sSub>
                        <m:sSubPr>
                          <m:ctrlPr>
                            <a:rPr lang="en-US" sz="2400" b="1" i="1" smtClean="0">
                              <a:latin typeface="Cambria Math" panose="02040503050406030204" pitchFamily="18" charset="0"/>
                              <a:ea typeface="Cambria Math"/>
                            </a:rPr>
                          </m:ctrlPr>
                        </m:sSubPr>
                        <m:e>
                          <m:r>
                            <a:rPr lang="el-GR" sz="2400" b="1" i="1">
                              <a:latin typeface="Cambria Math"/>
                              <a:ea typeface="Cambria Math"/>
                            </a:rPr>
                            <m:t>𝝀</m:t>
                          </m:r>
                        </m:e>
                        <m:sub>
                          <m:r>
                            <a:rPr lang="en-US" sz="2400" b="1" i="1" smtClean="0">
                              <a:latin typeface="Cambria Math"/>
                              <a:ea typeface="Cambria Math"/>
                            </a:rPr>
                            <m:t>𝒉𝒅</m:t>
                          </m:r>
                        </m:sub>
                      </m:sSub>
                    </m:oMath>
                  </m:oMathPara>
                </a14:m>
                <a:endParaRPr lang="en-US" sz="2400" b="1" dirty="0"/>
              </a:p>
            </p:txBody>
          </p:sp>
        </mc:Choice>
        <mc:Fallback xmlns="">
          <p:sp>
            <p:nvSpPr>
              <p:cNvPr id="29" name="TextBox 28">
                <a:extLst>
                  <a:ext uri="{FF2B5EF4-FFF2-40B4-BE49-F238E27FC236}">
                    <a16:creationId xmlns:a16="http://schemas.microsoft.com/office/drawing/2014/main" id="{8ED6C7D6-87CD-EE57-CD46-28A0822D7EDB}"/>
                  </a:ext>
                </a:extLst>
              </p:cNvPr>
              <p:cNvSpPr txBox="1">
                <a:spLocks noRot="1" noChangeAspect="1" noMove="1" noResize="1" noEditPoints="1" noAdjustHandles="1" noChangeArrowheads="1" noChangeShapeType="1" noTextEdit="1"/>
              </p:cNvSpPr>
              <p:nvPr/>
            </p:nvSpPr>
            <p:spPr>
              <a:xfrm>
                <a:off x="4552507" y="2774388"/>
                <a:ext cx="1463157" cy="855940"/>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70399AB2-AE88-E8F6-0F6F-07444C08CC1B}"/>
                  </a:ext>
                </a:extLst>
              </p:cNvPr>
              <p:cNvSpPr txBox="1"/>
              <p:nvPr/>
            </p:nvSpPr>
            <p:spPr>
              <a:xfrm>
                <a:off x="3753350" y="3677132"/>
                <a:ext cx="3251916"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a:rPr>
                          </m:ctrlPr>
                        </m:sSubPr>
                        <m:e>
                          <m:r>
                            <m:rPr>
                              <m:sty m:val="p"/>
                            </m:rPr>
                            <a:rPr lang="el-GR" i="1">
                              <a:latin typeface="Cambria Math"/>
                              <a:ea typeface="Cambria Math"/>
                            </a:rPr>
                            <m:t>λ</m:t>
                          </m:r>
                        </m:e>
                        <m:sub>
                          <m:r>
                            <a:rPr lang="en-US" i="1">
                              <a:latin typeface="Cambria Math"/>
                              <a:ea typeface="Cambria Math"/>
                            </a:rPr>
                            <m:t>h𝑑</m:t>
                          </m:r>
                        </m:sub>
                      </m:sSub>
                      <m:r>
                        <a:rPr lang="en-US" i="1" smtClean="0">
                          <a:latin typeface="Cambria Math"/>
                          <a:ea typeface="Cambria Math"/>
                        </a:rPr>
                        <m:t>=</m:t>
                      </m:r>
                      <m:r>
                        <a:rPr lang="en-US" b="0" i="1" smtClean="0">
                          <a:latin typeface="Cambria Math"/>
                          <a:ea typeface="Cambria Math"/>
                        </a:rPr>
                        <m:t>2.</m:t>
                      </m:r>
                      <m:r>
                        <a:rPr lang="en-US" b="0" i="1" smtClean="0">
                          <a:latin typeface="Cambria Math" panose="02040503050406030204" pitchFamily="18" charset="0"/>
                          <a:ea typeface="Cambria Math"/>
                        </a:rPr>
                        <m:t>45</m:t>
                      </m:r>
                      <m:d>
                        <m:dPr>
                          <m:ctrlPr>
                            <a:rPr lang="en-US" i="1">
                              <a:latin typeface="Cambria Math" panose="02040503050406030204" pitchFamily="18" charset="0"/>
                              <a:ea typeface="Cambria Math"/>
                            </a:rPr>
                          </m:ctrlPr>
                        </m:dPr>
                        <m:e>
                          <m:r>
                            <a:rPr lang="en-US" i="1">
                              <a:latin typeface="Cambria Math"/>
                              <a:ea typeface="Cambria Math"/>
                            </a:rPr>
                            <m:t>1−1.04</m:t>
                          </m:r>
                          <m:sSub>
                            <m:sSubPr>
                              <m:ctrlPr>
                                <a:rPr lang="en-US" i="1">
                                  <a:latin typeface="Cambria Math" panose="02040503050406030204" pitchFamily="18" charset="0"/>
                                  <a:ea typeface="Cambria Math"/>
                                </a:rPr>
                              </m:ctrlPr>
                            </m:sSubPr>
                            <m:e>
                              <m:r>
                                <a:rPr lang="en-US" i="1">
                                  <a:latin typeface="Cambria Math"/>
                                  <a:ea typeface="Cambria Math"/>
                                </a:rPr>
                                <m:t>𝐶</m:t>
                              </m:r>
                            </m:e>
                            <m:sub>
                              <m:r>
                                <a:rPr lang="en-US" i="1">
                                  <a:latin typeface="Cambria Math"/>
                                  <a:ea typeface="Cambria Math"/>
                                </a:rPr>
                                <m:t>𝑎</m:t>
                              </m:r>
                            </m:sub>
                          </m:sSub>
                        </m:e>
                      </m:d>
                      <m:rad>
                        <m:radPr>
                          <m:degHide m:val="on"/>
                          <m:ctrlPr>
                            <a:rPr lang="en-US" b="0" i="1" smtClean="0">
                              <a:latin typeface="Cambria Math" panose="02040503050406030204" pitchFamily="18" charset="0"/>
                              <a:ea typeface="Cambria Math"/>
                            </a:rPr>
                          </m:ctrlPr>
                        </m:radPr>
                        <m:deg/>
                        <m:e>
                          <m:f>
                            <m:fPr>
                              <m:ctrlPr>
                                <a:rPr lang="en-US" b="0" i="1" smtClean="0">
                                  <a:latin typeface="Cambria Math" panose="02040503050406030204" pitchFamily="18" charset="0"/>
                                  <a:ea typeface="Cambria Math"/>
                                </a:rPr>
                              </m:ctrlPr>
                            </m:fPr>
                            <m:num>
                              <m:r>
                                <a:rPr lang="en-US" b="0" i="1" smtClean="0">
                                  <a:latin typeface="Cambria Math"/>
                                  <a:ea typeface="Cambria Math"/>
                                </a:rPr>
                                <m:t>𝐸</m:t>
                              </m:r>
                            </m:num>
                            <m:den>
                              <m:sSub>
                                <m:sSubPr>
                                  <m:ctrlPr>
                                    <a:rPr lang="en-US" b="0" i="1" smtClean="0">
                                      <a:latin typeface="Cambria Math" panose="02040503050406030204" pitchFamily="18" charset="0"/>
                                      <a:ea typeface="Cambria Math"/>
                                    </a:rPr>
                                  </m:ctrlPr>
                                </m:sSubPr>
                                <m:e>
                                  <m:r>
                                    <a:rPr lang="en-US" b="0" i="1" smtClean="0">
                                      <a:latin typeface="Cambria Math"/>
                                      <a:ea typeface="Cambria Math"/>
                                    </a:rPr>
                                    <m:t>𝑅</m:t>
                                  </m:r>
                                </m:e>
                                <m:sub>
                                  <m:r>
                                    <a:rPr lang="en-US" b="0" i="1" smtClean="0">
                                      <a:latin typeface="Cambria Math"/>
                                      <a:ea typeface="Cambria Math"/>
                                    </a:rPr>
                                    <m:t>𝑦</m:t>
                                  </m:r>
                                </m:sub>
                              </m:sSub>
                              <m:sSub>
                                <m:sSubPr>
                                  <m:ctrlPr>
                                    <a:rPr lang="en-US" b="0" i="1" smtClean="0">
                                      <a:latin typeface="Cambria Math" panose="02040503050406030204" pitchFamily="18" charset="0"/>
                                      <a:ea typeface="Cambria Math"/>
                                    </a:rPr>
                                  </m:ctrlPr>
                                </m:sSubPr>
                                <m:e>
                                  <m:r>
                                    <a:rPr lang="en-US" b="0" i="1" smtClean="0">
                                      <a:latin typeface="Cambria Math"/>
                                      <a:ea typeface="Cambria Math"/>
                                    </a:rPr>
                                    <m:t>𝐹</m:t>
                                  </m:r>
                                </m:e>
                                <m:sub>
                                  <m:r>
                                    <a:rPr lang="en-US" b="0" i="1" smtClean="0">
                                      <a:latin typeface="Cambria Math"/>
                                      <a:ea typeface="Cambria Math"/>
                                    </a:rPr>
                                    <m:t>𝑦</m:t>
                                  </m:r>
                                </m:sub>
                              </m:sSub>
                            </m:den>
                          </m:f>
                        </m:e>
                      </m:rad>
                    </m:oMath>
                  </m:oMathPara>
                </a14:m>
                <a:endParaRPr lang="en-US" dirty="0"/>
              </a:p>
            </p:txBody>
          </p:sp>
        </mc:Choice>
        <mc:Fallback xmlns="">
          <p:sp>
            <p:nvSpPr>
              <p:cNvPr id="30" name="TextBox 29">
                <a:extLst>
                  <a:ext uri="{FF2B5EF4-FFF2-40B4-BE49-F238E27FC236}">
                    <a16:creationId xmlns:a16="http://schemas.microsoft.com/office/drawing/2014/main" id="{70399AB2-AE88-E8F6-0F6F-07444C08CC1B}"/>
                  </a:ext>
                </a:extLst>
              </p:cNvPr>
              <p:cNvSpPr txBox="1">
                <a:spLocks noRot="1" noChangeAspect="1" noMove="1" noResize="1" noEditPoints="1" noAdjustHandles="1" noChangeArrowheads="1" noChangeShapeType="1" noTextEdit="1"/>
              </p:cNvSpPr>
              <p:nvPr/>
            </p:nvSpPr>
            <p:spPr>
              <a:xfrm>
                <a:off x="3753350" y="3677132"/>
                <a:ext cx="3251916" cy="910699"/>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22F32CAF-04AB-E29B-948B-48CC6B003D95}"/>
                  </a:ext>
                </a:extLst>
              </p:cNvPr>
              <p:cNvSpPr txBox="1"/>
              <p:nvPr/>
            </p:nvSpPr>
            <p:spPr>
              <a:xfrm>
                <a:off x="3686836" y="4576066"/>
                <a:ext cx="4644220" cy="910699"/>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i="1" smtClean="0">
                              <a:latin typeface="Cambria Math" panose="02040503050406030204" pitchFamily="18" charset="0"/>
                              <a:ea typeface="Cambria Math"/>
                            </a:rPr>
                          </m:ctrlPr>
                        </m:sSubPr>
                        <m:e>
                          <m:r>
                            <m:rPr>
                              <m:sty m:val="p"/>
                            </m:rPr>
                            <a:rPr lang="el-GR" i="1">
                              <a:latin typeface="Cambria Math"/>
                              <a:ea typeface="Cambria Math"/>
                            </a:rPr>
                            <m:t>λ</m:t>
                          </m:r>
                        </m:e>
                        <m:sub>
                          <m:r>
                            <a:rPr lang="en-US" b="0" i="1" smtClean="0">
                              <a:latin typeface="Cambria Math"/>
                              <a:ea typeface="Cambria Math"/>
                            </a:rPr>
                            <m:t>h𝑑</m:t>
                          </m:r>
                        </m:sub>
                      </m:sSub>
                      <m:r>
                        <a:rPr lang="en-US" i="1">
                          <a:latin typeface="Cambria Math"/>
                          <a:ea typeface="Cambria Math"/>
                        </a:rPr>
                        <m:t>=</m:t>
                      </m:r>
                      <m:r>
                        <a:rPr lang="en-US" b="0" i="1" smtClean="0">
                          <a:latin typeface="Cambria Math" panose="02040503050406030204" pitchFamily="18" charset="0"/>
                          <a:ea typeface="Cambria Math"/>
                        </a:rPr>
                        <m:t>2.26</m:t>
                      </m:r>
                      <m:d>
                        <m:dPr>
                          <m:ctrlPr>
                            <a:rPr lang="en-US" i="1">
                              <a:latin typeface="Cambria Math" panose="02040503050406030204" pitchFamily="18" charset="0"/>
                              <a:ea typeface="Cambria Math"/>
                            </a:rPr>
                          </m:ctrlPr>
                        </m:dPr>
                        <m:e>
                          <m:r>
                            <a:rPr lang="en-US" b="0" i="1" smtClean="0">
                              <a:latin typeface="Cambria Math" panose="02040503050406030204" pitchFamily="18" charset="0"/>
                              <a:ea typeface="Cambria Math"/>
                            </a:rPr>
                            <m:t>1</m:t>
                          </m:r>
                          <m:r>
                            <a:rPr lang="en-US" i="1">
                              <a:latin typeface="Cambria Math"/>
                              <a:ea typeface="Cambria Math"/>
                            </a:rPr>
                            <m:t>−</m:t>
                          </m:r>
                          <m:sSub>
                            <m:sSubPr>
                              <m:ctrlPr>
                                <a:rPr lang="en-US" i="1">
                                  <a:latin typeface="Cambria Math" panose="02040503050406030204" pitchFamily="18" charset="0"/>
                                  <a:ea typeface="Cambria Math"/>
                                </a:rPr>
                              </m:ctrlPr>
                            </m:sSubPr>
                            <m:e>
                              <m:r>
                                <a:rPr lang="en-US" b="0" i="1" smtClean="0">
                                  <a:latin typeface="Cambria Math" panose="02040503050406030204" pitchFamily="18" charset="0"/>
                                  <a:ea typeface="Cambria Math"/>
                                </a:rPr>
                                <m:t>0.38</m:t>
                              </m:r>
                              <m:r>
                                <a:rPr lang="en-US" i="1">
                                  <a:latin typeface="Cambria Math"/>
                                  <a:ea typeface="Cambria Math"/>
                                </a:rPr>
                                <m:t>𝐶</m:t>
                              </m:r>
                            </m:e>
                            <m:sub>
                              <m:r>
                                <a:rPr lang="en-US" i="1">
                                  <a:latin typeface="Cambria Math"/>
                                  <a:ea typeface="Cambria Math"/>
                                </a:rPr>
                                <m:t>𝑎</m:t>
                              </m:r>
                            </m:sub>
                          </m:sSub>
                        </m:e>
                      </m:d>
                      <m:rad>
                        <m:radPr>
                          <m:degHide m:val="on"/>
                          <m:ctrlPr>
                            <a:rPr lang="en-US" b="0" i="1" smtClean="0">
                              <a:latin typeface="Cambria Math" panose="02040503050406030204" pitchFamily="18" charset="0"/>
                              <a:ea typeface="Cambria Math"/>
                            </a:rPr>
                          </m:ctrlPr>
                        </m:radPr>
                        <m:deg/>
                        <m:e>
                          <m:f>
                            <m:fPr>
                              <m:ctrlPr>
                                <a:rPr lang="en-US" b="0" i="1" smtClean="0">
                                  <a:latin typeface="Cambria Math" panose="02040503050406030204" pitchFamily="18" charset="0"/>
                                  <a:ea typeface="Cambria Math"/>
                                </a:rPr>
                              </m:ctrlPr>
                            </m:fPr>
                            <m:num>
                              <m:r>
                                <a:rPr lang="en-US" b="0" i="1" smtClean="0">
                                  <a:latin typeface="Cambria Math"/>
                                  <a:ea typeface="Cambria Math"/>
                                </a:rPr>
                                <m:t>𝐸</m:t>
                              </m:r>
                            </m:num>
                            <m:den>
                              <m:sSub>
                                <m:sSubPr>
                                  <m:ctrlPr>
                                    <a:rPr lang="en-US" b="0" i="1" smtClean="0">
                                      <a:latin typeface="Cambria Math" panose="02040503050406030204" pitchFamily="18" charset="0"/>
                                      <a:ea typeface="Cambria Math"/>
                                    </a:rPr>
                                  </m:ctrlPr>
                                </m:sSubPr>
                                <m:e>
                                  <m:r>
                                    <a:rPr lang="en-US" b="0" i="1" smtClean="0">
                                      <a:latin typeface="Cambria Math"/>
                                      <a:ea typeface="Cambria Math"/>
                                    </a:rPr>
                                    <m:t>𝑅</m:t>
                                  </m:r>
                                </m:e>
                                <m:sub>
                                  <m:r>
                                    <a:rPr lang="en-US" b="0" i="1" smtClean="0">
                                      <a:latin typeface="Cambria Math"/>
                                      <a:ea typeface="Cambria Math"/>
                                    </a:rPr>
                                    <m:t>𝑦</m:t>
                                  </m:r>
                                </m:sub>
                              </m:sSub>
                              <m:sSub>
                                <m:sSubPr>
                                  <m:ctrlPr>
                                    <a:rPr lang="en-US" b="0" i="1" smtClean="0">
                                      <a:latin typeface="Cambria Math" panose="02040503050406030204" pitchFamily="18" charset="0"/>
                                      <a:ea typeface="Cambria Math"/>
                                    </a:rPr>
                                  </m:ctrlPr>
                                </m:sSubPr>
                                <m:e>
                                  <m:r>
                                    <a:rPr lang="en-US" b="0" i="1" smtClean="0">
                                      <a:latin typeface="Cambria Math"/>
                                      <a:ea typeface="Cambria Math"/>
                                    </a:rPr>
                                    <m:t>𝐹</m:t>
                                  </m:r>
                                </m:e>
                                <m:sub>
                                  <m:r>
                                    <a:rPr lang="en-US" b="0" i="1" smtClean="0">
                                      <a:latin typeface="Cambria Math"/>
                                      <a:ea typeface="Cambria Math"/>
                                    </a:rPr>
                                    <m:t>𝑦</m:t>
                                  </m:r>
                                </m:sub>
                              </m:sSub>
                            </m:den>
                          </m:f>
                        </m:e>
                      </m:rad>
                      <m:r>
                        <a:rPr lang="en-US" b="0" i="1" smtClean="0">
                          <a:latin typeface="Cambria Math"/>
                          <a:ea typeface="Cambria Math"/>
                        </a:rPr>
                        <m:t>≥1.5</m:t>
                      </m:r>
                      <m:r>
                        <a:rPr lang="en-US" b="0" i="1" smtClean="0">
                          <a:latin typeface="Cambria Math" panose="02040503050406030204" pitchFamily="18" charset="0"/>
                          <a:ea typeface="Cambria Math"/>
                        </a:rPr>
                        <m:t>6</m:t>
                      </m:r>
                      <m:rad>
                        <m:radPr>
                          <m:degHide m:val="on"/>
                          <m:ctrlPr>
                            <a:rPr lang="en-US" b="0" i="1" smtClean="0">
                              <a:latin typeface="Cambria Math" panose="02040503050406030204" pitchFamily="18" charset="0"/>
                              <a:ea typeface="Cambria Math"/>
                            </a:rPr>
                          </m:ctrlPr>
                        </m:radPr>
                        <m:deg/>
                        <m:e>
                          <m:f>
                            <m:fPr>
                              <m:ctrlPr>
                                <a:rPr lang="en-US" b="0" i="1" smtClean="0">
                                  <a:latin typeface="Cambria Math" panose="02040503050406030204" pitchFamily="18" charset="0"/>
                                  <a:ea typeface="Cambria Math"/>
                                </a:rPr>
                              </m:ctrlPr>
                            </m:fPr>
                            <m:num>
                              <m:r>
                                <a:rPr lang="en-US" b="0" i="1" smtClean="0">
                                  <a:latin typeface="Cambria Math"/>
                                  <a:ea typeface="Cambria Math"/>
                                </a:rPr>
                                <m:t>𝐸</m:t>
                              </m:r>
                            </m:num>
                            <m:den>
                              <m:sSub>
                                <m:sSubPr>
                                  <m:ctrlPr>
                                    <a:rPr lang="en-US" b="0" i="1" smtClean="0">
                                      <a:latin typeface="Cambria Math" panose="02040503050406030204" pitchFamily="18" charset="0"/>
                                      <a:ea typeface="Cambria Math"/>
                                    </a:rPr>
                                  </m:ctrlPr>
                                </m:sSubPr>
                                <m:e>
                                  <m:r>
                                    <a:rPr lang="en-US" b="0" i="1" smtClean="0">
                                      <a:latin typeface="Cambria Math"/>
                                      <a:ea typeface="Cambria Math"/>
                                    </a:rPr>
                                    <m:t>𝑅</m:t>
                                  </m:r>
                                </m:e>
                                <m:sub>
                                  <m:r>
                                    <a:rPr lang="en-US" b="0" i="1" smtClean="0">
                                      <a:latin typeface="Cambria Math"/>
                                      <a:ea typeface="Cambria Math"/>
                                    </a:rPr>
                                    <m:t>𝑦</m:t>
                                  </m:r>
                                </m:sub>
                              </m:sSub>
                              <m:sSub>
                                <m:sSubPr>
                                  <m:ctrlPr>
                                    <a:rPr lang="en-US" b="0" i="1" smtClean="0">
                                      <a:latin typeface="Cambria Math" panose="02040503050406030204" pitchFamily="18" charset="0"/>
                                      <a:ea typeface="Cambria Math"/>
                                    </a:rPr>
                                  </m:ctrlPr>
                                </m:sSubPr>
                                <m:e>
                                  <m:r>
                                    <a:rPr lang="en-US" b="0" i="1" smtClean="0">
                                      <a:latin typeface="Cambria Math"/>
                                      <a:ea typeface="Cambria Math"/>
                                    </a:rPr>
                                    <m:t>𝐹</m:t>
                                  </m:r>
                                </m:e>
                                <m:sub>
                                  <m:r>
                                    <a:rPr lang="en-US" b="0" i="1" smtClean="0">
                                      <a:latin typeface="Cambria Math"/>
                                      <a:ea typeface="Cambria Math"/>
                                    </a:rPr>
                                    <m:t>𝑦</m:t>
                                  </m:r>
                                </m:sub>
                              </m:sSub>
                            </m:den>
                          </m:f>
                        </m:e>
                      </m:rad>
                    </m:oMath>
                  </m:oMathPara>
                </a14:m>
                <a:endParaRPr lang="en-US" dirty="0"/>
              </a:p>
            </p:txBody>
          </p:sp>
        </mc:Choice>
        <mc:Fallback xmlns="">
          <p:sp>
            <p:nvSpPr>
              <p:cNvPr id="31" name="TextBox 30">
                <a:extLst>
                  <a:ext uri="{FF2B5EF4-FFF2-40B4-BE49-F238E27FC236}">
                    <a16:creationId xmlns:a16="http://schemas.microsoft.com/office/drawing/2014/main" id="{22F32CAF-04AB-E29B-948B-48CC6B003D95}"/>
                  </a:ext>
                </a:extLst>
              </p:cNvPr>
              <p:cNvSpPr txBox="1">
                <a:spLocks noRot="1" noChangeAspect="1" noMove="1" noResize="1" noEditPoints="1" noAdjustHandles="1" noChangeArrowheads="1" noChangeShapeType="1" noTextEdit="1"/>
              </p:cNvSpPr>
              <p:nvPr/>
            </p:nvSpPr>
            <p:spPr>
              <a:xfrm>
                <a:off x="3686836" y="4576066"/>
                <a:ext cx="4644220" cy="910699"/>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636DB825-6FEB-1E1F-4F6B-EBFF517ACD57}"/>
                  </a:ext>
                </a:extLst>
              </p:cNvPr>
              <p:cNvSpPr txBox="1"/>
              <p:nvPr/>
            </p:nvSpPr>
            <p:spPr>
              <a:xfrm>
                <a:off x="1377086" y="3947815"/>
                <a:ext cx="1884234" cy="369332"/>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a:rPr>
                        <m:t>𝐹𝑜𝑟</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𝐶</m:t>
                          </m:r>
                        </m:e>
                        <m:sub>
                          <m:r>
                            <a:rPr lang="en-US" b="0" i="1" smtClean="0">
                              <a:latin typeface="Cambria Math"/>
                            </a:rPr>
                            <m:t>𝑎</m:t>
                          </m:r>
                        </m:sub>
                      </m:sSub>
                      <m:r>
                        <a:rPr lang="en-US" b="0" i="1" smtClean="0">
                          <a:latin typeface="Cambria Math"/>
                          <a:ea typeface="Cambria Math"/>
                        </a:rPr>
                        <m:t>≤0.11</m:t>
                      </m:r>
                      <m:r>
                        <a:rPr lang="en-US" b="0" i="1" smtClean="0">
                          <a:latin typeface="Cambria Math" panose="02040503050406030204" pitchFamily="18" charset="0"/>
                          <a:ea typeface="Cambria Math"/>
                        </a:rPr>
                        <m:t>3</m:t>
                      </m:r>
                      <m:r>
                        <a:rPr lang="en-US" b="0" i="1" smtClean="0">
                          <a:latin typeface="Cambria Math"/>
                          <a:ea typeface="Cambria Math"/>
                        </a:rPr>
                        <m:t>,</m:t>
                      </m:r>
                    </m:oMath>
                  </m:oMathPara>
                </a14:m>
                <a:endParaRPr lang="en-US" dirty="0"/>
              </a:p>
            </p:txBody>
          </p:sp>
        </mc:Choice>
        <mc:Fallback xmlns="">
          <p:sp>
            <p:nvSpPr>
              <p:cNvPr id="32" name="TextBox 31">
                <a:extLst>
                  <a:ext uri="{FF2B5EF4-FFF2-40B4-BE49-F238E27FC236}">
                    <a16:creationId xmlns:a16="http://schemas.microsoft.com/office/drawing/2014/main" id="{636DB825-6FEB-1E1F-4F6B-EBFF517ACD57}"/>
                  </a:ext>
                </a:extLst>
              </p:cNvPr>
              <p:cNvSpPr txBox="1">
                <a:spLocks noRot="1" noChangeAspect="1" noMove="1" noResize="1" noEditPoints="1" noAdjustHandles="1" noChangeArrowheads="1" noChangeShapeType="1" noTextEdit="1"/>
              </p:cNvSpPr>
              <p:nvPr/>
            </p:nvSpPr>
            <p:spPr>
              <a:xfrm>
                <a:off x="1377086" y="3947815"/>
                <a:ext cx="1884234" cy="36933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87CD4042-1672-D1C0-A913-32D26A72857E}"/>
                  </a:ext>
                </a:extLst>
              </p:cNvPr>
              <p:cNvSpPr txBox="1"/>
              <p:nvPr/>
            </p:nvSpPr>
            <p:spPr>
              <a:xfrm>
                <a:off x="1377086" y="4774877"/>
                <a:ext cx="1884234" cy="369332"/>
              </a:xfrm>
              <a:prstGeom prst="rect">
                <a:avLst/>
              </a:prstGeom>
              <a:noFill/>
            </p:spPr>
            <p:txBody>
              <a:bodyPr wrap="none" rtlCol="0">
                <a:spAutoFit/>
              </a:bodyPr>
              <a:lstStyle/>
              <a:p>
                <a:pPr/>
                <a14:m>
                  <m:oMathPara xmlns:m="http://schemas.openxmlformats.org/officeDocument/2006/math">
                    <m:oMathParaPr>
                      <m:jc m:val="left"/>
                    </m:oMathParaPr>
                    <m:oMath xmlns:m="http://schemas.openxmlformats.org/officeDocument/2006/math">
                      <m:r>
                        <a:rPr lang="en-US" b="0" i="1" smtClean="0">
                          <a:latin typeface="Cambria Math"/>
                        </a:rPr>
                        <m:t>𝐹𝑜𝑟</m:t>
                      </m:r>
                      <m:r>
                        <a:rPr lang="en-US" b="0" i="1" smtClean="0">
                          <a:latin typeface="Cambria Math"/>
                        </a:rPr>
                        <m:t>  </m:t>
                      </m:r>
                      <m:sSub>
                        <m:sSubPr>
                          <m:ctrlPr>
                            <a:rPr lang="en-US" b="0" i="1" smtClean="0">
                              <a:latin typeface="Cambria Math" panose="02040503050406030204" pitchFamily="18" charset="0"/>
                            </a:rPr>
                          </m:ctrlPr>
                        </m:sSubPr>
                        <m:e>
                          <m:r>
                            <a:rPr lang="en-US" b="0" i="1" smtClean="0">
                              <a:latin typeface="Cambria Math"/>
                            </a:rPr>
                            <m:t>𝐶</m:t>
                          </m:r>
                        </m:e>
                        <m:sub>
                          <m:r>
                            <a:rPr lang="en-US" b="0" i="1" smtClean="0">
                              <a:latin typeface="Cambria Math"/>
                            </a:rPr>
                            <m:t>𝑎</m:t>
                          </m:r>
                        </m:sub>
                      </m:sSub>
                      <m:r>
                        <a:rPr lang="en-US" b="0" i="1" smtClean="0">
                          <a:latin typeface="Cambria Math"/>
                          <a:ea typeface="Cambria Math"/>
                        </a:rPr>
                        <m:t>&gt;0.11</m:t>
                      </m:r>
                      <m:r>
                        <a:rPr lang="en-US" b="0" i="1" smtClean="0">
                          <a:latin typeface="Cambria Math" panose="02040503050406030204" pitchFamily="18" charset="0"/>
                          <a:ea typeface="Cambria Math"/>
                        </a:rPr>
                        <m:t>3</m:t>
                      </m:r>
                      <m:r>
                        <a:rPr lang="en-US" b="0" i="1" smtClean="0">
                          <a:latin typeface="Cambria Math"/>
                          <a:ea typeface="Cambria Math"/>
                        </a:rPr>
                        <m:t>,</m:t>
                      </m:r>
                    </m:oMath>
                  </m:oMathPara>
                </a14:m>
                <a:endParaRPr lang="en-US" dirty="0"/>
              </a:p>
            </p:txBody>
          </p:sp>
        </mc:Choice>
        <mc:Fallback xmlns="">
          <p:sp>
            <p:nvSpPr>
              <p:cNvPr id="33" name="TextBox 32">
                <a:extLst>
                  <a:ext uri="{FF2B5EF4-FFF2-40B4-BE49-F238E27FC236}">
                    <a16:creationId xmlns:a16="http://schemas.microsoft.com/office/drawing/2014/main" id="{87CD4042-1672-D1C0-A913-32D26A72857E}"/>
                  </a:ext>
                </a:extLst>
              </p:cNvPr>
              <p:cNvSpPr txBox="1">
                <a:spLocks noRot="1" noChangeAspect="1" noMove="1" noResize="1" noEditPoints="1" noAdjustHandles="1" noChangeArrowheads="1" noChangeShapeType="1" noTextEdit="1"/>
              </p:cNvSpPr>
              <p:nvPr/>
            </p:nvSpPr>
            <p:spPr>
              <a:xfrm>
                <a:off x="1377086" y="4774877"/>
                <a:ext cx="1884234" cy="369332"/>
              </a:xfrm>
              <a:prstGeom prst="rect">
                <a:avLst/>
              </a:prstGeom>
              <a:blipFill>
                <a:blip r:embed="rId8"/>
                <a:stretch>
                  <a:fillRect/>
                </a:stretch>
              </a:blipFill>
            </p:spPr>
            <p:txBody>
              <a:bodyPr/>
              <a:lstStyle/>
              <a:p>
                <a:r>
                  <a:rPr lang="en-US">
                    <a:noFill/>
                  </a:rPr>
                  <a:t> </a:t>
                </a:r>
              </a:p>
            </p:txBody>
          </p:sp>
        </mc:Fallback>
      </mc:AlternateContent>
      <p:pic>
        <p:nvPicPr>
          <p:cNvPr id="35" name="Picture 2">
            <a:extLst>
              <a:ext uri="{FF2B5EF4-FFF2-40B4-BE49-F238E27FC236}">
                <a16:creationId xmlns:a16="http://schemas.microsoft.com/office/drawing/2014/main" id="{C283E963-B131-11C3-2DF9-91E18CEB9BEC}"/>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9192345" y="2442303"/>
            <a:ext cx="2082738" cy="3435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00411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199</a:t>
            </a:fld>
            <a:endParaRPr lang="en-US" altLang="en-US" dirty="0"/>
          </a:p>
        </p:txBody>
      </p:sp>
      <p:sp>
        <p:nvSpPr>
          <p:cNvPr id="27" name="Text Box 2">
            <a:extLst>
              <a:ext uri="{FF2B5EF4-FFF2-40B4-BE49-F238E27FC236}">
                <a16:creationId xmlns:a16="http://schemas.microsoft.com/office/drawing/2014/main" id="{7F75A83C-6443-DBE3-46DE-35D00D896333}"/>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E3.6f  Continuity Plates</a:t>
            </a:r>
          </a:p>
        </p:txBody>
      </p:sp>
      <p:pic>
        <p:nvPicPr>
          <p:cNvPr id="28" name="Picture 2" descr="fig1">
            <a:extLst>
              <a:ext uri="{FF2B5EF4-FFF2-40B4-BE49-F238E27FC236}">
                <a16:creationId xmlns:a16="http://schemas.microsoft.com/office/drawing/2014/main" id="{6A53440E-C194-434F-887E-9C76C8788F5C}"/>
              </a:ext>
            </a:extLst>
          </p:cNvPr>
          <p:cNvPicPr>
            <a:picLocks noChangeAspect="1" noChangeArrowheads="1"/>
          </p:cNvPicPr>
          <p:nvPr/>
        </p:nvPicPr>
        <p:blipFill>
          <a:blip r:embed="rId3" cstate="print">
            <a:lum bright="-40000" contrast="-40000"/>
            <a:extLst>
              <a:ext uri="{28A0092B-C50C-407E-A947-70E740481C1C}">
                <a14:useLocalDpi xmlns:a14="http://schemas.microsoft.com/office/drawing/2010/main" val="0"/>
              </a:ext>
            </a:extLst>
          </a:blip>
          <a:srcRect l="-4962" t="-3992" r="-4962" b="-3992"/>
          <a:stretch>
            <a:fillRect/>
          </a:stretch>
        </p:blipFill>
        <p:spPr bwMode="auto">
          <a:xfrm>
            <a:off x="6312024" y="1526170"/>
            <a:ext cx="3892550" cy="4884738"/>
          </a:xfrm>
          <a:prstGeom prst="rect">
            <a:avLst/>
          </a:prstGeom>
          <a:solidFill>
            <a:srgbClr val="EAEAEA"/>
          </a:solidFill>
          <a:ln w="38100">
            <a:solidFill>
              <a:srgbClr val="000000"/>
            </a:solidFill>
            <a:miter lim="800000"/>
            <a:headEnd/>
            <a:tailEnd/>
          </a:ln>
        </p:spPr>
      </p:pic>
      <p:sp>
        <p:nvSpPr>
          <p:cNvPr id="29" name="Text Box 3">
            <a:extLst>
              <a:ext uri="{FF2B5EF4-FFF2-40B4-BE49-F238E27FC236}">
                <a16:creationId xmlns:a16="http://schemas.microsoft.com/office/drawing/2014/main" id="{9EF35BED-A153-5D99-976A-E4E37C746BB6}"/>
              </a:ext>
            </a:extLst>
          </p:cNvPr>
          <p:cNvSpPr txBox="1">
            <a:spLocks noChangeArrowheads="1"/>
          </p:cNvSpPr>
          <p:nvPr/>
        </p:nvSpPr>
        <p:spPr bwMode="auto">
          <a:xfrm>
            <a:off x="774940" y="3102379"/>
            <a:ext cx="4032448"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3200" b="1" i="1" dirty="0">
                <a:latin typeface="+mn-lt"/>
              </a:rPr>
              <a:t>Continuity Plates</a:t>
            </a:r>
          </a:p>
        </p:txBody>
      </p:sp>
      <p:sp>
        <p:nvSpPr>
          <p:cNvPr id="30" name="Line 4">
            <a:extLst>
              <a:ext uri="{FF2B5EF4-FFF2-40B4-BE49-F238E27FC236}">
                <a16:creationId xmlns:a16="http://schemas.microsoft.com/office/drawing/2014/main" id="{D16C798B-89D9-9095-36FF-88C88F681CB4}"/>
              </a:ext>
            </a:extLst>
          </p:cNvPr>
          <p:cNvSpPr>
            <a:spLocks noChangeShapeType="1"/>
          </p:cNvSpPr>
          <p:nvPr/>
        </p:nvSpPr>
        <p:spPr bwMode="auto">
          <a:xfrm flipV="1">
            <a:off x="4943872" y="2894903"/>
            <a:ext cx="2194544" cy="499864"/>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31" name="Freeform 5">
            <a:extLst>
              <a:ext uri="{FF2B5EF4-FFF2-40B4-BE49-F238E27FC236}">
                <a16:creationId xmlns:a16="http://schemas.microsoft.com/office/drawing/2014/main" id="{235D5D4D-2481-C78E-00CA-48F7362F563B}"/>
              </a:ext>
            </a:extLst>
          </p:cNvPr>
          <p:cNvSpPr>
            <a:spLocks/>
          </p:cNvSpPr>
          <p:nvPr/>
        </p:nvSpPr>
        <p:spPr bwMode="auto">
          <a:xfrm>
            <a:off x="4943871" y="3394767"/>
            <a:ext cx="2304257" cy="1228328"/>
          </a:xfrm>
          <a:custGeom>
            <a:avLst/>
            <a:gdLst>
              <a:gd name="T0" fmla="*/ 0 w 1404"/>
              <a:gd name="T1" fmla="*/ 0 h 642"/>
              <a:gd name="T2" fmla="*/ 2228850 w 1404"/>
              <a:gd name="T3" fmla="*/ 1019175 h 642"/>
              <a:gd name="T4" fmla="*/ 0 60000 65536"/>
              <a:gd name="T5" fmla="*/ 0 60000 65536"/>
            </a:gdLst>
            <a:ahLst/>
            <a:cxnLst>
              <a:cxn ang="T4">
                <a:pos x="T0" y="T1"/>
              </a:cxn>
              <a:cxn ang="T5">
                <a:pos x="T2" y="T3"/>
              </a:cxn>
            </a:cxnLst>
            <a:rect l="0" t="0" r="r" b="b"/>
            <a:pathLst>
              <a:path w="1404" h="642">
                <a:moveTo>
                  <a:pt x="0" y="0"/>
                </a:moveTo>
                <a:lnTo>
                  <a:pt x="1404" y="642"/>
                </a:lnTo>
              </a:path>
            </a:pathLst>
          </a:custGeom>
          <a:noFill/>
          <a:ln w="38100" cap="flat" cmpd="sng">
            <a:solidFill>
              <a:srgbClr val="FF0000"/>
            </a:solidFill>
            <a:prstDash val="solid"/>
            <a:round/>
            <a:headEnd type="none" w="med" len="med"/>
            <a:tailEnd type="triangle" w="lg"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Tree>
    <p:extLst>
      <p:ext uri="{BB962C8B-B14F-4D97-AF65-F5344CB8AC3E}">
        <p14:creationId xmlns:p14="http://schemas.microsoft.com/office/powerpoint/2010/main" val="31817031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98F9E0-5B1D-1C5F-6D49-36A5974041F3}"/>
              </a:ext>
            </a:extLst>
          </p:cNvPr>
          <p:cNvSpPr>
            <a:spLocks noGrp="1"/>
          </p:cNvSpPr>
          <p:nvPr>
            <p:ph type="body" sz="quarter" idx="38"/>
          </p:nvPr>
        </p:nvSpPr>
        <p:spPr/>
        <p:txBody>
          <a:bodyPr/>
          <a:lstStyle/>
          <a:p>
            <a:r>
              <a:rPr lang="en-US" dirty="0"/>
              <a:t>Design of Seismic-Resistant </a:t>
            </a:r>
            <a:br>
              <a:rPr lang="en-US" dirty="0"/>
            </a:br>
            <a:r>
              <a:rPr lang="en-US" dirty="0"/>
              <a:t>Steel Building Structures</a:t>
            </a:r>
          </a:p>
        </p:txBody>
      </p:sp>
      <p:sp>
        <p:nvSpPr>
          <p:cNvPr id="3" name="Text Placeholder 2">
            <a:extLst>
              <a:ext uri="{FF2B5EF4-FFF2-40B4-BE49-F238E27FC236}">
                <a16:creationId xmlns:a16="http://schemas.microsoft.com/office/drawing/2014/main" id="{6DFE2634-7C3D-445D-6971-B00CCA1827DD}"/>
              </a:ext>
            </a:extLst>
          </p:cNvPr>
          <p:cNvSpPr>
            <a:spLocks noGrp="1"/>
          </p:cNvSpPr>
          <p:nvPr>
            <p:ph type="body" sz="quarter" idx="39"/>
          </p:nvPr>
        </p:nvSpPr>
        <p:spPr/>
        <p:txBody>
          <a:bodyPr/>
          <a:lstStyle/>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Introduction and Basic Principles</a:t>
            </a:r>
          </a:p>
          <a:p>
            <a:pPr marL="514350" indent="-514350">
              <a:buFont typeface="+mj-lt"/>
              <a:buAutoNum type="arabicPeriod"/>
            </a:pPr>
            <a:r>
              <a:rPr lang="en-US" altLang="en-US" dirty="0">
                <a:ln>
                  <a:solidFill>
                    <a:schemeClr val="tx2"/>
                  </a:solidFill>
                </a:ln>
                <a:latin typeface="Calibri Light" panose="020F0302020204030204" pitchFamily="34" charset="0"/>
                <a:cs typeface="Calibri Light" panose="020F0302020204030204" pitchFamily="34" charset="0"/>
              </a:rPr>
              <a:t>Moment Resisting Frames</a:t>
            </a:r>
          </a:p>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Concentrically Braced Frames</a:t>
            </a:r>
          </a:p>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Eccentrically Braced Frames</a:t>
            </a:r>
          </a:p>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Buckling-Restrained Braced Frames</a:t>
            </a:r>
          </a:p>
          <a:p>
            <a:pPr marL="514350" indent="-514350">
              <a:buFont typeface="+mj-lt"/>
              <a:buAutoNum type="arabicPeriod"/>
            </a:pPr>
            <a:r>
              <a:rPr lang="en-US" altLang="en-US" dirty="0">
                <a:latin typeface="Calibri Light" panose="020F0302020204030204" pitchFamily="34" charset="0"/>
                <a:cs typeface="Calibri Light" panose="020F0302020204030204" pitchFamily="34" charset="0"/>
              </a:rPr>
              <a:t>Special Plate Shear Walls</a:t>
            </a:r>
            <a:endParaRPr lang="en-US" dirty="0"/>
          </a:p>
          <a:p>
            <a:endParaRPr lang="en-US" dirty="0"/>
          </a:p>
        </p:txBody>
      </p:sp>
      <p:sp>
        <p:nvSpPr>
          <p:cNvPr id="4" name="Slide Number Placeholder 3">
            <a:extLst>
              <a:ext uri="{FF2B5EF4-FFF2-40B4-BE49-F238E27FC236}">
                <a16:creationId xmlns:a16="http://schemas.microsoft.com/office/drawing/2014/main" id="{3532D809-4955-C50B-E6A0-A6EAC7922720}"/>
              </a:ext>
            </a:extLst>
          </p:cNvPr>
          <p:cNvSpPr>
            <a:spLocks noGrp="1"/>
          </p:cNvSpPr>
          <p:nvPr>
            <p:ph type="sldNum" sz="quarter" idx="40"/>
          </p:nvPr>
        </p:nvSpPr>
        <p:spPr/>
        <p:txBody>
          <a:bodyPr/>
          <a:lstStyle/>
          <a:p>
            <a:pPr>
              <a:defRPr/>
            </a:pPr>
            <a:fld id="{46425072-6E52-45A8-8A7E-A5B11BCA4176}" type="slidenum">
              <a:rPr lang="en-US" altLang="en-US" smtClean="0"/>
              <a:pPr>
                <a:defRPr/>
              </a:pPr>
              <a:t>2</a:t>
            </a:fld>
            <a:endParaRPr lang="en-US" altLang="en-US" dirty="0"/>
          </a:p>
        </p:txBody>
      </p:sp>
      <p:sp>
        <p:nvSpPr>
          <p:cNvPr id="5" name="Rectangle 5">
            <a:extLst>
              <a:ext uri="{FF2B5EF4-FFF2-40B4-BE49-F238E27FC236}">
                <a16:creationId xmlns:a16="http://schemas.microsoft.com/office/drawing/2014/main" id="{FC03788B-B6A2-3313-4817-D721005C0266}"/>
              </a:ext>
            </a:extLst>
          </p:cNvPr>
          <p:cNvSpPr>
            <a:spLocks noChangeArrowheads="1"/>
          </p:cNvSpPr>
          <p:nvPr/>
        </p:nvSpPr>
        <p:spPr bwMode="auto">
          <a:xfrm>
            <a:off x="693105" y="2276872"/>
            <a:ext cx="5056993" cy="606425"/>
          </a:xfrm>
          <a:prstGeom prst="rect">
            <a:avLst/>
          </a:prstGeom>
          <a:noFill/>
          <a:ln w="38100"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22155074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45CAC-69B7-829F-6B8C-B91C3AA646AD}"/>
              </a:ext>
            </a:extLst>
          </p:cNvPr>
          <p:cNvSpPr>
            <a:spLocks noGrp="1"/>
          </p:cNvSpPr>
          <p:nvPr>
            <p:ph type="body" sz="quarter" idx="38"/>
          </p:nvPr>
        </p:nvSpPr>
        <p:spPr/>
        <p:txBody>
          <a:bodyPr/>
          <a:lstStyle/>
          <a:p>
            <a:pPr algn="l"/>
            <a:r>
              <a:rPr lang="en-US" dirty="0"/>
              <a:t>Moment Connection Design Practice Prior to 1994 Northridge Earthquake</a:t>
            </a:r>
          </a:p>
        </p:txBody>
      </p:sp>
      <p:sp>
        <p:nvSpPr>
          <p:cNvPr id="3" name="Text Placeholder 2">
            <a:extLst>
              <a:ext uri="{FF2B5EF4-FFF2-40B4-BE49-F238E27FC236}">
                <a16:creationId xmlns:a16="http://schemas.microsoft.com/office/drawing/2014/main" id="{BD55088A-F66D-C26D-2038-D862D071C618}"/>
              </a:ext>
            </a:extLst>
          </p:cNvPr>
          <p:cNvSpPr>
            <a:spLocks noGrp="1"/>
          </p:cNvSpPr>
          <p:nvPr>
            <p:ph type="body" sz="quarter" idx="39"/>
          </p:nvPr>
        </p:nvSpPr>
        <p:spPr>
          <a:xfrm>
            <a:off x="1528142" y="3008759"/>
            <a:ext cx="4969076" cy="2056358"/>
          </a:xfrm>
        </p:spPr>
        <p:txBody>
          <a:bodyPr/>
          <a:lstStyle/>
          <a:p>
            <a:pPr algn="ctr"/>
            <a:r>
              <a:rPr lang="en-US" altLang="en-US" dirty="0">
                <a:latin typeface="+mn-lt"/>
              </a:rPr>
              <a:t>Welded flange-bolted web moment connection widely used from early 1970’s to 1994</a:t>
            </a:r>
          </a:p>
          <a:p>
            <a:endParaRPr lang="en-US" dirty="0"/>
          </a:p>
        </p:txBody>
      </p:sp>
      <p:sp>
        <p:nvSpPr>
          <p:cNvPr id="4" name="Slide Number Placeholder 3">
            <a:extLst>
              <a:ext uri="{FF2B5EF4-FFF2-40B4-BE49-F238E27FC236}">
                <a16:creationId xmlns:a16="http://schemas.microsoft.com/office/drawing/2014/main" id="{EA615C21-761B-87A4-1CBE-F8EA3FF906D6}"/>
              </a:ext>
            </a:extLst>
          </p:cNvPr>
          <p:cNvSpPr>
            <a:spLocks noGrp="1"/>
          </p:cNvSpPr>
          <p:nvPr>
            <p:ph type="sldNum" sz="quarter" idx="40"/>
          </p:nvPr>
        </p:nvSpPr>
        <p:spPr/>
        <p:txBody>
          <a:bodyPr/>
          <a:lstStyle/>
          <a:p>
            <a:pPr>
              <a:defRPr/>
            </a:pPr>
            <a:fld id="{46425072-6E52-45A8-8A7E-A5B11BCA4176}" type="slidenum">
              <a:rPr lang="en-US" altLang="en-US" smtClean="0"/>
              <a:pPr>
                <a:defRPr/>
              </a:pPr>
              <a:t>20</a:t>
            </a:fld>
            <a:endParaRPr lang="en-US" altLang="en-US" dirty="0"/>
          </a:p>
        </p:txBody>
      </p:sp>
      <p:pic>
        <p:nvPicPr>
          <p:cNvPr id="5" name="Picture 5">
            <a:extLst>
              <a:ext uri="{FF2B5EF4-FFF2-40B4-BE49-F238E27FC236}">
                <a16:creationId xmlns:a16="http://schemas.microsoft.com/office/drawing/2014/main" id="{8412C236-16C2-16F1-269D-B49504FA4419}"/>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176120" y="1913657"/>
            <a:ext cx="3487738" cy="4246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0853426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descr="continuity plate -4">
            <a:extLst>
              <a:ext uri="{FF2B5EF4-FFF2-40B4-BE49-F238E27FC236}">
                <a16:creationId xmlns:a16="http://schemas.microsoft.com/office/drawing/2014/main" id="{6502E578-F1C7-9902-86A8-A41C85F491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3871" y="1792096"/>
            <a:ext cx="6143625" cy="4791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ext Box 3">
            <a:extLst>
              <a:ext uri="{FF2B5EF4-FFF2-40B4-BE49-F238E27FC236}">
                <a16:creationId xmlns:a16="http://schemas.microsoft.com/office/drawing/2014/main" id="{61601F02-A4B5-3625-4874-AE84D970C19B}"/>
              </a:ext>
            </a:extLst>
          </p:cNvPr>
          <p:cNvSpPr txBox="1">
            <a:spLocks noChangeArrowheads="1"/>
          </p:cNvSpPr>
          <p:nvPr/>
        </p:nvSpPr>
        <p:spPr bwMode="auto">
          <a:xfrm>
            <a:off x="119336" y="3643190"/>
            <a:ext cx="441496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fr-FR"/>
            </a:defPPr>
            <a:lvl1pPr algn="r">
              <a:defRPr sz="2000" b="1" i="1"/>
            </a:lvl1pPr>
            <a:lvl2pPr marL="742950" indent="-285750">
              <a:defRPr sz="2400">
                <a:latin typeface="Arial" charset="0"/>
              </a:defRPr>
            </a:lvl2pPr>
            <a:lvl3pPr marL="1143000" indent="-228600">
              <a:defRPr sz="2400">
                <a:latin typeface="Arial" charset="0"/>
              </a:defRPr>
            </a:lvl3pPr>
            <a:lvl4pPr marL="1600200" indent="-228600">
              <a:defRPr sz="2400">
                <a:latin typeface="Arial" charset="0"/>
              </a:defRPr>
            </a:lvl4pPr>
            <a:lvl5pPr marL="2057400" indent="-228600">
              <a:defRPr sz="2400">
                <a:latin typeface="Arial" charset="0"/>
              </a:defRPr>
            </a:lvl5pPr>
            <a:lvl6pPr marL="2514600" indent="-228600" algn="ctr" eaLnBrk="0" fontAlgn="base" hangingPunct="0">
              <a:spcBef>
                <a:spcPct val="50000"/>
              </a:spcBef>
              <a:spcAft>
                <a:spcPct val="0"/>
              </a:spcAft>
              <a:defRPr sz="2400">
                <a:latin typeface="Arial" charset="0"/>
              </a:defRPr>
            </a:lvl6pPr>
            <a:lvl7pPr marL="2971800" indent="-228600" algn="ctr" eaLnBrk="0" fontAlgn="base" hangingPunct="0">
              <a:spcBef>
                <a:spcPct val="50000"/>
              </a:spcBef>
              <a:spcAft>
                <a:spcPct val="0"/>
              </a:spcAft>
              <a:defRPr sz="2400">
                <a:latin typeface="Arial" charset="0"/>
              </a:defRPr>
            </a:lvl7pPr>
            <a:lvl8pPr marL="3429000" indent="-228600" algn="ctr" eaLnBrk="0" fontAlgn="base" hangingPunct="0">
              <a:spcBef>
                <a:spcPct val="50000"/>
              </a:spcBef>
              <a:spcAft>
                <a:spcPct val="0"/>
              </a:spcAft>
              <a:defRPr sz="2400">
                <a:latin typeface="Arial" charset="0"/>
              </a:defRPr>
            </a:lvl8pPr>
            <a:lvl9pPr marL="3886200" indent="-228600" algn="ctr" eaLnBrk="0" fontAlgn="base" hangingPunct="0">
              <a:spcBef>
                <a:spcPct val="50000"/>
              </a:spcBef>
              <a:spcAft>
                <a:spcPct val="0"/>
              </a:spcAft>
              <a:defRPr sz="2400">
                <a:latin typeface="Arial" charset="0"/>
              </a:defRPr>
            </a:lvl9pPr>
          </a:lstStyle>
          <a:p>
            <a:r>
              <a:rPr lang="en-US" altLang="en-US" sz="3200" dirty="0"/>
              <a:t>Continuity Plates</a:t>
            </a:r>
          </a:p>
        </p:txBody>
      </p:sp>
      <p:sp>
        <p:nvSpPr>
          <p:cNvPr id="7" name="Line 5">
            <a:extLst>
              <a:ext uri="{FF2B5EF4-FFF2-40B4-BE49-F238E27FC236}">
                <a16:creationId xmlns:a16="http://schemas.microsoft.com/office/drawing/2014/main" id="{4FA4115C-9FD1-B890-EF05-4E560FC69763}"/>
              </a:ext>
            </a:extLst>
          </p:cNvPr>
          <p:cNvSpPr>
            <a:spLocks noChangeShapeType="1"/>
          </p:cNvSpPr>
          <p:nvPr/>
        </p:nvSpPr>
        <p:spPr bwMode="auto">
          <a:xfrm flipV="1">
            <a:off x="4534296" y="2549333"/>
            <a:ext cx="1447800" cy="14478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8" name="Line 6">
            <a:extLst>
              <a:ext uri="{FF2B5EF4-FFF2-40B4-BE49-F238E27FC236}">
                <a16:creationId xmlns:a16="http://schemas.microsoft.com/office/drawing/2014/main" id="{56CA3B6E-AD43-F0B4-EB94-1800F8661BD6}"/>
              </a:ext>
            </a:extLst>
          </p:cNvPr>
          <p:cNvSpPr>
            <a:spLocks noChangeShapeType="1"/>
          </p:cNvSpPr>
          <p:nvPr/>
        </p:nvSpPr>
        <p:spPr bwMode="auto">
          <a:xfrm>
            <a:off x="4534296" y="3997133"/>
            <a:ext cx="1447800" cy="1828800"/>
          </a:xfrm>
          <a:prstGeom prst="line">
            <a:avLst/>
          </a:prstGeom>
          <a:noFill/>
          <a:ln w="38100">
            <a:solidFill>
              <a:srgbClr val="FF0000"/>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200</a:t>
            </a:fld>
            <a:endParaRPr lang="en-US" altLang="en-US" dirty="0"/>
          </a:p>
        </p:txBody>
      </p:sp>
      <p:sp>
        <p:nvSpPr>
          <p:cNvPr id="27" name="Text Box 2">
            <a:extLst>
              <a:ext uri="{FF2B5EF4-FFF2-40B4-BE49-F238E27FC236}">
                <a16:creationId xmlns:a16="http://schemas.microsoft.com/office/drawing/2014/main" id="{7F75A83C-6443-DBE3-46DE-35D00D896333}"/>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E3.6f  Continuity Plates</a:t>
            </a:r>
          </a:p>
        </p:txBody>
      </p:sp>
    </p:spTree>
    <p:extLst>
      <p:ext uri="{BB962C8B-B14F-4D97-AF65-F5344CB8AC3E}">
        <p14:creationId xmlns:p14="http://schemas.microsoft.com/office/powerpoint/2010/main" val="3862505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163A8A-9B4A-0271-1E14-580F0380A9CC}"/>
              </a:ext>
            </a:extLst>
          </p:cNvPr>
          <p:cNvSpPr>
            <a:spLocks noGrp="1"/>
          </p:cNvSpPr>
          <p:nvPr>
            <p:ph type="sldNum" sz="quarter" idx="40"/>
          </p:nvPr>
        </p:nvSpPr>
        <p:spPr/>
        <p:txBody>
          <a:bodyPr/>
          <a:lstStyle/>
          <a:p>
            <a:pPr>
              <a:defRPr/>
            </a:pPr>
            <a:fld id="{46425072-6E52-45A8-8A7E-A5B11BCA4176}" type="slidenum">
              <a:rPr lang="en-US" altLang="en-US" smtClean="0"/>
              <a:pPr>
                <a:defRPr/>
              </a:pPr>
              <a:t>201</a:t>
            </a:fld>
            <a:endParaRPr lang="en-US" altLang="en-US" dirty="0"/>
          </a:p>
        </p:txBody>
      </p:sp>
      <p:sp>
        <p:nvSpPr>
          <p:cNvPr id="3" name="Freeform 3">
            <a:extLst>
              <a:ext uri="{FF2B5EF4-FFF2-40B4-BE49-F238E27FC236}">
                <a16:creationId xmlns:a16="http://schemas.microsoft.com/office/drawing/2014/main" id="{1B8B3E98-A090-F734-9401-980099BE1C48}"/>
              </a:ext>
            </a:extLst>
          </p:cNvPr>
          <p:cNvSpPr>
            <a:spLocks/>
          </p:cNvSpPr>
          <p:nvPr/>
        </p:nvSpPr>
        <p:spPr bwMode="auto">
          <a:xfrm>
            <a:off x="5807968" y="1340768"/>
            <a:ext cx="2381250" cy="1352550"/>
          </a:xfrm>
          <a:custGeom>
            <a:avLst/>
            <a:gdLst>
              <a:gd name="T0" fmla="*/ 1500 w 1500"/>
              <a:gd name="T1" fmla="*/ 0 h 852"/>
              <a:gd name="T2" fmla="*/ 44 w 1500"/>
              <a:gd name="T3" fmla="*/ 0 h 852"/>
              <a:gd name="T4" fmla="*/ 24 w 1500"/>
              <a:gd name="T5" fmla="*/ 192 h 852"/>
              <a:gd name="T6" fmla="*/ 0 w 1500"/>
              <a:gd name="T7" fmla="*/ 404 h 852"/>
              <a:gd name="T8" fmla="*/ 12 w 1500"/>
              <a:gd name="T9" fmla="*/ 596 h 852"/>
              <a:gd name="T10" fmla="*/ 24 w 1500"/>
              <a:gd name="T11" fmla="*/ 712 h 852"/>
              <a:gd name="T12" fmla="*/ 40 w 1500"/>
              <a:gd name="T13" fmla="*/ 852 h 852"/>
              <a:gd name="T14" fmla="*/ 1500 w 1500"/>
              <a:gd name="T15" fmla="*/ 852 h 852"/>
              <a:gd name="T16" fmla="*/ 1500 w 1500"/>
              <a:gd name="T17" fmla="*/ 0 h 85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00" h="852">
                <a:moveTo>
                  <a:pt x="1500" y="0"/>
                </a:moveTo>
                <a:lnTo>
                  <a:pt x="44" y="0"/>
                </a:lnTo>
                <a:lnTo>
                  <a:pt x="24" y="192"/>
                </a:lnTo>
                <a:lnTo>
                  <a:pt x="0" y="404"/>
                </a:lnTo>
                <a:lnTo>
                  <a:pt x="12" y="596"/>
                </a:lnTo>
                <a:lnTo>
                  <a:pt x="24" y="712"/>
                </a:lnTo>
                <a:lnTo>
                  <a:pt x="40" y="852"/>
                </a:lnTo>
                <a:lnTo>
                  <a:pt x="1500" y="852"/>
                </a:lnTo>
                <a:lnTo>
                  <a:pt x="1500" y="0"/>
                </a:lnTo>
                <a:close/>
              </a:path>
            </a:pathLst>
          </a:custGeom>
          <a:gradFill rotWithShape="1">
            <a:gsLst>
              <a:gs pos="0">
                <a:srgbClr val="858585"/>
              </a:gs>
              <a:gs pos="100000">
                <a:srgbClr val="B2B2B2"/>
              </a:gs>
            </a:gsLst>
            <a:lin ang="0" scaled="1"/>
          </a:gradFill>
          <a:ln w="19050" cap="flat" cmpd="sng">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 name="Freeform 4">
            <a:extLst>
              <a:ext uri="{FF2B5EF4-FFF2-40B4-BE49-F238E27FC236}">
                <a16:creationId xmlns:a16="http://schemas.microsoft.com/office/drawing/2014/main" id="{0229A21B-BEA7-9A36-679C-E83A02B99D2B}"/>
              </a:ext>
            </a:extLst>
          </p:cNvPr>
          <p:cNvSpPr>
            <a:spLocks/>
          </p:cNvSpPr>
          <p:nvPr/>
        </p:nvSpPr>
        <p:spPr bwMode="auto">
          <a:xfrm>
            <a:off x="5827018" y="1337593"/>
            <a:ext cx="76200" cy="1366838"/>
          </a:xfrm>
          <a:custGeom>
            <a:avLst/>
            <a:gdLst>
              <a:gd name="T0" fmla="*/ 45 w 48"/>
              <a:gd name="T1" fmla="*/ 0 h 861"/>
              <a:gd name="T2" fmla="*/ 18 w 48"/>
              <a:gd name="T3" fmla="*/ 219 h 861"/>
              <a:gd name="T4" fmla="*/ 0 w 48"/>
              <a:gd name="T5" fmla="*/ 393 h 861"/>
              <a:gd name="T6" fmla="*/ 15 w 48"/>
              <a:gd name="T7" fmla="*/ 618 h 861"/>
              <a:gd name="T8" fmla="*/ 24 w 48"/>
              <a:gd name="T9" fmla="*/ 735 h 861"/>
              <a:gd name="T10" fmla="*/ 48 w 48"/>
              <a:gd name="T11" fmla="*/ 861 h 86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8" h="861">
                <a:moveTo>
                  <a:pt x="45" y="0"/>
                </a:moveTo>
                <a:cubicBezTo>
                  <a:pt x="35" y="77"/>
                  <a:pt x="25" y="154"/>
                  <a:pt x="18" y="219"/>
                </a:cubicBezTo>
                <a:cubicBezTo>
                  <a:pt x="11" y="284"/>
                  <a:pt x="0" y="327"/>
                  <a:pt x="0" y="393"/>
                </a:cubicBezTo>
                <a:cubicBezTo>
                  <a:pt x="0" y="459"/>
                  <a:pt x="11" y="561"/>
                  <a:pt x="15" y="618"/>
                </a:cubicBezTo>
                <a:cubicBezTo>
                  <a:pt x="19" y="675"/>
                  <a:pt x="19" y="695"/>
                  <a:pt x="24" y="735"/>
                </a:cubicBezTo>
                <a:cubicBezTo>
                  <a:pt x="29" y="775"/>
                  <a:pt x="38" y="818"/>
                  <a:pt x="48" y="861"/>
                </a:cubicBezTo>
              </a:path>
            </a:pathLst>
          </a:custGeom>
          <a:noFill/>
          <a:ln w="76200" cap="flat" cmpd="sng">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5" name="Group 5">
            <a:extLst>
              <a:ext uri="{FF2B5EF4-FFF2-40B4-BE49-F238E27FC236}">
                <a16:creationId xmlns:a16="http://schemas.microsoft.com/office/drawing/2014/main" id="{A9D17CAA-62D4-696A-D9DD-F25EBE29A931}"/>
              </a:ext>
            </a:extLst>
          </p:cNvPr>
          <p:cNvGrpSpPr>
            <a:grpSpLocks/>
          </p:cNvGrpSpPr>
          <p:nvPr/>
        </p:nvGrpSpPr>
        <p:grpSpPr bwMode="auto">
          <a:xfrm>
            <a:off x="8290818" y="1353468"/>
            <a:ext cx="355600" cy="1327150"/>
            <a:chOff x="3880" y="904"/>
            <a:chExt cx="224" cy="836"/>
          </a:xfrm>
        </p:grpSpPr>
        <p:sp>
          <p:nvSpPr>
            <p:cNvPr id="6" name="Line 6">
              <a:extLst>
                <a:ext uri="{FF2B5EF4-FFF2-40B4-BE49-F238E27FC236}">
                  <a16:creationId xmlns:a16="http://schemas.microsoft.com/office/drawing/2014/main" id="{F9875AC1-9C00-85F0-065D-BC4805034782}"/>
                </a:ext>
              </a:extLst>
            </p:cNvPr>
            <p:cNvSpPr>
              <a:spLocks noChangeShapeType="1"/>
            </p:cNvSpPr>
            <p:nvPr/>
          </p:nvSpPr>
          <p:spPr bwMode="auto">
            <a:xfrm>
              <a:off x="3880" y="90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7" name="Line 7">
              <a:extLst>
                <a:ext uri="{FF2B5EF4-FFF2-40B4-BE49-F238E27FC236}">
                  <a16:creationId xmlns:a16="http://schemas.microsoft.com/office/drawing/2014/main" id="{F83BC4D7-F1AB-BDC9-14CA-095EF247BDEF}"/>
                </a:ext>
              </a:extLst>
            </p:cNvPr>
            <p:cNvSpPr>
              <a:spLocks noChangeShapeType="1"/>
            </p:cNvSpPr>
            <p:nvPr/>
          </p:nvSpPr>
          <p:spPr bwMode="auto">
            <a:xfrm>
              <a:off x="3880" y="996"/>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8">
              <a:extLst>
                <a:ext uri="{FF2B5EF4-FFF2-40B4-BE49-F238E27FC236}">
                  <a16:creationId xmlns:a16="http://schemas.microsoft.com/office/drawing/2014/main" id="{E63D99D6-81FB-3032-62F6-98A9A37F2E14}"/>
                </a:ext>
              </a:extLst>
            </p:cNvPr>
            <p:cNvSpPr>
              <a:spLocks noChangeShapeType="1"/>
            </p:cNvSpPr>
            <p:nvPr/>
          </p:nvSpPr>
          <p:spPr bwMode="auto">
            <a:xfrm>
              <a:off x="3880" y="1089"/>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9">
              <a:extLst>
                <a:ext uri="{FF2B5EF4-FFF2-40B4-BE49-F238E27FC236}">
                  <a16:creationId xmlns:a16="http://schemas.microsoft.com/office/drawing/2014/main" id="{F69A5ABC-7338-C6F9-1744-A6B24545BCF1}"/>
                </a:ext>
              </a:extLst>
            </p:cNvPr>
            <p:cNvSpPr>
              <a:spLocks noChangeShapeType="1"/>
            </p:cNvSpPr>
            <p:nvPr/>
          </p:nvSpPr>
          <p:spPr bwMode="auto">
            <a:xfrm>
              <a:off x="3880" y="118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10">
              <a:extLst>
                <a:ext uri="{FF2B5EF4-FFF2-40B4-BE49-F238E27FC236}">
                  <a16:creationId xmlns:a16="http://schemas.microsoft.com/office/drawing/2014/main" id="{BC9C5BA4-299F-6DF9-095D-B72834ADE2B7}"/>
                </a:ext>
              </a:extLst>
            </p:cNvPr>
            <p:cNvSpPr>
              <a:spLocks noChangeShapeType="1"/>
            </p:cNvSpPr>
            <p:nvPr/>
          </p:nvSpPr>
          <p:spPr bwMode="auto">
            <a:xfrm>
              <a:off x="3880" y="1275"/>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11">
              <a:extLst>
                <a:ext uri="{FF2B5EF4-FFF2-40B4-BE49-F238E27FC236}">
                  <a16:creationId xmlns:a16="http://schemas.microsoft.com/office/drawing/2014/main" id="{635D478D-7F01-1C41-2CE9-8A744BC8080B}"/>
                </a:ext>
              </a:extLst>
            </p:cNvPr>
            <p:cNvSpPr>
              <a:spLocks noChangeShapeType="1"/>
            </p:cNvSpPr>
            <p:nvPr/>
          </p:nvSpPr>
          <p:spPr bwMode="auto">
            <a:xfrm>
              <a:off x="3880" y="136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2">
              <a:extLst>
                <a:ext uri="{FF2B5EF4-FFF2-40B4-BE49-F238E27FC236}">
                  <a16:creationId xmlns:a16="http://schemas.microsoft.com/office/drawing/2014/main" id="{C1822A5A-3DDD-E9E7-5367-BD7EE8CF0239}"/>
                </a:ext>
              </a:extLst>
            </p:cNvPr>
            <p:cNvSpPr>
              <a:spLocks noChangeShapeType="1"/>
            </p:cNvSpPr>
            <p:nvPr/>
          </p:nvSpPr>
          <p:spPr bwMode="auto">
            <a:xfrm>
              <a:off x="3880" y="1461"/>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Line 13">
              <a:extLst>
                <a:ext uri="{FF2B5EF4-FFF2-40B4-BE49-F238E27FC236}">
                  <a16:creationId xmlns:a16="http://schemas.microsoft.com/office/drawing/2014/main" id="{6F7823FA-62E3-C1EF-D147-000C85E2E4C1}"/>
                </a:ext>
              </a:extLst>
            </p:cNvPr>
            <p:cNvSpPr>
              <a:spLocks noChangeShapeType="1"/>
            </p:cNvSpPr>
            <p:nvPr/>
          </p:nvSpPr>
          <p:spPr bwMode="auto">
            <a:xfrm>
              <a:off x="3880" y="155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4" name="Line 14">
              <a:extLst>
                <a:ext uri="{FF2B5EF4-FFF2-40B4-BE49-F238E27FC236}">
                  <a16:creationId xmlns:a16="http://schemas.microsoft.com/office/drawing/2014/main" id="{591666AB-7E51-5E5A-4ADA-099BA2F0BEA7}"/>
                </a:ext>
              </a:extLst>
            </p:cNvPr>
            <p:cNvSpPr>
              <a:spLocks noChangeShapeType="1"/>
            </p:cNvSpPr>
            <p:nvPr/>
          </p:nvSpPr>
          <p:spPr bwMode="auto">
            <a:xfrm>
              <a:off x="3880" y="1647"/>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15">
              <a:extLst>
                <a:ext uri="{FF2B5EF4-FFF2-40B4-BE49-F238E27FC236}">
                  <a16:creationId xmlns:a16="http://schemas.microsoft.com/office/drawing/2014/main" id="{79443F54-DD7E-7DD8-DDC1-3A3660DE801E}"/>
                </a:ext>
              </a:extLst>
            </p:cNvPr>
            <p:cNvSpPr>
              <a:spLocks noChangeShapeType="1"/>
            </p:cNvSpPr>
            <p:nvPr/>
          </p:nvSpPr>
          <p:spPr bwMode="auto">
            <a:xfrm>
              <a:off x="3880" y="1740"/>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6" name="Line 16">
            <a:extLst>
              <a:ext uri="{FF2B5EF4-FFF2-40B4-BE49-F238E27FC236}">
                <a16:creationId xmlns:a16="http://schemas.microsoft.com/office/drawing/2014/main" id="{E614B6DD-8334-1BDF-8B2A-7093D83F3EE7}"/>
              </a:ext>
            </a:extLst>
          </p:cNvPr>
          <p:cNvSpPr>
            <a:spLocks noChangeShapeType="1"/>
          </p:cNvSpPr>
          <p:nvPr/>
        </p:nvSpPr>
        <p:spPr bwMode="auto">
          <a:xfrm>
            <a:off x="8646418" y="1340768"/>
            <a:ext cx="0" cy="1363663"/>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7" name="Line 17">
            <a:extLst>
              <a:ext uri="{FF2B5EF4-FFF2-40B4-BE49-F238E27FC236}">
                <a16:creationId xmlns:a16="http://schemas.microsoft.com/office/drawing/2014/main" id="{9AB4C9FE-73D0-59A8-A008-4EA3FE0E76F6}"/>
              </a:ext>
            </a:extLst>
          </p:cNvPr>
          <p:cNvSpPr>
            <a:spLocks noChangeShapeType="1"/>
          </p:cNvSpPr>
          <p:nvPr/>
        </p:nvSpPr>
        <p:spPr bwMode="auto">
          <a:xfrm>
            <a:off x="8290818" y="1340768"/>
            <a:ext cx="0" cy="135255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18" name="Group 18">
            <a:extLst>
              <a:ext uri="{FF2B5EF4-FFF2-40B4-BE49-F238E27FC236}">
                <a16:creationId xmlns:a16="http://schemas.microsoft.com/office/drawing/2014/main" id="{8BA61F5B-1F9D-B6EA-8059-699F9FF3BE9C}"/>
              </a:ext>
            </a:extLst>
          </p:cNvPr>
          <p:cNvGrpSpPr>
            <a:grpSpLocks/>
          </p:cNvGrpSpPr>
          <p:nvPr/>
        </p:nvGrpSpPr>
        <p:grpSpPr bwMode="auto">
          <a:xfrm>
            <a:off x="6169918" y="1347118"/>
            <a:ext cx="266700" cy="1333500"/>
            <a:chOff x="2544" y="900"/>
            <a:chExt cx="168" cy="840"/>
          </a:xfrm>
        </p:grpSpPr>
        <p:sp>
          <p:nvSpPr>
            <p:cNvPr id="19" name="Freeform 19">
              <a:extLst>
                <a:ext uri="{FF2B5EF4-FFF2-40B4-BE49-F238E27FC236}">
                  <a16:creationId xmlns:a16="http://schemas.microsoft.com/office/drawing/2014/main" id="{34CA6054-8437-EB3C-A90F-46F81154D323}"/>
                </a:ext>
              </a:extLst>
            </p:cNvPr>
            <p:cNvSpPr>
              <a:spLocks/>
            </p:cNvSpPr>
            <p:nvPr/>
          </p:nvSpPr>
          <p:spPr bwMode="auto">
            <a:xfrm>
              <a:off x="2544" y="900"/>
              <a:ext cx="168" cy="384"/>
            </a:xfrm>
            <a:custGeom>
              <a:avLst/>
              <a:gdLst>
                <a:gd name="T0" fmla="*/ 0 w 168"/>
                <a:gd name="T1" fmla="*/ 0 h 384"/>
                <a:gd name="T2" fmla="*/ 27 w 168"/>
                <a:gd name="T3" fmla="*/ 150 h 384"/>
                <a:gd name="T4" fmla="*/ 141 w 168"/>
                <a:gd name="T5" fmla="*/ 273 h 384"/>
                <a:gd name="T6" fmla="*/ 168 w 168"/>
                <a:gd name="T7" fmla="*/ 384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384">
                  <a:moveTo>
                    <a:pt x="0" y="0"/>
                  </a:moveTo>
                  <a:cubicBezTo>
                    <a:pt x="1" y="52"/>
                    <a:pt x="3" y="104"/>
                    <a:pt x="27" y="150"/>
                  </a:cubicBezTo>
                  <a:cubicBezTo>
                    <a:pt x="51" y="196"/>
                    <a:pt x="117" y="234"/>
                    <a:pt x="141" y="273"/>
                  </a:cubicBezTo>
                  <a:cubicBezTo>
                    <a:pt x="165" y="312"/>
                    <a:pt x="166" y="348"/>
                    <a:pt x="168" y="38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Freeform 20">
              <a:extLst>
                <a:ext uri="{FF2B5EF4-FFF2-40B4-BE49-F238E27FC236}">
                  <a16:creationId xmlns:a16="http://schemas.microsoft.com/office/drawing/2014/main" id="{BA54696D-FDF9-BAF2-FA1E-FED4545ED812}"/>
                </a:ext>
              </a:extLst>
            </p:cNvPr>
            <p:cNvSpPr>
              <a:spLocks/>
            </p:cNvSpPr>
            <p:nvPr/>
          </p:nvSpPr>
          <p:spPr bwMode="auto">
            <a:xfrm flipV="1">
              <a:off x="2544" y="1356"/>
              <a:ext cx="168" cy="384"/>
            </a:xfrm>
            <a:custGeom>
              <a:avLst/>
              <a:gdLst>
                <a:gd name="T0" fmla="*/ 0 w 168"/>
                <a:gd name="T1" fmla="*/ 0 h 384"/>
                <a:gd name="T2" fmla="*/ 27 w 168"/>
                <a:gd name="T3" fmla="*/ 150 h 384"/>
                <a:gd name="T4" fmla="*/ 141 w 168"/>
                <a:gd name="T5" fmla="*/ 273 h 384"/>
                <a:gd name="T6" fmla="*/ 168 w 168"/>
                <a:gd name="T7" fmla="*/ 384 h 384"/>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68" h="384">
                  <a:moveTo>
                    <a:pt x="0" y="0"/>
                  </a:moveTo>
                  <a:cubicBezTo>
                    <a:pt x="1" y="52"/>
                    <a:pt x="3" y="104"/>
                    <a:pt x="27" y="150"/>
                  </a:cubicBezTo>
                  <a:cubicBezTo>
                    <a:pt x="51" y="196"/>
                    <a:pt x="117" y="234"/>
                    <a:pt x="141" y="273"/>
                  </a:cubicBezTo>
                  <a:cubicBezTo>
                    <a:pt x="165" y="312"/>
                    <a:pt x="166" y="348"/>
                    <a:pt x="168" y="384"/>
                  </a:cubicBezTo>
                </a:path>
              </a:pathLst>
            </a:custGeom>
            <a:noFill/>
            <a:ln w="9525" cap="flat" cmpd="sng">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21">
              <a:extLst>
                <a:ext uri="{FF2B5EF4-FFF2-40B4-BE49-F238E27FC236}">
                  <a16:creationId xmlns:a16="http://schemas.microsoft.com/office/drawing/2014/main" id="{5D055CE8-F20D-6403-5AC9-309B8D085ADB}"/>
                </a:ext>
              </a:extLst>
            </p:cNvPr>
            <p:cNvSpPr>
              <a:spLocks noChangeShapeType="1"/>
            </p:cNvSpPr>
            <p:nvPr/>
          </p:nvSpPr>
          <p:spPr bwMode="auto">
            <a:xfrm>
              <a:off x="2712" y="1284"/>
              <a:ext cx="0" cy="84"/>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22" name="Line 22">
            <a:extLst>
              <a:ext uri="{FF2B5EF4-FFF2-40B4-BE49-F238E27FC236}">
                <a16:creationId xmlns:a16="http://schemas.microsoft.com/office/drawing/2014/main" id="{CA3BDEEB-448E-68CF-135B-6838998C2996}"/>
              </a:ext>
            </a:extLst>
          </p:cNvPr>
          <p:cNvSpPr>
            <a:spLocks noChangeShapeType="1"/>
          </p:cNvSpPr>
          <p:nvPr/>
        </p:nvSpPr>
        <p:spPr bwMode="auto">
          <a:xfrm>
            <a:off x="5954018" y="1353468"/>
            <a:ext cx="0" cy="1327150"/>
          </a:xfrm>
          <a:prstGeom prst="line">
            <a:avLst/>
          </a:prstGeom>
          <a:noFill/>
          <a:ln w="63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3" name="Line 23">
            <a:extLst>
              <a:ext uri="{FF2B5EF4-FFF2-40B4-BE49-F238E27FC236}">
                <a16:creationId xmlns:a16="http://schemas.microsoft.com/office/drawing/2014/main" id="{81856B24-584B-66D2-DD98-F26784E4C70B}"/>
              </a:ext>
            </a:extLst>
          </p:cNvPr>
          <p:cNvSpPr>
            <a:spLocks noChangeShapeType="1"/>
          </p:cNvSpPr>
          <p:nvPr/>
        </p:nvSpPr>
        <p:spPr bwMode="auto">
          <a:xfrm>
            <a:off x="5954018" y="1347118"/>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24">
            <a:extLst>
              <a:ext uri="{FF2B5EF4-FFF2-40B4-BE49-F238E27FC236}">
                <a16:creationId xmlns:a16="http://schemas.microsoft.com/office/drawing/2014/main" id="{43059A99-E4CC-727D-4EAC-D0436D9B27AE}"/>
              </a:ext>
            </a:extLst>
          </p:cNvPr>
          <p:cNvSpPr>
            <a:spLocks noChangeShapeType="1"/>
          </p:cNvSpPr>
          <p:nvPr/>
        </p:nvSpPr>
        <p:spPr bwMode="auto">
          <a:xfrm>
            <a:off x="5954018" y="1499518"/>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25">
            <a:extLst>
              <a:ext uri="{FF2B5EF4-FFF2-40B4-BE49-F238E27FC236}">
                <a16:creationId xmlns:a16="http://schemas.microsoft.com/office/drawing/2014/main" id="{A44BC4E1-E1DB-BC46-6295-0A1A538F3E52}"/>
              </a:ext>
            </a:extLst>
          </p:cNvPr>
          <p:cNvSpPr>
            <a:spLocks noChangeShapeType="1"/>
          </p:cNvSpPr>
          <p:nvPr/>
        </p:nvSpPr>
        <p:spPr bwMode="auto">
          <a:xfrm>
            <a:off x="5954018" y="1647155"/>
            <a:ext cx="3016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6" name="Line 26">
            <a:extLst>
              <a:ext uri="{FF2B5EF4-FFF2-40B4-BE49-F238E27FC236}">
                <a16:creationId xmlns:a16="http://schemas.microsoft.com/office/drawing/2014/main" id="{FC3FDE17-1FD4-F0E1-0006-5E0C9CE49FFF}"/>
              </a:ext>
            </a:extLst>
          </p:cNvPr>
          <p:cNvSpPr>
            <a:spLocks noChangeShapeType="1"/>
          </p:cNvSpPr>
          <p:nvPr/>
        </p:nvSpPr>
        <p:spPr bwMode="auto">
          <a:xfrm>
            <a:off x="5954018" y="1794793"/>
            <a:ext cx="4413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27">
            <a:extLst>
              <a:ext uri="{FF2B5EF4-FFF2-40B4-BE49-F238E27FC236}">
                <a16:creationId xmlns:a16="http://schemas.microsoft.com/office/drawing/2014/main" id="{DD7EF2DD-26AA-6C51-63D2-CD67FACBB703}"/>
              </a:ext>
            </a:extLst>
          </p:cNvPr>
          <p:cNvSpPr>
            <a:spLocks noChangeShapeType="1"/>
          </p:cNvSpPr>
          <p:nvPr/>
        </p:nvSpPr>
        <p:spPr bwMode="auto">
          <a:xfrm>
            <a:off x="5954018" y="1942430"/>
            <a:ext cx="482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8">
            <a:extLst>
              <a:ext uri="{FF2B5EF4-FFF2-40B4-BE49-F238E27FC236}">
                <a16:creationId xmlns:a16="http://schemas.microsoft.com/office/drawing/2014/main" id="{5FF92D01-CFA0-E79D-4A43-0A276E49DED3}"/>
              </a:ext>
            </a:extLst>
          </p:cNvPr>
          <p:cNvSpPr>
            <a:spLocks noChangeShapeType="1"/>
          </p:cNvSpPr>
          <p:nvPr/>
        </p:nvSpPr>
        <p:spPr bwMode="auto">
          <a:xfrm>
            <a:off x="5954018" y="2090068"/>
            <a:ext cx="4826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9">
            <a:extLst>
              <a:ext uri="{FF2B5EF4-FFF2-40B4-BE49-F238E27FC236}">
                <a16:creationId xmlns:a16="http://schemas.microsoft.com/office/drawing/2014/main" id="{A65F6D19-5C94-DA2C-2F02-77BDF23994F2}"/>
              </a:ext>
            </a:extLst>
          </p:cNvPr>
          <p:cNvSpPr>
            <a:spLocks noChangeShapeType="1"/>
          </p:cNvSpPr>
          <p:nvPr/>
        </p:nvSpPr>
        <p:spPr bwMode="auto">
          <a:xfrm>
            <a:off x="5954018" y="2237705"/>
            <a:ext cx="4413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30">
            <a:extLst>
              <a:ext uri="{FF2B5EF4-FFF2-40B4-BE49-F238E27FC236}">
                <a16:creationId xmlns:a16="http://schemas.microsoft.com/office/drawing/2014/main" id="{D40B2715-2DBB-DCE2-5DEB-EBA03DE9D811}"/>
              </a:ext>
            </a:extLst>
          </p:cNvPr>
          <p:cNvSpPr>
            <a:spLocks noChangeShapeType="1"/>
          </p:cNvSpPr>
          <p:nvPr/>
        </p:nvSpPr>
        <p:spPr bwMode="auto">
          <a:xfrm>
            <a:off x="5954018" y="2385343"/>
            <a:ext cx="301625"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Line 31">
            <a:extLst>
              <a:ext uri="{FF2B5EF4-FFF2-40B4-BE49-F238E27FC236}">
                <a16:creationId xmlns:a16="http://schemas.microsoft.com/office/drawing/2014/main" id="{E78FAF25-3436-E11A-FE1D-5DB9AD06B58A}"/>
              </a:ext>
            </a:extLst>
          </p:cNvPr>
          <p:cNvSpPr>
            <a:spLocks noChangeShapeType="1"/>
          </p:cNvSpPr>
          <p:nvPr/>
        </p:nvSpPr>
        <p:spPr bwMode="auto">
          <a:xfrm>
            <a:off x="5954018" y="2532980"/>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32">
            <a:extLst>
              <a:ext uri="{FF2B5EF4-FFF2-40B4-BE49-F238E27FC236}">
                <a16:creationId xmlns:a16="http://schemas.microsoft.com/office/drawing/2014/main" id="{71446049-56EF-7509-8C79-C7104161C41F}"/>
              </a:ext>
            </a:extLst>
          </p:cNvPr>
          <p:cNvSpPr>
            <a:spLocks noChangeShapeType="1"/>
          </p:cNvSpPr>
          <p:nvPr/>
        </p:nvSpPr>
        <p:spPr bwMode="auto">
          <a:xfrm>
            <a:off x="5954018" y="2693318"/>
            <a:ext cx="215900"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33" name="Picture 33" descr="cont plate -1aa">
            <a:extLst>
              <a:ext uri="{FF2B5EF4-FFF2-40B4-BE49-F238E27FC236}">
                <a16:creationId xmlns:a16="http://schemas.microsoft.com/office/drawing/2014/main" id="{6C8C0046-D134-07E1-4AA8-A89A387BDCFE}"/>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634757" y="1008980"/>
            <a:ext cx="2295525" cy="21621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34" name="Group 34">
            <a:extLst>
              <a:ext uri="{FF2B5EF4-FFF2-40B4-BE49-F238E27FC236}">
                <a16:creationId xmlns:a16="http://schemas.microsoft.com/office/drawing/2014/main" id="{FB7A8185-0087-C592-0CFD-AC4F92BC8E5E}"/>
              </a:ext>
            </a:extLst>
          </p:cNvPr>
          <p:cNvGrpSpPr>
            <a:grpSpLocks/>
          </p:cNvGrpSpPr>
          <p:nvPr/>
        </p:nvGrpSpPr>
        <p:grpSpPr bwMode="auto">
          <a:xfrm>
            <a:off x="3645793" y="3709317"/>
            <a:ext cx="5006975" cy="2157413"/>
            <a:chOff x="954" y="2388"/>
            <a:chExt cx="3154" cy="1359"/>
          </a:xfrm>
        </p:grpSpPr>
        <p:grpSp>
          <p:nvGrpSpPr>
            <p:cNvPr id="35" name="Group 35">
              <a:extLst>
                <a:ext uri="{FF2B5EF4-FFF2-40B4-BE49-F238E27FC236}">
                  <a16:creationId xmlns:a16="http://schemas.microsoft.com/office/drawing/2014/main" id="{037C1255-3F20-715E-FEEB-8FE766E75C43}"/>
                </a:ext>
              </a:extLst>
            </p:cNvPr>
            <p:cNvGrpSpPr>
              <a:grpSpLocks/>
            </p:cNvGrpSpPr>
            <p:nvPr/>
          </p:nvGrpSpPr>
          <p:grpSpPr bwMode="auto">
            <a:xfrm>
              <a:off x="954" y="2388"/>
              <a:ext cx="2839" cy="1359"/>
              <a:chOff x="954" y="2388"/>
              <a:chExt cx="2839" cy="1359"/>
            </a:xfrm>
          </p:grpSpPr>
          <p:sp>
            <p:nvSpPr>
              <p:cNvPr id="62" name="Rectangle 36">
                <a:extLst>
                  <a:ext uri="{FF2B5EF4-FFF2-40B4-BE49-F238E27FC236}">
                    <a16:creationId xmlns:a16="http://schemas.microsoft.com/office/drawing/2014/main" id="{673720F2-FAB1-9BB7-15FD-A6C7E703AF0F}"/>
                  </a:ext>
                </a:extLst>
              </p:cNvPr>
              <p:cNvSpPr>
                <a:spLocks noChangeArrowheads="1"/>
              </p:cNvSpPr>
              <p:nvPr/>
            </p:nvSpPr>
            <p:spPr bwMode="auto">
              <a:xfrm>
                <a:off x="2305" y="2646"/>
                <a:ext cx="1488" cy="844"/>
              </a:xfrm>
              <a:prstGeom prst="rect">
                <a:avLst/>
              </a:prstGeom>
              <a:gradFill rotWithShape="1">
                <a:gsLst>
                  <a:gs pos="0">
                    <a:srgbClr val="B2B2B2"/>
                  </a:gs>
                  <a:gs pos="50000">
                    <a:srgbClr val="777777"/>
                  </a:gs>
                  <a:gs pos="100000">
                    <a:srgbClr val="B2B2B2"/>
                  </a:gs>
                </a:gsLst>
                <a:lin ang="0" scaled="1"/>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63" name="Group 37">
                <a:extLst>
                  <a:ext uri="{FF2B5EF4-FFF2-40B4-BE49-F238E27FC236}">
                    <a16:creationId xmlns:a16="http://schemas.microsoft.com/office/drawing/2014/main" id="{673073B5-6ACB-CB6C-BC0E-6A70BCE4AA0C}"/>
                  </a:ext>
                </a:extLst>
              </p:cNvPr>
              <p:cNvGrpSpPr>
                <a:grpSpLocks/>
              </p:cNvGrpSpPr>
              <p:nvPr/>
            </p:nvGrpSpPr>
            <p:grpSpPr bwMode="auto">
              <a:xfrm>
                <a:off x="954" y="2388"/>
                <a:ext cx="1359" cy="1359"/>
                <a:chOff x="954" y="2388"/>
                <a:chExt cx="1359" cy="1359"/>
              </a:xfrm>
            </p:grpSpPr>
            <p:sp>
              <p:nvSpPr>
                <p:cNvPr id="64" name="Freeform 38">
                  <a:extLst>
                    <a:ext uri="{FF2B5EF4-FFF2-40B4-BE49-F238E27FC236}">
                      <a16:creationId xmlns:a16="http://schemas.microsoft.com/office/drawing/2014/main" id="{C07202CF-076E-BBD8-C2C4-7677A7CF6777}"/>
                    </a:ext>
                  </a:extLst>
                </p:cNvPr>
                <p:cNvSpPr>
                  <a:spLocks/>
                </p:cNvSpPr>
                <p:nvPr/>
              </p:nvSpPr>
              <p:spPr bwMode="auto">
                <a:xfrm>
                  <a:off x="1124" y="2524"/>
                  <a:ext cx="1012" cy="480"/>
                </a:xfrm>
                <a:custGeom>
                  <a:avLst/>
                  <a:gdLst>
                    <a:gd name="T0" fmla="*/ 4 w 1012"/>
                    <a:gd name="T1" fmla="*/ 0 h 480"/>
                    <a:gd name="T2" fmla="*/ 1012 w 1012"/>
                    <a:gd name="T3" fmla="*/ 0 h 480"/>
                    <a:gd name="T4" fmla="*/ 1012 w 1012"/>
                    <a:gd name="T5" fmla="*/ 384 h 480"/>
                    <a:gd name="T6" fmla="*/ 846 w 1012"/>
                    <a:gd name="T7" fmla="*/ 480 h 480"/>
                    <a:gd name="T8" fmla="*/ 132 w 1012"/>
                    <a:gd name="T9" fmla="*/ 480 h 480"/>
                    <a:gd name="T10" fmla="*/ 0 w 1012"/>
                    <a:gd name="T11" fmla="*/ 348 h 480"/>
                    <a:gd name="T12" fmla="*/ 4 w 101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2" h="480">
                      <a:moveTo>
                        <a:pt x="4" y="0"/>
                      </a:moveTo>
                      <a:lnTo>
                        <a:pt x="1012" y="0"/>
                      </a:lnTo>
                      <a:lnTo>
                        <a:pt x="1012" y="384"/>
                      </a:lnTo>
                      <a:lnTo>
                        <a:pt x="846" y="480"/>
                      </a:lnTo>
                      <a:lnTo>
                        <a:pt x="132" y="480"/>
                      </a:lnTo>
                      <a:lnTo>
                        <a:pt x="0" y="348"/>
                      </a:lnTo>
                      <a:lnTo>
                        <a:pt x="4" y="0"/>
                      </a:lnTo>
                      <a:close/>
                    </a:path>
                  </a:pathLst>
                </a:custGeom>
                <a:gradFill rotWithShape="1">
                  <a:gsLst>
                    <a:gs pos="0">
                      <a:srgbClr val="B2B2B2"/>
                    </a:gs>
                    <a:gs pos="100000">
                      <a:srgbClr val="525252"/>
                    </a:gs>
                  </a:gsLst>
                  <a:lin ang="2700000" scaled="1"/>
                </a:gradFill>
                <a:ln w="190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5" name="Freeform 39">
                  <a:extLst>
                    <a:ext uri="{FF2B5EF4-FFF2-40B4-BE49-F238E27FC236}">
                      <a16:creationId xmlns:a16="http://schemas.microsoft.com/office/drawing/2014/main" id="{A8C4CEA5-1610-BD02-C26E-1F138420350C}"/>
                    </a:ext>
                  </a:extLst>
                </p:cNvPr>
                <p:cNvSpPr>
                  <a:spLocks/>
                </p:cNvSpPr>
                <p:nvPr/>
              </p:nvSpPr>
              <p:spPr bwMode="auto">
                <a:xfrm flipV="1">
                  <a:off x="1124" y="3124"/>
                  <a:ext cx="1012" cy="480"/>
                </a:xfrm>
                <a:custGeom>
                  <a:avLst/>
                  <a:gdLst>
                    <a:gd name="T0" fmla="*/ 4 w 1012"/>
                    <a:gd name="T1" fmla="*/ 0 h 480"/>
                    <a:gd name="T2" fmla="*/ 1012 w 1012"/>
                    <a:gd name="T3" fmla="*/ 0 h 480"/>
                    <a:gd name="T4" fmla="*/ 1012 w 1012"/>
                    <a:gd name="T5" fmla="*/ 384 h 480"/>
                    <a:gd name="T6" fmla="*/ 846 w 1012"/>
                    <a:gd name="T7" fmla="*/ 480 h 480"/>
                    <a:gd name="T8" fmla="*/ 132 w 1012"/>
                    <a:gd name="T9" fmla="*/ 480 h 480"/>
                    <a:gd name="T10" fmla="*/ 0 w 1012"/>
                    <a:gd name="T11" fmla="*/ 348 h 480"/>
                    <a:gd name="T12" fmla="*/ 4 w 1012"/>
                    <a:gd name="T13" fmla="*/ 0 h 480"/>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012" h="480">
                      <a:moveTo>
                        <a:pt x="4" y="0"/>
                      </a:moveTo>
                      <a:lnTo>
                        <a:pt x="1012" y="0"/>
                      </a:lnTo>
                      <a:lnTo>
                        <a:pt x="1012" y="384"/>
                      </a:lnTo>
                      <a:lnTo>
                        <a:pt x="846" y="480"/>
                      </a:lnTo>
                      <a:lnTo>
                        <a:pt x="132" y="480"/>
                      </a:lnTo>
                      <a:lnTo>
                        <a:pt x="0" y="348"/>
                      </a:lnTo>
                      <a:lnTo>
                        <a:pt x="4" y="0"/>
                      </a:lnTo>
                      <a:close/>
                    </a:path>
                  </a:pathLst>
                </a:custGeom>
                <a:gradFill rotWithShape="1">
                  <a:gsLst>
                    <a:gs pos="0">
                      <a:srgbClr val="B2B2B2"/>
                    </a:gs>
                    <a:gs pos="100000">
                      <a:srgbClr val="525252"/>
                    </a:gs>
                  </a:gsLst>
                  <a:lin ang="2700000" scaled="1"/>
                </a:gradFill>
                <a:ln w="19050" cap="flat" cmpd="sng">
                  <a:solidFill>
                    <a:schemeClr val="bg2"/>
                  </a:solidFill>
                  <a:prstDash val="solid"/>
                  <a:round/>
                  <a:headEnd type="none" w="med" len="me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pic>
              <p:nvPicPr>
                <p:cNvPr id="66" name="Picture 40" descr="cont plate -1b">
                  <a:extLst>
                    <a:ext uri="{FF2B5EF4-FFF2-40B4-BE49-F238E27FC236}">
                      <a16:creationId xmlns:a16="http://schemas.microsoft.com/office/drawing/2014/main" id="{9E122FC3-754B-7BF0-A2FB-192979D318C7}"/>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4" y="2388"/>
                  <a:ext cx="1359" cy="1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36" name="Line 41">
              <a:extLst>
                <a:ext uri="{FF2B5EF4-FFF2-40B4-BE49-F238E27FC236}">
                  <a16:creationId xmlns:a16="http://schemas.microsoft.com/office/drawing/2014/main" id="{32C1F0C0-80C8-3340-C087-2AD68A16F208}"/>
                </a:ext>
              </a:extLst>
            </p:cNvPr>
            <p:cNvSpPr>
              <a:spLocks noChangeShapeType="1"/>
            </p:cNvSpPr>
            <p:nvPr/>
          </p:nvSpPr>
          <p:spPr bwMode="auto">
            <a:xfrm>
              <a:off x="2332" y="2646"/>
              <a:ext cx="0" cy="844"/>
            </a:xfrm>
            <a:prstGeom prst="line">
              <a:avLst/>
            </a:prstGeom>
            <a:noFill/>
            <a:ln w="76200">
              <a:solidFill>
                <a:srgbClr val="FF0000"/>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37" name="Group 42">
              <a:extLst>
                <a:ext uri="{FF2B5EF4-FFF2-40B4-BE49-F238E27FC236}">
                  <a16:creationId xmlns:a16="http://schemas.microsoft.com/office/drawing/2014/main" id="{BB945723-A12E-A007-ABF0-A1CA680FEDCC}"/>
                </a:ext>
              </a:extLst>
            </p:cNvPr>
            <p:cNvGrpSpPr>
              <a:grpSpLocks/>
            </p:cNvGrpSpPr>
            <p:nvPr/>
          </p:nvGrpSpPr>
          <p:grpSpPr bwMode="auto">
            <a:xfrm>
              <a:off x="3884" y="2660"/>
              <a:ext cx="224" cy="836"/>
              <a:chOff x="3880" y="904"/>
              <a:chExt cx="224" cy="836"/>
            </a:xfrm>
          </p:grpSpPr>
          <p:sp>
            <p:nvSpPr>
              <p:cNvPr id="52" name="Line 43">
                <a:extLst>
                  <a:ext uri="{FF2B5EF4-FFF2-40B4-BE49-F238E27FC236}">
                    <a16:creationId xmlns:a16="http://schemas.microsoft.com/office/drawing/2014/main" id="{0F63DD64-B4F3-579B-37F8-DB1B63B8E46F}"/>
                  </a:ext>
                </a:extLst>
              </p:cNvPr>
              <p:cNvSpPr>
                <a:spLocks noChangeShapeType="1"/>
              </p:cNvSpPr>
              <p:nvPr/>
            </p:nvSpPr>
            <p:spPr bwMode="auto">
              <a:xfrm>
                <a:off x="3880" y="90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Line 44">
                <a:extLst>
                  <a:ext uri="{FF2B5EF4-FFF2-40B4-BE49-F238E27FC236}">
                    <a16:creationId xmlns:a16="http://schemas.microsoft.com/office/drawing/2014/main" id="{AD629E87-9FFB-96F0-83E3-052FE4307680}"/>
                  </a:ext>
                </a:extLst>
              </p:cNvPr>
              <p:cNvSpPr>
                <a:spLocks noChangeShapeType="1"/>
              </p:cNvSpPr>
              <p:nvPr/>
            </p:nvSpPr>
            <p:spPr bwMode="auto">
              <a:xfrm>
                <a:off x="3880" y="996"/>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4" name="Line 45">
                <a:extLst>
                  <a:ext uri="{FF2B5EF4-FFF2-40B4-BE49-F238E27FC236}">
                    <a16:creationId xmlns:a16="http://schemas.microsoft.com/office/drawing/2014/main" id="{FA360DF5-0355-7528-87F0-AEEBCB2BB5A2}"/>
                  </a:ext>
                </a:extLst>
              </p:cNvPr>
              <p:cNvSpPr>
                <a:spLocks noChangeShapeType="1"/>
              </p:cNvSpPr>
              <p:nvPr/>
            </p:nvSpPr>
            <p:spPr bwMode="auto">
              <a:xfrm>
                <a:off x="3880" y="1089"/>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5" name="Line 46">
                <a:extLst>
                  <a:ext uri="{FF2B5EF4-FFF2-40B4-BE49-F238E27FC236}">
                    <a16:creationId xmlns:a16="http://schemas.microsoft.com/office/drawing/2014/main" id="{04665AFD-935D-9CCE-C92A-88951CCCB37A}"/>
                  </a:ext>
                </a:extLst>
              </p:cNvPr>
              <p:cNvSpPr>
                <a:spLocks noChangeShapeType="1"/>
              </p:cNvSpPr>
              <p:nvPr/>
            </p:nvSpPr>
            <p:spPr bwMode="auto">
              <a:xfrm>
                <a:off x="3880" y="118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6" name="Line 47">
                <a:extLst>
                  <a:ext uri="{FF2B5EF4-FFF2-40B4-BE49-F238E27FC236}">
                    <a16:creationId xmlns:a16="http://schemas.microsoft.com/office/drawing/2014/main" id="{8D6555FB-852C-9198-3740-A75A8A3050E9}"/>
                  </a:ext>
                </a:extLst>
              </p:cNvPr>
              <p:cNvSpPr>
                <a:spLocks noChangeShapeType="1"/>
              </p:cNvSpPr>
              <p:nvPr/>
            </p:nvSpPr>
            <p:spPr bwMode="auto">
              <a:xfrm>
                <a:off x="3880" y="1275"/>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7" name="Line 48">
                <a:extLst>
                  <a:ext uri="{FF2B5EF4-FFF2-40B4-BE49-F238E27FC236}">
                    <a16:creationId xmlns:a16="http://schemas.microsoft.com/office/drawing/2014/main" id="{857A9875-B3DB-D415-1942-5DEEEC4BB05E}"/>
                  </a:ext>
                </a:extLst>
              </p:cNvPr>
              <p:cNvSpPr>
                <a:spLocks noChangeShapeType="1"/>
              </p:cNvSpPr>
              <p:nvPr/>
            </p:nvSpPr>
            <p:spPr bwMode="auto">
              <a:xfrm>
                <a:off x="3880" y="136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8" name="Line 49">
                <a:extLst>
                  <a:ext uri="{FF2B5EF4-FFF2-40B4-BE49-F238E27FC236}">
                    <a16:creationId xmlns:a16="http://schemas.microsoft.com/office/drawing/2014/main" id="{8F403057-C61F-E1A4-6B68-BA1C46AD4DCC}"/>
                  </a:ext>
                </a:extLst>
              </p:cNvPr>
              <p:cNvSpPr>
                <a:spLocks noChangeShapeType="1"/>
              </p:cNvSpPr>
              <p:nvPr/>
            </p:nvSpPr>
            <p:spPr bwMode="auto">
              <a:xfrm>
                <a:off x="3880" y="1461"/>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9" name="Line 50">
                <a:extLst>
                  <a:ext uri="{FF2B5EF4-FFF2-40B4-BE49-F238E27FC236}">
                    <a16:creationId xmlns:a16="http://schemas.microsoft.com/office/drawing/2014/main" id="{558EF499-F8FB-F5C8-D16E-3AC570836722}"/>
                  </a:ext>
                </a:extLst>
              </p:cNvPr>
              <p:cNvSpPr>
                <a:spLocks noChangeShapeType="1"/>
              </p:cNvSpPr>
              <p:nvPr/>
            </p:nvSpPr>
            <p:spPr bwMode="auto">
              <a:xfrm>
                <a:off x="3880" y="155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0" name="Line 51">
                <a:extLst>
                  <a:ext uri="{FF2B5EF4-FFF2-40B4-BE49-F238E27FC236}">
                    <a16:creationId xmlns:a16="http://schemas.microsoft.com/office/drawing/2014/main" id="{60BCAF0E-188F-F2F1-8320-8BAA31E1F152}"/>
                  </a:ext>
                </a:extLst>
              </p:cNvPr>
              <p:cNvSpPr>
                <a:spLocks noChangeShapeType="1"/>
              </p:cNvSpPr>
              <p:nvPr/>
            </p:nvSpPr>
            <p:spPr bwMode="auto">
              <a:xfrm>
                <a:off x="3880" y="1647"/>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61" name="Line 52">
                <a:extLst>
                  <a:ext uri="{FF2B5EF4-FFF2-40B4-BE49-F238E27FC236}">
                    <a16:creationId xmlns:a16="http://schemas.microsoft.com/office/drawing/2014/main" id="{D011C379-07E8-B87A-D30D-B2169036726F}"/>
                  </a:ext>
                </a:extLst>
              </p:cNvPr>
              <p:cNvSpPr>
                <a:spLocks noChangeShapeType="1"/>
              </p:cNvSpPr>
              <p:nvPr/>
            </p:nvSpPr>
            <p:spPr bwMode="auto">
              <a:xfrm>
                <a:off x="3880" y="1740"/>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8" name="Line 53">
              <a:extLst>
                <a:ext uri="{FF2B5EF4-FFF2-40B4-BE49-F238E27FC236}">
                  <a16:creationId xmlns:a16="http://schemas.microsoft.com/office/drawing/2014/main" id="{0BD55EDD-72F4-C9AF-A68D-1878D0389A47}"/>
                </a:ext>
              </a:extLst>
            </p:cNvPr>
            <p:cNvSpPr>
              <a:spLocks noChangeShapeType="1"/>
            </p:cNvSpPr>
            <p:nvPr/>
          </p:nvSpPr>
          <p:spPr bwMode="auto">
            <a:xfrm>
              <a:off x="4104" y="2660"/>
              <a:ext cx="0" cy="859"/>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Line 54">
              <a:extLst>
                <a:ext uri="{FF2B5EF4-FFF2-40B4-BE49-F238E27FC236}">
                  <a16:creationId xmlns:a16="http://schemas.microsoft.com/office/drawing/2014/main" id="{9DD4C39D-528E-39CC-10F6-868159E4947B}"/>
                </a:ext>
              </a:extLst>
            </p:cNvPr>
            <p:cNvSpPr>
              <a:spLocks noChangeShapeType="1"/>
            </p:cNvSpPr>
            <p:nvPr/>
          </p:nvSpPr>
          <p:spPr bwMode="auto">
            <a:xfrm>
              <a:off x="3880" y="2660"/>
              <a:ext cx="0" cy="8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55">
              <a:extLst>
                <a:ext uri="{FF2B5EF4-FFF2-40B4-BE49-F238E27FC236}">
                  <a16:creationId xmlns:a16="http://schemas.microsoft.com/office/drawing/2014/main" id="{D8D70A02-A149-E0A0-1D8A-308C9746F5E1}"/>
                </a:ext>
              </a:extLst>
            </p:cNvPr>
            <p:cNvSpPr>
              <a:spLocks noChangeShapeType="1"/>
            </p:cNvSpPr>
            <p:nvPr/>
          </p:nvSpPr>
          <p:spPr bwMode="auto">
            <a:xfrm>
              <a:off x="2404" y="2652"/>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Line 56">
              <a:extLst>
                <a:ext uri="{FF2B5EF4-FFF2-40B4-BE49-F238E27FC236}">
                  <a16:creationId xmlns:a16="http://schemas.microsoft.com/office/drawing/2014/main" id="{E892384C-13A2-AB67-531F-48E049A529BD}"/>
                </a:ext>
              </a:extLst>
            </p:cNvPr>
            <p:cNvSpPr>
              <a:spLocks noChangeShapeType="1"/>
            </p:cNvSpPr>
            <p:nvPr/>
          </p:nvSpPr>
          <p:spPr bwMode="auto">
            <a:xfrm>
              <a:off x="2404" y="2744"/>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Line 57">
              <a:extLst>
                <a:ext uri="{FF2B5EF4-FFF2-40B4-BE49-F238E27FC236}">
                  <a16:creationId xmlns:a16="http://schemas.microsoft.com/office/drawing/2014/main" id="{6DCFFEF2-078F-5242-CB5A-1E587420B108}"/>
                </a:ext>
              </a:extLst>
            </p:cNvPr>
            <p:cNvSpPr>
              <a:spLocks noChangeShapeType="1"/>
            </p:cNvSpPr>
            <p:nvPr/>
          </p:nvSpPr>
          <p:spPr bwMode="auto">
            <a:xfrm>
              <a:off x="2404" y="2837"/>
              <a:ext cx="23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3" name="Line 58">
              <a:extLst>
                <a:ext uri="{FF2B5EF4-FFF2-40B4-BE49-F238E27FC236}">
                  <a16:creationId xmlns:a16="http://schemas.microsoft.com/office/drawing/2014/main" id="{C74A2710-B074-39C8-FE80-E807F1901016}"/>
                </a:ext>
              </a:extLst>
            </p:cNvPr>
            <p:cNvSpPr>
              <a:spLocks noChangeShapeType="1"/>
            </p:cNvSpPr>
            <p:nvPr/>
          </p:nvSpPr>
          <p:spPr bwMode="auto">
            <a:xfrm>
              <a:off x="2404" y="2930"/>
              <a:ext cx="25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4" name="Line 59">
              <a:extLst>
                <a:ext uri="{FF2B5EF4-FFF2-40B4-BE49-F238E27FC236}">
                  <a16:creationId xmlns:a16="http://schemas.microsoft.com/office/drawing/2014/main" id="{EF939DE1-D86C-A10F-1494-48C130EC2F31}"/>
                </a:ext>
              </a:extLst>
            </p:cNvPr>
            <p:cNvSpPr>
              <a:spLocks noChangeShapeType="1"/>
            </p:cNvSpPr>
            <p:nvPr/>
          </p:nvSpPr>
          <p:spPr bwMode="auto">
            <a:xfrm>
              <a:off x="2404" y="3023"/>
              <a:ext cx="262"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Line 60">
              <a:extLst>
                <a:ext uri="{FF2B5EF4-FFF2-40B4-BE49-F238E27FC236}">
                  <a16:creationId xmlns:a16="http://schemas.microsoft.com/office/drawing/2014/main" id="{0587580C-FD4C-E868-AD67-11A6E1006FAE}"/>
                </a:ext>
              </a:extLst>
            </p:cNvPr>
            <p:cNvSpPr>
              <a:spLocks noChangeShapeType="1"/>
            </p:cNvSpPr>
            <p:nvPr/>
          </p:nvSpPr>
          <p:spPr bwMode="auto">
            <a:xfrm>
              <a:off x="2398" y="3116"/>
              <a:ext cx="276"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6" name="Line 61">
              <a:extLst>
                <a:ext uri="{FF2B5EF4-FFF2-40B4-BE49-F238E27FC236}">
                  <a16:creationId xmlns:a16="http://schemas.microsoft.com/office/drawing/2014/main" id="{2DD5093A-1AF3-7152-B942-82F2E5404DFC}"/>
                </a:ext>
              </a:extLst>
            </p:cNvPr>
            <p:cNvSpPr>
              <a:spLocks noChangeShapeType="1"/>
            </p:cNvSpPr>
            <p:nvPr/>
          </p:nvSpPr>
          <p:spPr bwMode="auto">
            <a:xfrm>
              <a:off x="2404" y="3209"/>
              <a:ext cx="25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7" name="Line 62">
              <a:extLst>
                <a:ext uri="{FF2B5EF4-FFF2-40B4-BE49-F238E27FC236}">
                  <a16:creationId xmlns:a16="http://schemas.microsoft.com/office/drawing/2014/main" id="{548CB10F-B445-6B99-F628-491E80CCB2AA}"/>
                </a:ext>
              </a:extLst>
            </p:cNvPr>
            <p:cNvSpPr>
              <a:spLocks noChangeShapeType="1"/>
            </p:cNvSpPr>
            <p:nvPr/>
          </p:nvSpPr>
          <p:spPr bwMode="auto">
            <a:xfrm>
              <a:off x="2404" y="3302"/>
              <a:ext cx="24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8" name="Line 63">
              <a:extLst>
                <a:ext uri="{FF2B5EF4-FFF2-40B4-BE49-F238E27FC236}">
                  <a16:creationId xmlns:a16="http://schemas.microsoft.com/office/drawing/2014/main" id="{D988D8C2-64B2-4FE7-CA02-FBF10C40C2CF}"/>
                </a:ext>
              </a:extLst>
            </p:cNvPr>
            <p:cNvSpPr>
              <a:spLocks noChangeShapeType="1"/>
            </p:cNvSpPr>
            <p:nvPr/>
          </p:nvSpPr>
          <p:spPr bwMode="auto">
            <a:xfrm>
              <a:off x="2404" y="3395"/>
              <a:ext cx="228"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9" name="Line 64">
              <a:extLst>
                <a:ext uri="{FF2B5EF4-FFF2-40B4-BE49-F238E27FC236}">
                  <a16:creationId xmlns:a16="http://schemas.microsoft.com/office/drawing/2014/main" id="{FB13DC53-65F4-8061-6023-B7E87AF559D4}"/>
                </a:ext>
              </a:extLst>
            </p:cNvPr>
            <p:cNvSpPr>
              <a:spLocks noChangeShapeType="1"/>
            </p:cNvSpPr>
            <p:nvPr/>
          </p:nvSpPr>
          <p:spPr bwMode="auto">
            <a:xfrm>
              <a:off x="2404" y="3488"/>
              <a:ext cx="224" cy="0"/>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0" name="Line 65">
              <a:extLst>
                <a:ext uri="{FF2B5EF4-FFF2-40B4-BE49-F238E27FC236}">
                  <a16:creationId xmlns:a16="http://schemas.microsoft.com/office/drawing/2014/main" id="{816F75C5-FAFA-D57E-8B90-F62A235F08D0}"/>
                </a:ext>
              </a:extLst>
            </p:cNvPr>
            <p:cNvSpPr>
              <a:spLocks noChangeShapeType="1"/>
            </p:cNvSpPr>
            <p:nvPr/>
          </p:nvSpPr>
          <p:spPr bwMode="auto">
            <a:xfrm>
              <a:off x="2400" y="2652"/>
              <a:ext cx="0" cy="852"/>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Freeform 66">
              <a:extLst>
                <a:ext uri="{FF2B5EF4-FFF2-40B4-BE49-F238E27FC236}">
                  <a16:creationId xmlns:a16="http://schemas.microsoft.com/office/drawing/2014/main" id="{D14D1BF3-90B4-B9D8-3C80-8541657984A1}"/>
                </a:ext>
              </a:extLst>
            </p:cNvPr>
            <p:cNvSpPr>
              <a:spLocks/>
            </p:cNvSpPr>
            <p:nvPr/>
          </p:nvSpPr>
          <p:spPr bwMode="auto">
            <a:xfrm>
              <a:off x="2619" y="2649"/>
              <a:ext cx="52" cy="840"/>
            </a:xfrm>
            <a:custGeom>
              <a:avLst/>
              <a:gdLst>
                <a:gd name="T0" fmla="*/ 0 w 52"/>
                <a:gd name="T1" fmla="*/ 0 h 840"/>
                <a:gd name="T2" fmla="*/ 45 w 52"/>
                <a:gd name="T3" fmla="*/ 297 h 840"/>
                <a:gd name="T4" fmla="*/ 45 w 52"/>
                <a:gd name="T5" fmla="*/ 483 h 840"/>
                <a:gd name="T6" fmla="*/ 36 w 52"/>
                <a:gd name="T7" fmla="*/ 642 h 840"/>
                <a:gd name="T8" fmla="*/ 9 w 52"/>
                <a:gd name="T9" fmla="*/ 840 h 8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 h="840">
                  <a:moveTo>
                    <a:pt x="0" y="0"/>
                  </a:moveTo>
                  <a:cubicBezTo>
                    <a:pt x="19" y="108"/>
                    <a:pt x="38" y="217"/>
                    <a:pt x="45" y="297"/>
                  </a:cubicBezTo>
                  <a:cubicBezTo>
                    <a:pt x="52" y="377"/>
                    <a:pt x="46" y="426"/>
                    <a:pt x="45" y="483"/>
                  </a:cubicBezTo>
                  <a:cubicBezTo>
                    <a:pt x="44" y="540"/>
                    <a:pt x="42" y="583"/>
                    <a:pt x="36" y="642"/>
                  </a:cubicBezTo>
                  <a:cubicBezTo>
                    <a:pt x="30" y="701"/>
                    <a:pt x="19" y="770"/>
                    <a:pt x="9" y="840"/>
                  </a:cubicBezTo>
                </a:path>
              </a:pathLst>
            </a:custGeom>
            <a:noFill/>
            <a:ln w="9525" cap="flat" cmpd="sng">
              <a:solidFill>
                <a:schemeClr val="tx1"/>
              </a:solidFill>
              <a:prstDash val="solid"/>
              <a:round/>
              <a:headEnd type="none" w="med" len="me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Tree>
    <p:extLst>
      <p:ext uri="{BB962C8B-B14F-4D97-AF65-F5344CB8AC3E}">
        <p14:creationId xmlns:p14="http://schemas.microsoft.com/office/powerpoint/2010/main" val="240872904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Connections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202</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en-US" b="1" i="1" u="none" strike="noStrike" kern="1200" cap="none" spc="0" normalizeH="0" baseline="0" noProof="0" dirty="0">
                <a:ln>
                  <a:noFill/>
                </a:ln>
                <a:solidFill>
                  <a:srgbClr val="1F497D"/>
                </a:solidFill>
                <a:effectLst/>
                <a:uLnTx/>
                <a:uFillTx/>
                <a:latin typeface="Arial"/>
                <a:ea typeface="+mn-ea"/>
                <a:cs typeface="+mn-cs"/>
              </a:rPr>
              <a:t>Continuity plates</a:t>
            </a:r>
            <a:r>
              <a:rPr kumimoji="0" lang="en-US" altLang="en-US" b="1" i="0" u="none" strike="noStrike" kern="1200" cap="none" spc="0" normalizeH="0" baseline="0" noProof="0" dirty="0">
                <a:ln>
                  <a:noFill/>
                </a:ln>
                <a:solidFill>
                  <a:prstClr val="black"/>
                </a:solidFill>
                <a:effectLst/>
                <a:uLnTx/>
                <a:uFillTx/>
                <a:latin typeface="Arial"/>
                <a:ea typeface="+mn-ea"/>
                <a:cs typeface="+mn-cs"/>
              </a:rPr>
              <a:t> shall be provided as required by this section.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E3.6f  Continuity Plates</a:t>
            </a:r>
          </a:p>
        </p:txBody>
      </p:sp>
      <p:grpSp>
        <p:nvGrpSpPr>
          <p:cNvPr id="27" name="Group 26">
            <a:extLst>
              <a:ext uri="{FF2B5EF4-FFF2-40B4-BE49-F238E27FC236}">
                <a16:creationId xmlns:a16="http://schemas.microsoft.com/office/drawing/2014/main" id="{063DDE42-8400-BF46-A2E3-670F170C8B44}"/>
              </a:ext>
            </a:extLst>
          </p:cNvPr>
          <p:cNvGrpSpPr>
            <a:grpSpLocks noChangeAspect="1"/>
          </p:cNvGrpSpPr>
          <p:nvPr/>
        </p:nvGrpSpPr>
        <p:grpSpPr bwMode="auto">
          <a:xfrm>
            <a:off x="5618750" y="3058884"/>
            <a:ext cx="6028007" cy="3075629"/>
            <a:chOff x="2394" y="480"/>
            <a:chExt cx="3228" cy="1647"/>
          </a:xfrm>
        </p:grpSpPr>
        <p:grpSp>
          <p:nvGrpSpPr>
            <p:cNvPr id="28" name="Group 27">
              <a:extLst>
                <a:ext uri="{FF2B5EF4-FFF2-40B4-BE49-F238E27FC236}">
                  <a16:creationId xmlns:a16="http://schemas.microsoft.com/office/drawing/2014/main" id="{C24AF76F-1075-0814-9F34-1DED17594383}"/>
                </a:ext>
              </a:extLst>
            </p:cNvPr>
            <p:cNvGrpSpPr>
              <a:grpSpLocks/>
            </p:cNvGrpSpPr>
            <p:nvPr/>
          </p:nvGrpSpPr>
          <p:grpSpPr bwMode="auto">
            <a:xfrm>
              <a:off x="3838" y="480"/>
              <a:ext cx="1784" cy="1647"/>
              <a:chOff x="1888" y="916"/>
              <a:chExt cx="2016" cy="1956"/>
            </a:xfrm>
          </p:grpSpPr>
          <p:grpSp>
            <p:nvGrpSpPr>
              <p:cNvPr id="35" name="Group 5">
                <a:extLst>
                  <a:ext uri="{FF2B5EF4-FFF2-40B4-BE49-F238E27FC236}">
                    <a16:creationId xmlns:a16="http://schemas.microsoft.com/office/drawing/2014/main" id="{52934F03-20F6-B4B1-9E93-ED87E59AC9C1}"/>
                  </a:ext>
                </a:extLst>
              </p:cNvPr>
              <p:cNvGrpSpPr>
                <a:grpSpLocks/>
              </p:cNvGrpSpPr>
              <p:nvPr/>
            </p:nvGrpSpPr>
            <p:grpSpPr bwMode="auto">
              <a:xfrm>
                <a:off x="2686" y="916"/>
                <a:ext cx="420" cy="1956"/>
                <a:chOff x="2226" y="1584"/>
                <a:chExt cx="420" cy="1956"/>
              </a:xfrm>
            </p:grpSpPr>
            <p:sp>
              <p:nvSpPr>
                <p:cNvPr id="46" name="Rectangle 6">
                  <a:extLst>
                    <a:ext uri="{FF2B5EF4-FFF2-40B4-BE49-F238E27FC236}">
                      <a16:creationId xmlns:a16="http://schemas.microsoft.com/office/drawing/2014/main" id="{B8A4C17E-205F-846D-2076-5D76BF8E7CEA}"/>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7" name="Line 7">
                  <a:extLst>
                    <a:ext uri="{FF2B5EF4-FFF2-40B4-BE49-F238E27FC236}">
                      <a16:creationId xmlns:a16="http://schemas.microsoft.com/office/drawing/2014/main" id="{CB3A74B8-A4CC-5F8B-A430-054152C003EB}"/>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8" name="Line 8">
                  <a:extLst>
                    <a:ext uri="{FF2B5EF4-FFF2-40B4-BE49-F238E27FC236}">
                      <a16:creationId xmlns:a16="http://schemas.microsoft.com/office/drawing/2014/main" id="{BEBEDFF1-C73E-7CE9-C960-0EDEE25E28EE}"/>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6" name="Group 9">
                <a:extLst>
                  <a:ext uri="{FF2B5EF4-FFF2-40B4-BE49-F238E27FC236}">
                    <a16:creationId xmlns:a16="http://schemas.microsoft.com/office/drawing/2014/main" id="{47A7539E-4086-4EB1-55FC-11FCC0DB3A1A}"/>
                  </a:ext>
                </a:extLst>
              </p:cNvPr>
              <p:cNvGrpSpPr>
                <a:grpSpLocks/>
              </p:cNvGrpSpPr>
              <p:nvPr/>
            </p:nvGrpSpPr>
            <p:grpSpPr bwMode="auto">
              <a:xfrm>
                <a:off x="3106" y="1528"/>
                <a:ext cx="798" cy="708"/>
                <a:chOff x="3090" y="1704"/>
                <a:chExt cx="798" cy="708"/>
              </a:xfrm>
            </p:grpSpPr>
            <p:sp>
              <p:nvSpPr>
                <p:cNvPr id="43" name="Rectangle 10">
                  <a:extLst>
                    <a:ext uri="{FF2B5EF4-FFF2-40B4-BE49-F238E27FC236}">
                      <a16:creationId xmlns:a16="http://schemas.microsoft.com/office/drawing/2014/main" id="{F6554CB0-F92E-C4B5-151D-2026F44FFD1F}"/>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4" name="Line 11">
                  <a:extLst>
                    <a:ext uri="{FF2B5EF4-FFF2-40B4-BE49-F238E27FC236}">
                      <a16:creationId xmlns:a16="http://schemas.microsoft.com/office/drawing/2014/main" id="{4D4F90E2-C6AB-BED4-5DC8-EBDD6FFDA859}"/>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5" name="Line 12">
                  <a:extLst>
                    <a:ext uri="{FF2B5EF4-FFF2-40B4-BE49-F238E27FC236}">
                      <a16:creationId xmlns:a16="http://schemas.microsoft.com/office/drawing/2014/main" id="{2707ADE2-8FE0-3277-D43F-DA8B7CFAFE2C}"/>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37" name="Group 36">
                <a:extLst>
                  <a:ext uri="{FF2B5EF4-FFF2-40B4-BE49-F238E27FC236}">
                    <a16:creationId xmlns:a16="http://schemas.microsoft.com/office/drawing/2014/main" id="{5D5B3063-69EA-5AC6-7A43-F27697E8C022}"/>
                  </a:ext>
                </a:extLst>
              </p:cNvPr>
              <p:cNvGrpSpPr>
                <a:grpSpLocks/>
              </p:cNvGrpSpPr>
              <p:nvPr/>
            </p:nvGrpSpPr>
            <p:grpSpPr bwMode="auto">
              <a:xfrm>
                <a:off x="1888" y="1528"/>
                <a:ext cx="798" cy="708"/>
                <a:chOff x="3090" y="1704"/>
                <a:chExt cx="798" cy="708"/>
              </a:xfrm>
            </p:grpSpPr>
            <p:sp>
              <p:nvSpPr>
                <p:cNvPr id="40" name="Rectangle 14">
                  <a:extLst>
                    <a:ext uri="{FF2B5EF4-FFF2-40B4-BE49-F238E27FC236}">
                      <a16:creationId xmlns:a16="http://schemas.microsoft.com/office/drawing/2014/main" id="{8BF972AF-D3A7-91F1-5453-01BB78D5C6B8}"/>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1" name="Line 15">
                  <a:extLst>
                    <a:ext uri="{FF2B5EF4-FFF2-40B4-BE49-F238E27FC236}">
                      <a16:creationId xmlns:a16="http://schemas.microsoft.com/office/drawing/2014/main" id="{169EAA43-C830-9447-CB88-15A404F4FB26}"/>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Line 16">
                  <a:extLst>
                    <a:ext uri="{FF2B5EF4-FFF2-40B4-BE49-F238E27FC236}">
                      <a16:creationId xmlns:a16="http://schemas.microsoft.com/office/drawing/2014/main" id="{1342E608-6A88-FF2D-7983-64DCDA51C5AA}"/>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8" name="Rectangle 17">
                <a:extLst>
                  <a:ext uri="{FF2B5EF4-FFF2-40B4-BE49-F238E27FC236}">
                    <a16:creationId xmlns:a16="http://schemas.microsoft.com/office/drawing/2014/main" id="{E6B23EF9-2D16-6A19-80EB-53F18FDE6449}"/>
                  </a:ext>
                </a:extLst>
              </p:cNvPr>
              <p:cNvSpPr>
                <a:spLocks noChangeArrowheads="1"/>
              </p:cNvSpPr>
              <p:nvPr/>
            </p:nvSpPr>
            <p:spPr bwMode="auto">
              <a:xfrm>
                <a:off x="2764" y="1528"/>
                <a:ext cx="264" cy="55"/>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Rectangle 18">
                <a:extLst>
                  <a:ext uri="{FF2B5EF4-FFF2-40B4-BE49-F238E27FC236}">
                    <a16:creationId xmlns:a16="http://schemas.microsoft.com/office/drawing/2014/main" id="{CB3A9DBB-78C7-25F0-2848-6C256CC79A75}"/>
                  </a:ext>
                </a:extLst>
              </p:cNvPr>
              <p:cNvSpPr>
                <a:spLocks noChangeArrowheads="1"/>
              </p:cNvSpPr>
              <p:nvPr/>
            </p:nvSpPr>
            <p:spPr bwMode="auto">
              <a:xfrm>
                <a:off x="2764" y="2181"/>
                <a:ext cx="264" cy="55"/>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29" name="Group 19">
              <a:extLst>
                <a:ext uri="{FF2B5EF4-FFF2-40B4-BE49-F238E27FC236}">
                  <a16:creationId xmlns:a16="http://schemas.microsoft.com/office/drawing/2014/main" id="{402571A3-B381-F925-584B-D199557B2BF7}"/>
                </a:ext>
              </a:extLst>
            </p:cNvPr>
            <p:cNvGrpSpPr>
              <a:grpSpLocks/>
            </p:cNvGrpSpPr>
            <p:nvPr/>
          </p:nvGrpSpPr>
          <p:grpSpPr bwMode="auto">
            <a:xfrm>
              <a:off x="2394" y="664"/>
              <a:ext cx="2328" cy="902"/>
              <a:chOff x="2394" y="664"/>
              <a:chExt cx="2328" cy="902"/>
            </a:xfrm>
          </p:grpSpPr>
          <p:sp>
            <p:nvSpPr>
              <p:cNvPr id="30" name="Text Box 20">
                <a:extLst>
                  <a:ext uri="{FF2B5EF4-FFF2-40B4-BE49-F238E27FC236}">
                    <a16:creationId xmlns:a16="http://schemas.microsoft.com/office/drawing/2014/main" id="{F6E198CB-C78D-7AE5-19F1-9816884A10F2}"/>
                  </a:ext>
                </a:extLst>
              </p:cNvPr>
              <p:cNvSpPr txBox="1">
                <a:spLocks noChangeArrowheads="1"/>
              </p:cNvSpPr>
              <p:nvPr/>
            </p:nvSpPr>
            <p:spPr bwMode="auto">
              <a:xfrm>
                <a:off x="2394" y="664"/>
                <a:ext cx="1932" cy="2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dirty="0">
                    <a:solidFill>
                      <a:schemeClr val="tx2"/>
                    </a:solidFill>
                    <a:latin typeface="+mn-lt"/>
                  </a:rPr>
                  <a:t>Continuity Plates</a:t>
                </a:r>
              </a:p>
            </p:txBody>
          </p:sp>
          <p:grpSp>
            <p:nvGrpSpPr>
              <p:cNvPr id="31" name="Group 21">
                <a:extLst>
                  <a:ext uri="{FF2B5EF4-FFF2-40B4-BE49-F238E27FC236}">
                    <a16:creationId xmlns:a16="http://schemas.microsoft.com/office/drawing/2014/main" id="{D06FE95A-96A0-8C04-C434-7EA2512364BF}"/>
                  </a:ext>
                </a:extLst>
              </p:cNvPr>
              <p:cNvGrpSpPr>
                <a:grpSpLocks/>
              </p:cNvGrpSpPr>
              <p:nvPr/>
            </p:nvGrpSpPr>
            <p:grpSpPr bwMode="auto">
              <a:xfrm>
                <a:off x="4326" y="810"/>
                <a:ext cx="396" cy="756"/>
                <a:chOff x="4326" y="810"/>
                <a:chExt cx="396" cy="756"/>
              </a:xfrm>
            </p:grpSpPr>
            <p:sp>
              <p:nvSpPr>
                <p:cNvPr id="32" name="Line 22">
                  <a:extLst>
                    <a:ext uri="{FF2B5EF4-FFF2-40B4-BE49-F238E27FC236}">
                      <a16:creationId xmlns:a16="http://schemas.microsoft.com/office/drawing/2014/main" id="{095DC80C-FE2A-957D-AE52-523853551133}"/>
                    </a:ext>
                  </a:extLst>
                </p:cNvPr>
                <p:cNvSpPr>
                  <a:spLocks noChangeShapeType="1"/>
                </p:cNvSpPr>
                <p:nvPr/>
              </p:nvSpPr>
              <p:spPr bwMode="auto">
                <a:xfrm>
                  <a:off x="4326" y="810"/>
                  <a:ext cx="114" cy="0"/>
                </a:xfrm>
                <a:prstGeom prst="line">
                  <a:avLst/>
                </a:prstGeom>
                <a:noFill/>
                <a:ln w="1905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Freeform 23">
                  <a:extLst>
                    <a:ext uri="{FF2B5EF4-FFF2-40B4-BE49-F238E27FC236}">
                      <a16:creationId xmlns:a16="http://schemas.microsoft.com/office/drawing/2014/main" id="{8F186FB8-06B3-9604-A78D-5360734EAAFE}"/>
                    </a:ext>
                  </a:extLst>
                </p:cNvPr>
                <p:cNvSpPr>
                  <a:spLocks/>
                </p:cNvSpPr>
                <p:nvPr/>
              </p:nvSpPr>
              <p:spPr bwMode="auto">
                <a:xfrm>
                  <a:off x="4440" y="810"/>
                  <a:ext cx="270" cy="204"/>
                </a:xfrm>
                <a:custGeom>
                  <a:avLst/>
                  <a:gdLst>
                    <a:gd name="T0" fmla="*/ 0 w 270"/>
                    <a:gd name="T1" fmla="*/ 0 h 204"/>
                    <a:gd name="T2" fmla="*/ 270 w 270"/>
                    <a:gd name="T3" fmla="*/ 204 h 204"/>
                    <a:gd name="T4" fmla="*/ 0 60000 65536"/>
                    <a:gd name="T5" fmla="*/ 0 60000 65536"/>
                  </a:gdLst>
                  <a:ahLst/>
                  <a:cxnLst>
                    <a:cxn ang="T4">
                      <a:pos x="T0" y="T1"/>
                    </a:cxn>
                    <a:cxn ang="T5">
                      <a:pos x="T2" y="T3"/>
                    </a:cxn>
                  </a:cxnLst>
                  <a:rect l="0" t="0" r="r" b="b"/>
                  <a:pathLst>
                    <a:path w="270" h="204">
                      <a:moveTo>
                        <a:pt x="0" y="0"/>
                      </a:moveTo>
                      <a:lnTo>
                        <a:pt x="270" y="2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4" name="Freeform 24">
                  <a:extLst>
                    <a:ext uri="{FF2B5EF4-FFF2-40B4-BE49-F238E27FC236}">
                      <a16:creationId xmlns:a16="http://schemas.microsoft.com/office/drawing/2014/main" id="{F758697B-D66B-8406-CA1C-8C8D1A513EDA}"/>
                    </a:ext>
                  </a:extLst>
                </p:cNvPr>
                <p:cNvSpPr>
                  <a:spLocks/>
                </p:cNvSpPr>
                <p:nvPr/>
              </p:nvSpPr>
              <p:spPr bwMode="auto">
                <a:xfrm>
                  <a:off x="4440" y="810"/>
                  <a:ext cx="282" cy="756"/>
                </a:xfrm>
                <a:custGeom>
                  <a:avLst/>
                  <a:gdLst>
                    <a:gd name="T0" fmla="*/ 0 w 282"/>
                    <a:gd name="T1" fmla="*/ 0 h 756"/>
                    <a:gd name="T2" fmla="*/ 282 w 282"/>
                    <a:gd name="T3" fmla="*/ 756 h 756"/>
                    <a:gd name="T4" fmla="*/ 0 60000 65536"/>
                    <a:gd name="T5" fmla="*/ 0 60000 65536"/>
                  </a:gdLst>
                  <a:ahLst/>
                  <a:cxnLst>
                    <a:cxn ang="T4">
                      <a:pos x="T0" y="T1"/>
                    </a:cxn>
                    <a:cxn ang="T5">
                      <a:pos x="T2" y="T3"/>
                    </a:cxn>
                  </a:cxnLst>
                  <a:rect l="0" t="0" r="r" b="b"/>
                  <a:pathLst>
                    <a:path w="282" h="756">
                      <a:moveTo>
                        <a:pt x="0" y="0"/>
                      </a:moveTo>
                      <a:lnTo>
                        <a:pt x="282" y="756"/>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sp>
        <p:nvSpPr>
          <p:cNvPr id="49" name="TextBox 48">
            <a:extLst>
              <a:ext uri="{FF2B5EF4-FFF2-40B4-BE49-F238E27FC236}">
                <a16:creationId xmlns:a16="http://schemas.microsoft.com/office/drawing/2014/main" id="{66BBC186-E311-D767-D6DE-05F3A88EF879}"/>
              </a:ext>
            </a:extLst>
          </p:cNvPr>
          <p:cNvSpPr txBox="1"/>
          <p:nvPr/>
        </p:nvSpPr>
        <p:spPr>
          <a:xfrm>
            <a:off x="1306828" y="3058884"/>
            <a:ext cx="6085314" cy="3170099"/>
          </a:xfrm>
          <a:prstGeom prst="rect">
            <a:avLst/>
          </a:prstGeom>
          <a:noFill/>
        </p:spPr>
        <p:txBody>
          <a:bodyPr wrap="square" rtlCol="0">
            <a:spAutoFit/>
          </a:bodyPr>
          <a:lstStyle/>
          <a:p>
            <a:pPr>
              <a:spcBef>
                <a:spcPts val="1200"/>
              </a:spcBef>
            </a:pPr>
            <a:r>
              <a:rPr lang="en-US" altLang="en-US" sz="2000" u="sng" dirty="0"/>
              <a:t>Exceptions</a:t>
            </a:r>
            <a:r>
              <a:rPr lang="en-US" altLang="en-US" sz="2000" dirty="0"/>
              <a:t>:</a:t>
            </a:r>
          </a:p>
          <a:p>
            <a:pPr marL="457200" indent="-457200">
              <a:spcBef>
                <a:spcPts val="1200"/>
              </a:spcBef>
              <a:buFont typeface="+mj-lt"/>
              <a:buAutoNum type="alphaLcParenR"/>
            </a:pPr>
            <a:r>
              <a:rPr lang="en-US" altLang="en-US" sz="2000" i="1" dirty="0"/>
              <a:t>Where continuity plates are otherwise determined in a connection prequalification in accordance with Section K1.</a:t>
            </a:r>
          </a:p>
          <a:p>
            <a:pPr marL="457200" indent="-457200">
              <a:spcBef>
                <a:spcPts val="1200"/>
              </a:spcBef>
              <a:buFont typeface="+mj-lt"/>
              <a:buAutoNum type="alphaLcParenR"/>
            </a:pPr>
            <a:r>
              <a:rPr lang="en-US" altLang="en-US" sz="2000" i="1" dirty="0"/>
              <a:t>Where a connection is qualified in accordance with Section K2 for conditions in which the test assembly omits continuity plates and matches the prototype beam and column sizes and beam</a:t>
            </a:r>
          </a:p>
          <a:p>
            <a:endParaRPr lang="en-US" sz="2000" dirty="0"/>
          </a:p>
        </p:txBody>
      </p:sp>
    </p:spTree>
    <p:extLst>
      <p:ext uri="{BB962C8B-B14F-4D97-AF65-F5344CB8AC3E}">
        <p14:creationId xmlns:p14="http://schemas.microsoft.com/office/powerpoint/2010/main" val="12932178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Continuity Plate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457200" indent="-457200" algn="l">
              <a:spcBef>
                <a:spcPts val="0"/>
              </a:spcBef>
              <a:buClr>
                <a:schemeClr val="tx1"/>
              </a:buClr>
              <a:buSzPct val="100000"/>
              <a:buAutoNum type="alphaLcParenR"/>
            </a:pPr>
            <a:r>
              <a:rPr lang="en-US" sz="2400" b="0" dirty="0">
                <a:latin typeface="+mn-lt"/>
              </a:rPr>
              <a:t>For one-sided (exterior) connections, continuity plate thickness shall be at least 50% of the thickness of the beam flange.</a:t>
            </a:r>
          </a:p>
          <a:p>
            <a:pPr algn="l">
              <a:spcBef>
                <a:spcPts val="0"/>
              </a:spcBef>
              <a:buNone/>
            </a:pPr>
            <a:endParaRPr lang="en-US" sz="2400" b="0" dirty="0">
              <a:latin typeface="+mn-lt"/>
            </a:endParaRPr>
          </a:p>
          <a:p>
            <a:pPr marL="457200" indent="-457200" algn="l">
              <a:spcBef>
                <a:spcPts val="0"/>
              </a:spcBef>
              <a:buClr>
                <a:schemeClr val="tx1"/>
              </a:buClr>
              <a:buSzPct val="100000"/>
              <a:buFont typeface="+mj-lt"/>
              <a:buAutoNum type="alphaLcParenR" startAt="2"/>
            </a:pPr>
            <a:r>
              <a:rPr lang="en-US" sz="2400" b="0" dirty="0">
                <a:latin typeface="+mn-lt"/>
              </a:rPr>
              <a:t>For two-sided (interior) connections, continuity plate thickness shall be at least equal to 75% of the thickness of the thicker of the two beam flanges on either side of the column</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Required thickness of continuity plates:</a:t>
            </a:r>
          </a:p>
        </p:txBody>
      </p:sp>
      <p:sp>
        <p:nvSpPr>
          <p:cNvPr id="5" name="Text Box 5">
            <a:extLst>
              <a:ext uri="{FF2B5EF4-FFF2-40B4-BE49-F238E27FC236}">
                <a16:creationId xmlns:a16="http://schemas.microsoft.com/office/drawing/2014/main" id="{E3EA3640-8A60-6540-C33C-E052B3CF3954}"/>
              </a:ext>
            </a:extLst>
          </p:cNvPr>
          <p:cNvSpPr txBox="1">
            <a:spLocks noChangeArrowheads="1"/>
          </p:cNvSpPr>
          <p:nvPr/>
        </p:nvSpPr>
        <p:spPr bwMode="auto">
          <a:xfrm>
            <a:off x="1901214" y="4897852"/>
            <a:ext cx="8389572" cy="830997"/>
          </a:xfrm>
          <a:prstGeom prst="rect">
            <a:avLst/>
          </a:prstGeom>
          <a:ln/>
        </p:spPr>
        <p:style>
          <a:lnRef idx="2">
            <a:schemeClr val="accent1"/>
          </a:lnRef>
          <a:fillRef idx="1">
            <a:schemeClr val="lt1"/>
          </a:fillRef>
          <a:effectRef idx="0">
            <a:schemeClr val="accent1"/>
          </a:effectRef>
          <a:fontRef idx="minor">
            <a:schemeClr val="dk1"/>
          </a:fontRef>
        </p:style>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i="1" dirty="0">
                <a:latin typeface="+mn-lt"/>
              </a:rPr>
              <a:t>For other design, detailing and welding requirements for continuity plates - See Section E3.6f</a:t>
            </a:r>
          </a:p>
        </p:txBody>
      </p:sp>
    </p:spTree>
    <p:extLst>
      <p:ext uri="{BB962C8B-B14F-4D97-AF65-F5344CB8AC3E}">
        <p14:creationId xmlns:p14="http://schemas.microsoft.com/office/powerpoint/2010/main" val="1850621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Continuity Plate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204</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90174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spcBef>
                <a:spcPts val="1800"/>
              </a:spcBef>
              <a:buNone/>
            </a:pPr>
            <a:r>
              <a:rPr lang="en-US" altLang="en-US" sz="2600" b="1" i="1" dirty="0">
                <a:solidFill>
                  <a:schemeClr val="tx2"/>
                </a:solidFill>
                <a:latin typeface="+mn-lt"/>
              </a:rPr>
              <a:t>Continuity plates </a:t>
            </a:r>
            <a:r>
              <a:rPr lang="en-US" altLang="en-US" sz="2600" b="1" dirty="0">
                <a:latin typeface="+mn-lt"/>
              </a:rPr>
              <a:t>shall be provided in the following cases:</a:t>
            </a:r>
          </a:p>
          <a:p>
            <a:pPr algn="l">
              <a:spcBef>
                <a:spcPts val="0"/>
              </a:spcBef>
              <a:buNone/>
            </a:pPr>
            <a:endParaRPr lang="en-US" altLang="en-US" sz="2200" b="1" dirty="0">
              <a:latin typeface="+mn-lt"/>
            </a:endParaRPr>
          </a:p>
          <a:p>
            <a:pPr marL="457200" indent="-457200" algn="l">
              <a:spcBef>
                <a:spcPts val="0"/>
              </a:spcBef>
              <a:buClr>
                <a:schemeClr val="tx1"/>
              </a:buClr>
              <a:buSzPct val="100000"/>
              <a:buAutoNum type="alphaLcParenR"/>
            </a:pPr>
            <a:r>
              <a:rPr lang="en-US" sz="2200" b="0" dirty="0">
                <a:latin typeface="+mn-lt"/>
              </a:rPr>
              <a:t>Where the required strength at the column face exceeds the available column strength determined using the applicable local limit states stipulated in </a:t>
            </a:r>
            <a:r>
              <a:rPr lang="en-US" sz="2200" b="0" i="1" dirty="0">
                <a:latin typeface="+mn-lt"/>
              </a:rPr>
              <a:t>Specification </a:t>
            </a:r>
            <a:r>
              <a:rPr lang="en-US" sz="2200" b="0" dirty="0">
                <a:latin typeface="+mn-lt"/>
              </a:rPr>
              <a:t>Section J10.</a:t>
            </a:r>
          </a:p>
          <a:p>
            <a:pPr algn="l">
              <a:spcBef>
                <a:spcPts val="0"/>
              </a:spcBef>
              <a:buNone/>
            </a:pPr>
            <a:endParaRPr lang="en-US" sz="2200" b="0" dirty="0">
              <a:latin typeface="+mn-lt"/>
            </a:endParaRPr>
          </a:p>
          <a:p>
            <a:pPr marL="457200" indent="-457200" algn="l">
              <a:spcBef>
                <a:spcPts val="0"/>
              </a:spcBef>
              <a:buClr>
                <a:schemeClr val="tx1"/>
              </a:buClr>
              <a:buSzPct val="100000"/>
              <a:buFont typeface="+mj-lt"/>
              <a:buAutoNum type="alphaLcParenR" startAt="2"/>
            </a:pPr>
            <a:r>
              <a:rPr lang="en-US" sz="2200" b="0" dirty="0">
                <a:latin typeface="+mn-lt"/>
              </a:rPr>
              <a:t>Where the column flange thickness is less than the limiting column flange thickness, </a:t>
            </a:r>
            <a:r>
              <a:rPr lang="en-US" sz="2200" b="0" i="1" dirty="0" err="1">
                <a:latin typeface="+mn-lt"/>
              </a:rPr>
              <a:t>t</a:t>
            </a:r>
            <a:r>
              <a:rPr lang="en-US" sz="2200" b="0" baseline="-25000" dirty="0" err="1">
                <a:latin typeface="+mn-lt"/>
              </a:rPr>
              <a:t>lim</a:t>
            </a:r>
            <a:r>
              <a:rPr lang="en-US" sz="2200" b="0" dirty="0">
                <a:latin typeface="+mn-lt"/>
              </a:rPr>
              <a:t> </a:t>
            </a:r>
            <a:r>
              <a:rPr lang="en-US" sz="2200" dirty="0">
                <a:latin typeface="+mn-lt"/>
              </a:rPr>
              <a:t>	</a:t>
            </a:r>
            <a:endParaRPr lang="en-US" altLang="en-US" sz="2200" b="1" dirty="0">
              <a:latin typeface="+mn-lt"/>
            </a:endParaRP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b="0" u="sng" dirty="0">
                <a:latin typeface="+mn-lt"/>
              </a:rPr>
              <a:t>For Wide-Flange Columns:</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A9968595-1975-674F-9839-2871A6B1C7E3}"/>
                  </a:ext>
                </a:extLst>
              </p:cNvPr>
              <p:cNvSpPr txBox="1"/>
              <p:nvPr/>
            </p:nvSpPr>
            <p:spPr>
              <a:xfrm>
                <a:off x="2868298" y="4814320"/>
                <a:ext cx="1522675" cy="68557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𝑡</m:t>
                          </m:r>
                        </m:e>
                        <m:sub>
                          <m:r>
                            <a:rPr lang="en-US" sz="2000" b="0" i="1" smtClean="0">
                              <a:latin typeface="Cambria Math"/>
                              <a:ea typeface="Cambria Math"/>
                            </a:rPr>
                            <m:t>𝑙𝑖𝑚</m:t>
                          </m:r>
                        </m:sub>
                      </m:sSub>
                      <m:r>
                        <a:rPr lang="en-US" sz="2000" i="1" smtClean="0">
                          <a:latin typeface="Cambria Math"/>
                          <a:ea typeface="Cambria Math"/>
                        </a:rPr>
                        <m:t>=</m:t>
                      </m:r>
                      <m:f>
                        <m:fPr>
                          <m:ctrlPr>
                            <a:rPr lang="en-US" sz="2000" i="1" smtClean="0">
                              <a:latin typeface="Cambria Math" panose="02040503050406030204" pitchFamily="18" charset="0"/>
                              <a:ea typeface="Cambria Math"/>
                            </a:rPr>
                          </m:ctrlPr>
                        </m:fPr>
                        <m:num>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𝑏</m:t>
                              </m:r>
                            </m:e>
                            <m:sub>
                              <m:r>
                                <a:rPr lang="en-US" sz="2000" b="0" i="1" smtClean="0">
                                  <a:latin typeface="Cambria Math"/>
                                  <a:ea typeface="Cambria Math"/>
                                </a:rPr>
                                <m:t>𝑏𝑓</m:t>
                              </m:r>
                            </m:sub>
                          </m:sSub>
                        </m:num>
                        <m:den>
                          <m:r>
                            <a:rPr lang="en-US" sz="2000" b="0" i="1" smtClean="0">
                              <a:latin typeface="Cambria Math"/>
                              <a:ea typeface="Cambria Math"/>
                            </a:rPr>
                            <m:t>6</m:t>
                          </m:r>
                        </m:den>
                      </m:f>
                    </m:oMath>
                  </m:oMathPara>
                </a14:m>
                <a:endParaRPr lang="en-US" sz="2000" dirty="0"/>
              </a:p>
            </p:txBody>
          </p:sp>
        </mc:Choice>
        <mc:Fallback xmlns="">
          <p:sp>
            <p:nvSpPr>
              <p:cNvPr id="27" name="TextBox 26">
                <a:extLst>
                  <a:ext uri="{FF2B5EF4-FFF2-40B4-BE49-F238E27FC236}">
                    <a16:creationId xmlns:a16="http://schemas.microsoft.com/office/drawing/2014/main" id="{A9968595-1975-674F-9839-2871A6B1C7E3}"/>
                  </a:ext>
                </a:extLst>
              </p:cNvPr>
              <p:cNvSpPr txBox="1">
                <a:spLocks noRot="1" noChangeAspect="1" noMove="1" noResize="1" noEditPoints="1" noAdjustHandles="1" noChangeArrowheads="1" noChangeShapeType="1" noTextEdit="1"/>
              </p:cNvSpPr>
              <p:nvPr/>
            </p:nvSpPr>
            <p:spPr>
              <a:xfrm>
                <a:off x="2868298" y="4814320"/>
                <a:ext cx="1522675" cy="685572"/>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81FA46BA-5991-D2FF-8AD8-1EE26F67E40A}"/>
                  </a:ext>
                </a:extLst>
              </p:cNvPr>
              <p:cNvSpPr txBox="1"/>
              <p:nvPr/>
            </p:nvSpPr>
            <p:spPr>
              <a:xfrm>
                <a:off x="2880693" y="5517386"/>
                <a:ext cx="1522675" cy="68352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𝑡</m:t>
                          </m:r>
                        </m:e>
                        <m:sub>
                          <m:r>
                            <a:rPr lang="en-US" sz="2000" b="0" i="1" smtClean="0">
                              <a:latin typeface="Cambria Math"/>
                              <a:ea typeface="Cambria Math"/>
                            </a:rPr>
                            <m:t>𝑙𝑖𝑚</m:t>
                          </m:r>
                        </m:sub>
                      </m:sSub>
                      <m:r>
                        <a:rPr lang="en-US" sz="2000" i="1" smtClean="0">
                          <a:latin typeface="Cambria Math"/>
                          <a:ea typeface="Cambria Math"/>
                        </a:rPr>
                        <m:t>=</m:t>
                      </m:r>
                      <m:f>
                        <m:fPr>
                          <m:ctrlPr>
                            <a:rPr lang="en-US" sz="2000" i="1" smtClean="0">
                              <a:latin typeface="Cambria Math" panose="02040503050406030204" pitchFamily="18" charset="0"/>
                              <a:ea typeface="Cambria Math"/>
                            </a:rPr>
                          </m:ctrlPr>
                        </m:fPr>
                        <m:num>
                          <m:sSub>
                            <m:sSubPr>
                              <m:ctrlPr>
                                <a:rPr lang="en-US" sz="2000" i="1" smtClean="0">
                                  <a:latin typeface="Cambria Math" panose="02040503050406030204" pitchFamily="18" charset="0"/>
                                  <a:ea typeface="Cambria Math"/>
                                </a:rPr>
                              </m:ctrlPr>
                            </m:sSubPr>
                            <m:e>
                              <m:r>
                                <a:rPr lang="en-US" sz="2000" b="0" i="1" smtClean="0">
                                  <a:latin typeface="Cambria Math"/>
                                  <a:ea typeface="Cambria Math"/>
                                </a:rPr>
                                <m:t>𝑏</m:t>
                              </m:r>
                            </m:e>
                            <m:sub>
                              <m:r>
                                <a:rPr lang="en-US" sz="2000" b="0" i="1" smtClean="0">
                                  <a:latin typeface="Cambria Math"/>
                                  <a:ea typeface="Cambria Math"/>
                                </a:rPr>
                                <m:t>𝑏𝑓</m:t>
                              </m:r>
                            </m:sub>
                          </m:sSub>
                        </m:num>
                        <m:den>
                          <m:r>
                            <a:rPr lang="en-US" sz="2000" b="0" i="1" smtClean="0">
                              <a:latin typeface="Cambria Math"/>
                              <a:ea typeface="Cambria Math"/>
                            </a:rPr>
                            <m:t>12</m:t>
                          </m:r>
                        </m:den>
                      </m:f>
                    </m:oMath>
                  </m:oMathPara>
                </a14:m>
                <a:endParaRPr lang="en-US" sz="2000" dirty="0"/>
              </a:p>
            </p:txBody>
          </p:sp>
        </mc:Choice>
        <mc:Fallback xmlns="">
          <p:sp>
            <p:nvSpPr>
              <p:cNvPr id="28" name="TextBox 27">
                <a:extLst>
                  <a:ext uri="{FF2B5EF4-FFF2-40B4-BE49-F238E27FC236}">
                    <a16:creationId xmlns:a16="http://schemas.microsoft.com/office/drawing/2014/main" id="{81FA46BA-5991-D2FF-8AD8-1EE26F67E40A}"/>
                  </a:ext>
                </a:extLst>
              </p:cNvPr>
              <p:cNvSpPr txBox="1">
                <a:spLocks noRot="1" noChangeAspect="1" noMove="1" noResize="1" noEditPoints="1" noAdjustHandles="1" noChangeArrowheads="1" noChangeShapeType="1" noTextEdit="1"/>
              </p:cNvSpPr>
              <p:nvPr/>
            </p:nvSpPr>
            <p:spPr>
              <a:xfrm>
                <a:off x="2880693" y="5517386"/>
                <a:ext cx="1522675" cy="683520"/>
              </a:xfrm>
              <a:prstGeom prst="rect">
                <a:avLst/>
              </a:prstGeom>
              <a:blipFill>
                <a:blip r:embed="rId4"/>
                <a:stretch>
                  <a:fillRect/>
                </a:stretch>
              </a:blipFill>
            </p:spPr>
            <p:txBody>
              <a:bodyPr/>
              <a:lstStyle/>
              <a:p>
                <a:r>
                  <a:rPr lang="en-US">
                    <a:noFill/>
                  </a:rPr>
                  <a:t> </a:t>
                </a:r>
              </a:p>
            </p:txBody>
          </p:sp>
        </mc:Fallback>
      </mc:AlternateContent>
      <p:sp>
        <p:nvSpPr>
          <p:cNvPr id="29" name="TextBox 28">
            <a:extLst>
              <a:ext uri="{FF2B5EF4-FFF2-40B4-BE49-F238E27FC236}">
                <a16:creationId xmlns:a16="http://schemas.microsoft.com/office/drawing/2014/main" id="{06787D00-F4DE-24C0-72B0-EFA8F6988A84}"/>
              </a:ext>
            </a:extLst>
          </p:cNvPr>
          <p:cNvSpPr txBox="1"/>
          <p:nvPr/>
        </p:nvSpPr>
        <p:spPr>
          <a:xfrm>
            <a:off x="4871864" y="5030501"/>
            <a:ext cx="4824536" cy="400110"/>
          </a:xfrm>
          <a:prstGeom prst="rect">
            <a:avLst/>
          </a:prstGeom>
          <a:noFill/>
        </p:spPr>
        <p:txBody>
          <a:bodyPr wrap="square" rtlCol="0">
            <a:spAutoFit/>
          </a:bodyPr>
          <a:lstStyle/>
          <a:p>
            <a:r>
              <a:rPr lang="en-US" sz="2000" i="1" dirty="0"/>
              <a:t>for W-shape or built-up I-shaped column</a:t>
            </a:r>
          </a:p>
        </p:txBody>
      </p:sp>
      <p:sp>
        <p:nvSpPr>
          <p:cNvPr id="30" name="TextBox 29">
            <a:extLst>
              <a:ext uri="{FF2B5EF4-FFF2-40B4-BE49-F238E27FC236}">
                <a16:creationId xmlns:a16="http://schemas.microsoft.com/office/drawing/2014/main" id="{1422F582-60FD-F3A2-BB8B-C0DE3919B470}"/>
              </a:ext>
            </a:extLst>
          </p:cNvPr>
          <p:cNvSpPr txBox="1"/>
          <p:nvPr/>
        </p:nvSpPr>
        <p:spPr>
          <a:xfrm>
            <a:off x="4871864" y="5748218"/>
            <a:ext cx="4824536" cy="400110"/>
          </a:xfrm>
          <a:prstGeom prst="rect">
            <a:avLst/>
          </a:prstGeom>
          <a:noFill/>
        </p:spPr>
        <p:txBody>
          <a:bodyPr wrap="square" rtlCol="0">
            <a:spAutoFit/>
          </a:bodyPr>
          <a:lstStyle/>
          <a:p>
            <a:r>
              <a:rPr lang="en-US" sz="2000" i="1" dirty="0"/>
              <a:t>for boxed wide-flange column</a:t>
            </a:r>
          </a:p>
        </p:txBody>
      </p:sp>
    </p:spTree>
    <p:extLst>
      <p:ext uri="{BB962C8B-B14F-4D97-AF65-F5344CB8AC3E}">
        <p14:creationId xmlns:p14="http://schemas.microsoft.com/office/powerpoint/2010/main" val="41762847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Continuity Plate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205</a:t>
            </a:fld>
            <a:endParaRPr lang="en-US" altLang="en-US" dirty="0"/>
          </a:p>
        </p:txBody>
      </p:sp>
      <p:grpSp>
        <p:nvGrpSpPr>
          <p:cNvPr id="27" name="Group 2">
            <a:extLst>
              <a:ext uri="{FF2B5EF4-FFF2-40B4-BE49-F238E27FC236}">
                <a16:creationId xmlns:a16="http://schemas.microsoft.com/office/drawing/2014/main" id="{995607D3-3A88-EF98-C95C-C74B7F32DC18}"/>
              </a:ext>
            </a:extLst>
          </p:cNvPr>
          <p:cNvGrpSpPr>
            <a:grpSpLocks/>
          </p:cNvGrpSpPr>
          <p:nvPr/>
        </p:nvGrpSpPr>
        <p:grpSpPr bwMode="auto">
          <a:xfrm>
            <a:off x="2423592" y="1556792"/>
            <a:ext cx="3152775" cy="4483100"/>
            <a:chOff x="1062" y="500"/>
            <a:chExt cx="1986" cy="2824"/>
          </a:xfrm>
        </p:grpSpPr>
        <p:grpSp>
          <p:nvGrpSpPr>
            <p:cNvPr id="28" name="Group 3">
              <a:extLst>
                <a:ext uri="{FF2B5EF4-FFF2-40B4-BE49-F238E27FC236}">
                  <a16:creationId xmlns:a16="http://schemas.microsoft.com/office/drawing/2014/main" id="{FD69F029-BFBD-D224-1245-34950530E001}"/>
                </a:ext>
              </a:extLst>
            </p:cNvPr>
            <p:cNvGrpSpPr>
              <a:grpSpLocks/>
            </p:cNvGrpSpPr>
            <p:nvPr/>
          </p:nvGrpSpPr>
          <p:grpSpPr bwMode="auto">
            <a:xfrm>
              <a:off x="1062" y="500"/>
              <a:ext cx="685" cy="2824"/>
              <a:chOff x="2226" y="1584"/>
              <a:chExt cx="420" cy="1956"/>
            </a:xfrm>
          </p:grpSpPr>
          <p:sp>
            <p:nvSpPr>
              <p:cNvPr id="41" name="Rectangle 4">
                <a:extLst>
                  <a:ext uri="{FF2B5EF4-FFF2-40B4-BE49-F238E27FC236}">
                    <a16:creationId xmlns:a16="http://schemas.microsoft.com/office/drawing/2014/main" id="{7731FA7E-54D8-E365-D5BC-21ACCAE16174}"/>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2" name="Line 5">
                <a:extLst>
                  <a:ext uri="{FF2B5EF4-FFF2-40B4-BE49-F238E27FC236}">
                    <a16:creationId xmlns:a16="http://schemas.microsoft.com/office/drawing/2014/main" id="{555C3667-164D-C0E5-A1D2-9B92E3DA0ED4}"/>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Line 6">
                <a:extLst>
                  <a:ext uri="{FF2B5EF4-FFF2-40B4-BE49-F238E27FC236}">
                    <a16:creationId xmlns:a16="http://schemas.microsoft.com/office/drawing/2014/main" id="{61A8330F-D763-8AB8-0792-B0E28917C771}"/>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9" name="Group 7">
              <a:extLst>
                <a:ext uri="{FF2B5EF4-FFF2-40B4-BE49-F238E27FC236}">
                  <a16:creationId xmlns:a16="http://schemas.microsoft.com/office/drawing/2014/main" id="{1ABD066C-1B1C-A1F8-9D2F-27EFF69782A7}"/>
                </a:ext>
              </a:extLst>
            </p:cNvPr>
            <p:cNvGrpSpPr>
              <a:grpSpLocks/>
            </p:cNvGrpSpPr>
            <p:nvPr/>
          </p:nvGrpSpPr>
          <p:grpSpPr bwMode="auto">
            <a:xfrm>
              <a:off x="1747" y="1383"/>
              <a:ext cx="1301" cy="1022"/>
              <a:chOff x="3090" y="1704"/>
              <a:chExt cx="798" cy="708"/>
            </a:xfrm>
          </p:grpSpPr>
          <p:sp>
            <p:nvSpPr>
              <p:cNvPr id="38" name="Rectangle 8">
                <a:extLst>
                  <a:ext uri="{FF2B5EF4-FFF2-40B4-BE49-F238E27FC236}">
                    <a16:creationId xmlns:a16="http://schemas.microsoft.com/office/drawing/2014/main" id="{B580D425-6D24-053E-D510-F60A9435EF31}"/>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9" name="Line 9">
                <a:extLst>
                  <a:ext uri="{FF2B5EF4-FFF2-40B4-BE49-F238E27FC236}">
                    <a16:creationId xmlns:a16="http://schemas.microsoft.com/office/drawing/2014/main" id="{F494456A-CB5B-4714-2599-B6504DC91F84}"/>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0" name="Line 10">
                <a:extLst>
                  <a:ext uri="{FF2B5EF4-FFF2-40B4-BE49-F238E27FC236}">
                    <a16:creationId xmlns:a16="http://schemas.microsoft.com/office/drawing/2014/main" id="{C170A255-EA13-3149-5BE0-34260D026368}"/>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30" name="Rectangle 29">
              <a:extLst>
                <a:ext uri="{FF2B5EF4-FFF2-40B4-BE49-F238E27FC236}">
                  <a16:creationId xmlns:a16="http://schemas.microsoft.com/office/drawing/2014/main" id="{1144B8D6-9C8B-0014-2D32-57D97CA361B5}"/>
                </a:ext>
              </a:extLst>
            </p:cNvPr>
            <p:cNvSpPr>
              <a:spLocks noChangeArrowheads="1"/>
            </p:cNvSpPr>
            <p:nvPr/>
          </p:nvSpPr>
          <p:spPr bwMode="auto">
            <a:xfrm>
              <a:off x="1189" y="1410"/>
              <a:ext cx="431" cy="36"/>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Line 12">
              <a:extLst>
                <a:ext uri="{FF2B5EF4-FFF2-40B4-BE49-F238E27FC236}">
                  <a16:creationId xmlns:a16="http://schemas.microsoft.com/office/drawing/2014/main" id="{7CE8C7D6-4B6F-CB6C-54B8-E43A7F9B915F}"/>
                </a:ext>
              </a:extLst>
            </p:cNvPr>
            <p:cNvSpPr>
              <a:spLocks noChangeShapeType="1"/>
            </p:cNvSpPr>
            <p:nvPr/>
          </p:nvSpPr>
          <p:spPr bwMode="auto">
            <a:xfrm>
              <a:off x="1374" y="1197"/>
              <a:ext cx="0" cy="19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2" name="Line 13">
              <a:extLst>
                <a:ext uri="{FF2B5EF4-FFF2-40B4-BE49-F238E27FC236}">
                  <a16:creationId xmlns:a16="http://schemas.microsoft.com/office/drawing/2014/main" id="{73327D41-5769-4699-483D-EB27D2ACBF80}"/>
                </a:ext>
              </a:extLst>
            </p:cNvPr>
            <p:cNvSpPr>
              <a:spLocks noChangeShapeType="1"/>
            </p:cNvSpPr>
            <p:nvPr/>
          </p:nvSpPr>
          <p:spPr bwMode="auto">
            <a:xfrm flipV="1">
              <a:off x="1374" y="1455"/>
              <a:ext cx="0" cy="19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Text Box 14">
              <a:extLst>
                <a:ext uri="{FF2B5EF4-FFF2-40B4-BE49-F238E27FC236}">
                  <a16:creationId xmlns:a16="http://schemas.microsoft.com/office/drawing/2014/main" id="{6870D830-6F13-6599-4A89-34BCFC34FD43}"/>
                </a:ext>
              </a:extLst>
            </p:cNvPr>
            <p:cNvSpPr txBox="1">
              <a:spLocks noChangeArrowheads="1"/>
            </p:cNvSpPr>
            <p:nvPr/>
          </p:nvSpPr>
          <p:spPr bwMode="auto">
            <a:xfrm>
              <a:off x="1131" y="888"/>
              <a:ext cx="5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cp</a:t>
              </a:r>
              <a:endParaRPr lang="en-US" altLang="en-US" i="1" dirty="0"/>
            </a:p>
          </p:txBody>
        </p:sp>
        <p:sp>
          <p:nvSpPr>
            <p:cNvPr id="34" name="Line 15">
              <a:extLst>
                <a:ext uri="{FF2B5EF4-FFF2-40B4-BE49-F238E27FC236}">
                  <a16:creationId xmlns:a16="http://schemas.microsoft.com/office/drawing/2014/main" id="{BCE21582-E260-AC60-5115-FCC0EEDE80C1}"/>
                </a:ext>
              </a:extLst>
            </p:cNvPr>
            <p:cNvSpPr>
              <a:spLocks noChangeShapeType="1"/>
            </p:cNvSpPr>
            <p:nvPr/>
          </p:nvSpPr>
          <p:spPr bwMode="auto">
            <a:xfrm>
              <a:off x="2268" y="1182"/>
              <a:ext cx="0" cy="195"/>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5" name="Line 16">
              <a:extLst>
                <a:ext uri="{FF2B5EF4-FFF2-40B4-BE49-F238E27FC236}">
                  <a16:creationId xmlns:a16="http://schemas.microsoft.com/office/drawing/2014/main" id="{021B6845-C7E8-98DC-0CB3-38D6A9719BD5}"/>
                </a:ext>
              </a:extLst>
            </p:cNvPr>
            <p:cNvSpPr>
              <a:spLocks noChangeShapeType="1"/>
            </p:cNvSpPr>
            <p:nvPr/>
          </p:nvSpPr>
          <p:spPr bwMode="auto">
            <a:xfrm flipV="1">
              <a:off x="2268" y="1458"/>
              <a:ext cx="0" cy="192"/>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Rectangle 35">
              <a:extLst>
                <a:ext uri="{FF2B5EF4-FFF2-40B4-BE49-F238E27FC236}">
                  <a16:creationId xmlns:a16="http://schemas.microsoft.com/office/drawing/2014/main" id="{39572C2B-EA4C-F08B-6213-9493641094BF}"/>
                </a:ext>
              </a:extLst>
            </p:cNvPr>
            <p:cNvSpPr>
              <a:spLocks noChangeArrowheads="1"/>
            </p:cNvSpPr>
            <p:nvPr/>
          </p:nvSpPr>
          <p:spPr bwMode="auto">
            <a:xfrm>
              <a:off x="1189" y="2351"/>
              <a:ext cx="431" cy="36"/>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7" name="Text Box 18">
              <a:extLst>
                <a:ext uri="{FF2B5EF4-FFF2-40B4-BE49-F238E27FC236}">
                  <a16:creationId xmlns:a16="http://schemas.microsoft.com/office/drawing/2014/main" id="{E162ADB2-3E39-9E2B-F248-C82E22A73D65}"/>
                </a:ext>
              </a:extLst>
            </p:cNvPr>
            <p:cNvSpPr txBox="1">
              <a:spLocks noChangeArrowheads="1"/>
            </p:cNvSpPr>
            <p:nvPr/>
          </p:nvSpPr>
          <p:spPr bwMode="auto">
            <a:xfrm>
              <a:off x="2052" y="1605"/>
              <a:ext cx="5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bf</a:t>
              </a:r>
              <a:endParaRPr lang="en-US" altLang="en-US" i="1" dirty="0"/>
            </a:p>
          </p:txBody>
        </p:sp>
      </p:grpSp>
      <p:sp>
        <p:nvSpPr>
          <p:cNvPr id="44" name="Text Box 19">
            <a:extLst>
              <a:ext uri="{FF2B5EF4-FFF2-40B4-BE49-F238E27FC236}">
                <a16:creationId xmlns:a16="http://schemas.microsoft.com/office/drawing/2014/main" id="{D0B0D807-DCDB-D3E2-0EBE-9CC067B828AE}"/>
              </a:ext>
            </a:extLst>
          </p:cNvPr>
          <p:cNvSpPr txBox="1">
            <a:spLocks noChangeArrowheads="1"/>
          </p:cNvSpPr>
          <p:nvPr/>
        </p:nvSpPr>
        <p:spPr bwMode="auto">
          <a:xfrm>
            <a:off x="6136977" y="3537347"/>
            <a:ext cx="3288977" cy="6463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3600" b="1" i="1" dirty="0" err="1"/>
              <a:t>t</a:t>
            </a:r>
            <a:r>
              <a:rPr lang="en-US" altLang="en-US" sz="3600" b="1" i="1" baseline="-25000" dirty="0" err="1"/>
              <a:t>cp</a:t>
            </a:r>
            <a:r>
              <a:rPr lang="en-US" altLang="en-US" sz="3600" b="1" i="1" dirty="0"/>
              <a:t> </a:t>
            </a:r>
            <a:r>
              <a:rPr lang="en-US" altLang="en-US" sz="3600" b="1" dirty="0">
                <a:cs typeface="Arial" charset="0"/>
              </a:rPr>
              <a:t>≥ 1/2 </a:t>
            </a:r>
            <a:r>
              <a:rPr lang="en-US" altLang="en-US" sz="3600" b="1" dirty="0">
                <a:cs typeface="Arial" charset="0"/>
                <a:sym typeface="Symbol" pitchFamily="18" charset="2"/>
              </a:rPr>
              <a:t> </a:t>
            </a:r>
            <a:r>
              <a:rPr lang="en-US" altLang="en-US" sz="3600" b="1" i="1" dirty="0" err="1">
                <a:cs typeface="Arial" charset="0"/>
              </a:rPr>
              <a:t>t</a:t>
            </a:r>
            <a:r>
              <a:rPr lang="en-US" altLang="en-US" sz="3600" b="1" i="1" baseline="-25000" dirty="0" err="1">
                <a:cs typeface="Arial" charset="0"/>
              </a:rPr>
              <a:t>bf</a:t>
            </a:r>
            <a:endParaRPr lang="en-US" altLang="en-US" sz="3600" b="1" i="1" dirty="0">
              <a:cs typeface="Arial" charset="0"/>
            </a:endParaRPr>
          </a:p>
        </p:txBody>
      </p:sp>
    </p:spTree>
    <p:extLst>
      <p:ext uri="{BB962C8B-B14F-4D97-AF65-F5344CB8AC3E}">
        <p14:creationId xmlns:p14="http://schemas.microsoft.com/office/powerpoint/2010/main" val="18637565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Continuity Plate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206</a:t>
            </a:fld>
            <a:endParaRPr lang="en-US" altLang="en-US" dirty="0"/>
          </a:p>
        </p:txBody>
      </p:sp>
      <p:grpSp>
        <p:nvGrpSpPr>
          <p:cNvPr id="5" name="Group 2">
            <a:extLst>
              <a:ext uri="{FF2B5EF4-FFF2-40B4-BE49-F238E27FC236}">
                <a16:creationId xmlns:a16="http://schemas.microsoft.com/office/drawing/2014/main" id="{3EE5E4E8-26F6-26CA-65CF-E98A7E48586F}"/>
              </a:ext>
            </a:extLst>
          </p:cNvPr>
          <p:cNvGrpSpPr>
            <a:grpSpLocks/>
          </p:cNvGrpSpPr>
          <p:nvPr/>
        </p:nvGrpSpPr>
        <p:grpSpPr bwMode="auto">
          <a:xfrm>
            <a:off x="4143375" y="1385887"/>
            <a:ext cx="3905250" cy="4086225"/>
            <a:chOff x="624" y="546"/>
            <a:chExt cx="2460" cy="2574"/>
          </a:xfrm>
        </p:grpSpPr>
        <p:grpSp>
          <p:nvGrpSpPr>
            <p:cNvPr id="6" name="Group 3">
              <a:extLst>
                <a:ext uri="{FF2B5EF4-FFF2-40B4-BE49-F238E27FC236}">
                  <a16:creationId xmlns:a16="http://schemas.microsoft.com/office/drawing/2014/main" id="{24E839A8-F421-D9C4-A787-2859B0B91109}"/>
                </a:ext>
              </a:extLst>
            </p:cNvPr>
            <p:cNvGrpSpPr>
              <a:grpSpLocks/>
            </p:cNvGrpSpPr>
            <p:nvPr/>
          </p:nvGrpSpPr>
          <p:grpSpPr bwMode="auto">
            <a:xfrm>
              <a:off x="624" y="546"/>
              <a:ext cx="2460" cy="2574"/>
              <a:chOff x="624" y="546"/>
              <a:chExt cx="2460" cy="2574"/>
            </a:xfrm>
          </p:grpSpPr>
          <p:grpSp>
            <p:nvGrpSpPr>
              <p:cNvPr id="16" name="Group 4">
                <a:extLst>
                  <a:ext uri="{FF2B5EF4-FFF2-40B4-BE49-F238E27FC236}">
                    <a16:creationId xmlns:a16="http://schemas.microsoft.com/office/drawing/2014/main" id="{F6608CF2-6382-985F-D69F-304A25EF89B9}"/>
                  </a:ext>
                </a:extLst>
              </p:cNvPr>
              <p:cNvGrpSpPr>
                <a:grpSpLocks/>
              </p:cNvGrpSpPr>
              <p:nvPr/>
            </p:nvGrpSpPr>
            <p:grpSpPr bwMode="auto">
              <a:xfrm>
                <a:off x="1598" y="546"/>
                <a:ext cx="512" cy="2574"/>
                <a:chOff x="2226" y="1584"/>
                <a:chExt cx="420" cy="1956"/>
              </a:xfrm>
            </p:grpSpPr>
            <p:sp>
              <p:nvSpPr>
                <p:cNvPr id="26" name="Rectangle 5">
                  <a:extLst>
                    <a:ext uri="{FF2B5EF4-FFF2-40B4-BE49-F238E27FC236}">
                      <a16:creationId xmlns:a16="http://schemas.microsoft.com/office/drawing/2014/main" id="{D838DCFB-4953-EC84-557D-62B3860D8C9E}"/>
                    </a:ext>
                  </a:extLst>
                </p:cNvPr>
                <p:cNvSpPr>
                  <a:spLocks noChangeArrowheads="1"/>
                </p:cNvSpPr>
                <p:nvPr/>
              </p:nvSpPr>
              <p:spPr bwMode="auto">
                <a:xfrm>
                  <a:off x="2226" y="1584"/>
                  <a:ext cx="420" cy="1956"/>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45" name="Line 6">
                  <a:extLst>
                    <a:ext uri="{FF2B5EF4-FFF2-40B4-BE49-F238E27FC236}">
                      <a16:creationId xmlns:a16="http://schemas.microsoft.com/office/drawing/2014/main" id="{CD7087BE-9AB4-3452-6971-6C5A62C8E53C}"/>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6" name="Line 7">
                  <a:extLst>
                    <a:ext uri="{FF2B5EF4-FFF2-40B4-BE49-F238E27FC236}">
                      <a16:creationId xmlns:a16="http://schemas.microsoft.com/office/drawing/2014/main" id="{09204791-06F4-E67A-63CA-47D4F2D9F760}"/>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 name="Group 8">
                <a:extLst>
                  <a:ext uri="{FF2B5EF4-FFF2-40B4-BE49-F238E27FC236}">
                    <a16:creationId xmlns:a16="http://schemas.microsoft.com/office/drawing/2014/main" id="{22445D8E-CF0F-454C-1488-8DD5AB14A143}"/>
                  </a:ext>
                </a:extLst>
              </p:cNvPr>
              <p:cNvGrpSpPr>
                <a:grpSpLocks/>
              </p:cNvGrpSpPr>
              <p:nvPr/>
            </p:nvGrpSpPr>
            <p:grpSpPr bwMode="auto">
              <a:xfrm>
                <a:off x="2110" y="1351"/>
                <a:ext cx="974" cy="931"/>
                <a:chOff x="3090" y="1704"/>
                <a:chExt cx="798" cy="708"/>
              </a:xfrm>
            </p:grpSpPr>
            <p:sp>
              <p:nvSpPr>
                <p:cNvPr id="23" name="Rectangle 9">
                  <a:extLst>
                    <a:ext uri="{FF2B5EF4-FFF2-40B4-BE49-F238E27FC236}">
                      <a16:creationId xmlns:a16="http://schemas.microsoft.com/office/drawing/2014/main" id="{8FFB3D03-1A6D-74D6-217B-03AAD00643DA}"/>
                    </a:ext>
                  </a:extLst>
                </p:cNvPr>
                <p:cNvSpPr>
                  <a:spLocks noChangeArrowheads="1"/>
                </p:cNvSpPr>
                <p:nvPr/>
              </p:nvSpPr>
              <p:spPr bwMode="auto">
                <a:xfrm>
                  <a:off x="3090" y="1704"/>
                  <a:ext cx="798" cy="708"/>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4" name="Line 10">
                  <a:extLst>
                    <a:ext uri="{FF2B5EF4-FFF2-40B4-BE49-F238E27FC236}">
                      <a16:creationId xmlns:a16="http://schemas.microsoft.com/office/drawing/2014/main" id="{172FF5A6-04D8-7EEA-8C39-CA86A8D624C5}"/>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5" name="Line 11">
                  <a:extLst>
                    <a:ext uri="{FF2B5EF4-FFF2-40B4-BE49-F238E27FC236}">
                      <a16:creationId xmlns:a16="http://schemas.microsoft.com/office/drawing/2014/main" id="{FA34FF9B-E681-2860-917E-84C1EF3D08D2}"/>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sp>
            <p:nvSpPr>
              <p:cNvPr id="18" name="Rectangle 12">
                <a:extLst>
                  <a:ext uri="{FF2B5EF4-FFF2-40B4-BE49-F238E27FC236}">
                    <a16:creationId xmlns:a16="http://schemas.microsoft.com/office/drawing/2014/main" id="{63FE1F06-FF8E-D3CD-D390-F7DA2C82A782}"/>
                  </a:ext>
                </a:extLst>
              </p:cNvPr>
              <p:cNvSpPr>
                <a:spLocks noChangeArrowheads="1"/>
              </p:cNvSpPr>
              <p:nvPr/>
            </p:nvSpPr>
            <p:spPr bwMode="auto">
              <a:xfrm>
                <a:off x="624" y="1351"/>
                <a:ext cx="974" cy="931"/>
              </a:xfrm>
              <a:prstGeom prst="rect">
                <a:avLst/>
              </a:prstGeom>
              <a:solidFill>
                <a:srgbClr val="B2B2B2"/>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Line 13">
                <a:extLst>
                  <a:ext uri="{FF2B5EF4-FFF2-40B4-BE49-F238E27FC236}">
                    <a16:creationId xmlns:a16="http://schemas.microsoft.com/office/drawing/2014/main" id="{6391FB03-304F-26F6-DCEA-463981EA0381}"/>
                  </a:ext>
                </a:extLst>
              </p:cNvPr>
              <p:cNvSpPr>
                <a:spLocks noChangeShapeType="1"/>
              </p:cNvSpPr>
              <p:nvPr/>
            </p:nvSpPr>
            <p:spPr bwMode="auto">
              <a:xfrm>
                <a:off x="624" y="1401"/>
                <a:ext cx="97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0" name="Line 14">
                <a:extLst>
                  <a:ext uri="{FF2B5EF4-FFF2-40B4-BE49-F238E27FC236}">
                    <a16:creationId xmlns:a16="http://schemas.microsoft.com/office/drawing/2014/main" id="{B65E551D-449A-D3B5-9D3C-633770BCF604}"/>
                  </a:ext>
                </a:extLst>
              </p:cNvPr>
              <p:cNvSpPr>
                <a:spLocks noChangeShapeType="1"/>
              </p:cNvSpPr>
              <p:nvPr/>
            </p:nvSpPr>
            <p:spPr bwMode="auto">
              <a:xfrm>
                <a:off x="624" y="2238"/>
                <a:ext cx="97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Rectangle 15">
                <a:extLst>
                  <a:ext uri="{FF2B5EF4-FFF2-40B4-BE49-F238E27FC236}">
                    <a16:creationId xmlns:a16="http://schemas.microsoft.com/office/drawing/2014/main" id="{DE9E162F-AB4F-FF57-E285-B02A6F11BAF5}"/>
                  </a:ext>
                </a:extLst>
              </p:cNvPr>
              <p:cNvSpPr>
                <a:spLocks noChangeArrowheads="1"/>
              </p:cNvSpPr>
              <p:nvPr/>
            </p:nvSpPr>
            <p:spPr bwMode="auto">
              <a:xfrm>
                <a:off x="1693" y="1351"/>
                <a:ext cx="322" cy="73"/>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2" name="Rectangle 16">
                <a:extLst>
                  <a:ext uri="{FF2B5EF4-FFF2-40B4-BE49-F238E27FC236}">
                    <a16:creationId xmlns:a16="http://schemas.microsoft.com/office/drawing/2014/main" id="{1AA58D17-8460-D3D2-4190-DE414DCCF93E}"/>
                  </a:ext>
                </a:extLst>
              </p:cNvPr>
              <p:cNvSpPr>
                <a:spLocks noChangeArrowheads="1"/>
              </p:cNvSpPr>
              <p:nvPr/>
            </p:nvSpPr>
            <p:spPr bwMode="auto">
              <a:xfrm>
                <a:off x="1693" y="2210"/>
                <a:ext cx="322" cy="72"/>
              </a:xfrm>
              <a:prstGeom prst="rect">
                <a:avLst/>
              </a:prstGeom>
              <a:gradFill rotWithShape="1">
                <a:gsLst>
                  <a:gs pos="0">
                    <a:srgbClr val="C0C0C0"/>
                  </a:gs>
                  <a:gs pos="100000">
                    <a:srgbClr val="A6A6A6"/>
                  </a:gs>
                </a:gsLst>
                <a:path path="shape">
                  <a:fillToRect l="50000" t="50000" r="50000" b="50000"/>
                </a:path>
              </a:gradFill>
              <a:ln w="19050" algn="ctr">
                <a:solidFill>
                  <a:schemeClr val="tx1"/>
                </a:solidFill>
                <a:miter lim="800000"/>
                <a:headEnd/>
                <a:tailEnd type="none" w="med"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7" name="Line 17">
              <a:extLst>
                <a:ext uri="{FF2B5EF4-FFF2-40B4-BE49-F238E27FC236}">
                  <a16:creationId xmlns:a16="http://schemas.microsoft.com/office/drawing/2014/main" id="{77B32DB7-FB5C-B2ED-8DEE-3C50B75E973A}"/>
                </a:ext>
              </a:extLst>
            </p:cNvPr>
            <p:cNvSpPr>
              <a:spLocks noChangeShapeType="1"/>
            </p:cNvSpPr>
            <p:nvPr/>
          </p:nvSpPr>
          <p:spPr bwMode="auto">
            <a:xfrm>
              <a:off x="1833"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 name="Line 18">
              <a:extLst>
                <a:ext uri="{FF2B5EF4-FFF2-40B4-BE49-F238E27FC236}">
                  <a16:creationId xmlns:a16="http://schemas.microsoft.com/office/drawing/2014/main" id="{4D9FA2F7-55D2-4174-BB11-E0DBC18CCD73}"/>
                </a:ext>
              </a:extLst>
            </p:cNvPr>
            <p:cNvSpPr>
              <a:spLocks noChangeShapeType="1"/>
            </p:cNvSpPr>
            <p:nvPr/>
          </p:nvSpPr>
          <p:spPr bwMode="auto">
            <a:xfrm flipV="1">
              <a:off x="1833" y="1428"/>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 name="Line 19">
              <a:extLst>
                <a:ext uri="{FF2B5EF4-FFF2-40B4-BE49-F238E27FC236}">
                  <a16:creationId xmlns:a16="http://schemas.microsoft.com/office/drawing/2014/main" id="{5DDC47A8-FC30-BE0E-54EC-034891258587}"/>
                </a:ext>
              </a:extLst>
            </p:cNvPr>
            <p:cNvSpPr>
              <a:spLocks noChangeShapeType="1"/>
            </p:cNvSpPr>
            <p:nvPr/>
          </p:nvSpPr>
          <p:spPr bwMode="auto">
            <a:xfrm>
              <a:off x="2592"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20">
              <a:extLst>
                <a:ext uri="{FF2B5EF4-FFF2-40B4-BE49-F238E27FC236}">
                  <a16:creationId xmlns:a16="http://schemas.microsoft.com/office/drawing/2014/main" id="{58109FBA-1CC1-4629-FC5C-9551CFFE31F9}"/>
                </a:ext>
              </a:extLst>
            </p:cNvPr>
            <p:cNvSpPr>
              <a:spLocks noChangeShapeType="1"/>
            </p:cNvSpPr>
            <p:nvPr/>
          </p:nvSpPr>
          <p:spPr bwMode="auto">
            <a:xfrm flipV="1">
              <a:off x="2586" y="14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 name="Line 21">
              <a:extLst>
                <a:ext uri="{FF2B5EF4-FFF2-40B4-BE49-F238E27FC236}">
                  <a16:creationId xmlns:a16="http://schemas.microsoft.com/office/drawing/2014/main" id="{B45A92D5-73F4-CB19-9B78-ED0129E09D09}"/>
                </a:ext>
              </a:extLst>
            </p:cNvPr>
            <p:cNvSpPr>
              <a:spLocks noChangeShapeType="1"/>
            </p:cNvSpPr>
            <p:nvPr/>
          </p:nvSpPr>
          <p:spPr bwMode="auto">
            <a:xfrm>
              <a:off x="1122" y="1122"/>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22">
              <a:extLst>
                <a:ext uri="{FF2B5EF4-FFF2-40B4-BE49-F238E27FC236}">
                  <a16:creationId xmlns:a16="http://schemas.microsoft.com/office/drawing/2014/main" id="{C46EB789-5B12-5211-27E1-BC414BA82943}"/>
                </a:ext>
              </a:extLst>
            </p:cNvPr>
            <p:cNvSpPr>
              <a:spLocks noChangeShapeType="1"/>
            </p:cNvSpPr>
            <p:nvPr/>
          </p:nvSpPr>
          <p:spPr bwMode="auto">
            <a:xfrm flipV="1">
              <a:off x="1116" y="1398"/>
              <a:ext cx="0" cy="229"/>
            </a:xfrm>
            <a:prstGeom prst="line">
              <a:avLst/>
            </a:prstGeom>
            <a:noFill/>
            <a:ln w="254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3" name="Text Box 23">
              <a:extLst>
                <a:ext uri="{FF2B5EF4-FFF2-40B4-BE49-F238E27FC236}">
                  <a16:creationId xmlns:a16="http://schemas.microsoft.com/office/drawing/2014/main" id="{1E4488EF-409F-162B-E1EC-CC83C93F05A0}"/>
                </a:ext>
              </a:extLst>
            </p:cNvPr>
            <p:cNvSpPr txBox="1">
              <a:spLocks noChangeArrowheads="1"/>
            </p:cNvSpPr>
            <p:nvPr/>
          </p:nvSpPr>
          <p:spPr bwMode="auto">
            <a:xfrm>
              <a:off x="1466" y="828"/>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t</a:t>
              </a:r>
              <a:r>
                <a:rPr lang="en-US" altLang="en-US" i="1" baseline="-25000" dirty="0" err="1"/>
                <a:t>cp</a:t>
              </a:r>
              <a:endParaRPr lang="en-US" altLang="en-US" i="1" dirty="0"/>
            </a:p>
          </p:txBody>
        </p:sp>
        <p:sp>
          <p:nvSpPr>
            <p:cNvPr id="14" name="Text Box 24">
              <a:extLst>
                <a:ext uri="{FF2B5EF4-FFF2-40B4-BE49-F238E27FC236}">
                  <a16:creationId xmlns:a16="http://schemas.microsoft.com/office/drawing/2014/main" id="{6DFA8653-55E8-3FF3-BDC4-93A2E792A590}"/>
                </a:ext>
              </a:extLst>
            </p:cNvPr>
            <p:cNvSpPr txBox="1">
              <a:spLocks noChangeArrowheads="1"/>
            </p:cNvSpPr>
            <p:nvPr/>
          </p:nvSpPr>
          <p:spPr bwMode="auto">
            <a:xfrm>
              <a:off x="2187" y="1579"/>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t</a:t>
              </a:r>
              <a:r>
                <a:rPr lang="en-US" altLang="en-US" i="1" baseline="-25000" dirty="0"/>
                <a:t>bf-2</a:t>
              </a:r>
              <a:endParaRPr lang="en-US" altLang="en-US" i="1" dirty="0"/>
            </a:p>
          </p:txBody>
        </p:sp>
        <p:sp>
          <p:nvSpPr>
            <p:cNvPr id="15" name="Text Box 25">
              <a:extLst>
                <a:ext uri="{FF2B5EF4-FFF2-40B4-BE49-F238E27FC236}">
                  <a16:creationId xmlns:a16="http://schemas.microsoft.com/office/drawing/2014/main" id="{5735CFD3-3700-C5F9-8A82-A8AA72EB1114}"/>
                </a:ext>
              </a:extLst>
            </p:cNvPr>
            <p:cNvSpPr txBox="1">
              <a:spLocks noChangeArrowheads="1"/>
            </p:cNvSpPr>
            <p:nvPr/>
          </p:nvSpPr>
          <p:spPr bwMode="auto">
            <a:xfrm>
              <a:off x="704" y="1567"/>
              <a:ext cx="810"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a:t>t</a:t>
              </a:r>
              <a:r>
                <a:rPr lang="en-US" altLang="en-US" i="1" baseline="-25000" dirty="0"/>
                <a:t>bf-1</a:t>
              </a:r>
              <a:endParaRPr lang="en-US" altLang="en-US" i="1" dirty="0"/>
            </a:p>
          </p:txBody>
        </p:sp>
      </p:grpSp>
      <p:sp>
        <p:nvSpPr>
          <p:cNvPr id="47" name="Text Box 26">
            <a:extLst>
              <a:ext uri="{FF2B5EF4-FFF2-40B4-BE49-F238E27FC236}">
                <a16:creationId xmlns:a16="http://schemas.microsoft.com/office/drawing/2014/main" id="{26BCCC1A-6FA8-C77B-29C3-570340D1463F}"/>
              </a:ext>
            </a:extLst>
          </p:cNvPr>
          <p:cNvSpPr txBox="1">
            <a:spLocks noChangeArrowheads="1"/>
          </p:cNvSpPr>
          <p:nvPr/>
        </p:nvSpPr>
        <p:spPr bwMode="auto">
          <a:xfrm>
            <a:off x="2163921" y="5565744"/>
            <a:ext cx="7797484"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3200" b="1" i="1" dirty="0" err="1"/>
              <a:t>t</a:t>
            </a:r>
            <a:r>
              <a:rPr lang="en-US" altLang="en-US" sz="3200" b="1" i="1" baseline="-25000" dirty="0" err="1"/>
              <a:t>cp</a:t>
            </a:r>
            <a:r>
              <a:rPr lang="en-US" altLang="en-US" sz="3200" b="1" i="1" dirty="0"/>
              <a:t> </a:t>
            </a:r>
            <a:r>
              <a:rPr lang="en-US" altLang="en-US" sz="3200" b="1" dirty="0">
                <a:cs typeface="Arial" charset="0"/>
              </a:rPr>
              <a:t>≥ 75% of the larger of (</a:t>
            </a:r>
            <a:r>
              <a:rPr lang="en-US" altLang="en-US" sz="3200" b="1" i="1" dirty="0">
                <a:cs typeface="Arial" charset="0"/>
              </a:rPr>
              <a:t>t</a:t>
            </a:r>
            <a:r>
              <a:rPr lang="en-US" altLang="en-US" sz="3200" b="1" i="1" baseline="-25000" dirty="0">
                <a:cs typeface="Arial" charset="0"/>
              </a:rPr>
              <a:t>bf-1  </a:t>
            </a:r>
            <a:r>
              <a:rPr lang="en-US" altLang="en-US" sz="3200" b="1" dirty="0">
                <a:cs typeface="Arial" charset="0"/>
              </a:rPr>
              <a:t>and  </a:t>
            </a:r>
            <a:r>
              <a:rPr lang="en-US" altLang="en-US" sz="3200" b="1" i="1" dirty="0">
                <a:cs typeface="Arial" charset="0"/>
              </a:rPr>
              <a:t>t</a:t>
            </a:r>
            <a:r>
              <a:rPr lang="en-US" altLang="en-US" sz="3200" b="1" i="1" baseline="-25000" dirty="0">
                <a:cs typeface="Arial" charset="0"/>
              </a:rPr>
              <a:t>bf-2</a:t>
            </a:r>
            <a:r>
              <a:rPr lang="en-US" altLang="en-US" sz="3200" b="1" dirty="0">
                <a:cs typeface="Arial" charset="0"/>
              </a:rPr>
              <a:t> )</a:t>
            </a:r>
            <a:endParaRPr lang="en-US" altLang="en-US" sz="3200" b="1" i="1" dirty="0">
              <a:cs typeface="Arial" charset="0"/>
            </a:endParaRPr>
          </a:p>
        </p:txBody>
      </p:sp>
    </p:spTree>
    <p:extLst>
      <p:ext uri="{BB962C8B-B14F-4D97-AF65-F5344CB8AC3E}">
        <p14:creationId xmlns:p14="http://schemas.microsoft.com/office/powerpoint/2010/main" val="22414081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9AA53C4-D572-1FC8-45CC-807242EE9CD4}"/>
              </a:ext>
            </a:extLst>
          </p:cNvPr>
          <p:cNvSpPr>
            <a:spLocks noGrp="1"/>
          </p:cNvSpPr>
          <p:nvPr>
            <p:ph type="sldNum" sz="quarter" idx="40"/>
          </p:nvPr>
        </p:nvSpPr>
        <p:spPr/>
        <p:txBody>
          <a:bodyPr/>
          <a:lstStyle/>
          <a:p>
            <a:pPr>
              <a:defRPr/>
            </a:pPr>
            <a:fld id="{46425072-6E52-45A8-8A7E-A5B11BCA4176}" type="slidenum">
              <a:rPr lang="en-US" altLang="en-US" smtClean="0"/>
              <a:pPr>
                <a:defRPr/>
              </a:pPr>
              <a:t>207</a:t>
            </a:fld>
            <a:endParaRPr lang="en-US" altLang="en-US" dirty="0"/>
          </a:p>
        </p:txBody>
      </p:sp>
      <p:pic>
        <p:nvPicPr>
          <p:cNvPr id="3" name="Picture 2" descr="Continuity Plate1">
            <a:extLst>
              <a:ext uri="{FF2B5EF4-FFF2-40B4-BE49-F238E27FC236}">
                <a16:creationId xmlns:a16="http://schemas.microsoft.com/office/drawing/2014/main" id="{55867E6F-2C97-EE72-D3A7-2A7F887E3C3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44675" y="24817"/>
            <a:ext cx="8502650" cy="6800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3600858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98DAF77-B609-EEF5-58B8-2ACC682407DB}"/>
              </a:ext>
            </a:extLst>
          </p:cNvPr>
          <p:cNvSpPr>
            <a:spLocks noGrp="1"/>
          </p:cNvSpPr>
          <p:nvPr>
            <p:ph type="sldNum" sz="quarter" idx="40"/>
          </p:nvPr>
        </p:nvSpPr>
        <p:spPr/>
        <p:txBody>
          <a:bodyPr/>
          <a:lstStyle/>
          <a:p>
            <a:pPr>
              <a:defRPr/>
            </a:pPr>
            <a:fld id="{46425072-6E52-45A8-8A7E-A5B11BCA4176}" type="slidenum">
              <a:rPr lang="en-US" altLang="en-US" smtClean="0"/>
              <a:pPr>
                <a:defRPr/>
              </a:pPr>
              <a:t>208</a:t>
            </a:fld>
            <a:endParaRPr lang="en-US" altLang="en-US" dirty="0"/>
          </a:p>
        </p:txBody>
      </p:sp>
      <p:pic>
        <p:nvPicPr>
          <p:cNvPr id="3" name="Picture 2" descr="continuity plate -3">
            <a:extLst>
              <a:ext uri="{FF2B5EF4-FFF2-40B4-BE49-F238E27FC236}">
                <a16:creationId xmlns:a16="http://schemas.microsoft.com/office/drawing/2014/main" id="{383194D9-F9E1-765B-D655-84CE607F4F0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06725" y="0"/>
            <a:ext cx="61785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843439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9097A9-9A1A-6C73-02CB-989BA66278BE}"/>
              </a:ext>
            </a:extLst>
          </p:cNvPr>
          <p:cNvSpPr>
            <a:spLocks noGrp="1"/>
          </p:cNvSpPr>
          <p:nvPr>
            <p:ph type="sldNum" sz="quarter" idx="40"/>
          </p:nvPr>
        </p:nvSpPr>
        <p:spPr/>
        <p:txBody>
          <a:bodyPr/>
          <a:lstStyle/>
          <a:p>
            <a:pPr>
              <a:defRPr/>
            </a:pPr>
            <a:fld id="{46425072-6E52-45A8-8A7E-A5B11BCA4176}" type="slidenum">
              <a:rPr lang="en-US" altLang="en-US" smtClean="0"/>
              <a:pPr>
                <a:defRPr/>
              </a:pPr>
              <a:t>209</a:t>
            </a:fld>
            <a:endParaRPr lang="en-US" altLang="en-US" dirty="0"/>
          </a:p>
        </p:txBody>
      </p:sp>
      <p:pic>
        <p:nvPicPr>
          <p:cNvPr id="3" name="Picture 2" descr="Apr28^08">
            <a:extLst>
              <a:ext uri="{FF2B5EF4-FFF2-40B4-BE49-F238E27FC236}">
                <a16:creationId xmlns:a16="http://schemas.microsoft.com/office/drawing/2014/main" id="{8F2F290B-033F-92E7-3B77-122C9F0C37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27464" y="114986"/>
            <a:ext cx="8937071" cy="6628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9524721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45CAC-69B7-829F-6B8C-B91C3AA646AD}"/>
              </a:ext>
            </a:extLst>
          </p:cNvPr>
          <p:cNvSpPr>
            <a:spLocks noGrp="1"/>
          </p:cNvSpPr>
          <p:nvPr>
            <p:ph type="body" sz="quarter" idx="38"/>
          </p:nvPr>
        </p:nvSpPr>
        <p:spPr/>
        <p:txBody>
          <a:bodyPr/>
          <a:lstStyle/>
          <a:p>
            <a:pPr algn="l"/>
            <a:r>
              <a:rPr lang="en-US" dirty="0"/>
              <a:t>Pre-Northridge Welded Flange – Bolted Web Moment Connection</a:t>
            </a:r>
          </a:p>
        </p:txBody>
      </p:sp>
      <p:sp>
        <p:nvSpPr>
          <p:cNvPr id="4" name="Slide Number Placeholder 3">
            <a:extLst>
              <a:ext uri="{FF2B5EF4-FFF2-40B4-BE49-F238E27FC236}">
                <a16:creationId xmlns:a16="http://schemas.microsoft.com/office/drawing/2014/main" id="{EA615C21-761B-87A4-1CBE-F8EA3FF906D6}"/>
              </a:ext>
            </a:extLst>
          </p:cNvPr>
          <p:cNvSpPr>
            <a:spLocks noGrp="1"/>
          </p:cNvSpPr>
          <p:nvPr>
            <p:ph type="sldNum" sz="quarter" idx="40"/>
          </p:nvPr>
        </p:nvSpPr>
        <p:spPr/>
        <p:txBody>
          <a:bodyPr/>
          <a:lstStyle/>
          <a:p>
            <a:pPr>
              <a:defRPr/>
            </a:pPr>
            <a:fld id="{46425072-6E52-45A8-8A7E-A5B11BCA4176}" type="slidenum">
              <a:rPr lang="en-US" altLang="en-US" smtClean="0"/>
              <a:pPr>
                <a:defRPr/>
              </a:pPr>
              <a:t>21</a:t>
            </a:fld>
            <a:endParaRPr lang="en-US" altLang="en-US" dirty="0"/>
          </a:p>
        </p:txBody>
      </p:sp>
      <p:sp>
        <p:nvSpPr>
          <p:cNvPr id="7" name="Rectangle 3">
            <a:extLst>
              <a:ext uri="{FF2B5EF4-FFF2-40B4-BE49-F238E27FC236}">
                <a16:creationId xmlns:a16="http://schemas.microsoft.com/office/drawing/2014/main" id="{528E51F7-DFE0-B13F-26F2-1EF53C141F8F}"/>
              </a:ext>
            </a:extLst>
          </p:cNvPr>
          <p:cNvSpPr>
            <a:spLocks noChangeArrowheads="1"/>
          </p:cNvSpPr>
          <p:nvPr/>
        </p:nvSpPr>
        <p:spPr bwMode="auto">
          <a:xfrm>
            <a:off x="1641302" y="1762711"/>
            <a:ext cx="1193800" cy="452888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4">
            <a:extLst>
              <a:ext uri="{FF2B5EF4-FFF2-40B4-BE49-F238E27FC236}">
                <a16:creationId xmlns:a16="http://schemas.microsoft.com/office/drawing/2014/main" id="{7BA985A3-4850-143B-0690-5A2381065069}"/>
              </a:ext>
            </a:extLst>
          </p:cNvPr>
          <p:cNvSpPr>
            <a:spLocks noChangeArrowheads="1"/>
          </p:cNvSpPr>
          <p:nvPr/>
        </p:nvSpPr>
        <p:spPr bwMode="auto">
          <a:xfrm>
            <a:off x="4813127" y="2831098"/>
            <a:ext cx="47625" cy="2752725"/>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Rectangle 5">
            <a:extLst>
              <a:ext uri="{FF2B5EF4-FFF2-40B4-BE49-F238E27FC236}">
                <a16:creationId xmlns:a16="http://schemas.microsoft.com/office/drawing/2014/main" id="{F8A2C9D1-79E4-C22B-0007-066E760D15A3}"/>
              </a:ext>
            </a:extLst>
          </p:cNvPr>
          <p:cNvSpPr>
            <a:spLocks noChangeArrowheads="1"/>
          </p:cNvSpPr>
          <p:nvPr/>
        </p:nvSpPr>
        <p:spPr bwMode="auto">
          <a:xfrm>
            <a:off x="1642889" y="1675398"/>
            <a:ext cx="1220788" cy="889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 name="Rectangle 6">
            <a:extLst>
              <a:ext uri="{FF2B5EF4-FFF2-40B4-BE49-F238E27FC236}">
                <a16:creationId xmlns:a16="http://schemas.microsoft.com/office/drawing/2014/main" id="{D9C11103-B08A-E237-FF57-3B2A06E7B4D5}"/>
              </a:ext>
            </a:extLst>
          </p:cNvPr>
          <p:cNvSpPr>
            <a:spLocks noChangeArrowheads="1"/>
          </p:cNvSpPr>
          <p:nvPr/>
        </p:nvSpPr>
        <p:spPr bwMode="auto">
          <a:xfrm>
            <a:off x="2863677" y="2835861"/>
            <a:ext cx="1958975" cy="275748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1" name="Group 7">
            <a:extLst>
              <a:ext uri="{FF2B5EF4-FFF2-40B4-BE49-F238E27FC236}">
                <a16:creationId xmlns:a16="http://schemas.microsoft.com/office/drawing/2014/main" id="{8907DEB0-8D5C-6D18-F987-110FC4514720}"/>
              </a:ext>
            </a:extLst>
          </p:cNvPr>
          <p:cNvGrpSpPr>
            <a:grpSpLocks/>
          </p:cNvGrpSpPr>
          <p:nvPr/>
        </p:nvGrpSpPr>
        <p:grpSpPr bwMode="auto">
          <a:xfrm>
            <a:off x="2863677" y="2934286"/>
            <a:ext cx="239712" cy="306387"/>
            <a:chOff x="1125" y="1665"/>
            <a:chExt cx="151" cy="193"/>
          </a:xfrm>
          <a:solidFill>
            <a:schemeClr val="bg1"/>
          </a:solidFill>
        </p:grpSpPr>
        <p:sp>
          <p:nvSpPr>
            <p:cNvPr id="12" name="Rectangle 8">
              <a:extLst>
                <a:ext uri="{FF2B5EF4-FFF2-40B4-BE49-F238E27FC236}">
                  <a16:creationId xmlns:a16="http://schemas.microsoft.com/office/drawing/2014/main" id="{2E3E3152-C13E-F614-F344-371858CB8C51}"/>
                </a:ext>
              </a:extLst>
            </p:cNvPr>
            <p:cNvSpPr>
              <a:spLocks noChangeArrowheads="1"/>
            </p:cNvSpPr>
            <p:nvPr/>
          </p:nvSpPr>
          <p:spPr bwMode="gray">
            <a:xfrm>
              <a:off x="1125" y="1701"/>
              <a:ext cx="89" cy="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 name="Group 9">
              <a:extLst>
                <a:ext uri="{FF2B5EF4-FFF2-40B4-BE49-F238E27FC236}">
                  <a16:creationId xmlns:a16="http://schemas.microsoft.com/office/drawing/2014/main" id="{C65A0E47-2692-929E-8A49-A69A42B81FC9}"/>
                </a:ext>
              </a:extLst>
            </p:cNvPr>
            <p:cNvGrpSpPr>
              <a:grpSpLocks/>
            </p:cNvGrpSpPr>
            <p:nvPr/>
          </p:nvGrpSpPr>
          <p:grpSpPr bwMode="auto">
            <a:xfrm>
              <a:off x="1212" y="1665"/>
              <a:ext cx="64" cy="125"/>
              <a:chOff x="1212" y="1665"/>
              <a:chExt cx="64" cy="125"/>
            </a:xfrm>
            <a:grpFill/>
          </p:grpSpPr>
          <p:grpSp>
            <p:nvGrpSpPr>
              <p:cNvPr id="14" name="Group 10">
                <a:extLst>
                  <a:ext uri="{FF2B5EF4-FFF2-40B4-BE49-F238E27FC236}">
                    <a16:creationId xmlns:a16="http://schemas.microsoft.com/office/drawing/2014/main" id="{FDC25D3A-4752-51FC-DE62-7B53CAEB2F45}"/>
                  </a:ext>
                </a:extLst>
              </p:cNvPr>
              <p:cNvGrpSpPr>
                <a:grpSpLocks/>
              </p:cNvGrpSpPr>
              <p:nvPr/>
            </p:nvGrpSpPr>
            <p:grpSpPr bwMode="auto">
              <a:xfrm>
                <a:off x="1212" y="1665"/>
                <a:ext cx="63" cy="68"/>
                <a:chOff x="1212" y="1665"/>
                <a:chExt cx="63" cy="68"/>
              </a:xfrm>
              <a:grpFill/>
            </p:grpSpPr>
            <p:sp>
              <p:nvSpPr>
                <p:cNvPr id="18" name="Freeform 11">
                  <a:extLst>
                    <a:ext uri="{FF2B5EF4-FFF2-40B4-BE49-F238E27FC236}">
                      <a16:creationId xmlns:a16="http://schemas.microsoft.com/office/drawing/2014/main" id="{A16F92A0-85BC-BFE8-3214-80A455AFF1DC}"/>
                    </a:ext>
                  </a:extLst>
                </p:cNvPr>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Freeform 12">
                  <a:extLst>
                    <a:ext uri="{FF2B5EF4-FFF2-40B4-BE49-F238E27FC236}">
                      <a16:creationId xmlns:a16="http://schemas.microsoft.com/office/drawing/2014/main" id="{6C81D446-AFE5-6FED-EB18-6833DCA6092A}"/>
                    </a:ext>
                  </a:extLst>
                </p:cNvPr>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5" name="Group 13">
                <a:extLst>
                  <a:ext uri="{FF2B5EF4-FFF2-40B4-BE49-F238E27FC236}">
                    <a16:creationId xmlns:a16="http://schemas.microsoft.com/office/drawing/2014/main" id="{17D8AA96-AD35-5C6B-66F7-8077EFD448A8}"/>
                  </a:ext>
                </a:extLst>
              </p:cNvPr>
              <p:cNvGrpSpPr>
                <a:grpSpLocks/>
              </p:cNvGrpSpPr>
              <p:nvPr/>
            </p:nvGrpSpPr>
            <p:grpSpPr bwMode="auto">
              <a:xfrm>
                <a:off x="1212" y="1722"/>
                <a:ext cx="64" cy="68"/>
                <a:chOff x="1212" y="1722"/>
                <a:chExt cx="64" cy="68"/>
              </a:xfrm>
              <a:grpFill/>
            </p:grpSpPr>
            <p:sp>
              <p:nvSpPr>
                <p:cNvPr id="16" name="Freeform 14">
                  <a:extLst>
                    <a:ext uri="{FF2B5EF4-FFF2-40B4-BE49-F238E27FC236}">
                      <a16:creationId xmlns:a16="http://schemas.microsoft.com/office/drawing/2014/main" id="{7534CAED-BD03-5DFB-C1AC-47457082FD87}"/>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Freeform 15">
                  <a:extLst>
                    <a:ext uri="{FF2B5EF4-FFF2-40B4-BE49-F238E27FC236}">
                      <a16:creationId xmlns:a16="http://schemas.microsoft.com/office/drawing/2014/main" id="{CFFE27EB-52DA-9049-51C1-B5E88AB24839}"/>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20" name="Freeform 16">
            <a:extLst>
              <a:ext uri="{FF2B5EF4-FFF2-40B4-BE49-F238E27FC236}">
                <a16:creationId xmlns:a16="http://schemas.microsoft.com/office/drawing/2014/main" id="{AB79212C-7FD2-D863-C81F-D7584D532485}"/>
              </a:ext>
            </a:extLst>
          </p:cNvPr>
          <p:cNvSpPr>
            <a:spLocks/>
          </p:cNvSpPr>
          <p:nvPr/>
        </p:nvSpPr>
        <p:spPr bwMode="auto">
          <a:xfrm>
            <a:off x="2903364" y="2783473"/>
            <a:ext cx="138113" cy="146050"/>
          </a:xfrm>
          <a:custGeom>
            <a:avLst/>
            <a:gdLst>
              <a:gd name="T0" fmla="*/ 0 w 172"/>
              <a:gd name="T1" fmla="*/ 117475 h 184"/>
              <a:gd name="T2" fmla="*/ 24089 w 172"/>
              <a:gd name="T3" fmla="*/ 146050 h 184"/>
              <a:gd name="T4" fmla="*/ 138113 w 172"/>
              <a:gd name="T5" fmla="*/ 29369 h 184"/>
              <a:gd name="T6" fmla="*/ 114024 w 172"/>
              <a:gd name="T7" fmla="*/ 0 h 184"/>
              <a:gd name="T8" fmla="*/ 0 w 172"/>
              <a:gd name="T9" fmla="*/ 117475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Rectangle 17">
            <a:extLst>
              <a:ext uri="{FF2B5EF4-FFF2-40B4-BE49-F238E27FC236}">
                <a16:creationId xmlns:a16="http://schemas.microsoft.com/office/drawing/2014/main" id="{0F476B80-214C-BEB8-AA2A-7771E1D15552}"/>
              </a:ext>
            </a:extLst>
          </p:cNvPr>
          <p:cNvSpPr>
            <a:spLocks noChangeArrowheads="1"/>
          </p:cNvSpPr>
          <p:nvPr/>
        </p:nvSpPr>
        <p:spPr bwMode="auto">
          <a:xfrm>
            <a:off x="3006552" y="2799348"/>
            <a:ext cx="1865312"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2" name="Rectangle 18">
            <a:extLst>
              <a:ext uri="{FF2B5EF4-FFF2-40B4-BE49-F238E27FC236}">
                <a16:creationId xmlns:a16="http://schemas.microsoft.com/office/drawing/2014/main" id="{A7C650E1-3113-4047-A3B6-CA0C78B0404B}"/>
              </a:ext>
            </a:extLst>
          </p:cNvPr>
          <p:cNvSpPr>
            <a:spLocks noChangeArrowheads="1"/>
          </p:cNvSpPr>
          <p:nvPr/>
        </p:nvSpPr>
        <p:spPr bwMode="auto">
          <a:xfrm>
            <a:off x="2916064" y="2902536"/>
            <a:ext cx="1955800"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19">
            <a:extLst>
              <a:ext uri="{FF2B5EF4-FFF2-40B4-BE49-F238E27FC236}">
                <a16:creationId xmlns:a16="http://schemas.microsoft.com/office/drawing/2014/main" id="{98CD157C-07F8-610C-5091-93CFBC090FF7}"/>
              </a:ext>
            </a:extLst>
          </p:cNvPr>
          <p:cNvSpPr>
            <a:spLocks noChangeArrowheads="1"/>
          </p:cNvSpPr>
          <p:nvPr/>
        </p:nvSpPr>
        <p:spPr bwMode="auto">
          <a:xfrm>
            <a:off x="2858914" y="3248611"/>
            <a:ext cx="422275" cy="1887537"/>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4" name="Rectangle 20">
            <a:extLst>
              <a:ext uri="{FF2B5EF4-FFF2-40B4-BE49-F238E27FC236}">
                <a16:creationId xmlns:a16="http://schemas.microsoft.com/office/drawing/2014/main" id="{E9DD6460-FF69-6D57-E2FB-BA98F0AC6980}"/>
              </a:ext>
            </a:extLst>
          </p:cNvPr>
          <p:cNvSpPr>
            <a:spLocks noChangeArrowheads="1"/>
          </p:cNvSpPr>
          <p:nvPr/>
        </p:nvSpPr>
        <p:spPr bwMode="auto">
          <a:xfrm>
            <a:off x="2987502" y="3123198"/>
            <a:ext cx="17462" cy="120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5" name="Group 21">
            <a:extLst>
              <a:ext uri="{FF2B5EF4-FFF2-40B4-BE49-F238E27FC236}">
                <a16:creationId xmlns:a16="http://schemas.microsoft.com/office/drawing/2014/main" id="{FFAF35CB-6B3D-90C9-EFF2-5C384D654666}"/>
              </a:ext>
            </a:extLst>
          </p:cNvPr>
          <p:cNvGrpSpPr>
            <a:grpSpLocks/>
          </p:cNvGrpSpPr>
          <p:nvPr/>
        </p:nvGrpSpPr>
        <p:grpSpPr bwMode="auto">
          <a:xfrm>
            <a:off x="2871614" y="5174248"/>
            <a:ext cx="239713" cy="307975"/>
            <a:chOff x="1130" y="3076"/>
            <a:chExt cx="151" cy="194"/>
          </a:xfrm>
          <a:solidFill>
            <a:schemeClr val="bg1"/>
          </a:solidFill>
        </p:grpSpPr>
        <p:sp>
          <p:nvSpPr>
            <p:cNvPr id="26" name="Rectangle 22">
              <a:extLst>
                <a:ext uri="{FF2B5EF4-FFF2-40B4-BE49-F238E27FC236}">
                  <a16:creationId xmlns:a16="http://schemas.microsoft.com/office/drawing/2014/main" id="{C51D1B50-F1D5-FAC2-F1C4-DF28EC8855FC}"/>
                </a:ext>
              </a:extLst>
            </p:cNvPr>
            <p:cNvSpPr>
              <a:spLocks noChangeArrowheads="1"/>
            </p:cNvSpPr>
            <p:nvPr/>
          </p:nvSpPr>
          <p:spPr bwMode="auto">
            <a:xfrm>
              <a:off x="1130" y="3076"/>
              <a:ext cx="89" cy="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7" name="Group 23">
              <a:extLst>
                <a:ext uri="{FF2B5EF4-FFF2-40B4-BE49-F238E27FC236}">
                  <a16:creationId xmlns:a16="http://schemas.microsoft.com/office/drawing/2014/main" id="{6301FC88-933D-BD18-B40D-490F6D61D535}"/>
                </a:ext>
              </a:extLst>
            </p:cNvPr>
            <p:cNvGrpSpPr>
              <a:grpSpLocks/>
            </p:cNvGrpSpPr>
            <p:nvPr/>
          </p:nvGrpSpPr>
          <p:grpSpPr bwMode="auto">
            <a:xfrm>
              <a:off x="1217" y="3145"/>
              <a:ext cx="64" cy="125"/>
              <a:chOff x="1217" y="3145"/>
              <a:chExt cx="64" cy="125"/>
            </a:xfrm>
            <a:grpFill/>
          </p:grpSpPr>
          <p:grpSp>
            <p:nvGrpSpPr>
              <p:cNvPr id="28" name="Group 24">
                <a:extLst>
                  <a:ext uri="{FF2B5EF4-FFF2-40B4-BE49-F238E27FC236}">
                    <a16:creationId xmlns:a16="http://schemas.microsoft.com/office/drawing/2014/main" id="{96870E5F-8427-B0EC-8C1C-996705AD1B3C}"/>
                  </a:ext>
                </a:extLst>
              </p:cNvPr>
              <p:cNvGrpSpPr>
                <a:grpSpLocks/>
              </p:cNvGrpSpPr>
              <p:nvPr/>
            </p:nvGrpSpPr>
            <p:grpSpPr bwMode="auto">
              <a:xfrm>
                <a:off x="1217" y="3203"/>
                <a:ext cx="63" cy="67"/>
                <a:chOff x="1217" y="3203"/>
                <a:chExt cx="63" cy="67"/>
              </a:xfrm>
              <a:grpFill/>
            </p:grpSpPr>
            <p:sp>
              <p:nvSpPr>
                <p:cNvPr id="32" name="Freeform 25">
                  <a:extLst>
                    <a:ext uri="{FF2B5EF4-FFF2-40B4-BE49-F238E27FC236}">
                      <a16:creationId xmlns:a16="http://schemas.microsoft.com/office/drawing/2014/main" id="{1CB67CB4-976E-3131-E45F-EBFCC9F253F6}"/>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3" name="Freeform 26">
                  <a:extLst>
                    <a:ext uri="{FF2B5EF4-FFF2-40B4-BE49-F238E27FC236}">
                      <a16:creationId xmlns:a16="http://schemas.microsoft.com/office/drawing/2014/main" id="{5174C17A-13F9-38E4-0B88-479DCB166C1E}"/>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9" name="Group 27">
                <a:extLst>
                  <a:ext uri="{FF2B5EF4-FFF2-40B4-BE49-F238E27FC236}">
                    <a16:creationId xmlns:a16="http://schemas.microsoft.com/office/drawing/2014/main" id="{78C07F31-27DE-C0B9-9812-A30D23312116}"/>
                  </a:ext>
                </a:extLst>
              </p:cNvPr>
              <p:cNvGrpSpPr>
                <a:grpSpLocks/>
              </p:cNvGrpSpPr>
              <p:nvPr/>
            </p:nvGrpSpPr>
            <p:grpSpPr bwMode="auto">
              <a:xfrm>
                <a:off x="1217" y="3145"/>
                <a:ext cx="64" cy="67"/>
                <a:chOff x="1217" y="3145"/>
                <a:chExt cx="64" cy="67"/>
              </a:xfrm>
              <a:grpFill/>
            </p:grpSpPr>
            <p:sp>
              <p:nvSpPr>
                <p:cNvPr id="30" name="Freeform 28">
                  <a:extLst>
                    <a:ext uri="{FF2B5EF4-FFF2-40B4-BE49-F238E27FC236}">
                      <a16:creationId xmlns:a16="http://schemas.microsoft.com/office/drawing/2014/main" id="{55EE3E91-AC1F-33AC-FF0D-CF93501AE82E}"/>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Freeform 29">
                  <a:extLst>
                    <a:ext uri="{FF2B5EF4-FFF2-40B4-BE49-F238E27FC236}">
                      <a16:creationId xmlns:a16="http://schemas.microsoft.com/office/drawing/2014/main" id="{F4A86C10-AED9-DEE4-2339-48C62ED558D9}"/>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34" name="Rectangle 30">
            <a:extLst>
              <a:ext uri="{FF2B5EF4-FFF2-40B4-BE49-F238E27FC236}">
                <a16:creationId xmlns:a16="http://schemas.microsoft.com/office/drawing/2014/main" id="{B74BB33B-96A7-40BD-C555-17566D0A6004}"/>
              </a:ext>
            </a:extLst>
          </p:cNvPr>
          <p:cNvSpPr>
            <a:spLocks noChangeArrowheads="1"/>
          </p:cNvSpPr>
          <p:nvPr/>
        </p:nvSpPr>
        <p:spPr bwMode="auto">
          <a:xfrm>
            <a:off x="2863677" y="5145673"/>
            <a:ext cx="138112" cy="25400"/>
          </a:xfrm>
          <a:prstGeom prst="rect">
            <a:avLst/>
          </a:prstGeom>
          <a:solidFill>
            <a:schemeClr val="bg1"/>
          </a:solidFill>
          <a:ln>
            <a:noFill/>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31">
            <a:extLst>
              <a:ext uri="{FF2B5EF4-FFF2-40B4-BE49-F238E27FC236}">
                <a16:creationId xmlns:a16="http://schemas.microsoft.com/office/drawing/2014/main" id="{FCB07D2B-70E1-7683-DA71-4FA1D8D6C5D6}"/>
              </a:ext>
            </a:extLst>
          </p:cNvPr>
          <p:cNvSpPr>
            <a:spLocks noChangeArrowheads="1"/>
          </p:cNvSpPr>
          <p:nvPr/>
        </p:nvSpPr>
        <p:spPr bwMode="auto">
          <a:xfrm>
            <a:off x="2860502" y="5406023"/>
            <a:ext cx="155575" cy="76200"/>
          </a:xfrm>
          <a:prstGeom prst="rect">
            <a:avLst/>
          </a:prstGeom>
          <a:solidFill>
            <a:schemeClr val="bg1"/>
          </a:solidFill>
          <a:ln>
            <a:noFill/>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Freeform 32">
            <a:extLst>
              <a:ext uri="{FF2B5EF4-FFF2-40B4-BE49-F238E27FC236}">
                <a16:creationId xmlns:a16="http://schemas.microsoft.com/office/drawing/2014/main" id="{38E73C9E-00C0-D260-2A72-19CC884A596C}"/>
              </a:ext>
            </a:extLst>
          </p:cNvPr>
          <p:cNvSpPr>
            <a:spLocks/>
          </p:cNvSpPr>
          <p:nvPr/>
        </p:nvSpPr>
        <p:spPr bwMode="auto">
          <a:xfrm>
            <a:off x="2898602" y="5458411"/>
            <a:ext cx="136525" cy="146050"/>
          </a:xfrm>
          <a:custGeom>
            <a:avLst/>
            <a:gdLst>
              <a:gd name="T0" fmla="*/ 0 w 172"/>
              <a:gd name="T1" fmla="*/ 115261 h 185"/>
              <a:gd name="T2" fmla="*/ 23813 w 172"/>
              <a:gd name="T3" fmla="*/ 146050 h 185"/>
              <a:gd name="T4" fmla="*/ 136525 w 172"/>
              <a:gd name="T5" fmla="*/ 30789 h 185"/>
              <a:gd name="T6" fmla="*/ 112713 w 172"/>
              <a:gd name="T7" fmla="*/ 0 h 185"/>
              <a:gd name="T8" fmla="*/ 0 w 172"/>
              <a:gd name="T9" fmla="*/ 115261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7" name="Rectangle 33">
            <a:extLst>
              <a:ext uri="{FF2B5EF4-FFF2-40B4-BE49-F238E27FC236}">
                <a16:creationId xmlns:a16="http://schemas.microsoft.com/office/drawing/2014/main" id="{8EB2C3C4-28CD-AD72-6D1D-E2C2CD2409F3}"/>
              </a:ext>
            </a:extLst>
          </p:cNvPr>
          <p:cNvSpPr>
            <a:spLocks noChangeArrowheads="1"/>
          </p:cNvSpPr>
          <p:nvPr/>
        </p:nvSpPr>
        <p:spPr bwMode="auto">
          <a:xfrm>
            <a:off x="2993852" y="5475873"/>
            <a:ext cx="18669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8" name="Rectangle 34">
            <a:extLst>
              <a:ext uri="{FF2B5EF4-FFF2-40B4-BE49-F238E27FC236}">
                <a16:creationId xmlns:a16="http://schemas.microsoft.com/office/drawing/2014/main" id="{3A3734ED-9DFD-7932-19C2-869509FB3FD0}"/>
              </a:ext>
            </a:extLst>
          </p:cNvPr>
          <p:cNvSpPr>
            <a:spLocks noChangeArrowheads="1"/>
          </p:cNvSpPr>
          <p:nvPr/>
        </p:nvSpPr>
        <p:spPr bwMode="auto">
          <a:xfrm>
            <a:off x="2903364" y="5579061"/>
            <a:ext cx="1957388"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9" name="Freeform 35">
            <a:extLst>
              <a:ext uri="{FF2B5EF4-FFF2-40B4-BE49-F238E27FC236}">
                <a16:creationId xmlns:a16="http://schemas.microsoft.com/office/drawing/2014/main" id="{619E0CED-62D7-5462-885D-B3D131495AB0}"/>
              </a:ext>
            </a:extLst>
          </p:cNvPr>
          <p:cNvSpPr>
            <a:spLocks/>
          </p:cNvSpPr>
          <p:nvPr/>
        </p:nvSpPr>
        <p:spPr bwMode="auto">
          <a:xfrm>
            <a:off x="2857327" y="5448886"/>
            <a:ext cx="136525" cy="182562"/>
          </a:xfrm>
          <a:custGeom>
            <a:avLst/>
            <a:gdLst>
              <a:gd name="T0" fmla="*/ 4790 w 171"/>
              <a:gd name="T1" fmla="*/ 0 h 230"/>
              <a:gd name="T2" fmla="*/ 136525 w 171"/>
              <a:gd name="T3" fmla="*/ 19844 h 230"/>
              <a:gd name="T4" fmla="*/ 39121 w 171"/>
              <a:gd name="T5" fmla="*/ 182562 h 230"/>
              <a:gd name="T6" fmla="*/ 0 w 171"/>
              <a:gd name="T7" fmla="*/ 182562 h 230"/>
              <a:gd name="T8" fmla="*/ 4790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Freeform 36">
            <a:extLst>
              <a:ext uri="{FF2B5EF4-FFF2-40B4-BE49-F238E27FC236}">
                <a16:creationId xmlns:a16="http://schemas.microsoft.com/office/drawing/2014/main" id="{11864D8F-7001-C8B0-B07C-92C0B7628BB1}"/>
              </a:ext>
            </a:extLst>
          </p:cNvPr>
          <p:cNvSpPr>
            <a:spLocks/>
          </p:cNvSpPr>
          <p:nvPr/>
        </p:nvSpPr>
        <p:spPr bwMode="auto">
          <a:xfrm>
            <a:off x="3044652" y="4148723"/>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1" name="Rectangle 37">
            <a:extLst>
              <a:ext uri="{FF2B5EF4-FFF2-40B4-BE49-F238E27FC236}">
                <a16:creationId xmlns:a16="http://schemas.microsoft.com/office/drawing/2014/main" id="{1AFF6633-25E3-DB13-A097-8DE1D9807D30}"/>
              </a:ext>
            </a:extLst>
          </p:cNvPr>
          <p:cNvSpPr>
            <a:spLocks noChangeArrowheads="1"/>
          </p:cNvSpPr>
          <p:nvPr/>
        </p:nvSpPr>
        <p:spPr bwMode="auto">
          <a:xfrm>
            <a:off x="2871614" y="5618748"/>
            <a:ext cx="127000" cy="49213"/>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Freeform 38">
            <a:extLst>
              <a:ext uri="{FF2B5EF4-FFF2-40B4-BE49-F238E27FC236}">
                <a16:creationId xmlns:a16="http://schemas.microsoft.com/office/drawing/2014/main" id="{7E337485-0679-BA90-14AB-19F09CEA30DC}"/>
              </a:ext>
            </a:extLst>
          </p:cNvPr>
          <p:cNvSpPr>
            <a:spLocks/>
          </p:cNvSpPr>
          <p:nvPr/>
        </p:nvSpPr>
        <p:spPr bwMode="auto">
          <a:xfrm>
            <a:off x="3044652" y="378518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3" name="Freeform 39">
            <a:extLst>
              <a:ext uri="{FF2B5EF4-FFF2-40B4-BE49-F238E27FC236}">
                <a16:creationId xmlns:a16="http://schemas.microsoft.com/office/drawing/2014/main" id="{1FA90092-FBFD-9523-DA8A-0745A299BC58}"/>
              </a:ext>
            </a:extLst>
          </p:cNvPr>
          <p:cNvSpPr>
            <a:spLocks/>
          </p:cNvSpPr>
          <p:nvPr/>
        </p:nvSpPr>
        <p:spPr bwMode="auto">
          <a:xfrm>
            <a:off x="3044652" y="3461336"/>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4" name="Freeform 40">
            <a:extLst>
              <a:ext uri="{FF2B5EF4-FFF2-40B4-BE49-F238E27FC236}">
                <a16:creationId xmlns:a16="http://schemas.microsoft.com/office/drawing/2014/main" id="{B699373D-995A-235A-C4B4-18A084E08149}"/>
              </a:ext>
            </a:extLst>
          </p:cNvPr>
          <p:cNvSpPr>
            <a:spLocks/>
          </p:cNvSpPr>
          <p:nvPr/>
        </p:nvSpPr>
        <p:spPr bwMode="auto">
          <a:xfrm>
            <a:off x="3044652" y="4491623"/>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5" name="Freeform 41">
            <a:extLst>
              <a:ext uri="{FF2B5EF4-FFF2-40B4-BE49-F238E27FC236}">
                <a16:creationId xmlns:a16="http://schemas.microsoft.com/office/drawing/2014/main" id="{36B1A368-E5DE-DA62-D42C-46AFF3D41D90}"/>
              </a:ext>
            </a:extLst>
          </p:cNvPr>
          <p:cNvSpPr>
            <a:spLocks/>
          </p:cNvSpPr>
          <p:nvPr/>
        </p:nvSpPr>
        <p:spPr bwMode="auto">
          <a:xfrm>
            <a:off x="3044652" y="480753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6" name="Freeform 42">
            <a:extLst>
              <a:ext uri="{FF2B5EF4-FFF2-40B4-BE49-F238E27FC236}">
                <a16:creationId xmlns:a16="http://schemas.microsoft.com/office/drawing/2014/main" id="{762BB0EB-CE2E-EAB1-4572-447D5D879B7F}"/>
              </a:ext>
            </a:extLst>
          </p:cNvPr>
          <p:cNvSpPr>
            <a:spLocks/>
          </p:cNvSpPr>
          <p:nvPr/>
        </p:nvSpPr>
        <p:spPr bwMode="auto">
          <a:xfrm>
            <a:off x="1804814" y="2913648"/>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Rectangle 43">
            <a:extLst>
              <a:ext uri="{FF2B5EF4-FFF2-40B4-BE49-F238E27FC236}">
                <a16:creationId xmlns:a16="http://schemas.microsoft.com/office/drawing/2014/main" id="{E380A2E3-8306-DF2D-279E-684F57DF79FD}"/>
              </a:ext>
            </a:extLst>
          </p:cNvPr>
          <p:cNvSpPr>
            <a:spLocks noChangeArrowheads="1"/>
          </p:cNvSpPr>
          <p:nvPr/>
        </p:nvSpPr>
        <p:spPr bwMode="auto">
          <a:xfrm>
            <a:off x="1792114" y="2877136"/>
            <a:ext cx="911225"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8" name="Freeform 44">
            <a:extLst>
              <a:ext uri="{FF2B5EF4-FFF2-40B4-BE49-F238E27FC236}">
                <a16:creationId xmlns:a16="http://schemas.microsoft.com/office/drawing/2014/main" id="{EAC62A03-14F1-EFB1-90EE-109014B2A634}"/>
              </a:ext>
            </a:extLst>
          </p:cNvPr>
          <p:cNvSpPr>
            <a:spLocks/>
          </p:cNvSpPr>
          <p:nvPr/>
        </p:nvSpPr>
        <p:spPr bwMode="auto">
          <a:xfrm>
            <a:off x="2593802" y="2913648"/>
            <a:ext cx="109537" cy="123825"/>
          </a:xfrm>
          <a:custGeom>
            <a:avLst/>
            <a:gdLst>
              <a:gd name="T0" fmla="*/ 109537 w 138"/>
              <a:gd name="T1" fmla="*/ 123825 h 157"/>
              <a:gd name="T2" fmla="*/ 109537 w 138"/>
              <a:gd name="T3" fmla="*/ 0 h 157"/>
              <a:gd name="T4" fmla="*/ 0 w 138"/>
              <a:gd name="T5" fmla="*/ 0 h 157"/>
              <a:gd name="T6" fmla="*/ 109537 w 138"/>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9" name="Group 45">
            <a:extLst>
              <a:ext uri="{FF2B5EF4-FFF2-40B4-BE49-F238E27FC236}">
                <a16:creationId xmlns:a16="http://schemas.microsoft.com/office/drawing/2014/main" id="{572CEA34-B403-C8DB-A82E-D695C3C54EC2}"/>
              </a:ext>
            </a:extLst>
          </p:cNvPr>
          <p:cNvGrpSpPr>
            <a:grpSpLocks/>
          </p:cNvGrpSpPr>
          <p:nvPr/>
        </p:nvGrpSpPr>
        <p:grpSpPr bwMode="auto">
          <a:xfrm>
            <a:off x="1804814" y="2642186"/>
            <a:ext cx="901700" cy="168275"/>
            <a:chOff x="458" y="1481"/>
            <a:chExt cx="568" cy="106"/>
          </a:xfrm>
        </p:grpSpPr>
        <p:sp>
          <p:nvSpPr>
            <p:cNvPr id="50" name="Freeform 46">
              <a:extLst>
                <a:ext uri="{FF2B5EF4-FFF2-40B4-BE49-F238E27FC236}">
                  <a16:creationId xmlns:a16="http://schemas.microsoft.com/office/drawing/2014/main" id="{14E0AFF1-2D46-07D9-E606-745B33FA0BF2}"/>
                </a:ext>
              </a:extLst>
            </p:cNvPr>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Freeform 47">
              <a:extLst>
                <a:ext uri="{FF2B5EF4-FFF2-40B4-BE49-F238E27FC236}">
                  <a16:creationId xmlns:a16="http://schemas.microsoft.com/office/drawing/2014/main" id="{98832C1A-0E65-9D5F-2341-CD181368374D}"/>
                </a:ext>
              </a:extLst>
            </p:cNvPr>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2" name="Rectangle 48">
              <a:extLst>
                <a:ext uri="{FF2B5EF4-FFF2-40B4-BE49-F238E27FC236}">
                  <a16:creationId xmlns:a16="http://schemas.microsoft.com/office/drawing/2014/main" id="{4064A579-3DB6-4488-C8E0-8D4FD5FB7D2F}"/>
                </a:ext>
              </a:extLst>
            </p:cNvPr>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53" name="Freeform 49">
            <a:extLst>
              <a:ext uri="{FF2B5EF4-FFF2-40B4-BE49-F238E27FC236}">
                <a16:creationId xmlns:a16="http://schemas.microsoft.com/office/drawing/2014/main" id="{D4C270F5-FB5B-B114-1A3A-92A6E1B1A8A2}"/>
              </a:ext>
            </a:extLst>
          </p:cNvPr>
          <p:cNvSpPr>
            <a:spLocks/>
          </p:cNvSpPr>
          <p:nvPr/>
        </p:nvSpPr>
        <p:spPr bwMode="auto">
          <a:xfrm>
            <a:off x="1800052" y="5355223"/>
            <a:ext cx="109537" cy="123825"/>
          </a:xfrm>
          <a:custGeom>
            <a:avLst/>
            <a:gdLst>
              <a:gd name="T0" fmla="*/ 0 w 138"/>
              <a:gd name="T1" fmla="*/ 0 h 155"/>
              <a:gd name="T2" fmla="*/ 0 w 138"/>
              <a:gd name="T3" fmla="*/ 123825 h 155"/>
              <a:gd name="T4" fmla="*/ 109537 w 138"/>
              <a:gd name="T5" fmla="*/ 123825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4" name="Freeform 50">
            <a:extLst>
              <a:ext uri="{FF2B5EF4-FFF2-40B4-BE49-F238E27FC236}">
                <a16:creationId xmlns:a16="http://schemas.microsoft.com/office/drawing/2014/main" id="{9D0281A0-01E1-B5EA-84EE-6831553B9B27}"/>
              </a:ext>
            </a:extLst>
          </p:cNvPr>
          <p:cNvSpPr>
            <a:spLocks/>
          </p:cNvSpPr>
          <p:nvPr/>
        </p:nvSpPr>
        <p:spPr bwMode="auto">
          <a:xfrm>
            <a:off x="1803227" y="5591761"/>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5" name="Freeform 51">
            <a:extLst>
              <a:ext uri="{FF2B5EF4-FFF2-40B4-BE49-F238E27FC236}">
                <a16:creationId xmlns:a16="http://schemas.microsoft.com/office/drawing/2014/main" id="{D665DE28-C189-D25F-46CF-E7EFBC2C57C0}"/>
              </a:ext>
            </a:extLst>
          </p:cNvPr>
          <p:cNvSpPr>
            <a:spLocks/>
          </p:cNvSpPr>
          <p:nvPr/>
        </p:nvSpPr>
        <p:spPr bwMode="auto">
          <a:xfrm>
            <a:off x="2589039" y="5598111"/>
            <a:ext cx="109538" cy="123825"/>
          </a:xfrm>
          <a:custGeom>
            <a:avLst/>
            <a:gdLst>
              <a:gd name="T0" fmla="*/ 109538 w 139"/>
              <a:gd name="T1" fmla="*/ 123825 h 155"/>
              <a:gd name="T2" fmla="*/ 109538 w 139"/>
              <a:gd name="T3" fmla="*/ 0 h 155"/>
              <a:gd name="T4" fmla="*/ 0 w 139"/>
              <a:gd name="T5" fmla="*/ 0 h 155"/>
              <a:gd name="T6" fmla="*/ 109538 w 139"/>
              <a:gd name="T7" fmla="*/ 12382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6" name="Freeform 52">
            <a:extLst>
              <a:ext uri="{FF2B5EF4-FFF2-40B4-BE49-F238E27FC236}">
                <a16:creationId xmlns:a16="http://schemas.microsoft.com/office/drawing/2014/main" id="{058A933E-8A65-08BF-F0E1-23EA47C9BF9E}"/>
              </a:ext>
            </a:extLst>
          </p:cNvPr>
          <p:cNvSpPr>
            <a:spLocks/>
          </p:cNvSpPr>
          <p:nvPr/>
        </p:nvSpPr>
        <p:spPr bwMode="auto">
          <a:xfrm>
            <a:off x="2589039" y="5364748"/>
            <a:ext cx="109538" cy="123825"/>
          </a:xfrm>
          <a:custGeom>
            <a:avLst/>
            <a:gdLst>
              <a:gd name="T0" fmla="*/ 0 w 140"/>
              <a:gd name="T1" fmla="*/ 123825 h 157"/>
              <a:gd name="T2" fmla="*/ 109538 w 140"/>
              <a:gd name="T3" fmla="*/ 123825 h 157"/>
              <a:gd name="T4" fmla="*/ 109538 w 140"/>
              <a:gd name="T5" fmla="*/ 0 h 157"/>
              <a:gd name="T6" fmla="*/ 0 w 140"/>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Rectangle 53">
            <a:extLst>
              <a:ext uri="{FF2B5EF4-FFF2-40B4-BE49-F238E27FC236}">
                <a16:creationId xmlns:a16="http://schemas.microsoft.com/office/drawing/2014/main" id="{E98B6982-5B25-111A-33CE-6E3DA7D1E813}"/>
              </a:ext>
            </a:extLst>
          </p:cNvPr>
          <p:cNvSpPr>
            <a:spLocks noChangeArrowheads="1"/>
          </p:cNvSpPr>
          <p:nvPr/>
        </p:nvSpPr>
        <p:spPr bwMode="auto">
          <a:xfrm>
            <a:off x="1800052" y="5564773"/>
            <a:ext cx="911225" cy="396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Rectangle 54">
            <a:extLst>
              <a:ext uri="{FF2B5EF4-FFF2-40B4-BE49-F238E27FC236}">
                <a16:creationId xmlns:a16="http://schemas.microsoft.com/office/drawing/2014/main" id="{BB03BCF2-7C4E-E363-FE8C-D4AAD387F066}"/>
              </a:ext>
            </a:extLst>
          </p:cNvPr>
          <p:cNvSpPr>
            <a:spLocks noChangeArrowheads="1"/>
          </p:cNvSpPr>
          <p:nvPr/>
        </p:nvSpPr>
        <p:spPr bwMode="auto">
          <a:xfrm>
            <a:off x="1800052" y="5482223"/>
            <a:ext cx="903287"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9" name="Group 55">
            <a:extLst>
              <a:ext uri="{FF2B5EF4-FFF2-40B4-BE49-F238E27FC236}">
                <a16:creationId xmlns:a16="http://schemas.microsoft.com/office/drawing/2014/main" id="{EC0A2599-7E15-059B-BB6E-48EEFE5BB403}"/>
              </a:ext>
            </a:extLst>
          </p:cNvPr>
          <p:cNvGrpSpPr>
            <a:grpSpLocks/>
          </p:cNvGrpSpPr>
          <p:nvPr/>
        </p:nvGrpSpPr>
        <p:grpSpPr bwMode="auto">
          <a:xfrm>
            <a:off x="1634952" y="1686512"/>
            <a:ext cx="173037" cy="4605090"/>
            <a:chOff x="351" y="879"/>
            <a:chExt cx="109" cy="3173"/>
          </a:xfrm>
        </p:grpSpPr>
        <p:sp>
          <p:nvSpPr>
            <p:cNvPr id="60" name="Rectangle 56">
              <a:extLst>
                <a:ext uri="{FF2B5EF4-FFF2-40B4-BE49-F238E27FC236}">
                  <a16:creationId xmlns:a16="http://schemas.microsoft.com/office/drawing/2014/main" id="{09FFD972-6A52-611A-8EB6-A7C873744AD4}"/>
                </a:ext>
              </a:extLst>
            </p:cNvPr>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1" name="Rectangle 57">
              <a:extLst>
                <a:ext uri="{FF2B5EF4-FFF2-40B4-BE49-F238E27FC236}">
                  <a16:creationId xmlns:a16="http://schemas.microsoft.com/office/drawing/2014/main" id="{E4769DB9-69BE-F815-FCDF-46D180F0883F}"/>
                </a:ext>
              </a:extLst>
            </p:cNvPr>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62" name="Rectangle 58">
            <a:extLst>
              <a:ext uri="{FF2B5EF4-FFF2-40B4-BE49-F238E27FC236}">
                <a16:creationId xmlns:a16="http://schemas.microsoft.com/office/drawing/2014/main" id="{6BD88817-F883-149D-09D7-A3FD0500CE60}"/>
              </a:ext>
            </a:extLst>
          </p:cNvPr>
          <p:cNvSpPr>
            <a:spLocks noChangeArrowheads="1"/>
          </p:cNvSpPr>
          <p:nvPr/>
        </p:nvSpPr>
        <p:spPr bwMode="auto">
          <a:xfrm>
            <a:off x="2990677" y="5136148"/>
            <a:ext cx="34925" cy="141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3" name="Group 59">
            <a:extLst>
              <a:ext uri="{FF2B5EF4-FFF2-40B4-BE49-F238E27FC236}">
                <a16:creationId xmlns:a16="http://schemas.microsoft.com/office/drawing/2014/main" id="{50B85008-A158-6482-1094-A381C66B75E5}"/>
              </a:ext>
            </a:extLst>
          </p:cNvPr>
          <p:cNvGrpSpPr>
            <a:grpSpLocks/>
          </p:cNvGrpSpPr>
          <p:nvPr/>
        </p:nvGrpSpPr>
        <p:grpSpPr bwMode="auto">
          <a:xfrm>
            <a:off x="2871614" y="2780298"/>
            <a:ext cx="130175" cy="160338"/>
            <a:chOff x="1130" y="1568"/>
            <a:chExt cx="82" cy="101"/>
          </a:xfrm>
        </p:grpSpPr>
        <p:sp>
          <p:nvSpPr>
            <p:cNvPr id="64" name="Freeform 60">
              <a:extLst>
                <a:ext uri="{FF2B5EF4-FFF2-40B4-BE49-F238E27FC236}">
                  <a16:creationId xmlns:a16="http://schemas.microsoft.com/office/drawing/2014/main" id="{332143CB-644B-8441-FEBD-F887A3E4136F}"/>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Freeform 61">
              <a:extLst>
                <a:ext uri="{FF2B5EF4-FFF2-40B4-BE49-F238E27FC236}">
                  <a16:creationId xmlns:a16="http://schemas.microsoft.com/office/drawing/2014/main" id="{E5D7AEB0-708C-B38B-E9AD-225332441519}"/>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6" name="Rectangle 62">
            <a:extLst>
              <a:ext uri="{FF2B5EF4-FFF2-40B4-BE49-F238E27FC236}">
                <a16:creationId xmlns:a16="http://schemas.microsoft.com/office/drawing/2014/main" id="{1FA52D94-7494-75D8-8900-F47988F3D6E5}"/>
              </a:ext>
            </a:extLst>
          </p:cNvPr>
          <p:cNvSpPr>
            <a:spLocks noChangeArrowheads="1"/>
          </p:cNvSpPr>
          <p:nvPr/>
        </p:nvSpPr>
        <p:spPr bwMode="auto">
          <a:xfrm>
            <a:off x="2871614" y="2940636"/>
            <a:ext cx="125413" cy="47625"/>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7" name="Group 63">
            <a:extLst>
              <a:ext uri="{FF2B5EF4-FFF2-40B4-BE49-F238E27FC236}">
                <a16:creationId xmlns:a16="http://schemas.microsoft.com/office/drawing/2014/main" id="{E5F35A0D-23D6-18D6-6D21-5E0E52BCD242}"/>
              </a:ext>
            </a:extLst>
          </p:cNvPr>
          <p:cNvGrpSpPr>
            <a:grpSpLocks/>
          </p:cNvGrpSpPr>
          <p:nvPr/>
        </p:nvGrpSpPr>
        <p:grpSpPr bwMode="auto">
          <a:xfrm>
            <a:off x="2701752" y="1683337"/>
            <a:ext cx="171450" cy="4608264"/>
            <a:chOff x="1023" y="877"/>
            <a:chExt cx="108" cy="3174"/>
          </a:xfrm>
        </p:grpSpPr>
        <p:sp>
          <p:nvSpPr>
            <p:cNvPr id="68" name="Rectangle 64">
              <a:extLst>
                <a:ext uri="{FF2B5EF4-FFF2-40B4-BE49-F238E27FC236}">
                  <a16:creationId xmlns:a16="http://schemas.microsoft.com/office/drawing/2014/main" id="{9879D41D-5B26-0A5D-B470-2ECFE61F44E8}"/>
                </a:ext>
              </a:extLst>
            </p:cNvPr>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9" name="Rectangle 65">
              <a:extLst>
                <a:ext uri="{FF2B5EF4-FFF2-40B4-BE49-F238E27FC236}">
                  <a16:creationId xmlns:a16="http://schemas.microsoft.com/office/drawing/2014/main" id="{DD251143-C60E-6A9D-D52C-492A683E2CBA}"/>
                </a:ext>
              </a:extLst>
            </p:cNvPr>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70" name="Oval 66">
            <a:extLst>
              <a:ext uri="{FF2B5EF4-FFF2-40B4-BE49-F238E27FC236}">
                <a16:creationId xmlns:a16="http://schemas.microsoft.com/office/drawing/2014/main" id="{E8671D18-7471-6AD4-3CA4-19935770C4B7}"/>
              </a:ext>
            </a:extLst>
          </p:cNvPr>
          <p:cNvSpPr>
            <a:spLocks noChangeArrowheads="1"/>
          </p:cNvSpPr>
          <p:nvPr/>
        </p:nvSpPr>
        <p:spPr bwMode="auto">
          <a:xfrm>
            <a:off x="2354089" y="5039311"/>
            <a:ext cx="1082675" cy="914400"/>
          </a:xfrm>
          <a:prstGeom prst="ellipse">
            <a:avLst/>
          </a:prstGeom>
          <a:noFill/>
          <a:ln w="6667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1" name="Freeform 68">
            <a:extLst>
              <a:ext uri="{FF2B5EF4-FFF2-40B4-BE49-F238E27FC236}">
                <a16:creationId xmlns:a16="http://schemas.microsoft.com/office/drawing/2014/main" id="{7CED38FA-9C7D-4C0D-EC09-672F74FA326B}"/>
              </a:ext>
            </a:extLst>
          </p:cNvPr>
          <p:cNvSpPr>
            <a:spLocks/>
          </p:cNvSpPr>
          <p:nvPr/>
        </p:nvSpPr>
        <p:spPr bwMode="auto">
          <a:xfrm>
            <a:off x="3282777" y="5874336"/>
            <a:ext cx="1462087" cy="374650"/>
          </a:xfrm>
          <a:custGeom>
            <a:avLst/>
            <a:gdLst>
              <a:gd name="T0" fmla="*/ 0 w 921"/>
              <a:gd name="T1" fmla="*/ 0 h 236"/>
              <a:gd name="T2" fmla="*/ 609600 w 921"/>
              <a:gd name="T3" fmla="*/ 349250 h 236"/>
              <a:gd name="T4" fmla="*/ 1462087 w 921"/>
              <a:gd name="T5" fmla="*/ 157163 h 236"/>
              <a:gd name="T6" fmla="*/ 0 60000 65536"/>
              <a:gd name="T7" fmla="*/ 0 60000 65536"/>
              <a:gd name="T8" fmla="*/ 0 60000 65536"/>
            </a:gdLst>
            <a:ahLst/>
            <a:cxnLst>
              <a:cxn ang="T6">
                <a:pos x="T0" y="T1"/>
              </a:cxn>
              <a:cxn ang="T7">
                <a:pos x="T2" y="T3"/>
              </a:cxn>
              <a:cxn ang="T8">
                <a:pos x="T4" y="T5"/>
              </a:cxn>
            </a:cxnLst>
            <a:rect l="0" t="0" r="r" b="b"/>
            <a:pathLst>
              <a:path w="921" h="236">
                <a:moveTo>
                  <a:pt x="0" y="0"/>
                </a:moveTo>
                <a:cubicBezTo>
                  <a:pt x="115" y="102"/>
                  <a:pt x="231" y="204"/>
                  <a:pt x="384" y="220"/>
                </a:cubicBezTo>
                <a:cubicBezTo>
                  <a:pt x="537" y="236"/>
                  <a:pt x="729" y="167"/>
                  <a:pt x="921" y="99"/>
                </a:cubicBezTo>
              </a:path>
            </a:pathLst>
          </a:custGeom>
          <a:noFill/>
          <a:ln w="5715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72" name="Group 71">
            <a:extLst>
              <a:ext uri="{FF2B5EF4-FFF2-40B4-BE49-F238E27FC236}">
                <a16:creationId xmlns:a16="http://schemas.microsoft.com/office/drawing/2014/main" id="{9C3DC023-F5D5-726F-3ECC-05AB933E8CDD}"/>
              </a:ext>
            </a:extLst>
          </p:cNvPr>
          <p:cNvGrpSpPr/>
          <p:nvPr/>
        </p:nvGrpSpPr>
        <p:grpSpPr>
          <a:xfrm>
            <a:off x="5807968" y="1918888"/>
            <a:ext cx="5107434" cy="4216534"/>
            <a:chOff x="3892550" y="1988840"/>
            <a:chExt cx="5107434" cy="4216534"/>
          </a:xfrm>
        </p:grpSpPr>
        <p:pic>
          <p:nvPicPr>
            <p:cNvPr id="73" name="Picture 67">
              <a:extLst>
                <a:ext uri="{FF2B5EF4-FFF2-40B4-BE49-F238E27FC236}">
                  <a16:creationId xmlns:a16="http://schemas.microsoft.com/office/drawing/2014/main" id="{0C53BE11-E2C6-BEFB-D420-18778E2CBB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3892550" y="2043113"/>
              <a:ext cx="5062538"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73">
              <a:extLst>
                <a:ext uri="{FF2B5EF4-FFF2-40B4-BE49-F238E27FC236}">
                  <a16:creationId xmlns:a16="http://schemas.microsoft.com/office/drawing/2014/main" id="{518D866C-14DD-9D5F-4470-19C460D9F341}"/>
                </a:ext>
              </a:extLst>
            </p:cNvPr>
            <p:cNvSpPr txBox="1"/>
            <p:nvPr/>
          </p:nvSpPr>
          <p:spPr>
            <a:xfrm>
              <a:off x="6948264" y="1988840"/>
              <a:ext cx="2051720"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Weld Access Hole</a:t>
              </a:r>
            </a:p>
          </p:txBody>
        </p:sp>
        <p:sp>
          <p:nvSpPr>
            <p:cNvPr id="75" name="TextBox 74">
              <a:extLst>
                <a:ext uri="{FF2B5EF4-FFF2-40B4-BE49-F238E27FC236}">
                  <a16:creationId xmlns:a16="http://schemas.microsoft.com/office/drawing/2014/main" id="{48E58D8E-ADD2-5A17-7A47-34A0BE079C12}"/>
                </a:ext>
              </a:extLst>
            </p:cNvPr>
            <p:cNvSpPr txBox="1"/>
            <p:nvPr/>
          </p:nvSpPr>
          <p:spPr>
            <a:xfrm>
              <a:off x="7380312" y="4831308"/>
              <a:ext cx="1574776"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Beam Flange</a:t>
              </a:r>
            </a:p>
          </p:txBody>
        </p:sp>
        <p:sp>
          <p:nvSpPr>
            <p:cNvPr id="76" name="TextBox 75">
              <a:extLst>
                <a:ext uri="{FF2B5EF4-FFF2-40B4-BE49-F238E27FC236}">
                  <a16:creationId xmlns:a16="http://schemas.microsoft.com/office/drawing/2014/main" id="{CBCDD9EF-A175-4B2C-C1D4-31EBCBBBB9E6}"/>
                </a:ext>
              </a:extLst>
            </p:cNvPr>
            <p:cNvSpPr txBox="1"/>
            <p:nvPr/>
          </p:nvSpPr>
          <p:spPr>
            <a:xfrm>
              <a:off x="6948264" y="5466606"/>
              <a:ext cx="1574776"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Backup Bar</a:t>
              </a:r>
            </a:p>
          </p:txBody>
        </p:sp>
        <p:sp>
          <p:nvSpPr>
            <p:cNvPr id="77" name="TextBox 76">
              <a:extLst>
                <a:ext uri="{FF2B5EF4-FFF2-40B4-BE49-F238E27FC236}">
                  <a16:creationId xmlns:a16="http://schemas.microsoft.com/office/drawing/2014/main" id="{D0D8E7B0-8316-CC71-6B9C-FCCE3A665934}"/>
                </a:ext>
              </a:extLst>
            </p:cNvPr>
            <p:cNvSpPr txBox="1"/>
            <p:nvPr/>
          </p:nvSpPr>
          <p:spPr>
            <a:xfrm>
              <a:off x="4822550" y="5805264"/>
              <a:ext cx="1766665"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Column Flange</a:t>
              </a:r>
            </a:p>
          </p:txBody>
        </p:sp>
        <p:sp>
          <p:nvSpPr>
            <p:cNvPr id="78" name="TextBox 77">
              <a:extLst>
                <a:ext uri="{FF2B5EF4-FFF2-40B4-BE49-F238E27FC236}">
                  <a16:creationId xmlns:a16="http://schemas.microsoft.com/office/drawing/2014/main" id="{4CAC2445-584D-D54D-0A68-B522A3D40A70}"/>
                </a:ext>
              </a:extLst>
            </p:cNvPr>
            <p:cNvSpPr txBox="1"/>
            <p:nvPr/>
          </p:nvSpPr>
          <p:spPr>
            <a:xfrm>
              <a:off x="3892550" y="5471338"/>
              <a:ext cx="1083792" cy="400110"/>
            </a:xfrm>
            <a:prstGeom prst="rect">
              <a:avLst/>
            </a:prstGeom>
            <a:solidFill>
              <a:schemeClr val="bg1"/>
            </a:solidFill>
          </p:spPr>
          <p:txBody>
            <a:bodyPr wrap="square" rtlCol="0">
              <a:spAutoFit/>
            </a:bodyPr>
            <a:lstStyle/>
            <a:p>
              <a:pPr algn="r"/>
              <a:r>
                <a:rPr lang="en-US" sz="2000" b="1" dirty="0">
                  <a:latin typeface="Arial Narrow" panose="020B0606020202030204" pitchFamily="34" charset="0"/>
                </a:rPr>
                <a:t>Stiffener</a:t>
              </a:r>
            </a:p>
          </p:txBody>
        </p:sp>
      </p:grpSp>
    </p:spTree>
    <p:extLst>
      <p:ext uri="{BB962C8B-B14F-4D97-AF65-F5344CB8AC3E}">
        <p14:creationId xmlns:p14="http://schemas.microsoft.com/office/powerpoint/2010/main" val="10355987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37A85E-E071-1B04-4817-36F068CBEB8F}"/>
              </a:ext>
            </a:extLst>
          </p:cNvPr>
          <p:cNvSpPr>
            <a:spLocks noGrp="1"/>
          </p:cNvSpPr>
          <p:nvPr>
            <p:ph type="sldNum" sz="quarter" idx="40"/>
          </p:nvPr>
        </p:nvSpPr>
        <p:spPr/>
        <p:txBody>
          <a:bodyPr/>
          <a:lstStyle/>
          <a:p>
            <a:pPr>
              <a:defRPr/>
            </a:pPr>
            <a:fld id="{46425072-6E52-45A8-8A7E-A5B11BCA4176}" type="slidenum">
              <a:rPr lang="en-US" altLang="en-US" smtClean="0"/>
              <a:pPr>
                <a:defRPr/>
              </a:pPr>
              <a:t>210</a:t>
            </a:fld>
            <a:endParaRPr lang="en-US" altLang="en-US" dirty="0"/>
          </a:p>
        </p:txBody>
      </p:sp>
      <p:pic>
        <p:nvPicPr>
          <p:cNvPr id="3" name="Picture 2" descr="Apr28^10">
            <a:extLst>
              <a:ext uri="{FF2B5EF4-FFF2-40B4-BE49-F238E27FC236}">
                <a16:creationId xmlns:a16="http://schemas.microsoft.com/office/drawing/2014/main" id="{0FF16352-5831-1796-F763-F172A97157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31504" y="80628"/>
            <a:ext cx="8928992" cy="669674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5359098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5D578A6-10E6-6F94-12F9-1253EDDFD92F}"/>
              </a:ext>
            </a:extLst>
          </p:cNvPr>
          <p:cNvSpPr>
            <a:spLocks noGrp="1"/>
          </p:cNvSpPr>
          <p:nvPr>
            <p:ph type="sldNum" sz="quarter" idx="40"/>
          </p:nvPr>
        </p:nvSpPr>
        <p:spPr/>
        <p:txBody>
          <a:bodyPr/>
          <a:lstStyle/>
          <a:p>
            <a:pPr>
              <a:defRPr/>
            </a:pPr>
            <a:fld id="{46425072-6E52-45A8-8A7E-A5B11BCA4176}" type="slidenum">
              <a:rPr lang="en-US" altLang="en-US" smtClean="0"/>
              <a:pPr>
                <a:defRPr/>
              </a:pPr>
              <a:t>211</a:t>
            </a:fld>
            <a:endParaRPr lang="en-US" altLang="en-US" dirty="0"/>
          </a:p>
        </p:txBody>
      </p:sp>
      <p:pic>
        <p:nvPicPr>
          <p:cNvPr id="3" name="Picture 2" descr="Apr28^11">
            <a:extLst>
              <a:ext uri="{FF2B5EF4-FFF2-40B4-BE49-F238E27FC236}">
                <a16:creationId xmlns:a16="http://schemas.microsoft.com/office/drawing/2014/main" id="{E3F5AEFD-B3CD-0861-81F4-4F30541038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16663" y="69497"/>
            <a:ext cx="8958674" cy="6719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621979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A8379A7-162E-AFC6-1451-963CC3132BAC}"/>
              </a:ext>
            </a:extLst>
          </p:cNvPr>
          <p:cNvSpPr>
            <a:spLocks noGrp="1"/>
          </p:cNvSpPr>
          <p:nvPr>
            <p:ph type="sldNum" sz="quarter" idx="40"/>
          </p:nvPr>
        </p:nvSpPr>
        <p:spPr/>
        <p:txBody>
          <a:bodyPr/>
          <a:lstStyle/>
          <a:p>
            <a:pPr>
              <a:defRPr/>
            </a:pPr>
            <a:fld id="{46425072-6E52-45A8-8A7E-A5B11BCA4176}" type="slidenum">
              <a:rPr lang="en-US" altLang="en-US" smtClean="0"/>
              <a:pPr>
                <a:defRPr/>
              </a:pPr>
              <a:t>212</a:t>
            </a:fld>
            <a:endParaRPr lang="en-US" altLang="en-US" dirty="0"/>
          </a:p>
        </p:txBody>
      </p:sp>
      <p:pic>
        <p:nvPicPr>
          <p:cNvPr id="3" name="Picture 2" descr="continuity plate -5">
            <a:extLst>
              <a:ext uri="{FF2B5EF4-FFF2-40B4-BE49-F238E27FC236}">
                <a16:creationId xmlns:a16="http://schemas.microsoft.com/office/drawing/2014/main" id="{AF97EDEC-E5DA-C3BB-48A6-1F5E1CAB148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1093" y="65522"/>
            <a:ext cx="9909814" cy="672695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083420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Special Moment Frames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213</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spcBef>
                <a:spcPts val="0"/>
              </a:spcBef>
              <a:buNone/>
            </a:pPr>
            <a:r>
              <a:rPr lang="en-US" altLang="en-US" b="0" dirty="0">
                <a:latin typeface="+mn-lt"/>
              </a:rPr>
              <a:t>Requires</a:t>
            </a:r>
            <a:r>
              <a:rPr lang="en-US" altLang="en-US" b="1" dirty="0">
                <a:latin typeface="+mn-lt"/>
              </a:rPr>
              <a:t> </a:t>
            </a:r>
            <a:r>
              <a:rPr lang="en-US" altLang="en-US" b="1" i="1" dirty="0">
                <a:solidFill>
                  <a:schemeClr val="tx2"/>
                </a:solidFill>
                <a:latin typeface="+mn-lt"/>
              </a:rPr>
              <a:t>strong column - weak girder </a:t>
            </a:r>
            <a:r>
              <a:rPr lang="en-US" altLang="en-US" b="0" dirty="0">
                <a:latin typeface="+mn-lt"/>
              </a:rPr>
              <a:t>design for SMF (with a few exceptions)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  System Requirements</a:t>
            </a:r>
          </a:p>
        </p:txBody>
      </p:sp>
      <p:sp>
        <p:nvSpPr>
          <p:cNvPr id="5" name="Text Box 4">
            <a:extLst>
              <a:ext uri="{FF2B5EF4-FFF2-40B4-BE49-F238E27FC236}">
                <a16:creationId xmlns:a16="http://schemas.microsoft.com/office/drawing/2014/main" id="{9226327C-32D2-3F1C-BF72-42827330C9F0}"/>
              </a:ext>
            </a:extLst>
          </p:cNvPr>
          <p:cNvSpPr txBox="1">
            <a:spLocks noChangeArrowheads="1"/>
          </p:cNvSpPr>
          <p:nvPr/>
        </p:nvSpPr>
        <p:spPr bwMode="auto">
          <a:xfrm>
            <a:off x="719404" y="3429000"/>
            <a:ext cx="6350839" cy="16158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dirty="0"/>
              <a:t>Purpose of strong column – </a:t>
            </a:r>
          </a:p>
          <a:p>
            <a:pPr algn="ctr"/>
            <a:r>
              <a:rPr lang="en-US" altLang="en-US" sz="2800" dirty="0"/>
              <a:t>weak girder requirement:</a:t>
            </a:r>
          </a:p>
          <a:p>
            <a:pPr algn="ctr">
              <a:spcBef>
                <a:spcPts val="1800"/>
              </a:spcBef>
            </a:pPr>
            <a:r>
              <a:rPr lang="en-US" altLang="en-US" sz="2800" b="1" i="1" dirty="0">
                <a:solidFill>
                  <a:schemeClr val="tx2"/>
                </a:solidFill>
              </a:rPr>
              <a:t>Prevent Soft Story Collapse</a:t>
            </a:r>
          </a:p>
        </p:txBody>
      </p:sp>
      <p:grpSp>
        <p:nvGrpSpPr>
          <p:cNvPr id="6" name="Group 5">
            <a:extLst>
              <a:ext uri="{FF2B5EF4-FFF2-40B4-BE49-F238E27FC236}">
                <a16:creationId xmlns:a16="http://schemas.microsoft.com/office/drawing/2014/main" id="{7FFEC357-F9D0-4D34-1369-E0293F2D9E1F}"/>
              </a:ext>
            </a:extLst>
          </p:cNvPr>
          <p:cNvGrpSpPr>
            <a:grpSpLocks noChangeAspect="1"/>
          </p:cNvGrpSpPr>
          <p:nvPr/>
        </p:nvGrpSpPr>
        <p:grpSpPr>
          <a:xfrm>
            <a:off x="8256240" y="2790681"/>
            <a:ext cx="2382184" cy="3587937"/>
            <a:chOff x="3890963" y="223838"/>
            <a:chExt cx="4256087" cy="6410325"/>
          </a:xfrm>
        </p:grpSpPr>
        <p:pic>
          <p:nvPicPr>
            <p:cNvPr id="7" name="Picture 2" descr="MRF4">
              <a:extLst>
                <a:ext uri="{FF2B5EF4-FFF2-40B4-BE49-F238E27FC236}">
                  <a16:creationId xmlns:a16="http://schemas.microsoft.com/office/drawing/2014/main" id="{8C798C4B-7176-6397-3FA7-7A7901803BE7}"/>
                </a:ext>
              </a:extLst>
            </p:cNvPr>
            <p:cNvPicPr>
              <a:picLocks noChangeAspect="1" noChangeArrowheads="1"/>
            </p:cNvPicPr>
            <p:nvPr/>
          </p:nvPicPr>
          <p:blipFill>
            <a:blip r:embed="rId3" cstate="print"/>
            <a:srcRect/>
            <a:stretch>
              <a:fillRect/>
            </a:stretch>
          </p:blipFill>
          <p:spPr bwMode="blackGray">
            <a:xfrm>
              <a:off x="3890963" y="223838"/>
              <a:ext cx="4256087" cy="6410325"/>
            </a:xfrm>
            <a:prstGeom prst="rect">
              <a:avLst/>
            </a:prstGeom>
            <a:noFill/>
          </p:spPr>
        </p:pic>
        <p:grpSp>
          <p:nvGrpSpPr>
            <p:cNvPr id="8" name="Group 7">
              <a:extLst>
                <a:ext uri="{FF2B5EF4-FFF2-40B4-BE49-F238E27FC236}">
                  <a16:creationId xmlns:a16="http://schemas.microsoft.com/office/drawing/2014/main" id="{1386E4D1-2AC1-377D-9BC4-7E39E4034F07}"/>
                </a:ext>
              </a:extLst>
            </p:cNvPr>
            <p:cNvGrpSpPr/>
            <p:nvPr/>
          </p:nvGrpSpPr>
          <p:grpSpPr>
            <a:xfrm>
              <a:off x="4344784" y="3806260"/>
              <a:ext cx="3796638" cy="367443"/>
              <a:chOff x="4350412" y="3806260"/>
              <a:chExt cx="3796638" cy="367443"/>
            </a:xfrm>
          </p:grpSpPr>
          <p:sp>
            <p:nvSpPr>
              <p:cNvPr id="14" name="Freeform 14">
                <a:extLst>
                  <a:ext uri="{FF2B5EF4-FFF2-40B4-BE49-F238E27FC236}">
                    <a16:creationId xmlns:a16="http://schemas.microsoft.com/office/drawing/2014/main" id="{87C28FEF-29ED-8FAA-CF78-6FAA3543EAC8}"/>
                  </a:ext>
                </a:extLst>
              </p:cNvPr>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5" name="Freeform 15">
                <a:extLst>
                  <a:ext uri="{FF2B5EF4-FFF2-40B4-BE49-F238E27FC236}">
                    <a16:creationId xmlns:a16="http://schemas.microsoft.com/office/drawing/2014/main" id="{278F7205-3C8A-F8A0-8730-4A62CAF00C43}"/>
                  </a:ext>
                </a:extLst>
              </p:cNvPr>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nvGrpSpPr>
            <p:cNvPr id="11" name="Group 10">
              <a:extLst>
                <a:ext uri="{FF2B5EF4-FFF2-40B4-BE49-F238E27FC236}">
                  <a16:creationId xmlns:a16="http://schemas.microsoft.com/office/drawing/2014/main" id="{CC645564-538F-D0B7-7AF3-48C54FE3D86D}"/>
                </a:ext>
              </a:extLst>
            </p:cNvPr>
            <p:cNvGrpSpPr/>
            <p:nvPr/>
          </p:nvGrpSpPr>
          <p:grpSpPr>
            <a:xfrm flipH="1" flipV="1">
              <a:off x="4005012" y="6134054"/>
              <a:ext cx="3796638" cy="367443"/>
              <a:chOff x="4350412" y="3806260"/>
              <a:chExt cx="3796638" cy="367443"/>
            </a:xfrm>
          </p:grpSpPr>
          <p:sp>
            <p:nvSpPr>
              <p:cNvPr id="12" name="Freeform 12">
                <a:extLst>
                  <a:ext uri="{FF2B5EF4-FFF2-40B4-BE49-F238E27FC236}">
                    <a16:creationId xmlns:a16="http://schemas.microsoft.com/office/drawing/2014/main" id="{93349A53-7A46-A9D0-07DB-458054FF0D0E}"/>
                  </a:ext>
                </a:extLst>
              </p:cNvPr>
              <p:cNvSpPr/>
              <p:nvPr/>
            </p:nvSpPr>
            <p:spPr bwMode="auto">
              <a:xfrm>
                <a:off x="4350412"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sp>
            <p:nvSpPr>
              <p:cNvPr id="13" name="Freeform 13">
                <a:extLst>
                  <a:ext uri="{FF2B5EF4-FFF2-40B4-BE49-F238E27FC236}">
                    <a16:creationId xmlns:a16="http://schemas.microsoft.com/office/drawing/2014/main" id="{0D1EDA1A-529B-48D0-9595-9173AAE4CF30}"/>
                  </a:ext>
                </a:extLst>
              </p:cNvPr>
              <p:cNvSpPr/>
              <p:nvPr/>
            </p:nvSpPr>
            <p:spPr bwMode="auto">
              <a:xfrm>
                <a:off x="7835705" y="3806260"/>
                <a:ext cx="311345" cy="367443"/>
              </a:xfrm>
              <a:custGeom>
                <a:avLst/>
                <a:gdLst>
                  <a:gd name="connsiteX0" fmla="*/ 311345 w 311345"/>
                  <a:gd name="connsiteY0" fmla="*/ 8415 h 367443"/>
                  <a:gd name="connsiteX1" fmla="*/ 311345 w 311345"/>
                  <a:gd name="connsiteY1" fmla="*/ 70123 h 367443"/>
                  <a:gd name="connsiteX2" fmla="*/ 305735 w 311345"/>
                  <a:gd name="connsiteY2" fmla="*/ 137441 h 367443"/>
                  <a:gd name="connsiteX3" fmla="*/ 302930 w 311345"/>
                  <a:gd name="connsiteY3" fmla="*/ 193539 h 367443"/>
                  <a:gd name="connsiteX4" fmla="*/ 300125 w 311345"/>
                  <a:gd name="connsiteY4" fmla="*/ 241222 h 367443"/>
                  <a:gd name="connsiteX5" fmla="*/ 294516 w 311345"/>
                  <a:gd name="connsiteY5" fmla="*/ 291711 h 367443"/>
                  <a:gd name="connsiteX6" fmla="*/ 286101 w 311345"/>
                  <a:gd name="connsiteY6" fmla="*/ 367443 h 367443"/>
                  <a:gd name="connsiteX7" fmla="*/ 263662 w 311345"/>
                  <a:gd name="connsiteY7" fmla="*/ 308540 h 367443"/>
                  <a:gd name="connsiteX8" fmla="*/ 255247 w 311345"/>
                  <a:gd name="connsiteY8" fmla="*/ 221588 h 367443"/>
                  <a:gd name="connsiteX9" fmla="*/ 241222 w 311345"/>
                  <a:gd name="connsiteY9" fmla="*/ 154270 h 367443"/>
                  <a:gd name="connsiteX10" fmla="*/ 227198 w 311345"/>
                  <a:gd name="connsiteY10" fmla="*/ 103782 h 367443"/>
                  <a:gd name="connsiteX11" fmla="*/ 210368 w 311345"/>
                  <a:gd name="connsiteY11" fmla="*/ 81342 h 367443"/>
                  <a:gd name="connsiteX12" fmla="*/ 196344 w 311345"/>
                  <a:gd name="connsiteY12" fmla="*/ 67318 h 367443"/>
                  <a:gd name="connsiteX13" fmla="*/ 185124 w 311345"/>
                  <a:gd name="connsiteY13" fmla="*/ 56098 h 367443"/>
                  <a:gd name="connsiteX14" fmla="*/ 185124 w 311345"/>
                  <a:gd name="connsiteY14" fmla="*/ 56098 h 367443"/>
                  <a:gd name="connsiteX15" fmla="*/ 134636 w 311345"/>
                  <a:gd name="connsiteY15" fmla="*/ 75733 h 367443"/>
                  <a:gd name="connsiteX16" fmla="*/ 109392 w 311345"/>
                  <a:gd name="connsiteY16" fmla="*/ 92562 h 367443"/>
                  <a:gd name="connsiteX17" fmla="*/ 89757 w 311345"/>
                  <a:gd name="connsiteY17" fmla="*/ 117806 h 367443"/>
                  <a:gd name="connsiteX18" fmla="*/ 72928 w 311345"/>
                  <a:gd name="connsiteY18" fmla="*/ 145855 h 367443"/>
                  <a:gd name="connsiteX19" fmla="*/ 50489 w 311345"/>
                  <a:gd name="connsiteY19" fmla="*/ 176709 h 367443"/>
                  <a:gd name="connsiteX20" fmla="*/ 33659 w 311345"/>
                  <a:gd name="connsiteY20" fmla="*/ 218783 h 367443"/>
                  <a:gd name="connsiteX21" fmla="*/ 0 w 311345"/>
                  <a:gd name="connsiteY21" fmla="*/ 288906 h 367443"/>
                  <a:gd name="connsiteX22" fmla="*/ 11220 w 311345"/>
                  <a:gd name="connsiteY22" fmla="*/ 168295 h 367443"/>
                  <a:gd name="connsiteX23" fmla="*/ 14025 w 311345"/>
                  <a:gd name="connsiteY23" fmla="*/ 98172 h 367443"/>
                  <a:gd name="connsiteX24" fmla="*/ 16830 w 311345"/>
                  <a:gd name="connsiteY24" fmla="*/ 44879 h 367443"/>
                  <a:gd name="connsiteX25" fmla="*/ 22440 w 311345"/>
                  <a:gd name="connsiteY25" fmla="*/ 0 h 367443"/>
                  <a:gd name="connsiteX26" fmla="*/ 311345 w 311345"/>
                  <a:gd name="connsiteY26" fmla="*/ 8415 h 3674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11345" h="367443">
                    <a:moveTo>
                      <a:pt x="311345" y="8415"/>
                    </a:moveTo>
                    <a:lnTo>
                      <a:pt x="311345" y="70123"/>
                    </a:lnTo>
                    <a:lnTo>
                      <a:pt x="305735" y="137441"/>
                    </a:lnTo>
                    <a:lnTo>
                      <a:pt x="302930" y="193539"/>
                    </a:lnTo>
                    <a:lnTo>
                      <a:pt x="300125" y="241222"/>
                    </a:lnTo>
                    <a:lnTo>
                      <a:pt x="294516" y="291711"/>
                    </a:lnTo>
                    <a:lnTo>
                      <a:pt x="286101" y="367443"/>
                    </a:lnTo>
                    <a:lnTo>
                      <a:pt x="263662" y="308540"/>
                    </a:lnTo>
                    <a:lnTo>
                      <a:pt x="255247" y="221588"/>
                    </a:lnTo>
                    <a:lnTo>
                      <a:pt x="241222" y="154270"/>
                    </a:lnTo>
                    <a:lnTo>
                      <a:pt x="227198" y="103782"/>
                    </a:lnTo>
                    <a:lnTo>
                      <a:pt x="210368" y="81342"/>
                    </a:lnTo>
                    <a:lnTo>
                      <a:pt x="196344" y="67318"/>
                    </a:lnTo>
                    <a:lnTo>
                      <a:pt x="185124" y="56098"/>
                    </a:lnTo>
                    <a:lnTo>
                      <a:pt x="185124" y="56098"/>
                    </a:lnTo>
                    <a:lnTo>
                      <a:pt x="134636" y="75733"/>
                    </a:lnTo>
                    <a:lnTo>
                      <a:pt x="109392" y="92562"/>
                    </a:lnTo>
                    <a:lnTo>
                      <a:pt x="89757" y="117806"/>
                    </a:lnTo>
                    <a:lnTo>
                      <a:pt x="72928" y="145855"/>
                    </a:lnTo>
                    <a:lnTo>
                      <a:pt x="50489" y="176709"/>
                    </a:lnTo>
                    <a:lnTo>
                      <a:pt x="33659" y="218783"/>
                    </a:lnTo>
                    <a:lnTo>
                      <a:pt x="0" y="288906"/>
                    </a:lnTo>
                    <a:lnTo>
                      <a:pt x="11220" y="168295"/>
                    </a:lnTo>
                    <a:lnTo>
                      <a:pt x="14025" y="98172"/>
                    </a:lnTo>
                    <a:lnTo>
                      <a:pt x="16830" y="44879"/>
                    </a:lnTo>
                    <a:lnTo>
                      <a:pt x="22440" y="0"/>
                    </a:lnTo>
                    <a:lnTo>
                      <a:pt x="311345" y="8415"/>
                    </a:lnTo>
                    <a:close/>
                  </a:path>
                </a:pathLst>
              </a:custGeom>
              <a:solidFill>
                <a:srgbClr val="FF0000"/>
              </a:solidFill>
              <a:ln w="25400" cap="flat" cmpd="sng" algn="ctr">
                <a:noFill/>
                <a:prstDash val="solid"/>
                <a:round/>
                <a:headEnd type="none" w="med" len="med"/>
                <a:tailEnd type="none" w="med" len="med"/>
              </a:ln>
              <a:effectLst/>
            </p:spPr>
            <p:txBody>
              <a:bodyPr vert="horz" wrap="square" lIns="91440" tIns="45720" rIns="91440" bIns="45720" numCol="1" rtlCol="0" anchor="ctr" anchorCtr="0" compatLnSpc="1">
                <a:prstTxWarp prst="textNoShape">
                  <a:avLst/>
                </a:prstTxWarp>
                <a:spAutoFit/>
              </a:bodyPr>
              <a:lstStyle/>
              <a:p>
                <a:pPr marL="0" marR="0" indent="0" algn="ctr" defTabSz="914400" rtl="0" eaLnBrk="0" fontAlgn="base" latinLnBrk="0" hangingPunct="0">
                  <a:lnSpc>
                    <a:spcPct val="100000"/>
                  </a:lnSpc>
                  <a:spcBef>
                    <a:spcPct val="50000"/>
                  </a:spcBef>
                  <a:spcAft>
                    <a:spcPct val="0"/>
                  </a:spcAft>
                  <a:buClrTx/>
                  <a:buSzTx/>
                  <a:buFontTx/>
                  <a:buNone/>
                  <a:tabLst/>
                </a:pPr>
                <a:endParaRPr kumimoji="0" lang="en-US" sz="2400" b="0" i="0" u="none" strike="noStrike" cap="none" normalizeH="0" baseline="0">
                  <a:ln>
                    <a:noFill/>
                  </a:ln>
                  <a:solidFill>
                    <a:schemeClr val="tx1"/>
                  </a:solidFill>
                  <a:effectLst/>
                  <a:latin typeface="Arial" charset="0"/>
                </a:endParaRPr>
              </a:p>
            </p:txBody>
          </p:sp>
        </p:grpSp>
      </p:grpSp>
    </p:spTree>
    <p:extLst>
      <p:ext uri="{BB962C8B-B14F-4D97-AF65-F5344CB8AC3E}">
        <p14:creationId xmlns:p14="http://schemas.microsoft.com/office/powerpoint/2010/main" val="255407878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214</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800" b="0" dirty="0">
                <a:latin typeface="+mn-lt"/>
              </a:rPr>
              <a:t>The following relationship shall be satisfied at beam-to-column connections: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E3.4a  Moment Ratio</a:t>
            </a:r>
          </a:p>
        </p:txBody>
      </p:sp>
      <p:sp>
        <p:nvSpPr>
          <p:cNvPr id="16" name="Text Box 5">
            <a:extLst>
              <a:ext uri="{FF2B5EF4-FFF2-40B4-BE49-F238E27FC236}">
                <a16:creationId xmlns:a16="http://schemas.microsoft.com/office/drawing/2014/main" id="{6B64EF11-DABD-1D02-65A0-0F56BC6AE8F4}"/>
              </a:ext>
            </a:extLst>
          </p:cNvPr>
          <p:cNvSpPr txBox="1">
            <a:spLocks noChangeArrowheads="1"/>
          </p:cNvSpPr>
          <p:nvPr/>
        </p:nvSpPr>
        <p:spPr bwMode="auto">
          <a:xfrm>
            <a:off x="7176120" y="3885982"/>
            <a:ext cx="25202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sz="3200" i="1" dirty="0"/>
              <a:t>Eqn. (E3-1)</a:t>
            </a:r>
          </a:p>
        </p:txBody>
      </p:sp>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BD8E714D-DCC5-71A2-9147-ECA323482F47}"/>
                  </a:ext>
                </a:extLst>
              </p:cNvPr>
              <p:cNvSpPr txBox="1"/>
              <p:nvPr/>
            </p:nvSpPr>
            <p:spPr>
              <a:xfrm>
                <a:off x="2892368" y="3356477"/>
                <a:ext cx="4127011" cy="158607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400" i="1" smtClean="0">
                              <a:latin typeface="Cambria Math" panose="02040503050406030204" pitchFamily="18" charset="0"/>
                            </a:rPr>
                          </m:ctrlPr>
                        </m:fPr>
                        <m:num>
                          <m:nary>
                            <m:naryPr>
                              <m:chr m:val="∑"/>
                              <m:subHide m:val="on"/>
                              <m:supHide m:val="on"/>
                              <m:ctrlPr>
                                <a:rPr lang="en-US" sz="4400" i="1" smtClean="0">
                                  <a:latin typeface="Cambria Math" panose="02040503050406030204" pitchFamily="18" charset="0"/>
                                </a:rPr>
                              </m:ctrlPr>
                            </m:naryPr>
                            <m:sub/>
                            <m:sup/>
                            <m:e>
                              <m:sSubSup>
                                <m:sSubSupPr>
                                  <m:ctrlPr>
                                    <a:rPr lang="en-US" sz="4400" i="1" smtClean="0">
                                      <a:latin typeface="Cambria Math" panose="02040503050406030204" pitchFamily="18" charset="0"/>
                                    </a:rPr>
                                  </m:ctrlPr>
                                </m:sSubSupPr>
                                <m:e>
                                  <m:r>
                                    <m:rPr>
                                      <m:sty m:val="p"/>
                                    </m:rPr>
                                    <a:rPr lang="en-US" sz="4400" b="0" i="0" smtClean="0">
                                      <a:latin typeface="Cambria Math"/>
                                    </a:rPr>
                                    <m:t>M</m:t>
                                  </m:r>
                                </m:e>
                                <m:sub>
                                  <m:r>
                                    <m:rPr>
                                      <m:sty m:val="p"/>
                                    </m:rPr>
                                    <a:rPr lang="en-US" sz="4400" b="0" i="0" smtClean="0">
                                      <a:latin typeface="Cambria Math"/>
                                    </a:rPr>
                                    <m:t>pc</m:t>
                                  </m:r>
                                </m:sub>
                                <m:sup>
                                  <m:r>
                                    <a:rPr lang="en-US" sz="4400" b="0" i="0" smtClean="0">
                                      <a:latin typeface="Cambria Math"/>
                                    </a:rPr>
                                    <m:t>∗</m:t>
                                  </m:r>
                                </m:sup>
                              </m:sSubSup>
                            </m:e>
                          </m:nary>
                        </m:num>
                        <m:den>
                          <m:nary>
                            <m:naryPr>
                              <m:chr m:val="∑"/>
                              <m:subHide m:val="on"/>
                              <m:supHide m:val="on"/>
                              <m:ctrlPr>
                                <a:rPr lang="en-US" sz="4400" i="1">
                                  <a:latin typeface="Cambria Math" panose="02040503050406030204" pitchFamily="18" charset="0"/>
                                </a:rPr>
                              </m:ctrlPr>
                            </m:naryPr>
                            <m:sub/>
                            <m:sup/>
                            <m:e>
                              <m:sSubSup>
                                <m:sSubSupPr>
                                  <m:ctrlPr>
                                    <a:rPr lang="en-US" sz="4400" i="1">
                                      <a:latin typeface="Cambria Math" panose="02040503050406030204" pitchFamily="18" charset="0"/>
                                    </a:rPr>
                                  </m:ctrlPr>
                                </m:sSubSupPr>
                                <m:e>
                                  <m:r>
                                    <m:rPr>
                                      <m:sty m:val="p"/>
                                    </m:rPr>
                                    <a:rPr lang="en-US" sz="4400" i="0">
                                      <a:latin typeface="Cambria Math"/>
                                    </a:rPr>
                                    <m:t>M</m:t>
                                  </m:r>
                                </m:e>
                                <m:sub>
                                  <m:r>
                                    <m:rPr>
                                      <m:sty m:val="p"/>
                                    </m:rPr>
                                    <a:rPr lang="en-US" sz="4400" b="0" i="0" smtClean="0">
                                      <a:latin typeface="Cambria Math" panose="02040503050406030204" pitchFamily="18" charset="0"/>
                                    </a:rPr>
                                    <m:t>be</m:t>
                                  </m:r>
                                </m:sub>
                                <m:sup>
                                  <m:r>
                                    <a:rPr lang="en-US" sz="4400" i="0">
                                      <a:latin typeface="Cambria Math"/>
                                    </a:rPr>
                                    <m:t>∗</m:t>
                                  </m:r>
                                </m:sup>
                              </m:sSubSup>
                            </m:e>
                          </m:nary>
                        </m:den>
                      </m:f>
                      <m:r>
                        <a:rPr lang="en-US" sz="4400" i="0" smtClean="0">
                          <a:latin typeface="Cambria Math"/>
                          <a:ea typeface="Cambria Math"/>
                        </a:rPr>
                        <m:t>&gt;</m:t>
                      </m:r>
                      <m:r>
                        <a:rPr lang="en-US" sz="4400" b="0" i="0" smtClean="0">
                          <a:latin typeface="Cambria Math"/>
                          <a:ea typeface="Cambria Math"/>
                        </a:rPr>
                        <m:t>1.0</m:t>
                      </m:r>
                    </m:oMath>
                  </m:oMathPara>
                </a14:m>
                <a:endParaRPr lang="en-US" sz="4400" dirty="0"/>
              </a:p>
            </p:txBody>
          </p:sp>
        </mc:Choice>
        <mc:Fallback xmlns="">
          <p:sp>
            <p:nvSpPr>
              <p:cNvPr id="17" name="TextBox 16">
                <a:extLst>
                  <a:ext uri="{FF2B5EF4-FFF2-40B4-BE49-F238E27FC236}">
                    <a16:creationId xmlns:a16="http://schemas.microsoft.com/office/drawing/2014/main" id="{BD8E714D-DCC5-71A2-9147-ECA323482F47}"/>
                  </a:ext>
                </a:extLst>
              </p:cNvPr>
              <p:cNvSpPr txBox="1">
                <a:spLocks noRot="1" noChangeAspect="1" noMove="1" noResize="1" noEditPoints="1" noAdjustHandles="1" noChangeArrowheads="1" noChangeShapeType="1" noTextEdit="1"/>
              </p:cNvSpPr>
              <p:nvPr/>
            </p:nvSpPr>
            <p:spPr>
              <a:xfrm>
                <a:off x="2892368" y="3356477"/>
                <a:ext cx="4127011" cy="1586075"/>
              </a:xfrm>
              <a:prstGeom prst="rect">
                <a:avLst/>
              </a:prstGeom>
              <a:blipFill>
                <a:blip r:embed="rId4"/>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6833862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215</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E3.4a  Moment Ratio</a:t>
            </a:r>
          </a:p>
        </p:txBody>
      </p:sp>
      <p:sp>
        <p:nvSpPr>
          <p:cNvPr id="5" name="Text Box 6">
            <a:extLst>
              <a:ext uri="{FF2B5EF4-FFF2-40B4-BE49-F238E27FC236}">
                <a16:creationId xmlns:a16="http://schemas.microsoft.com/office/drawing/2014/main" id="{B2A93F7E-2DA3-8FA1-C05A-4EF48C682225}"/>
              </a:ext>
            </a:extLst>
          </p:cNvPr>
          <p:cNvSpPr txBox="1">
            <a:spLocks noChangeArrowheads="1"/>
          </p:cNvSpPr>
          <p:nvPr/>
        </p:nvSpPr>
        <p:spPr bwMode="auto">
          <a:xfrm>
            <a:off x="2085828" y="1988840"/>
            <a:ext cx="9046987"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dirty="0">
                <a:latin typeface="+mn-lt"/>
              </a:rPr>
              <a:t>the sum of the moments in the column above and below the joint at the intersection of the beam and column centerlines.</a:t>
            </a:r>
          </a:p>
          <a:p>
            <a:pPr algn="l"/>
            <a:br>
              <a:rPr lang="en-US" altLang="en-US" sz="1800" dirty="0">
                <a:latin typeface="+mn-lt"/>
              </a:rPr>
            </a:br>
            <a:r>
              <a:rPr lang="en-US" altLang="en-US" sz="1800" dirty="0">
                <a:latin typeface="+mn-lt"/>
              </a:rPr>
              <a:t>∑</a:t>
            </a:r>
            <a:r>
              <a:rPr lang="en-US" altLang="en-US" sz="1800" i="1" dirty="0">
                <a:latin typeface="+mn-lt"/>
              </a:rPr>
              <a:t>M</a:t>
            </a:r>
            <a:r>
              <a:rPr lang="en-US" altLang="en-US" sz="1800" i="1" baseline="30000" dirty="0">
                <a:latin typeface="+mn-lt"/>
              </a:rPr>
              <a:t>*</a:t>
            </a:r>
            <a:r>
              <a:rPr lang="en-US" altLang="en-US" sz="1800" i="1" baseline="-25000" dirty="0">
                <a:latin typeface="+mn-lt"/>
              </a:rPr>
              <a:t>pc</a:t>
            </a:r>
            <a:r>
              <a:rPr lang="en-US" altLang="en-US" sz="1800" dirty="0">
                <a:latin typeface="+mn-lt"/>
              </a:rPr>
              <a:t> is determined by summing the projections of the </a:t>
            </a:r>
            <a:r>
              <a:rPr lang="en-US" altLang="en-US" sz="1800" b="1" i="1" dirty="0">
                <a:solidFill>
                  <a:schemeClr val="tx2"/>
                </a:solidFill>
                <a:latin typeface="+mn-lt"/>
              </a:rPr>
              <a:t>nominal flexural strengths of the columns</a:t>
            </a:r>
            <a:r>
              <a:rPr lang="en-US" altLang="en-US" sz="1800" dirty="0">
                <a:latin typeface="+mn-lt"/>
              </a:rPr>
              <a:t> above and below the joint to the beam centerline with a reduction for the axial force in the column.</a:t>
            </a:r>
          </a:p>
          <a:p>
            <a:pPr algn="l"/>
            <a:endParaRPr lang="en-US" altLang="en-US" sz="1800" dirty="0">
              <a:latin typeface="+mn-lt"/>
            </a:endParaRPr>
          </a:p>
          <a:p>
            <a:pPr algn="l"/>
            <a:r>
              <a:rPr lang="en-US" altLang="en-US" sz="1800" dirty="0">
                <a:latin typeface="+mn-lt"/>
              </a:rPr>
              <a:t>It is permitted to take ∑</a:t>
            </a:r>
            <a:r>
              <a:rPr lang="en-US" altLang="en-US" sz="1800" i="1" dirty="0">
                <a:latin typeface="+mn-lt"/>
              </a:rPr>
              <a:t>M</a:t>
            </a:r>
            <a:r>
              <a:rPr lang="en-US" altLang="en-US" sz="1800" i="1" baseline="30000" dirty="0">
                <a:latin typeface="+mn-lt"/>
              </a:rPr>
              <a:t>*</a:t>
            </a:r>
            <a:r>
              <a:rPr lang="en-US" altLang="en-US" sz="1800" i="1" baseline="-25000" dirty="0">
                <a:latin typeface="+mn-lt"/>
              </a:rPr>
              <a:t>pc</a:t>
            </a:r>
            <a:r>
              <a:rPr lang="en-US" altLang="en-US" sz="1800" dirty="0">
                <a:latin typeface="+mn-lt"/>
              </a:rPr>
              <a:t> = ∑</a:t>
            </a:r>
            <a:r>
              <a:rPr lang="en-US" altLang="en-US" sz="1800" i="1" dirty="0" err="1">
                <a:latin typeface="+mn-lt"/>
              </a:rPr>
              <a:t>Z</a:t>
            </a:r>
            <a:r>
              <a:rPr lang="en-US" altLang="en-US" sz="1800" i="1" baseline="-25000" dirty="0" err="1">
                <a:latin typeface="+mn-lt"/>
              </a:rPr>
              <a:t>c</a:t>
            </a:r>
            <a:r>
              <a:rPr lang="en-US" altLang="en-US" sz="1800" i="1" dirty="0">
                <a:latin typeface="+mn-lt"/>
              </a:rPr>
              <a:t> </a:t>
            </a:r>
            <a:r>
              <a:rPr lang="en-US" altLang="en-US" sz="1800" dirty="0">
                <a:latin typeface="+mn-lt"/>
              </a:rPr>
              <a:t>(</a:t>
            </a:r>
            <a:r>
              <a:rPr lang="en-US" altLang="en-US" sz="1800" i="1" dirty="0">
                <a:latin typeface="+mn-lt"/>
              </a:rPr>
              <a:t> </a:t>
            </a:r>
            <a:r>
              <a:rPr lang="en-US" altLang="en-US" sz="1800" i="1" dirty="0" err="1">
                <a:latin typeface="+mn-lt"/>
              </a:rPr>
              <a:t>F</a:t>
            </a:r>
            <a:r>
              <a:rPr lang="en-US" altLang="en-US" sz="1800" i="1" baseline="-25000" dirty="0" err="1">
                <a:latin typeface="+mn-lt"/>
              </a:rPr>
              <a:t>yc</a:t>
            </a:r>
            <a:r>
              <a:rPr lang="en-US" altLang="en-US" sz="1800" i="1" dirty="0">
                <a:latin typeface="+mn-lt"/>
              </a:rPr>
              <a:t> – </a:t>
            </a:r>
            <a:r>
              <a:rPr lang="el-GR" altLang="en-US" sz="1800" i="1" dirty="0">
                <a:latin typeface="+mn-lt"/>
              </a:rPr>
              <a:t>α</a:t>
            </a:r>
            <a:r>
              <a:rPr lang="en-US" altLang="en-US" sz="1800" i="1" baseline="-25000" dirty="0">
                <a:latin typeface="+mn-lt"/>
              </a:rPr>
              <a:t>s</a:t>
            </a:r>
            <a:r>
              <a:rPr lang="en-US" altLang="en-US" sz="1800" i="1" dirty="0">
                <a:latin typeface="+mn-lt"/>
              </a:rPr>
              <a:t>P</a:t>
            </a:r>
            <a:r>
              <a:rPr lang="en-US" altLang="en-US" sz="1800" i="1" baseline="-25000" dirty="0">
                <a:latin typeface="+mn-lt"/>
              </a:rPr>
              <a:t>r </a:t>
            </a:r>
            <a:r>
              <a:rPr lang="en-US" altLang="en-US" sz="1800" i="1" dirty="0">
                <a:latin typeface="+mn-lt"/>
              </a:rPr>
              <a:t>/ A</a:t>
            </a:r>
            <a:r>
              <a:rPr lang="en-US" altLang="en-US" sz="1800" i="1" baseline="-25000" dirty="0">
                <a:latin typeface="+mn-lt"/>
              </a:rPr>
              <a:t>g </a:t>
            </a:r>
            <a:r>
              <a:rPr lang="en-US" altLang="en-US" sz="1800" i="1" dirty="0">
                <a:latin typeface="+mn-lt"/>
              </a:rPr>
              <a:t>)</a:t>
            </a:r>
            <a:endParaRPr lang="en-US" altLang="en-US" sz="1800" dirty="0">
              <a:latin typeface="+mn-lt"/>
            </a:endParaRPr>
          </a:p>
        </p:txBody>
      </p:sp>
      <p:sp>
        <p:nvSpPr>
          <p:cNvPr id="6" name="Text Box 8">
            <a:extLst>
              <a:ext uri="{FF2B5EF4-FFF2-40B4-BE49-F238E27FC236}">
                <a16:creationId xmlns:a16="http://schemas.microsoft.com/office/drawing/2014/main" id="{31AD9A96-32EC-2C07-EC17-F7D3DD0CB7D4}"/>
              </a:ext>
            </a:extLst>
          </p:cNvPr>
          <p:cNvSpPr txBox="1">
            <a:spLocks noChangeArrowheads="1"/>
          </p:cNvSpPr>
          <p:nvPr/>
        </p:nvSpPr>
        <p:spPr bwMode="auto">
          <a:xfrm>
            <a:off x="2063552" y="4494019"/>
            <a:ext cx="905792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lg"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dirty="0">
                <a:latin typeface="+mn-lt"/>
              </a:rPr>
              <a:t>the sum of the moments in the beams at the intersection of the beam and column centerlines.</a:t>
            </a:r>
          </a:p>
          <a:p>
            <a:pPr algn="l"/>
            <a:br>
              <a:rPr lang="en-US" altLang="en-US" sz="1800" dirty="0">
                <a:latin typeface="+mn-lt"/>
              </a:rPr>
            </a:br>
            <a:r>
              <a:rPr lang="en-US" altLang="en-US" sz="1800" dirty="0">
                <a:latin typeface="+mn-lt"/>
              </a:rPr>
              <a:t>∑</a:t>
            </a:r>
            <a:r>
              <a:rPr lang="en-US" altLang="en-US" sz="1800" i="1" dirty="0">
                <a:latin typeface="+mn-lt"/>
              </a:rPr>
              <a:t>M</a:t>
            </a:r>
            <a:r>
              <a:rPr lang="en-US" altLang="en-US" sz="1800" i="1" baseline="30000" dirty="0">
                <a:latin typeface="+mn-lt"/>
              </a:rPr>
              <a:t>*</a:t>
            </a:r>
            <a:r>
              <a:rPr lang="en-US" altLang="en-US" sz="1800" i="1" baseline="-25000" dirty="0" err="1">
                <a:latin typeface="+mn-lt"/>
              </a:rPr>
              <a:t>pb</a:t>
            </a:r>
            <a:r>
              <a:rPr lang="en-US" altLang="en-US" sz="1800" dirty="0">
                <a:latin typeface="+mn-lt"/>
              </a:rPr>
              <a:t> is determined by summing the projections of the </a:t>
            </a:r>
            <a:r>
              <a:rPr lang="en-US" altLang="en-US" sz="1800" b="1" i="1" dirty="0">
                <a:solidFill>
                  <a:schemeClr val="tx2"/>
                </a:solidFill>
                <a:latin typeface="+mn-lt"/>
              </a:rPr>
              <a:t>expected flexural strengths of the beams</a:t>
            </a:r>
            <a:r>
              <a:rPr lang="en-US" altLang="en-US" sz="1800" dirty="0">
                <a:latin typeface="+mn-lt"/>
              </a:rPr>
              <a:t> at the plastic hinge locations to the column centerline.</a:t>
            </a:r>
          </a:p>
          <a:p>
            <a:pPr algn="l"/>
            <a:endParaRPr lang="en-US" altLang="en-US" sz="1800" dirty="0">
              <a:latin typeface="+mn-lt"/>
            </a:endParaRPr>
          </a:p>
          <a:p>
            <a:pPr algn="l"/>
            <a:r>
              <a:rPr lang="en-US" altLang="en-US" sz="1800" dirty="0">
                <a:latin typeface="+mn-lt"/>
              </a:rPr>
              <a:t>It is permitted to take ∑</a:t>
            </a:r>
            <a:r>
              <a:rPr lang="en-US" altLang="en-US" sz="1800" i="1" dirty="0">
                <a:latin typeface="+mn-lt"/>
              </a:rPr>
              <a:t>M</a:t>
            </a:r>
            <a:r>
              <a:rPr lang="en-US" altLang="en-US" sz="1800" i="1" baseline="30000" dirty="0">
                <a:latin typeface="+mn-lt"/>
              </a:rPr>
              <a:t>*</a:t>
            </a:r>
            <a:r>
              <a:rPr lang="en-US" altLang="en-US" sz="1800" i="1" baseline="-25000" dirty="0">
                <a:latin typeface="+mn-lt"/>
              </a:rPr>
              <a:t>be</a:t>
            </a:r>
            <a:r>
              <a:rPr lang="en-US" altLang="en-US" sz="1800" dirty="0">
                <a:latin typeface="+mn-lt"/>
              </a:rPr>
              <a:t> = ∑(</a:t>
            </a:r>
            <a:r>
              <a:rPr lang="en-US" altLang="en-US" sz="1800" i="1" dirty="0">
                <a:latin typeface="+mn-lt"/>
              </a:rPr>
              <a:t> </a:t>
            </a:r>
            <a:r>
              <a:rPr lang="en-US" altLang="en-US" sz="1800" i="1" dirty="0" err="1">
                <a:latin typeface="+mn-lt"/>
              </a:rPr>
              <a:t>M</a:t>
            </a:r>
            <a:r>
              <a:rPr lang="en-US" altLang="en-US" sz="1800" i="1" baseline="-25000" dirty="0" err="1">
                <a:latin typeface="+mn-lt"/>
              </a:rPr>
              <a:t>pr</a:t>
            </a:r>
            <a:r>
              <a:rPr lang="en-US" altLang="en-US" sz="1800" i="1" dirty="0">
                <a:latin typeface="+mn-lt"/>
              </a:rPr>
              <a:t> + </a:t>
            </a:r>
            <a:r>
              <a:rPr lang="el-GR" altLang="en-US" sz="1800" i="1" dirty="0">
                <a:latin typeface="+mn-lt"/>
              </a:rPr>
              <a:t>α</a:t>
            </a:r>
            <a:r>
              <a:rPr lang="en-US" altLang="en-US" sz="1800" i="1" baseline="-25000" dirty="0" err="1">
                <a:latin typeface="+mn-lt"/>
              </a:rPr>
              <a:t>s</a:t>
            </a:r>
            <a:r>
              <a:rPr lang="en-US" altLang="en-US" sz="1800" i="1" dirty="0" err="1">
                <a:latin typeface="+mn-lt"/>
              </a:rPr>
              <a:t>M</a:t>
            </a:r>
            <a:r>
              <a:rPr lang="en-US" altLang="en-US" sz="1800" i="1" baseline="-25000" dirty="0" err="1">
                <a:latin typeface="+mn-lt"/>
              </a:rPr>
              <a:t>v</a:t>
            </a:r>
            <a:r>
              <a:rPr lang="en-US" altLang="en-US" sz="1800" i="1" baseline="-25000" dirty="0">
                <a:latin typeface="+mn-lt"/>
              </a:rPr>
              <a:t> </a:t>
            </a:r>
            <a:r>
              <a:rPr lang="en-US" altLang="en-US" sz="1800" i="1" dirty="0">
                <a:latin typeface="+mn-lt"/>
              </a:rPr>
              <a:t>)</a:t>
            </a:r>
            <a:endParaRPr lang="en-US" altLang="en-US" sz="1800" dirty="0">
              <a:latin typeface="+mn-lt"/>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2FFB1441-19C6-1DEF-B516-9BDAA9E5991B}"/>
                  </a:ext>
                </a:extLst>
              </p:cNvPr>
              <p:cNvSpPr txBox="1"/>
              <p:nvPr/>
            </p:nvSpPr>
            <p:spPr>
              <a:xfrm>
                <a:off x="767802" y="1967367"/>
                <a:ext cx="1416347" cy="49475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b="1" i="1" smtClean="0">
                              <a:latin typeface="Cambria Math" panose="02040503050406030204" pitchFamily="18" charset="0"/>
                            </a:rPr>
                          </m:ctrlPr>
                        </m:sSubSupPr>
                        <m:e>
                          <m:r>
                            <a:rPr lang="el-GR" sz="2400" b="1" i="1">
                              <a:latin typeface="Cambria Math"/>
                            </a:rPr>
                            <m:t>𝜮</m:t>
                          </m:r>
                          <m:r>
                            <a:rPr lang="en-US" sz="2400" b="1" i="1">
                              <a:latin typeface="Cambria Math"/>
                            </a:rPr>
                            <m:t> </m:t>
                          </m:r>
                          <m:r>
                            <a:rPr lang="en-US" sz="2400" b="1" i="1">
                              <a:latin typeface="Cambria Math"/>
                            </a:rPr>
                            <m:t>𝑴</m:t>
                          </m:r>
                        </m:e>
                        <m:sub>
                          <m:r>
                            <a:rPr lang="en-US" sz="2400" b="1" i="1">
                              <a:latin typeface="Cambria Math"/>
                            </a:rPr>
                            <m:t>𝒑𝒄</m:t>
                          </m:r>
                        </m:sub>
                        <m:sup>
                          <m:r>
                            <a:rPr lang="en-US" sz="2400" b="1" i="1">
                              <a:latin typeface="Cambria Math"/>
                            </a:rPr>
                            <m:t>∗</m:t>
                          </m:r>
                        </m:sup>
                      </m:sSubSup>
                      <m:r>
                        <a:rPr lang="en-US" sz="2400" b="1" i="1" smtClean="0">
                          <a:latin typeface="Cambria Math"/>
                        </a:rPr>
                        <m:t>=</m:t>
                      </m:r>
                    </m:oMath>
                  </m:oMathPara>
                </a14:m>
                <a:endParaRPr lang="en-US" sz="2400" b="1" dirty="0"/>
              </a:p>
            </p:txBody>
          </p:sp>
        </mc:Choice>
        <mc:Fallback xmlns="">
          <p:sp>
            <p:nvSpPr>
              <p:cNvPr id="7" name="TextBox 6">
                <a:extLst>
                  <a:ext uri="{FF2B5EF4-FFF2-40B4-BE49-F238E27FC236}">
                    <a16:creationId xmlns:a16="http://schemas.microsoft.com/office/drawing/2014/main" id="{2FFB1441-19C6-1DEF-B516-9BDAA9E5991B}"/>
                  </a:ext>
                </a:extLst>
              </p:cNvPr>
              <p:cNvSpPr txBox="1">
                <a:spLocks noRot="1" noChangeAspect="1" noMove="1" noResize="1" noEditPoints="1" noAdjustHandles="1" noChangeArrowheads="1" noChangeShapeType="1" noTextEdit="1"/>
              </p:cNvSpPr>
              <p:nvPr/>
            </p:nvSpPr>
            <p:spPr>
              <a:xfrm>
                <a:off x="767802" y="1967367"/>
                <a:ext cx="1416347" cy="494751"/>
              </a:xfrm>
              <a:prstGeom prst="rect">
                <a:avLst/>
              </a:prstGeom>
              <a:blipFill>
                <a:blip r:embed="rId4"/>
                <a:stretch>
                  <a:fillRect b="-74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EDD07892-83AF-16F6-7006-B81FB652C464}"/>
                  </a:ext>
                </a:extLst>
              </p:cNvPr>
              <p:cNvSpPr txBox="1"/>
              <p:nvPr/>
            </p:nvSpPr>
            <p:spPr>
              <a:xfrm>
                <a:off x="745525" y="4496894"/>
                <a:ext cx="1439155" cy="46269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Sup>
                        <m:sSubSupPr>
                          <m:ctrlPr>
                            <a:rPr lang="en-US" sz="2400" b="1" i="1" smtClean="0">
                              <a:latin typeface="Cambria Math" panose="02040503050406030204" pitchFamily="18" charset="0"/>
                            </a:rPr>
                          </m:ctrlPr>
                        </m:sSubSupPr>
                        <m:e>
                          <m:r>
                            <a:rPr lang="el-GR" sz="2400" b="1" i="1">
                              <a:latin typeface="Cambria Math"/>
                            </a:rPr>
                            <m:t>𝜮</m:t>
                          </m:r>
                          <m:r>
                            <a:rPr lang="en-US" sz="2400" b="1" i="1">
                              <a:latin typeface="Cambria Math"/>
                            </a:rPr>
                            <m:t> </m:t>
                          </m:r>
                          <m:r>
                            <a:rPr lang="en-US" sz="2400" b="1" i="1">
                              <a:latin typeface="Cambria Math"/>
                            </a:rPr>
                            <m:t>𝑴</m:t>
                          </m:r>
                        </m:e>
                        <m:sub>
                          <m:r>
                            <a:rPr lang="en-US" sz="2400" b="1" i="1" smtClean="0">
                              <a:latin typeface="Cambria Math" panose="02040503050406030204" pitchFamily="18" charset="0"/>
                            </a:rPr>
                            <m:t>𝒃𝒆</m:t>
                          </m:r>
                        </m:sub>
                        <m:sup>
                          <m:r>
                            <a:rPr lang="en-US" sz="2400" b="1" i="1">
                              <a:latin typeface="Cambria Math"/>
                            </a:rPr>
                            <m:t>∗</m:t>
                          </m:r>
                        </m:sup>
                      </m:sSubSup>
                      <m:r>
                        <a:rPr lang="en-US" sz="2400" b="1" i="1" smtClean="0">
                          <a:latin typeface="Cambria Math"/>
                        </a:rPr>
                        <m:t>=</m:t>
                      </m:r>
                    </m:oMath>
                  </m:oMathPara>
                </a14:m>
                <a:endParaRPr lang="en-US" sz="2400" b="1" dirty="0"/>
              </a:p>
            </p:txBody>
          </p:sp>
        </mc:Choice>
        <mc:Fallback xmlns="">
          <p:sp>
            <p:nvSpPr>
              <p:cNvPr id="8" name="TextBox 7">
                <a:extLst>
                  <a:ext uri="{FF2B5EF4-FFF2-40B4-BE49-F238E27FC236}">
                    <a16:creationId xmlns:a16="http://schemas.microsoft.com/office/drawing/2014/main" id="{EDD07892-83AF-16F6-7006-B81FB652C464}"/>
                  </a:ext>
                </a:extLst>
              </p:cNvPr>
              <p:cNvSpPr txBox="1">
                <a:spLocks noRot="1" noChangeAspect="1" noMove="1" noResize="1" noEditPoints="1" noAdjustHandles="1" noChangeArrowheads="1" noChangeShapeType="1" noTextEdit="1"/>
              </p:cNvSpPr>
              <p:nvPr/>
            </p:nvSpPr>
            <p:spPr>
              <a:xfrm>
                <a:off x="745525" y="4496894"/>
                <a:ext cx="1439155" cy="462691"/>
              </a:xfrm>
              <a:prstGeom prst="rect">
                <a:avLst/>
              </a:prstGeom>
              <a:blipFill>
                <a:blip r:embed="rId5"/>
                <a:stretch>
                  <a:fillRect b="-7895"/>
                </a:stretch>
              </a:blipFill>
            </p:spPr>
            <p:txBody>
              <a:bodyPr/>
              <a:lstStyle/>
              <a:p>
                <a:r>
                  <a:rPr lang="en-US">
                    <a:noFill/>
                  </a:rPr>
                  <a:t> </a:t>
                </a:r>
              </a:p>
            </p:txBody>
          </p:sp>
        </mc:Fallback>
      </mc:AlternateContent>
    </p:spTree>
    <p:extLst>
      <p:ext uri="{BB962C8B-B14F-4D97-AF65-F5344CB8AC3E}">
        <p14:creationId xmlns:p14="http://schemas.microsoft.com/office/powerpoint/2010/main" val="19882085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EFB3CE8-CE42-D8FD-1D8C-D638D7C64624}"/>
              </a:ext>
            </a:extLst>
          </p:cNvPr>
          <p:cNvSpPr>
            <a:spLocks noGrp="1"/>
          </p:cNvSpPr>
          <p:nvPr>
            <p:ph type="sldNum" sz="quarter" idx="40"/>
          </p:nvPr>
        </p:nvSpPr>
        <p:spPr/>
        <p:txBody>
          <a:bodyPr/>
          <a:lstStyle/>
          <a:p>
            <a:pPr>
              <a:defRPr/>
            </a:pPr>
            <a:fld id="{46425072-6E52-45A8-8A7E-A5B11BCA4176}" type="slidenum">
              <a:rPr lang="en-US" altLang="en-US" smtClean="0"/>
              <a:pPr>
                <a:defRPr/>
              </a:pPr>
              <a:t>216</a:t>
            </a:fld>
            <a:endParaRPr lang="en-US" altLang="en-US" dirty="0"/>
          </a:p>
        </p:txBody>
      </p:sp>
      <p:grpSp>
        <p:nvGrpSpPr>
          <p:cNvPr id="3" name="Group 2">
            <a:extLst>
              <a:ext uri="{FF2B5EF4-FFF2-40B4-BE49-F238E27FC236}">
                <a16:creationId xmlns:a16="http://schemas.microsoft.com/office/drawing/2014/main" id="{3B922D6A-AB66-259D-477C-5E881B8FD5DA}"/>
              </a:ext>
            </a:extLst>
          </p:cNvPr>
          <p:cNvGrpSpPr>
            <a:grpSpLocks/>
          </p:cNvGrpSpPr>
          <p:nvPr/>
        </p:nvGrpSpPr>
        <p:grpSpPr bwMode="auto">
          <a:xfrm>
            <a:off x="2279576" y="332656"/>
            <a:ext cx="8848725" cy="5886450"/>
            <a:chOff x="72" y="108"/>
            <a:chExt cx="5574" cy="3708"/>
          </a:xfrm>
        </p:grpSpPr>
        <p:grpSp>
          <p:nvGrpSpPr>
            <p:cNvPr id="4" name="Group 3">
              <a:extLst>
                <a:ext uri="{FF2B5EF4-FFF2-40B4-BE49-F238E27FC236}">
                  <a16:creationId xmlns:a16="http://schemas.microsoft.com/office/drawing/2014/main" id="{2083B909-AB0D-739E-9C44-4F012C9DC7DF}"/>
                </a:ext>
              </a:extLst>
            </p:cNvPr>
            <p:cNvGrpSpPr>
              <a:grpSpLocks/>
            </p:cNvGrpSpPr>
            <p:nvPr/>
          </p:nvGrpSpPr>
          <p:grpSpPr bwMode="auto">
            <a:xfrm>
              <a:off x="324" y="594"/>
              <a:ext cx="4068" cy="3060"/>
              <a:chOff x="726" y="594"/>
              <a:chExt cx="4068" cy="3060"/>
            </a:xfrm>
          </p:grpSpPr>
          <p:grpSp>
            <p:nvGrpSpPr>
              <p:cNvPr id="16" name="Group 4">
                <a:extLst>
                  <a:ext uri="{FF2B5EF4-FFF2-40B4-BE49-F238E27FC236}">
                    <a16:creationId xmlns:a16="http://schemas.microsoft.com/office/drawing/2014/main" id="{71833E8E-3477-FC68-E3C5-5DAE5364FB44}"/>
                  </a:ext>
                </a:extLst>
              </p:cNvPr>
              <p:cNvGrpSpPr>
                <a:grpSpLocks/>
              </p:cNvGrpSpPr>
              <p:nvPr/>
            </p:nvGrpSpPr>
            <p:grpSpPr bwMode="auto">
              <a:xfrm>
                <a:off x="2499" y="594"/>
                <a:ext cx="522" cy="3060"/>
                <a:chOff x="2499" y="594"/>
                <a:chExt cx="522" cy="3060"/>
              </a:xfrm>
            </p:grpSpPr>
            <p:sp>
              <p:nvSpPr>
                <p:cNvPr id="28" name="Rectangle 5">
                  <a:extLst>
                    <a:ext uri="{FF2B5EF4-FFF2-40B4-BE49-F238E27FC236}">
                      <a16:creationId xmlns:a16="http://schemas.microsoft.com/office/drawing/2014/main" id="{BFE2CBDC-3FCD-2941-4739-713FA01DE69B}"/>
                    </a:ext>
                  </a:extLst>
                </p:cNvPr>
                <p:cNvSpPr>
                  <a:spLocks noChangeArrowheads="1"/>
                </p:cNvSpPr>
                <p:nvPr/>
              </p:nvSpPr>
              <p:spPr bwMode="auto">
                <a:xfrm>
                  <a:off x="2499" y="594"/>
                  <a:ext cx="522" cy="3060"/>
                </a:xfrm>
                <a:prstGeom prst="rect">
                  <a:avLst/>
                </a:prstGeom>
                <a:solidFill>
                  <a:schemeClr val="accent5">
                    <a:lumMod val="40000"/>
                    <a:lumOff val="60000"/>
                  </a:schemeClr>
                </a:solidFill>
                <a:ln w="22225"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9" name="Line 6">
                  <a:extLst>
                    <a:ext uri="{FF2B5EF4-FFF2-40B4-BE49-F238E27FC236}">
                      <a16:creationId xmlns:a16="http://schemas.microsoft.com/office/drawing/2014/main" id="{C44244AE-6142-3024-A192-03EEE9CB3A64}"/>
                    </a:ext>
                  </a:extLst>
                </p:cNvPr>
                <p:cNvSpPr>
                  <a:spLocks noChangeShapeType="1"/>
                </p:cNvSpPr>
                <p:nvPr/>
              </p:nvSpPr>
              <p:spPr bwMode="auto">
                <a:xfrm>
                  <a:off x="2952" y="594"/>
                  <a:ext cx="0" cy="3060"/>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Line 7">
                  <a:extLst>
                    <a:ext uri="{FF2B5EF4-FFF2-40B4-BE49-F238E27FC236}">
                      <a16:creationId xmlns:a16="http://schemas.microsoft.com/office/drawing/2014/main" id="{EAE29F7A-FE02-1B9C-C61F-375956B36AD7}"/>
                    </a:ext>
                  </a:extLst>
                </p:cNvPr>
                <p:cNvSpPr>
                  <a:spLocks noChangeShapeType="1"/>
                </p:cNvSpPr>
                <p:nvPr/>
              </p:nvSpPr>
              <p:spPr bwMode="auto">
                <a:xfrm>
                  <a:off x="2574" y="594"/>
                  <a:ext cx="0" cy="3060"/>
                </a:xfrm>
                <a:prstGeom prst="line">
                  <a:avLst/>
                </a:prstGeom>
                <a:noFill/>
                <a:ln w="25400">
                  <a:solidFill>
                    <a:schemeClr val="tx1"/>
                  </a:solidFill>
                  <a:round/>
                  <a:headEnd/>
                  <a:tailEnd type="non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7" name="Group 8">
                <a:extLst>
                  <a:ext uri="{FF2B5EF4-FFF2-40B4-BE49-F238E27FC236}">
                    <a16:creationId xmlns:a16="http://schemas.microsoft.com/office/drawing/2014/main" id="{7234C5EA-9341-64A9-A3A3-39504A97AC45}"/>
                  </a:ext>
                </a:extLst>
              </p:cNvPr>
              <p:cNvGrpSpPr>
                <a:grpSpLocks/>
              </p:cNvGrpSpPr>
              <p:nvPr/>
            </p:nvGrpSpPr>
            <p:grpSpPr bwMode="auto">
              <a:xfrm>
                <a:off x="726" y="1770"/>
                <a:ext cx="4068" cy="708"/>
                <a:chOff x="726" y="1770"/>
                <a:chExt cx="4068" cy="708"/>
              </a:xfrm>
            </p:grpSpPr>
            <p:grpSp>
              <p:nvGrpSpPr>
                <p:cNvPr id="20" name="Group 9">
                  <a:extLst>
                    <a:ext uri="{FF2B5EF4-FFF2-40B4-BE49-F238E27FC236}">
                      <a16:creationId xmlns:a16="http://schemas.microsoft.com/office/drawing/2014/main" id="{A962A3B7-18EB-5C46-325D-3146768B7664}"/>
                    </a:ext>
                  </a:extLst>
                </p:cNvPr>
                <p:cNvGrpSpPr>
                  <a:grpSpLocks/>
                </p:cNvGrpSpPr>
                <p:nvPr/>
              </p:nvGrpSpPr>
              <p:grpSpPr bwMode="auto">
                <a:xfrm>
                  <a:off x="3021" y="1770"/>
                  <a:ext cx="1773" cy="708"/>
                  <a:chOff x="3021" y="1770"/>
                  <a:chExt cx="1773" cy="708"/>
                </a:xfrm>
              </p:grpSpPr>
              <p:sp>
                <p:nvSpPr>
                  <p:cNvPr id="25" name="Rectangle 10">
                    <a:extLst>
                      <a:ext uri="{FF2B5EF4-FFF2-40B4-BE49-F238E27FC236}">
                        <a16:creationId xmlns:a16="http://schemas.microsoft.com/office/drawing/2014/main" id="{B532F1AC-E38D-BD13-1EE5-753C86C97B05}"/>
                      </a:ext>
                    </a:extLst>
                  </p:cNvPr>
                  <p:cNvSpPr>
                    <a:spLocks noChangeArrowheads="1"/>
                  </p:cNvSpPr>
                  <p:nvPr/>
                </p:nvSpPr>
                <p:spPr bwMode="auto">
                  <a:xfrm>
                    <a:off x="3021" y="1770"/>
                    <a:ext cx="1773" cy="708"/>
                  </a:xfrm>
                  <a:prstGeom prst="rect">
                    <a:avLst/>
                  </a:prstGeom>
                  <a:solidFill>
                    <a:schemeClr val="accent5">
                      <a:lumMod val="40000"/>
                      <a:lumOff val="60000"/>
                    </a:schemeClr>
                  </a:solidFill>
                  <a:ln w="2540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Line 11">
                    <a:extLst>
                      <a:ext uri="{FF2B5EF4-FFF2-40B4-BE49-F238E27FC236}">
                        <a16:creationId xmlns:a16="http://schemas.microsoft.com/office/drawing/2014/main" id="{5789B75D-66D3-7DE6-7761-40D28DD6D857}"/>
                      </a:ext>
                    </a:extLst>
                  </p:cNvPr>
                  <p:cNvSpPr>
                    <a:spLocks noChangeShapeType="1"/>
                  </p:cNvSpPr>
                  <p:nvPr/>
                </p:nvSpPr>
                <p:spPr bwMode="auto">
                  <a:xfrm>
                    <a:off x="3021" y="1820"/>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7" name="Line 12">
                    <a:extLst>
                      <a:ext uri="{FF2B5EF4-FFF2-40B4-BE49-F238E27FC236}">
                        <a16:creationId xmlns:a16="http://schemas.microsoft.com/office/drawing/2014/main" id="{B841B663-593F-3F67-FB05-D115C16FC0B6}"/>
                      </a:ext>
                    </a:extLst>
                  </p:cNvPr>
                  <p:cNvSpPr>
                    <a:spLocks noChangeShapeType="1"/>
                  </p:cNvSpPr>
                  <p:nvPr/>
                </p:nvSpPr>
                <p:spPr bwMode="auto">
                  <a:xfrm>
                    <a:off x="3021" y="2424"/>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21" name="Group 13">
                  <a:extLst>
                    <a:ext uri="{FF2B5EF4-FFF2-40B4-BE49-F238E27FC236}">
                      <a16:creationId xmlns:a16="http://schemas.microsoft.com/office/drawing/2014/main" id="{CAA5136C-61BA-29EE-34A6-B732DAE9F705}"/>
                    </a:ext>
                  </a:extLst>
                </p:cNvPr>
                <p:cNvGrpSpPr>
                  <a:grpSpLocks/>
                </p:cNvGrpSpPr>
                <p:nvPr/>
              </p:nvGrpSpPr>
              <p:grpSpPr bwMode="auto">
                <a:xfrm>
                  <a:off x="726" y="1770"/>
                  <a:ext cx="1773" cy="708"/>
                  <a:chOff x="3021" y="1770"/>
                  <a:chExt cx="1773" cy="708"/>
                </a:xfrm>
              </p:grpSpPr>
              <p:sp>
                <p:nvSpPr>
                  <p:cNvPr id="22" name="Rectangle 14">
                    <a:extLst>
                      <a:ext uri="{FF2B5EF4-FFF2-40B4-BE49-F238E27FC236}">
                        <a16:creationId xmlns:a16="http://schemas.microsoft.com/office/drawing/2014/main" id="{FDD2596D-6503-AAE4-5119-00BE216D4F0D}"/>
                      </a:ext>
                    </a:extLst>
                  </p:cNvPr>
                  <p:cNvSpPr>
                    <a:spLocks noChangeArrowheads="1"/>
                  </p:cNvSpPr>
                  <p:nvPr/>
                </p:nvSpPr>
                <p:spPr bwMode="auto">
                  <a:xfrm>
                    <a:off x="3021" y="1770"/>
                    <a:ext cx="1773" cy="708"/>
                  </a:xfrm>
                  <a:prstGeom prst="rect">
                    <a:avLst/>
                  </a:prstGeom>
                  <a:solidFill>
                    <a:schemeClr val="accent5">
                      <a:lumMod val="40000"/>
                      <a:lumOff val="60000"/>
                    </a:schemeClr>
                  </a:solidFill>
                  <a:ln w="25400" algn="ctr">
                    <a:solidFill>
                      <a:schemeClr val="tx1"/>
                    </a:solidFill>
                    <a:miter lim="800000"/>
                    <a:headEnd/>
                    <a:tailEnd type="none" w="lg" len="lg"/>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Line 15">
                    <a:extLst>
                      <a:ext uri="{FF2B5EF4-FFF2-40B4-BE49-F238E27FC236}">
                        <a16:creationId xmlns:a16="http://schemas.microsoft.com/office/drawing/2014/main" id="{613AB1A0-140C-7813-9FDE-00134F10A9AB}"/>
                      </a:ext>
                    </a:extLst>
                  </p:cNvPr>
                  <p:cNvSpPr>
                    <a:spLocks noChangeShapeType="1"/>
                  </p:cNvSpPr>
                  <p:nvPr/>
                </p:nvSpPr>
                <p:spPr bwMode="auto">
                  <a:xfrm>
                    <a:off x="3021" y="1820"/>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16">
                    <a:extLst>
                      <a:ext uri="{FF2B5EF4-FFF2-40B4-BE49-F238E27FC236}">
                        <a16:creationId xmlns:a16="http://schemas.microsoft.com/office/drawing/2014/main" id="{94828221-C15A-F191-EC77-6A3110102E9D}"/>
                      </a:ext>
                    </a:extLst>
                  </p:cNvPr>
                  <p:cNvSpPr>
                    <a:spLocks noChangeShapeType="1"/>
                  </p:cNvSpPr>
                  <p:nvPr/>
                </p:nvSpPr>
                <p:spPr bwMode="auto">
                  <a:xfrm>
                    <a:off x="3021" y="2424"/>
                    <a:ext cx="1773" cy="0"/>
                  </a:xfrm>
                  <a:prstGeom prst="line">
                    <a:avLst/>
                  </a:prstGeom>
                  <a:noFill/>
                  <a:ln w="254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18" name="Rectangle 17">
                <a:extLst>
                  <a:ext uri="{FF2B5EF4-FFF2-40B4-BE49-F238E27FC236}">
                    <a16:creationId xmlns:a16="http://schemas.microsoft.com/office/drawing/2014/main" id="{9FA8152C-B07B-2003-9998-7B8790FFA46D}"/>
                  </a:ext>
                </a:extLst>
              </p:cNvPr>
              <p:cNvSpPr>
                <a:spLocks noChangeArrowheads="1"/>
              </p:cNvSpPr>
              <p:nvPr/>
            </p:nvSpPr>
            <p:spPr bwMode="auto">
              <a:xfrm>
                <a:off x="2574" y="1770"/>
                <a:ext cx="378" cy="50"/>
              </a:xfrm>
              <a:prstGeom prst="rect">
                <a:avLst/>
              </a:prstGeom>
              <a:solidFill>
                <a:schemeClr val="accent5">
                  <a:lumMod val="40000"/>
                  <a:lumOff val="60000"/>
                </a:schemeClr>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9" name="Rectangle 18">
                <a:extLst>
                  <a:ext uri="{FF2B5EF4-FFF2-40B4-BE49-F238E27FC236}">
                    <a16:creationId xmlns:a16="http://schemas.microsoft.com/office/drawing/2014/main" id="{20082C7F-B3BB-96C2-BB76-2076288AB369}"/>
                  </a:ext>
                </a:extLst>
              </p:cNvPr>
              <p:cNvSpPr>
                <a:spLocks noChangeArrowheads="1"/>
              </p:cNvSpPr>
              <p:nvPr/>
            </p:nvSpPr>
            <p:spPr bwMode="auto">
              <a:xfrm>
                <a:off x="2574" y="2424"/>
                <a:ext cx="378" cy="50"/>
              </a:xfrm>
              <a:prstGeom prst="rect">
                <a:avLst/>
              </a:prstGeom>
              <a:solidFill>
                <a:schemeClr val="accent5">
                  <a:lumMod val="40000"/>
                  <a:lumOff val="60000"/>
                </a:schemeClr>
              </a:solidFill>
              <a:ln w="2540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 name="Group 19">
              <a:extLst>
                <a:ext uri="{FF2B5EF4-FFF2-40B4-BE49-F238E27FC236}">
                  <a16:creationId xmlns:a16="http://schemas.microsoft.com/office/drawing/2014/main" id="{758B7E89-E0C7-901B-6646-C08F95B4B538}"/>
                </a:ext>
              </a:extLst>
            </p:cNvPr>
            <p:cNvGrpSpPr>
              <a:grpSpLocks/>
            </p:cNvGrpSpPr>
            <p:nvPr/>
          </p:nvGrpSpPr>
          <p:grpSpPr bwMode="auto">
            <a:xfrm>
              <a:off x="72" y="396"/>
              <a:ext cx="4590" cy="3420"/>
              <a:chOff x="474" y="396"/>
              <a:chExt cx="4590" cy="3420"/>
            </a:xfrm>
          </p:grpSpPr>
          <p:sp>
            <p:nvSpPr>
              <p:cNvPr id="14" name="Line 20">
                <a:extLst>
                  <a:ext uri="{FF2B5EF4-FFF2-40B4-BE49-F238E27FC236}">
                    <a16:creationId xmlns:a16="http://schemas.microsoft.com/office/drawing/2014/main" id="{4C62F82F-D0F9-427D-1635-A4FB31A2864E}"/>
                  </a:ext>
                </a:extLst>
              </p:cNvPr>
              <p:cNvSpPr>
                <a:spLocks noChangeShapeType="1"/>
              </p:cNvSpPr>
              <p:nvPr/>
            </p:nvSpPr>
            <p:spPr bwMode="auto">
              <a:xfrm>
                <a:off x="474" y="2118"/>
                <a:ext cx="4590" cy="0"/>
              </a:xfrm>
              <a:prstGeom prst="line">
                <a:avLst/>
              </a:prstGeom>
              <a:noFill/>
              <a:ln w="28575">
                <a:solidFill>
                  <a:schemeClr val="accent4"/>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5" name="Line 21">
                <a:extLst>
                  <a:ext uri="{FF2B5EF4-FFF2-40B4-BE49-F238E27FC236}">
                    <a16:creationId xmlns:a16="http://schemas.microsoft.com/office/drawing/2014/main" id="{BB86486D-A398-F369-C562-35A247C2B064}"/>
                  </a:ext>
                </a:extLst>
              </p:cNvPr>
              <p:cNvSpPr>
                <a:spLocks noChangeShapeType="1"/>
              </p:cNvSpPr>
              <p:nvPr/>
            </p:nvSpPr>
            <p:spPr bwMode="auto">
              <a:xfrm rot="5400000">
                <a:off x="1053" y="2106"/>
                <a:ext cx="3420" cy="0"/>
              </a:xfrm>
              <a:prstGeom prst="line">
                <a:avLst/>
              </a:prstGeom>
              <a:noFill/>
              <a:ln w="28575">
                <a:solidFill>
                  <a:schemeClr val="accent4"/>
                </a:solidFill>
                <a:prstDash val="lgDashDot"/>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grpSp>
        <p:sp>
          <p:nvSpPr>
            <p:cNvPr id="6" name="Oval 22">
              <a:extLst>
                <a:ext uri="{FF2B5EF4-FFF2-40B4-BE49-F238E27FC236}">
                  <a16:creationId xmlns:a16="http://schemas.microsoft.com/office/drawing/2014/main" id="{97B49A5E-A8BF-0322-ED02-052EF6B2A637}"/>
                </a:ext>
              </a:extLst>
            </p:cNvPr>
            <p:cNvSpPr>
              <a:spLocks noChangeArrowheads="1"/>
            </p:cNvSpPr>
            <p:nvPr/>
          </p:nvSpPr>
          <p:spPr bwMode="auto">
            <a:xfrm>
              <a:off x="2307" y="2076"/>
              <a:ext cx="96" cy="96"/>
            </a:xfrm>
            <a:prstGeom prst="ellipse">
              <a:avLst/>
            </a:prstGeom>
            <a:solidFill>
              <a:srgbClr val="B2B2B2"/>
            </a:solidFill>
            <a:ln w="25400" algn="ctr">
              <a:solidFill>
                <a:schemeClr val="bg2"/>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7" name="Text Box 23">
              <a:extLst>
                <a:ext uri="{FF2B5EF4-FFF2-40B4-BE49-F238E27FC236}">
                  <a16:creationId xmlns:a16="http://schemas.microsoft.com/office/drawing/2014/main" id="{8F723F21-A4BB-87BF-4BEF-1E7CCABDF7EA}"/>
                </a:ext>
              </a:extLst>
            </p:cNvPr>
            <p:cNvSpPr txBox="1">
              <a:spLocks noChangeArrowheads="1"/>
            </p:cNvSpPr>
            <p:nvPr/>
          </p:nvSpPr>
          <p:spPr bwMode="auto">
            <a:xfrm>
              <a:off x="2097" y="108"/>
              <a:ext cx="861"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8" name="Group 24">
              <a:extLst>
                <a:ext uri="{FF2B5EF4-FFF2-40B4-BE49-F238E27FC236}">
                  <a16:creationId xmlns:a16="http://schemas.microsoft.com/office/drawing/2014/main" id="{0DEB80E8-C7C4-A28D-053F-0FD94750C6C1}"/>
                </a:ext>
              </a:extLst>
            </p:cNvPr>
            <p:cNvGrpSpPr>
              <a:grpSpLocks/>
            </p:cNvGrpSpPr>
            <p:nvPr/>
          </p:nvGrpSpPr>
          <p:grpSpPr bwMode="auto">
            <a:xfrm>
              <a:off x="2046" y="115"/>
              <a:ext cx="1260" cy="323"/>
              <a:chOff x="2448" y="115"/>
              <a:chExt cx="1260" cy="323"/>
            </a:xfrm>
          </p:grpSpPr>
          <p:sp>
            <p:nvSpPr>
              <p:cNvPr id="12" name="Text Box 25">
                <a:extLst>
                  <a:ext uri="{FF2B5EF4-FFF2-40B4-BE49-F238E27FC236}">
                    <a16:creationId xmlns:a16="http://schemas.microsoft.com/office/drawing/2014/main" id="{A0CC721D-09DE-E399-1ACE-8E1FFB553FA2}"/>
                  </a:ext>
                </a:extLst>
              </p:cNvPr>
              <p:cNvSpPr txBox="1">
                <a:spLocks noChangeArrowheads="1"/>
              </p:cNvSpPr>
              <p:nvPr/>
            </p:nvSpPr>
            <p:spPr bwMode="auto">
              <a:xfrm>
                <a:off x="2634" y="115"/>
                <a:ext cx="1074" cy="25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C Column</a:t>
                </a:r>
              </a:p>
            </p:txBody>
          </p:sp>
          <p:sp>
            <p:nvSpPr>
              <p:cNvPr id="13" name="Text Box 26">
                <a:extLst>
                  <a:ext uri="{FF2B5EF4-FFF2-40B4-BE49-F238E27FC236}">
                    <a16:creationId xmlns:a16="http://schemas.microsoft.com/office/drawing/2014/main" id="{F55E1FAE-8FE9-F1E1-88CC-EFC24B038493}"/>
                  </a:ext>
                </a:extLst>
              </p:cNvPr>
              <p:cNvSpPr txBox="1">
                <a:spLocks noChangeArrowheads="1"/>
              </p:cNvSpPr>
              <p:nvPr/>
            </p:nvSpPr>
            <p:spPr bwMode="auto">
              <a:xfrm>
                <a:off x="2448" y="150"/>
                <a:ext cx="678"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dirty="0"/>
                  <a:t>L</a:t>
                </a:r>
              </a:p>
            </p:txBody>
          </p:sp>
        </p:grpSp>
        <p:grpSp>
          <p:nvGrpSpPr>
            <p:cNvPr id="9" name="Group 27">
              <a:extLst>
                <a:ext uri="{FF2B5EF4-FFF2-40B4-BE49-F238E27FC236}">
                  <a16:creationId xmlns:a16="http://schemas.microsoft.com/office/drawing/2014/main" id="{C7D51D79-40FF-8824-11AE-F6BE11C22A1B}"/>
                </a:ext>
              </a:extLst>
            </p:cNvPr>
            <p:cNvGrpSpPr>
              <a:grpSpLocks/>
            </p:cNvGrpSpPr>
            <p:nvPr/>
          </p:nvGrpSpPr>
          <p:grpSpPr bwMode="auto">
            <a:xfrm>
              <a:off x="4386" y="1974"/>
              <a:ext cx="1260" cy="323"/>
              <a:chOff x="2448" y="115"/>
              <a:chExt cx="1260" cy="323"/>
            </a:xfrm>
          </p:grpSpPr>
          <p:sp>
            <p:nvSpPr>
              <p:cNvPr id="10" name="Text Box 28">
                <a:extLst>
                  <a:ext uri="{FF2B5EF4-FFF2-40B4-BE49-F238E27FC236}">
                    <a16:creationId xmlns:a16="http://schemas.microsoft.com/office/drawing/2014/main" id="{696E0771-8A59-8E50-2480-EAA8A582E323}"/>
                  </a:ext>
                </a:extLst>
              </p:cNvPr>
              <p:cNvSpPr txBox="1">
                <a:spLocks noChangeArrowheads="1"/>
              </p:cNvSpPr>
              <p:nvPr/>
            </p:nvSpPr>
            <p:spPr bwMode="auto">
              <a:xfrm>
                <a:off x="2634" y="115"/>
                <a:ext cx="1074" cy="250"/>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a:t>C Beam</a:t>
                </a:r>
              </a:p>
            </p:txBody>
          </p:sp>
          <p:sp>
            <p:nvSpPr>
              <p:cNvPr id="11" name="Text Box 29">
                <a:extLst>
                  <a:ext uri="{FF2B5EF4-FFF2-40B4-BE49-F238E27FC236}">
                    <a16:creationId xmlns:a16="http://schemas.microsoft.com/office/drawing/2014/main" id="{70E590B3-5799-C450-EF32-DFBFDE0FC8F4}"/>
                  </a:ext>
                </a:extLst>
              </p:cNvPr>
              <p:cNvSpPr txBox="1">
                <a:spLocks noChangeArrowheads="1"/>
              </p:cNvSpPr>
              <p:nvPr/>
            </p:nvSpPr>
            <p:spPr bwMode="auto">
              <a:xfrm>
                <a:off x="2448" y="150"/>
                <a:ext cx="678" cy="288"/>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dirty="0"/>
                  <a:t>L</a:t>
                </a:r>
              </a:p>
            </p:txBody>
          </p:sp>
        </p:grpSp>
      </p:grpSp>
      <p:sp>
        <p:nvSpPr>
          <p:cNvPr id="31" name="Arc 30">
            <a:extLst>
              <a:ext uri="{FF2B5EF4-FFF2-40B4-BE49-F238E27FC236}">
                <a16:creationId xmlns:a16="http://schemas.microsoft.com/office/drawing/2014/main" id="{B3E48D14-5507-3DD2-4456-7B57EF47D726}"/>
              </a:ext>
            </a:extLst>
          </p:cNvPr>
          <p:cNvSpPr>
            <a:spLocks/>
          </p:cNvSpPr>
          <p:nvPr/>
        </p:nvSpPr>
        <p:spPr bwMode="auto">
          <a:xfrm rot="12583133" flipV="1">
            <a:off x="5759376" y="3150469"/>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Arc 31">
            <a:extLst>
              <a:ext uri="{FF2B5EF4-FFF2-40B4-BE49-F238E27FC236}">
                <a16:creationId xmlns:a16="http://schemas.microsoft.com/office/drawing/2014/main" id="{3759B7EB-24DA-AB06-C190-B823AB067E74}"/>
              </a:ext>
            </a:extLst>
          </p:cNvPr>
          <p:cNvSpPr>
            <a:spLocks/>
          </p:cNvSpPr>
          <p:nvPr/>
        </p:nvSpPr>
        <p:spPr bwMode="auto">
          <a:xfrm rot="12583133" flipH="1">
            <a:off x="5759376" y="3614019"/>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2"/>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3" name="Arc 32">
            <a:extLst>
              <a:ext uri="{FF2B5EF4-FFF2-40B4-BE49-F238E27FC236}">
                <a16:creationId xmlns:a16="http://schemas.microsoft.com/office/drawing/2014/main" id="{DC317FC1-07D1-8B40-A5F4-2700CA658C74}"/>
              </a:ext>
            </a:extLst>
          </p:cNvPr>
          <p:cNvSpPr>
            <a:spLocks/>
          </p:cNvSpPr>
          <p:nvPr/>
        </p:nvSpPr>
        <p:spPr bwMode="auto">
          <a:xfrm rot="3571637" flipH="1" flipV="1">
            <a:off x="5594276" y="3398119"/>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4" name="Arc 33">
            <a:extLst>
              <a:ext uri="{FF2B5EF4-FFF2-40B4-BE49-F238E27FC236}">
                <a16:creationId xmlns:a16="http://schemas.microsoft.com/office/drawing/2014/main" id="{336DD6FD-E3BD-A03E-D3F3-9DC42376E0FD}"/>
              </a:ext>
            </a:extLst>
          </p:cNvPr>
          <p:cNvSpPr>
            <a:spLocks/>
          </p:cNvSpPr>
          <p:nvPr/>
        </p:nvSpPr>
        <p:spPr bwMode="auto">
          <a:xfrm rot="3571637">
            <a:off x="5938763" y="3383832"/>
            <a:ext cx="307975" cy="241300"/>
          </a:xfrm>
          <a:custGeom>
            <a:avLst/>
            <a:gdLst>
              <a:gd name="T0" fmla="*/ 0 w 21600"/>
              <a:gd name="T1" fmla="*/ 0 h 21600"/>
              <a:gd name="T2" fmla="*/ 307975 w 21600"/>
              <a:gd name="T3" fmla="*/ 241300 h 21600"/>
              <a:gd name="T4" fmla="*/ 0 w 21600"/>
              <a:gd name="T5" fmla="*/ 241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28575">
            <a:solidFill>
              <a:schemeClr val="tx1"/>
            </a:solidFill>
            <a:round/>
            <a:headEnd/>
            <a:tailEnd type="triangle" w="lg" len="lg"/>
          </a:ln>
          <a:effectLst/>
          <a:extLst>
            <a:ext uri="{909E8E84-426E-40DD-AFC4-6F175D3DCCD1}">
              <a14:hiddenFill xmlns:a14="http://schemas.microsoft.com/office/drawing/2010/main">
                <a:solidFill>
                  <a:srgbClr val="B2B2B2"/>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5" name="Text Box 34">
            <a:extLst>
              <a:ext uri="{FF2B5EF4-FFF2-40B4-BE49-F238E27FC236}">
                <a16:creationId xmlns:a16="http://schemas.microsoft.com/office/drawing/2014/main" id="{C5757D38-DB0A-4F5F-1D42-3AC553F012BF}"/>
              </a:ext>
            </a:extLst>
          </p:cNvPr>
          <p:cNvSpPr txBox="1">
            <a:spLocks noChangeArrowheads="1"/>
          </p:cNvSpPr>
          <p:nvPr/>
        </p:nvSpPr>
        <p:spPr bwMode="auto">
          <a:xfrm>
            <a:off x="2803451" y="2068090"/>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latin typeface="+mn-lt"/>
              </a:rPr>
              <a:t>M*</a:t>
            </a:r>
            <a:r>
              <a:rPr lang="en-US" altLang="en-US" b="1" i="1" baseline="-25000" dirty="0">
                <a:solidFill>
                  <a:schemeClr val="tx2"/>
                </a:solidFill>
                <a:latin typeface="+mn-lt"/>
              </a:rPr>
              <a:t>pc-top</a:t>
            </a:r>
            <a:endParaRPr lang="en-US" altLang="en-US" sz="2800" b="1" i="1" dirty="0">
              <a:solidFill>
                <a:schemeClr val="tx2"/>
              </a:solidFill>
              <a:latin typeface="+mn-lt"/>
            </a:endParaRPr>
          </a:p>
        </p:txBody>
      </p:sp>
      <p:sp>
        <p:nvSpPr>
          <p:cNvPr id="36" name="Text Box 35">
            <a:extLst>
              <a:ext uri="{FF2B5EF4-FFF2-40B4-BE49-F238E27FC236}">
                <a16:creationId xmlns:a16="http://schemas.microsoft.com/office/drawing/2014/main" id="{AA04221A-81AB-3681-B5AB-7E70440C001F}"/>
              </a:ext>
            </a:extLst>
          </p:cNvPr>
          <p:cNvSpPr txBox="1">
            <a:spLocks noChangeArrowheads="1"/>
          </p:cNvSpPr>
          <p:nvPr/>
        </p:nvSpPr>
        <p:spPr bwMode="auto">
          <a:xfrm>
            <a:off x="7051948" y="4568701"/>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latin typeface="+mn-lt"/>
              </a:rPr>
              <a:t>M*</a:t>
            </a:r>
            <a:r>
              <a:rPr lang="en-US" altLang="en-US" b="1" i="1" baseline="-25000" dirty="0">
                <a:solidFill>
                  <a:schemeClr val="tx2"/>
                </a:solidFill>
                <a:latin typeface="+mn-lt"/>
              </a:rPr>
              <a:t>pc-bottom</a:t>
            </a:r>
            <a:endParaRPr lang="en-US" altLang="en-US" b="1" i="1" dirty="0">
              <a:solidFill>
                <a:schemeClr val="tx2"/>
              </a:solidFill>
              <a:latin typeface="+mn-lt"/>
            </a:endParaRPr>
          </a:p>
        </p:txBody>
      </p:sp>
      <p:sp>
        <p:nvSpPr>
          <p:cNvPr id="37" name="Freeform 36">
            <a:extLst>
              <a:ext uri="{FF2B5EF4-FFF2-40B4-BE49-F238E27FC236}">
                <a16:creationId xmlns:a16="http://schemas.microsoft.com/office/drawing/2014/main" id="{81A95CA8-687C-C1D3-EC5D-2AFF96AEF137}"/>
              </a:ext>
            </a:extLst>
          </p:cNvPr>
          <p:cNvSpPr>
            <a:spLocks/>
          </p:cNvSpPr>
          <p:nvPr/>
        </p:nvSpPr>
        <p:spPr bwMode="auto">
          <a:xfrm>
            <a:off x="4479851" y="2342431"/>
            <a:ext cx="1419225" cy="828675"/>
          </a:xfrm>
          <a:custGeom>
            <a:avLst/>
            <a:gdLst>
              <a:gd name="T0" fmla="*/ 0 w 894"/>
              <a:gd name="T1" fmla="*/ 0 h 522"/>
              <a:gd name="T2" fmla="*/ 1419225 w 894"/>
              <a:gd name="T3" fmla="*/ 828675 h 522"/>
              <a:gd name="T4" fmla="*/ 0 60000 65536"/>
              <a:gd name="T5" fmla="*/ 0 60000 65536"/>
            </a:gdLst>
            <a:ahLst/>
            <a:cxnLst>
              <a:cxn ang="T4">
                <a:pos x="T0" y="T1"/>
              </a:cxn>
              <a:cxn ang="T5">
                <a:pos x="T2" y="T3"/>
              </a:cxn>
            </a:cxnLst>
            <a:rect l="0" t="0" r="r" b="b"/>
            <a:pathLst>
              <a:path w="894" h="522">
                <a:moveTo>
                  <a:pt x="0" y="0"/>
                </a:moveTo>
                <a:lnTo>
                  <a:pt x="894" y="522"/>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8" name="Freeform 37">
            <a:extLst>
              <a:ext uri="{FF2B5EF4-FFF2-40B4-BE49-F238E27FC236}">
                <a16:creationId xmlns:a16="http://schemas.microsoft.com/office/drawing/2014/main" id="{C1CB7808-2BF4-98B2-814E-B13E04792185}"/>
              </a:ext>
            </a:extLst>
          </p:cNvPr>
          <p:cNvSpPr>
            <a:spLocks/>
          </p:cNvSpPr>
          <p:nvPr/>
        </p:nvSpPr>
        <p:spPr bwMode="auto">
          <a:xfrm>
            <a:off x="5965751" y="3885481"/>
            <a:ext cx="1400175" cy="809625"/>
          </a:xfrm>
          <a:custGeom>
            <a:avLst/>
            <a:gdLst>
              <a:gd name="T0" fmla="*/ 1400175 w 882"/>
              <a:gd name="T1" fmla="*/ 809625 h 510"/>
              <a:gd name="T2" fmla="*/ 0 w 882"/>
              <a:gd name="T3" fmla="*/ 0 h 510"/>
              <a:gd name="T4" fmla="*/ 0 60000 65536"/>
              <a:gd name="T5" fmla="*/ 0 60000 65536"/>
            </a:gdLst>
            <a:ahLst/>
            <a:cxnLst>
              <a:cxn ang="T4">
                <a:pos x="T0" y="T1"/>
              </a:cxn>
              <a:cxn ang="T5">
                <a:pos x="T2" y="T3"/>
              </a:cxn>
            </a:cxnLst>
            <a:rect l="0" t="0" r="r" b="b"/>
            <a:pathLst>
              <a:path w="882" h="510">
                <a:moveTo>
                  <a:pt x="882" y="510"/>
                </a:moveTo>
                <a:lnTo>
                  <a:pt x="0" y="0"/>
                </a:lnTo>
              </a:path>
            </a:pathLst>
          </a:custGeom>
          <a:noFill/>
          <a:ln w="25400" cap="flat" cmpd="sng">
            <a:solidFill>
              <a:schemeClr val="tx2"/>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9" name="Text Box 38">
            <a:extLst>
              <a:ext uri="{FF2B5EF4-FFF2-40B4-BE49-F238E27FC236}">
                <a16:creationId xmlns:a16="http://schemas.microsoft.com/office/drawing/2014/main" id="{BE002BBC-1292-B8B6-FC4B-E66078D75C33}"/>
              </a:ext>
            </a:extLst>
          </p:cNvPr>
          <p:cNvSpPr txBox="1">
            <a:spLocks noChangeArrowheads="1"/>
          </p:cNvSpPr>
          <p:nvPr/>
        </p:nvSpPr>
        <p:spPr bwMode="auto">
          <a:xfrm>
            <a:off x="2936801" y="4568701"/>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latin typeface="+mn-lt"/>
              </a:rPr>
              <a:t>M*</a:t>
            </a:r>
            <a:r>
              <a:rPr lang="en-US" altLang="en-US" b="1" i="1" baseline="-25000" dirty="0">
                <a:latin typeface="+mn-lt"/>
              </a:rPr>
              <a:t>be-left</a:t>
            </a:r>
            <a:endParaRPr lang="en-US" altLang="en-US" b="1" i="1" dirty="0">
              <a:latin typeface="+mn-lt"/>
            </a:endParaRPr>
          </a:p>
        </p:txBody>
      </p:sp>
      <p:sp>
        <p:nvSpPr>
          <p:cNvPr id="40" name="Freeform 39">
            <a:extLst>
              <a:ext uri="{FF2B5EF4-FFF2-40B4-BE49-F238E27FC236}">
                <a16:creationId xmlns:a16="http://schemas.microsoft.com/office/drawing/2014/main" id="{B88388B3-BDED-E631-C40E-2DC261D59483}"/>
              </a:ext>
            </a:extLst>
          </p:cNvPr>
          <p:cNvSpPr>
            <a:spLocks/>
          </p:cNvSpPr>
          <p:nvPr/>
        </p:nvSpPr>
        <p:spPr bwMode="auto">
          <a:xfrm>
            <a:off x="4232201" y="3590206"/>
            <a:ext cx="1409700" cy="1104900"/>
          </a:xfrm>
          <a:custGeom>
            <a:avLst/>
            <a:gdLst>
              <a:gd name="T0" fmla="*/ 0 w 888"/>
              <a:gd name="T1" fmla="*/ 1104900 h 696"/>
              <a:gd name="T2" fmla="*/ 1409700 w 888"/>
              <a:gd name="T3" fmla="*/ 0 h 696"/>
              <a:gd name="T4" fmla="*/ 0 60000 65536"/>
              <a:gd name="T5" fmla="*/ 0 60000 65536"/>
            </a:gdLst>
            <a:ahLst/>
            <a:cxnLst>
              <a:cxn ang="T4">
                <a:pos x="T0" y="T1"/>
              </a:cxn>
              <a:cxn ang="T5">
                <a:pos x="T2" y="T3"/>
              </a:cxn>
            </a:cxnLst>
            <a:rect l="0" t="0" r="r" b="b"/>
            <a:pathLst>
              <a:path w="888" h="696">
                <a:moveTo>
                  <a:pt x="0" y="696"/>
                </a:moveTo>
                <a:lnTo>
                  <a:pt x="888" y="0"/>
                </a:lnTo>
              </a:path>
            </a:pathLst>
          </a:custGeom>
          <a:noFill/>
          <a:ln w="254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1" name="Text Box 40">
            <a:extLst>
              <a:ext uri="{FF2B5EF4-FFF2-40B4-BE49-F238E27FC236}">
                <a16:creationId xmlns:a16="http://schemas.microsoft.com/office/drawing/2014/main" id="{D80F546E-D7BA-7275-665C-92C5F64414A4}"/>
              </a:ext>
            </a:extLst>
          </p:cNvPr>
          <p:cNvSpPr txBox="1">
            <a:spLocks noChangeArrowheads="1"/>
          </p:cNvSpPr>
          <p:nvPr/>
        </p:nvSpPr>
        <p:spPr bwMode="auto">
          <a:xfrm>
            <a:off x="6880151" y="1986831"/>
            <a:ext cx="2133600" cy="46166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540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latin typeface="+mn-lt"/>
              </a:rPr>
              <a:t>M*</a:t>
            </a:r>
            <a:r>
              <a:rPr lang="en-US" altLang="en-US" b="1" i="1" baseline="-25000" dirty="0">
                <a:latin typeface="+mn-lt"/>
              </a:rPr>
              <a:t>be-right</a:t>
            </a:r>
            <a:endParaRPr lang="en-US" altLang="en-US" b="1" i="1" dirty="0">
              <a:latin typeface="+mn-lt"/>
            </a:endParaRPr>
          </a:p>
        </p:txBody>
      </p:sp>
      <p:sp>
        <p:nvSpPr>
          <p:cNvPr id="42" name="Line 41">
            <a:extLst>
              <a:ext uri="{FF2B5EF4-FFF2-40B4-BE49-F238E27FC236}">
                <a16:creationId xmlns:a16="http://schemas.microsoft.com/office/drawing/2014/main" id="{D3A5348C-997D-D3D5-3C54-E66797C62DD0}"/>
              </a:ext>
            </a:extLst>
          </p:cNvPr>
          <p:cNvSpPr>
            <a:spLocks noChangeShapeType="1"/>
          </p:cNvSpPr>
          <p:nvPr/>
        </p:nvSpPr>
        <p:spPr bwMode="auto">
          <a:xfrm flipH="1">
            <a:off x="6213401" y="2342431"/>
            <a:ext cx="1152525" cy="1049338"/>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mc:AlternateContent xmlns:mc="http://schemas.openxmlformats.org/markup-compatibility/2006" xmlns:a14="http://schemas.microsoft.com/office/drawing/2010/main">
        <mc:Choice Requires="a14">
          <p:sp>
            <p:nvSpPr>
              <p:cNvPr id="43" name="TextBox 42">
                <a:extLst>
                  <a:ext uri="{FF2B5EF4-FFF2-40B4-BE49-F238E27FC236}">
                    <a16:creationId xmlns:a16="http://schemas.microsoft.com/office/drawing/2014/main" id="{7FDF771E-A745-4E19-D748-01395610D2C0}"/>
                  </a:ext>
                </a:extLst>
              </p:cNvPr>
              <p:cNvSpPr txBox="1"/>
              <p:nvPr/>
            </p:nvSpPr>
            <p:spPr>
              <a:xfrm>
                <a:off x="407368" y="332656"/>
                <a:ext cx="2703752" cy="1300934"/>
              </a:xfrm>
              <a:prstGeom prst="rect">
                <a:avLst/>
              </a:prstGeom>
              <a:noFill/>
              <a:ln>
                <a:solidFill>
                  <a:schemeClr val="tx1"/>
                </a:solidFill>
              </a:ln>
            </p:spPr>
            <p:txBody>
              <a:bodyPr wrap="none" rtlCol="0">
                <a:spAutoFit/>
              </a:bodyPr>
              <a:lstStyle/>
              <a:p>
                <a:pPr/>
                <a14:m>
                  <m:oMathPara xmlns:m="http://schemas.openxmlformats.org/officeDocument/2006/math">
                    <m:oMathParaPr>
                      <m:jc m:val="centerGroup"/>
                    </m:oMathParaPr>
                    <m:oMath xmlns:m="http://schemas.openxmlformats.org/officeDocument/2006/math">
                      <m:f>
                        <m:fPr>
                          <m:ctrlPr>
                            <a:rPr lang="en-US" sz="3600" i="1" smtClean="0">
                              <a:latin typeface="Cambria Math" panose="02040503050406030204" pitchFamily="18" charset="0"/>
                            </a:rPr>
                          </m:ctrlPr>
                        </m:fPr>
                        <m:num>
                          <m:nary>
                            <m:naryPr>
                              <m:chr m:val="∑"/>
                              <m:subHide m:val="on"/>
                              <m:supHide m:val="on"/>
                              <m:ctrlPr>
                                <a:rPr lang="en-US" sz="3600" i="1" smtClean="0">
                                  <a:latin typeface="Cambria Math" panose="02040503050406030204" pitchFamily="18" charset="0"/>
                                </a:rPr>
                              </m:ctrlPr>
                            </m:naryPr>
                            <m:sub/>
                            <m:sup/>
                            <m:e>
                              <m:sSubSup>
                                <m:sSubSupPr>
                                  <m:ctrlPr>
                                    <a:rPr lang="en-US" sz="3600" i="1" smtClean="0">
                                      <a:latin typeface="Cambria Math" panose="02040503050406030204" pitchFamily="18" charset="0"/>
                                    </a:rPr>
                                  </m:ctrlPr>
                                </m:sSubSupPr>
                                <m:e>
                                  <m:r>
                                    <a:rPr lang="en-US" sz="3600" b="0" i="1" smtClean="0">
                                      <a:latin typeface="Cambria Math"/>
                                    </a:rPr>
                                    <m:t>𝑀</m:t>
                                  </m:r>
                                </m:e>
                                <m:sub>
                                  <m:r>
                                    <a:rPr lang="en-US" sz="3600" b="0" i="1" smtClean="0">
                                      <a:latin typeface="Cambria Math"/>
                                    </a:rPr>
                                    <m:t>𝑝𝑐</m:t>
                                  </m:r>
                                </m:sub>
                                <m:sup>
                                  <m:r>
                                    <a:rPr lang="en-US" sz="3600" b="0" i="1" smtClean="0">
                                      <a:latin typeface="Cambria Math"/>
                                    </a:rPr>
                                    <m:t>∗</m:t>
                                  </m:r>
                                </m:sup>
                              </m:sSubSup>
                            </m:e>
                          </m:nary>
                        </m:num>
                        <m:den>
                          <m:nary>
                            <m:naryPr>
                              <m:chr m:val="∑"/>
                              <m:subHide m:val="on"/>
                              <m:supHide m:val="on"/>
                              <m:ctrlPr>
                                <a:rPr lang="en-US" sz="3600" i="1">
                                  <a:latin typeface="Cambria Math" panose="02040503050406030204" pitchFamily="18" charset="0"/>
                                </a:rPr>
                              </m:ctrlPr>
                            </m:naryPr>
                            <m:sub/>
                            <m:sup/>
                            <m:e>
                              <m:sSubSup>
                                <m:sSubSupPr>
                                  <m:ctrlPr>
                                    <a:rPr lang="en-US" sz="3600" i="1">
                                      <a:latin typeface="Cambria Math" panose="02040503050406030204" pitchFamily="18" charset="0"/>
                                    </a:rPr>
                                  </m:ctrlPr>
                                </m:sSubSupPr>
                                <m:e>
                                  <m:r>
                                    <a:rPr lang="en-US" sz="3600" i="1">
                                      <a:latin typeface="Cambria Math"/>
                                    </a:rPr>
                                    <m:t>𝑀</m:t>
                                  </m:r>
                                </m:e>
                                <m:sub>
                                  <m:r>
                                    <a:rPr lang="en-US" sz="3600" b="0" i="1" smtClean="0">
                                      <a:latin typeface="Cambria Math"/>
                                    </a:rPr>
                                    <m:t>𝑏</m:t>
                                  </m:r>
                                  <m:r>
                                    <a:rPr lang="en-US" sz="3600" b="0" i="1" smtClean="0">
                                      <a:latin typeface="Cambria Math" panose="02040503050406030204" pitchFamily="18" charset="0"/>
                                    </a:rPr>
                                    <m:t>𝑒</m:t>
                                  </m:r>
                                </m:sub>
                                <m:sup>
                                  <m:r>
                                    <a:rPr lang="en-US" sz="3600" i="1">
                                      <a:latin typeface="Cambria Math"/>
                                    </a:rPr>
                                    <m:t>∗</m:t>
                                  </m:r>
                                </m:sup>
                              </m:sSubSup>
                            </m:e>
                          </m:nary>
                        </m:den>
                      </m:f>
                      <m:r>
                        <a:rPr lang="en-US" sz="3600" i="1" smtClean="0">
                          <a:latin typeface="Cambria Math"/>
                          <a:ea typeface="Cambria Math"/>
                        </a:rPr>
                        <m:t>&gt;</m:t>
                      </m:r>
                      <m:r>
                        <a:rPr lang="en-US" sz="3600" b="0" i="1" smtClean="0">
                          <a:latin typeface="Cambria Math"/>
                          <a:ea typeface="Cambria Math"/>
                        </a:rPr>
                        <m:t>1.0</m:t>
                      </m:r>
                    </m:oMath>
                  </m:oMathPara>
                </a14:m>
                <a:endParaRPr lang="en-US" sz="3600" dirty="0"/>
              </a:p>
            </p:txBody>
          </p:sp>
        </mc:Choice>
        <mc:Fallback xmlns="">
          <p:sp>
            <p:nvSpPr>
              <p:cNvPr id="43" name="TextBox 42">
                <a:extLst>
                  <a:ext uri="{FF2B5EF4-FFF2-40B4-BE49-F238E27FC236}">
                    <a16:creationId xmlns:a16="http://schemas.microsoft.com/office/drawing/2014/main" id="{7FDF771E-A745-4E19-D748-01395610D2C0}"/>
                  </a:ext>
                </a:extLst>
              </p:cNvPr>
              <p:cNvSpPr txBox="1">
                <a:spLocks noRot="1" noChangeAspect="1" noMove="1" noResize="1" noEditPoints="1" noAdjustHandles="1" noChangeArrowheads="1" noChangeShapeType="1" noTextEdit="1"/>
              </p:cNvSpPr>
              <p:nvPr/>
            </p:nvSpPr>
            <p:spPr>
              <a:xfrm>
                <a:off x="407368" y="332656"/>
                <a:ext cx="2703752" cy="1300934"/>
              </a:xfrm>
              <a:prstGeom prst="rect">
                <a:avLst/>
              </a:prstGeom>
              <a:blipFill>
                <a:blip r:embed="rId4"/>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98642106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833E3D57-82D7-5FBB-944A-A646A3613467}"/>
              </a:ext>
            </a:extLst>
          </p:cNvPr>
          <p:cNvSpPr>
            <a:spLocks noGrp="1"/>
          </p:cNvSpPr>
          <p:nvPr>
            <p:ph type="body" sz="quarter" idx="38"/>
          </p:nvPr>
        </p:nvSpPr>
        <p:spPr/>
        <p:txBody>
          <a:bodyPr/>
          <a:lstStyle/>
          <a:p>
            <a:r>
              <a:rPr lang="en-US" dirty="0"/>
              <a:t>Computing M*</a:t>
            </a:r>
            <a:r>
              <a:rPr lang="en-US" baseline="-25000" dirty="0"/>
              <a:t>be</a:t>
            </a:r>
          </a:p>
        </p:txBody>
      </p:sp>
      <p:sp>
        <p:nvSpPr>
          <p:cNvPr id="4" name="Slide Number Placeholder 3">
            <a:extLst>
              <a:ext uri="{FF2B5EF4-FFF2-40B4-BE49-F238E27FC236}">
                <a16:creationId xmlns:a16="http://schemas.microsoft.com/office/drawing/2014/main" id="{87D75A87-2553-1878-34A5-E29EE956C54F}"/>
              </a:ext>
            </a:extLst>
          </p:cNvPr>
          <p:cNvSpPr>
            <a:spLocks noGrp="1"/>
          </p:cNvSpPr>
          <p:nvPr>
            <p:ph type="sldNum" sz="quarter" idx="40"/>
          </p:nvPr>
        </p:nvSpPr>
        <p:spPr/>
        <p:txBody>
          <a:bodyPr/>
          <a:lstStyle/>
          <a:p>
            <a:pPr>
              <a:defRPr/>
            </a:pPr>
            <a:fld id="{6E117181-2254-4C4E-B84D-C4647DF99217}" type="slidenum">
              <a:rPr lang="en-US" altLang="en-US" smtClean="0"/>
              <a:pPr>
                <a:defRPr/>
              </a:pPr>
              <a:t>217</a:t>
            </a:fld>
            <a:endParaRPr lang="en-US" altLang="en-US" dirty="0"/>
          </a:p>
        </p:txBody>
      </p:sp>
      <p:grpSp>
        <p:nvGrpSpPr>
          <p:cNvPr id="5" name="Group 2">
            <a:extLst>
              <a:ext uri="{FF2B5EF4-FFF2-40B4-BE49-F238E27FC236}">
                <a16:creationId xmlns:a16="http://schemas.microsoft.com/office/drawing/2014/main" id="{67CA6BF9-821B-AAFA-CB6D-7F6A2CE581BB}"/>
              </a:ext>
            </a:extLst>
          </p:cNvPr>
          <p:cNvGrpSpPr>
            <a:grpSpLocks/>
          </p:cNvGrpSpPr>
          <p:nvPr/>
        </p:nvGrpSpPr>
        <p:grpSpPr bwMode="auto">
          <a:xfrm>
            <a:off x="4295800" y="1374641"/>
            <a:ext cx="3200400" cy="3105150"/>
            <a:chOff x="1770" y="1092"/>
            <a:chExt cx="2016" cy="1956"/>
          </a:xfrm>
        </p:grpSpPr>
        <p:grpSp>
          <p:nvGrpSpPr>
            <p:cNvPr id="6" name="Group 3">
              <a:extLst>
                <a:ext uri="{FF2B5EF4-FFF2-40B4-BE49-F238E27FC236}">
                  <a16:creationId xmlns:a16="http://schemas.microsoft.com/office/drawing/2014/main" id="{FA1B4E53-B71A-06FA-9953-D1BA2DC342CF}"/>
                </a:ext>
              </a:extLst>
            </p:cNvPr>
            <p:cNvGrpSpPr>
              <a:grpSpLocks/>
            </p:cNvGrpSpPr>
            <p:nvPr/>
          </p:nvGrpSpPr>
          <p:grpSpPr bwMode="auto">
            <a:xfrm>
              <a:off x="1770" y="1092"/>
              <a:ext cx="2016" cy="1956"/>
              <a:chOff x="1770" y="1092"/>
              <a:chExt cx="2016" cy="1956"/>
            </a:xfrm>
          </p:grpSpPr>
          <p:grpSp>
            <p:nvGrpSpPr>
              <p:cNvPr id="13" name="Group 4">
                <a:extLst>
                  <a:ext uri="{FF2B5EF4-FFF2-40B4-BE49-F238E27FC236}">
                    <a16:creationId xmlns:a16="http://schemas.microsoft.com/office/drawing/2014/main" id="{4E13322D-607C-129D-69E5-4CE94E913C58}"/>
                  </a:ext>
                </a:extLst>
              </p:cNvPr>
              <p:cNvGrpSpPr>
                <a:grpSpLocks/>
              </p:cNvGrpSpPr>
              <p:nvPr/>
            </p:nvGrpSpPr>
            <p:grpSpPr bwMode="auto">
              <a:xfrm>
                <a:off x="2568" y="1092"/>
                <a:ext cx="420" cy="1956"/>
                <a:chOff x="2226" y="1584"/>
                <a:chExt cx="420" cy="1956"/>
              </a:xfrm>
            </p:grpSpPr>
            <p:sp>
              <p:nvSpPr>
                <p:cNvPr id="22" name="Rectangle 5">
                  <a:extLst>
                    <a:ext uri="{FF2B5EF4-FFF2-40B4-BE49-F238E27FC236}">
                      <a16:creationId xmlns:a16="http://schemas.microsoft.com/office/drawing/2014/main" id="{3C0B6056-2EB4-4A2D-1E46-E699C444F89B}"/>
                    </a:ext>
                  </a:extLst>
                </p:cNvPr>
                <p:cNvSpPr>
                  <a:spLocks noChangeArrowheads="1"/>
                </p:cNvSpPr>
                <p:nvPr/>
              </p:nvSpPr>
              <p:spPr bwMode="auto">
                <a:xfrm>
                  <a:off x="2226" y="1584"/>
                  <a:ext cx="420" cy="1956"/>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Line 6">
                  <a:extLst>
                    <a:ext uri="{FF2B5EF4-FFF2-40B4-BE49-F238E27FC236}">
                      <a16:creationId xmlns:a16="http://schemas.microsoft.com/office/drawing/2014/main" id="{DEFC5787-97D4-5CF4-25DD-03932497315A}"/>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4" name="Line 7">
                  <a:extLst>
                    <a:ext uri="{FF2B5EF4-FFF2-40B4-BE49-F238E27FC236}">
                      <a16:creationId xmlns:a16="http://schemas.microsoft.com/office/drawing/2014/main" id="{9B805A53-5930-4C9C-8884-ED6BA053A0EE}"/>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4" name="Group 8">
                <a:extLst>
                  <a:ext uri="{FF2B5EF4-FFF2-40B4-BE49-F238E27FC236}">
                    <a16:creationId xmlns:a16="http://schemas.microsoft.com/office/drawing/2014/main" id="{3FC0A8A3-359C-DA38-8BE1-F179BC09910F}"/>
                  </a:ext>
                </a:extLst>
              </p:cNvPr>
              <p:cNvGrpSpPr>
                <a:grpSpLocks/>
              </p:cNvGrpSpPr>
              <p:nvPr/>
            </p:nvGrpSpPr>
            <p:grpSpPr bwMode="auto">
              <a:xfrm>
                <a:off x="2988" y="1704"/>
                <a:ext cx="798" cy="708"/>
                <a:chOff x="3090" y="1704"/>
                <a:chExt cx="798" cy="708"/>
              </a:xfrm>
            </p:grpSpPr>
            <p:sp>
              <p:nvSpPr>
                <p:cNvPr id="19" name="Rectangle 9">
                  <a:extLst>
                    <a:ext uri="{FF2B5EF4-FFF2-40B4-BE49-F238E27FC236}">
                      <a16:creationId xmlns:a16="http://schemas.microsoft.com/office/drawing/2014/main" id="{863F0EFA-9ADC-F355-5048-2C683F9D1F7A}"/>
                    </a:ext>
                  </a:extLst>
                </p:cNvPr>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0" name="Line 10">
                  <a:extLst>
                    <a:ext uri="{FF2B5EF4-FFF2-40B4-BE49-F238E27FC236}">
                      <a16:creationId xmlns:a16="http://schemas.microsoft.com/office/drawing/2014/main" id="{5A5728BA-3434-D383-6CA5-D813AC43DF00}"/>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1" name="Line 11">
                  <a:extLst>
                    <a:ext uri="{FF2B5EF4-FFF2-40B4-BE49-F238E27FC236}">
                      <a16:creationId xmlns:a16="http://schemas.microsoft.com/office/drawing/2014/main" id="{E7A4EEE4-CD2E-3331-2DF4-65708CDFF4AE}"/>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15" name="Group 12">
                <a:extLst>
                  <a:ext uri="{FF2B5EF4-FFF2-40B4-BE49-F238E27FC236}">
                    <a16:creationId xmlns:a16="http://schemas.microsoft.com/office/drawing/2014/main" id="{636AF4FA-B9A1-AD17-54AC-734365BA27EF}"/>
                  </a:ext>
                </a:extLst>
              </p:cNvPr>
              <p:cNvGrpSpPr>
                <a:grpSpLocks/>
              </p:cNvGrpSpPr>
              <p:nvPr/>
            </p:nvGrpSpPr>
            <p:grpSpPr bwMode="auto">
              <a:xfrm>
                <a:off x="1770" y="1704"/>
                <a:ext cx="798" cy="708"/>
                <a:chOff x="3090" y="1704"/>
                <a:chExt cx="798" cy="708"/>
              </a:xfrm>
            </p:grpSpPr>
            <p:sp>
              <p:nvSpPr>
                <p:cNvPr id="16" name="Rectangle 13">
                  <a:extLst>
                    <a:ext uri="{FF2B5EF4-FFF2-40B4-BE49-F238E27FC236}">
                      <a16:creationId xmlns:a16="http://schemas.microsoft.com/office/drawing/2014/main" id="{2D3633B8-3C55-CE42-050A-3E477DB02E0B}"/>
                    </a:ext>
                  </a:extLst>
                </p:cNvPr>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17" name="Line 14">
                  <a:extLst>
                    <a:ext uri="{FF2B5EF4-FFF2-40B4-BE49-F238E27FC236}">
                      <a16:creationId xmlns:a16="http://schemas.microsoft.com/office/drawing/2014/main" id="{7247837E-A210-DA32-C52A-0F474E2894CB}"/>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8" name="Line 15">
                  <a:extLst>
                    <a:ext uri="{FF2B5EF4-FFF2-40B4-BE49-F238E27FC236}">
                      <a16:creationId xmlns:a16="http://schemas.microsoft.com/office/drawing/2014/main" id="{453C09BC-650B-78BF-F3EE-EA198A69B9B8}"/>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7" name="Group 16">
              <a:extLst>
                <a:ext uri="{FF2B5EF4-FFF2-40B4-BE49-F238E27FC236}">
                  <a16:creationId xmlns:a16="http://schemas.microsoft.com/office/drawing/2014/main" id="{4A26FF40-40ED-56B9-E2B4-FFAD958665CD}"/>
                </a:ext>
              </a:extLst>
            </p:cNvPr>
            <p:cNvGrpSpPr>
              <a:grpSpLocks/>
            </p:cNvGrpSpPr>
            <p:nvPr/>
          </p:nvGrpSpPr>
          <p:grpSpPr bwMode="auto">
            <a:xfrm>
              <a:off x="2642" y="1708"/>
              <a:ext cx="264" cy="48"/>
              <a:chOff x="2642" y="1708"/>
              <a:chExt cx="264" cy="48"/>
            </a:xfrm>
          </p:grpSpPr>
          <p:sp>
            <p:nvSpPr>
              <p:cNvPr id="11" name="Line 17">
                <a:extLst>
                  <a:ext uri="{FF2B5EF4-FFF2-40B4-BE49-F238E27FC236}">
                    <a16:creationId xmlns:a16="http://schemas.microsoft.com/office/drawing/2014/main" id="{16279D0D-8552-BF9D-78D9-6133B6D77468}"/>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 name="Line 18">
                <a:extLst>
                  <a:ext uri="{FF2B5EF4-FFF2-40B4-BE49-F238E27FC236}">
                    <a16:creationId xmlns:a16="http://schemas.microsoft.com/office/drawing/2014/main" id="{1D96A5D0-C8BB-ABA3-6CD0-D076AAF108CE}"/>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 name="Group 19">
              <a:extLst>
                <a:ext uri="{FF2B5EF4-FFF2-40B4-BE49-F238E27FC236}">
                  <a16:creationId xmlns:a16="http://schemas.microsoft.com/office/drawing/2014/main" id="{D3AEE0E9-42CB-4FCB-C0A9-CF3F9E6D8FF0}"/>
                </a:ext>
              </a:extLst>
            </p:cNvPr>
            <p:cNvGrpSpPr>
              <a:grpSpLocks/>
            </p:cNvGrpSpPr>
            <p:nvPr/>
          </p:nvGrpSpPr>
          <p:grpSpPr bwMode="auto">
            <a:xfrm>
              <a:off x="2646" y="2356"/>
              <a:ext cx="264" cy="48"/>
              <a:chOff x="2642" y="1708"/>
              <a:chExt cx="264" cy="48"/>
            </a:xfrm>
          </p:grpSpPr>
          <p:sp>
            <p:nvSpPr>
              <p:cNvPr id="9" name="Line 20">
                <a:extLst>
                  <a:ext uri="{FF2B5EF4-FFF2-40B4-BE49-F238E27FC236}">
                    <a16:creationId xmlns:a16="http://schemas.microsoft.com/office/drawing/2014/main" id="{6EB07040-DEB1-C5DD-A094-3EF8EBD6A218}"/>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 name="Line 21">
                <a:extLst>
                  <a:ext uri="{FF2B5EF4-FFF2-40B4-BE49-F238E27FC236}">
                    <a16:creationId xmlns:a16="http://schemas.microsoft.com/office/drawing/2014/main" id="{7621BD7A-74D6-1398-22AE-24A8DB4F1EC5}"/>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25" name="Oval 22">
            <a:extLst>
              <a:ext uri="{FF2B5EF4-FFF2-40B4-BE49-F238E27FC236}">
                <a16:creationId xmlns:a16="http://schemas.microsoft.com/office/drawing/2014/main" id="{7473C3C1-90F6-74EE-473C-86B3B0758A9F}"/>
              </a:ext>
            </a:extLst>
          </p:cNvPr>
          <p:cNvSpPr>
            <a:spLocks noChangeArrowheads="1"/>
          </p:cNvSpPr>
          <p:nvPr/>
        </p:nvSpPr>
        <p:spPr bwMode="auto">
          <a:xfrm>
            <a:off x="7296175" y="2717666"/>
            <a:ext cx="374650" cy="374650"/>
          </a:xfrm>
          <a:prstGeom prst="ellipse">
            <a:avLst/>
          </a:prstGeom>
          <a:solidFill>
            <a:schemeClr val="tx2">
              <a:lumMod val="40000"/>
              <a:lumOff val="60000"/>
            </a:schemeClr>
          </a:solidFill>
          <a:ln w="19050" algn="ctr">
            <a:solidFill>
              <a:schemeClr val="tx2"/>
            </a:solidFill>
            <a:round/>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Oval 23">
            <a:extLst>
              <a:ext uri="{FF2B5EF4-FFF2-40B4-BE49-F238E27FC236}">
                <a16:creationId xmlns:a16="http://schemas.microsoft.com/office/drawing/2014/main" id="{FB2439FB-044C-1FAF-A677-A184417BFCA3}"/>
              </a:ext>
            </a:extLst>
          </p:cNvPr>
          <p:cNvSpPr>
            <a:spLocks noChangeArrowheads="1"/>
          </p:cNvSpPr>
          <p:nvPr/>
        </p:nvSpPr>
        <p:spPr bwMode="auto">
          <a:xfrm>
            <a:off x="4108475" y="2682741"/>
            <a:ext cx="374650" cy="374650"/>
          </a:xfrm>
          <a:prstGeom prst="ellipse">
            <a:avLst/>
          </a:prstGeom>
          <a:solidFill>
            <a:schemeClr val="tx2">
              <a:lumMod val="40000"/>
              <a:lumOff val="60000"/>
            </a:schemeClr>
          </a:solidFill>
          <a:ln w="19050" algn="ctr">
            <a:solidFill>
              <a:schemeClr val="tx2"/>
            </a:solidFill>
            <a:round/>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Line 24">
            <a:extLst>
              <a:ext uri="{FF2B5EF4-FFF2-40B4-BE49-F238E27FC236}">
                <a16:creationId xmlns:a16="http://schemas.microsoft.com/office/drawing/2014/main" id="{6BD5A18C-3ECB-DBAB-7795-ADBA150D5319}"/>
              </a:ext>
            </a:extLst>
          </p:cNvPr>
          <p:cNvSpPr>
            <a:spLocks noChangeShapeType="1"/>
          </p:cNvSpPr>
          <p:nvPr/>
        </p:nvSpPr>
        <p:spPr bwMode="auto">
          <a:xfrm>
            <a:off x="4295800" y="3644766"/>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8" name="Line 25">
            <a:extLst>
              <a:ext uri="{FF2B5EF4-FFF2-40B4-BE49-F238E27FC236}">
                <a16:creationId xmlns:a16="http://schemas.microsoft.com/office/drawing/2014/main" id="{E265C1DF-C8CD-9B21-A54B-AC6156C772AF}"/>
              </a:ext>
            </a:extLst>
          </p:cNvPr>
          <p:cNvSpPr>
            <a:spLocks noChangeShapeType="1"/>
          </p:cNvSpPr>
          <p:nvPr/>
        </p:nvSpPr>
        <p:spPr bwMode="auto">
          <a:xfrm>
            <a:off x="7496200" y="3644766"/>
            <a:ext cx="0" cy="119062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6">
            <a:extLst>
              <a:ext uri="{FF2B5EF4-FFF2-40B4-BE49-F238E27FC236}">
                <a16:creationId xmlns:a16="http://schemas.microsoft.com/office/drawing/2014/main" id="{1218BED2-DA23-EE15-0C62-F4F2BCE151E6}"/>
              </a:ext>
            </a:extLst>
          </p:cNvPr>
          <p:cNvSpPr>
            <a:spLocks noChangeShapeType="1"/>
          </p:cNvSpPr>
          <p:nvPr/>
        </p:nvSpPr>
        <p:spPr bwMode="auto">
          <a:xfrm>
            <a:off x="5867425" y="4517891"/>
            <a:ext cx="0" cy="346075"/>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0" name="Line 27">
            <a:extLst>
              <a:ext uri="{FF2B5EF4-FFF2-40B4-BE49-F238E27FC236}">
                <a16:creationId xmlns:a16="http://schemas.microsoft.com/office/drawing/2014/main" id="{E9441CF4-8CAC-F147-D930-164606F24746}"/>
              </a:ext>
            </a:extLst>
          </p:cNvPr>
          <p:cNvSpPr>
            <a:spLocks noChangeShapeType="1"/>
          </p:cNvSpPr>
          <p:nvPr/>
        </p:nvSpPr>
        <p:spPr bwMode="auto">
          <a:xfrm>
            <a:off x="4295800" y="4721091"/>
            <a:ext cx="157162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1" name="Line 28">
            <a:extLst>
              <a:ext uri="{FF2B5EF4-FFF2-40B4-BE49-F238E27FC236}">
                <a16:creationId xmlns:a16="http://schemas.microsoft.com/office/drawing/2014/main" id="{F4585F92-9AF3-EEB6-10BE-25BD54C44325}"/>
              </a:ext>
            </a:extLst>
          </p:cNvPr>
          <p:cNvSpPr>
            <a:spLocks noChangeShapeType="1"/>
          </p:cNvSpPr>
          <p:nvPr/>
        </p:nvSpPr>
        <p:spPr bwMode="auto">
          <a:xfrm>
            <a:off x="5867425" y="4721091"/>
            <a:ext cx="1628775"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32" name="Arc 29">
            <a:extLst>
              <a:ext uri="{FF2B5EF4-FFF2-40B4-BE49-F238E27FC236}">
                <a16:creationId xmlns:a16="http://schemas.microsoft.com/office/drawing/2014/main" id="{6B148D9E-AFAD-098D-090D-5612E99AA927}"/>
              </a:ext>
            </a:extLst>
          </p:cNvPr>
          <p:cNvSpPr>
            <a:spLocks/>
          </p:cNvSpPr>
          <p:nvPr/>
        </p:nvSpPr>
        <p:spPr bwMode="auto">
          <a:xfrm rot="2496519" flipH="1" flipV="1">
            <a:off x="3327425" y="2682741"/>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3" name="Text Box 30">
            <a:extLst>
              <a:ext uri="{FF2B5EF4-FFF2-40B4-BE49-F238E27FC236}">
                <a16:creationId xmlns:a16="http://schemas.microsoft.com/office/drawing/2014/main" id="{FB543EF3-6DC6-088D-BC97-E27452088720}"/>
              </a:ext>
            </a:extLst>
          </p:cNvPr>
          <p:cNvSpPr txBox="1">
            <a:spLocks noChangeArrowheads="1"/>
          </p:cNvSpPr>
          <p:nvPr/>
        </p:nvSpPr>
        <p:spPr bwMode="auto">
          <a:xfrm>
            <a:off x="8223275" y="2828791"/>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M</a:t>
            </a:r>
            <a:r>
              <a:rPr lang="en-US" altLang="en-US" i="1" baseline="-25000" dirty="0" err="1"/>
              <a:t>pr</a:t>
            </a:r>
            <a:r>
              <a:rPr lang="en-US" altLang="en-US" i="1" baseline="-25000" dirty="0"/>
              <a:t>-right</a:t>
            </a:r>
            <a:endParaRPr lang="en-US" altLang="en-US" i="1" dirty="0"/>
          </a:p>
        </p:txBody>
      </p:sp>
      <p:sp>
        <p:nvSpPr>
          <p:cNvPr id="34" name="Text Box 31">
            <a:extLst>
              <a:ext uri="{FF2B5EF4-FFF2-40B4-BE49-F238E27FC236}">
                <a16:creationId xmlns:a16="http://schemas.microsoft.com/office/drawing/2014/main" id="{5FC9FD92-10D9-5AEF-D878-496D59046936}"/>
              </a:ext>
            </a:extLst>
          </p:cNvPr>
          <p:cNvSpPr txBox="1">
            <a:spLocks noChangeArrowheads="1"/>
          </p:cNvSpPr>
          <p:nvPr/>
        </p:nvSpPr>
        <p:spPr bwMode="auto">
          <a:xfrm>
            <a:off x="2305075" y="2682741"/>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M</a:t>
            </a:r>
            <a:r>
              <a:rPr lang="en-US" altLang="en-US" i="1" baseline="-25000" dirty="0" err="1"/>
              <a:t>pr</a:t>
            </a:r>
            <a:r>
              <a:rPr lang="en-US" altLang="en-US" i="1" baseline="-25000" dirty="0"/>
              <a:t>-left</a:t>
            </a:r>
            <a:endParaRPr lang="en-US" altLang="en-US" i="1" dirty="0"/>
          </a:p>
        </p:txBody>
      </p:sp>
      <p:sp>
        <p:nvSpPr>
          <p:cNvPr id="35" name="Line 32">
            <a:extLst>
              <a:ext uri="{FF2B5EF4-FFF2-40B4-BE49-F238E27FC236}">
                <a16:creationId xmlns:a16="http://schemas.microsoft.com/office/drawing/2014/main" id="{A168734D-189D-990C-7D84-6B18247E7913}"/>
              </a:ext>
            </a:extLst>
          </p:cNvPr>
          <p:cNvSpPr>
            <a:spLocks noChangeShapeType="1"/>
          </p:cNvSpPr>
          <p:nvPr/>
        </p:nvSpPr>
        <p:spPr bwMode="auto">
          <a:xfrm flipV="1">
            <a:off x="7966100" y="2428741"/>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6" name="Line 33">
            <a:extLst>
              <a:ext uri="{FF2B5EF4-FFF2-40B4-BE49-F238E27FC236}">
                <a16:creationId xmlns:a16="http://schemas.microsoft.com/office/drawing/2014/main" id="{E7FFCB78-C051-8C07-9D70-DC7AD40CEBAA}"/>
              </a:ext>
            </a:extLst>
          </p:cNvPr>
          <p:cNvSpPr>
            <a:spLocks noChangeShapeType="1"/>
          </p:cNvSpPr>
          <p:nvPr/>
        </p:nvSpPr>
        <p:spPr bwMode="auto">
          <a:xfrm>
            <a:off x="3867175" y="2511291"/>
            <a:ext cx="0" cy="95885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7" name="Text Box 34">
            <a:extLst>
              <a:ext uri="{FF2B5EF4-FFF2-40B4-BE49-F238E27FC236}">
                <a16:creationId xmlns:a16="http://schemas.microsoft.com/office/drawing/2014/main" id="{5D5C668F-095C-24AC-D1EA-6BD6A6C47B88}"/>
              </a:ext>
            </a:extLst>
          </p:cNvPr>
          <p:cNvSpPr txBox="1">
            <a:spLocks noChangeArrowheads="1"/>
          </p:cNvSpPr>
          <p:nvPr/>
        </p:nvSpPr>
        <p:spPr bwMode="auto">
          <a:xfrm>
            <a:off x="6910413" y="1984241"/>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V</a:t>
            </a:r>
            <a:r>
              <a:rPr lang="en-US" altLang="en-US" i="1" baseline="-25000" dirty="0" err="1"/>
              <a:t>beam</a:t>
            </a:r>
            <a:r>
              <a:rPr lang="en-US" altLang="en-US" i="1" baseline="-25000" dirty="0"/>
              <a:t>-right</a:t>
            </a:r>
            <a:endParaRPr lang="en-US" altLang="en-US" i="1" dirty="0"/>
          </a:p>
        </p:txBody>
      </p:sp>
      <p:sp>
        <p:nvSpPr>
          <p:cNvPr id="38" name="Text Box 35">
            <a:extLst>
              <a:ext uri="{FF2B5EF4-FFF2-40B4-BE49-F238E27FC236}">
                <a16:creationId xmlns:a16="http://schemas.microsoft.com/office/drawing/2014/main" id="{7032D7D9-1CA9-382D-C7DA-8390AB7D1F47}"/>
              </a:ext>
            </a:extLst>
          </p:cNvPr>
          <p:cNvSpPr txBox="1">
            <a:spLocks noChangeArrowheads="1"/>
          </p:cNvSpPr>
          <p:nvPr/>
        </p:nvSpPr>
        <p:spPr bwMode="auto">
          <a:xfrm>
            <a:off x="2300313" y="3416166"/>
            <a:ext cx="26003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i="1" dirty="0" err="1"/>
              <a:t>V</a:t>
            </a:r>
            <a:r>
              <a:rPr lang="en-US" altLang="en-US" i="1" baseline="-25000" dirty="0" err="1"/>
              <a:t>beam</a:t>
            </a:r>
            <a:r>
              <a:rPr lang="en-US" altLang="en-US" i="1" baseline="-25000" dirty="0"/>
              <a:t>-left</a:t>
            </a:r>
            <a:endParaRPr lang="en-US" altLang="en-US" i="1" dirty="0"/>
          </a:p>
        </p:txBody>
      </p:sp>
      <p:sp>
        <p:nvSpPr>
          <p:cNvPr id="39" name="Text Box 36">
            <a:extLst>
              <a:ext uri="{FF2B5EF4-FFF2-40B4-BE49-F238E27FC236}">
                <a16:creationId xmlns:a16="http://schemas.microsoft.com/office/drawing/2014/main" id="{4D0C7A8F-1395-5BCF-4F79-1E62B47AC6A9}"/>
              </a:ext>
            </a:extLst>
          </p:cNvPr>
          <p:cNvSpPr txBox="1">
            <a:spLocks noChangeArrowheads="1"/>
          </p:cNvSpPr>
          <p:nvPr/>
        </p:nvSpPr>
        <p:spPr bwMode="auto">
          <a:xfrm>
            <a:off x="2688506" y="1398454"/>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Left Beam</a:t>
            </a:r>
          </a:p>
        </p:txBody>
      </p:sp>
      <p:sp>
        <p:nvSpPr>
          <p:cNvPr id="40" name="Text Box 37">
            <a:extLst>
              <a:ext uri="{FF2B5EF4-FFF2-40B4-BE49-F238E27FC236}">
                <a16:creationId xmlns:a16="http://schemas.microsoft.com/office/drawing/2014/main" id="{EE00C687-45E6-CB82-2839-B7BF3386D3C7}"/>
              </a:ext>
            </a:extLst>
          </p:cNvPr>
          <p:cNvSpPr txBox="1">
            <a:spLocks noChangeArrowheads="1"/>
          </p:cNvSpPr>
          <p:nvPr/>
        </p:nvSpPr>
        <p:spPr bwMode="auto">
          <a:xfrm>
            <a:off x="7022728" y="1398454"/>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Right Beam</a:t>
            </a:r>
          </a:p>
        </p:txBody>
      </p:sp>
      <p:sp>
        <p:nvSpPr>
          <p:cNvPr id="41" name="Line 38">
            <a:extLst>
              <a:ext uri="{FF2B5EF4-FFF2-40B4-BE49-F238E27FC236}">
                <a16:creationId xmlns:a16="http://schemas.microsoft.com/office/drawing/2014/main" id="{FEB88242-EE7B-DDEE-6C24-54344A47ADEB}"/>
              </a:ext>
            </a:extLst>
          </p:cNvPr>
          <p:cNvSpPr>
            <a:spLocks noChangeShapeType="1"/>
          </p:cNvSpPr>
          <p:nvPr/>
        </p:nvSpPr>
        <p:spPr bwMode="auto">
          <a:xfrm>
            <a:off x="4270400" y="1795329"/>
            <a:ext cx="55245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2" name="Line 39">
            <a:extLst>
              <a:ext uri="{FF2B5EF4-FFF2-40B4-BE49-F238E27FC236}">
                <a16:creationId xmlns:a16="http://schemas.microsoft.com/office/drawing/2014/main" id="{75BB9DBB-3A2D-DF1D-3C82-B9F63B9EEF01}"/>
              </a:ext>
            </a:extLst>
          </p:cNvPr>
          <p:cNvSpPr>
            <a:spLocks noChangeShapeType="1"/>
          </p:cNvSpPr>
          <p:nvPr/>
        </p:nvSpPr>
        <p:spPr bwMode="auto">
          <a:xfrm flipH="1">
            <a:off x="6737375" y="1795329"/>
            <a:ext cx="558800" cy="715962"/>
          </a:xfrm>
          <a:prstGeom prst="line">
            <a:avLst/>
          </a:prstGeom>
          <a:noFill/>
          <a:ln w="1905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3" name="Text Box 40">
            <a:extLst>
              <a:ext uri="{FF2B5EF4-FFF2-40B4-BE49-F238E27FC236}">
                <a16:creationId xmlns:a16="http://schemas.microsoft.com/office/drawing/2014/main" id="{9678DA99-A952-8C08-985E-D8C830A46217}"/>
              </a:ext>
            </a:extLst>
          </p:cNvPr>
          <p:cNvSpPr txBox="1">
            <a:spLocks noChangeArrowheads="1"/>
          </p:cNvSpPr>
          <p:nvPr/>
        </p:nvSpPr>
        <p:spPr bwMode="auto">
          <a:xfrm>
            <a:off x="7886824" y="3838441"/>
            <a:ext cx="247650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i="1" dirty="0"/>
              <a:t>Plastic Hinge Location</a:t>
            </a:r>
          </a:p>
        </p:txBody>
      </p:sp>
      <p:sp>
        <p:nvSpPr>
          <p:cNvPr id="44" name="Freeform 41">
            <a:extLst>
              <a:ext uri="{FF2B5EF4-FFF2-40B4-BE49-F238E27FC236}">
                <a16:creationId xmlns:a16="http://schemas.microsoft.com/office/drawing/2014/main" id="{DD0E8BEA-39D6-DCEA-66B4-D0C5FD054BBA}"/>
              </a:ext>
            </a:extLst>
          </p:cNvPr>
          <p:cNvSpPr>
            <a:spLocks/>
          </p:cNvSpPr>
          <p:nvPr/>
        </p:nvSpPr>
        <p:spPr bwMode="auto">
          <a:xfrm>
            <a:off x="7604150" y="3130416"/>
            <a:ext cx="371475" cy="809625"/>
          </a:xfrm>
          <a:custGeom>
            <a:avLst/>
            <a:gdLst>
              <a:gd name="T0" fmla="*/ 371475 w 234"/>
              <a:gd name="T1" fmla="*/ 809625 h 510"/>
              <a:gd name="T2" fmla="*/ 0 w 234"/>
              <a:gd name="T3" fmla="*/ 0 h 510"/>
              <a:gd name="T4" fmla="*/ 0 60000 65536"/>
              <a:gd name="T5" fmla="*/ 0 60000 65536"/>
            </a:gdLst>
            <a:ahLst/>
            <a:cxnLst>
              <a:cxn ang="T4">
                <a:pos x="T0" y="T1"/>
              </a:cxn>
              <a:cxn ang="T5">
                <a:pos x="T2" y="T3"/>
              </a:cxn>
            </a:cxnLst>
            <a:rect l="0" t="0" r="r" b="b"/>
            <a:pathLst>
              <a:path w="234" h="510">
                <a:moveTo>
                  <a:pt x="234" y="510"/>
                </a:moveTo>
                <a:lnTo>
                  <a:pt x="0" y="0"/>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45" name="Text Box 42">
            <a:extLst>
              <a:ext uri="{FF2B5EF4-FFF2-40B4-BE49-F238E27FC236}">
                <a16:creationId xmlns:a16="http://schemas.microsoft.com/office/drawing/2014/main" id="{AADAFD22-C9EB-7EAA-9661-F2B45AF91151}"/>
              </a:ext>
            </a:extLst>
          </p:cNvPr>
          <p:cNvSpPr txBox="1">
            <a:spLocks noChangeArrowheads="1"/>
          </p:cNvSpPr>
          <p:nvPr/>
        </p:nvSpPr>
        <p:spPr bwMode="auto">
          <a:xfrm>
            <a:off x="1374800" y="1828666"/>
            <a:ext cx="2444750" cy="36671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r"/>
            <a:r>
              <a:rPr lang="en-US" altLang="en-US" sz="1800" i="1" dirty="0"/>
              <a:t>Plastic Hinge Location</a:t>
            </a:r>
          </a:p>
        </p:txBody>
      </p:sp>
      <p:sp>
        <p:nvSpPr>
          <p:cNvPr id="46" name="Freeform 43">
            <a:extLst>
              <a:ext uri="{FF2B5EF4-FFF2-40B4-BE49-F238E27FC236}">
                <a16:creationId xmlns:a16="http://schemas.microsoft.com/office/drawing/2014/main" id="{7698ED5B-5262-5C3A-653B-5463710DBC1D}"/>
              </a:ext>
            </a:extLst>
          </p:cNvPr>
          <p:cNvSpPr>
            <a:spLocks/>
          </p:cNvSpPr>
          <p:nvPr/>
        </p:nvSpPr>
        <p:spPr bwMode="auto">
          <a:xfrm>
            <a:off x="3819550" y="2012816"/>
            <a:ext cx="393700" cy="641350"/>
          </a:xfrm>
          <a:custGeom>
            <a:avLst/>
            <a:gdLst>
              <a:gd name="T0" fmla="*/ 0 w 248"/>
              <a:gd name="T1" fmla="*/ 0 h 404"/>
              <a:gd name="T2" fmla="*/ 393700 w 248"/>
              <a:gd name="T3" fmla="*/ 641350 h 404"/>
              <a:gd name="T4" fmla="*/ 0 60000 65536"/>
              <a:gd name="T5" fmla="*/ 0 60000 65536"/>
            </a:gdLst>
            <a:ahLst/>
            <a:cxnLst>
              <a:cxn ang="T4">
                <a:pos x="T0" y="T1"/>
              </a:cxn>
              <a:cxn ang="T5">
                <a:pos x="T2" y="T3"/>
              </a:cxn>
            </a:cxnLst>
            <a:rect l="0" t="0" r="r" b="b"/>
            <a:pathLst>
              <a:path w="248" h="404">
                <a:moveTo>
                  <a:pt x="0" y="0"/>
                </a:moveTo>
                <a:lnTo>
                  <a:pt x="248" y="404"/>
                </a:lnTo>
              </a:path>
            </a:pathLst>
          </a:custGeom>
          <a:noFill/>
          <a:ln w="1905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47" name="Text Box 44">
            <a:extLst>
              <a:ext uri="{FF2B5EF4-FFF2-40B4-BE49-F238E27FC236}">
                <a16:creationId xmlns:a16="http://schemas.microsoft.com/office/drawing/2014/main" id="{65F80C07-4DAC-BAE2-B32D-C42042E6099D}"/>
              </a:ext>
            </a:extLst>
          </p:cNvPr>
          <p:cNvSpPr txBox="1">
            <a:spLocks noChangeArrowheads="1"/>
          </p:cNvSpPr>
          <p:nvPr/>
        </p:nvSpPr>
        <p:spPr bwMode="auto">
          <a:xfrm>
            <a:off x="4232300" y="4281354"/>
            <a:ext cx="1330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s</a:t>
            </a:r>
            <a:r>
              <a:rPr lang="en-US" altLang="en-US" sz="2000" i="1" baseline="-25000" dirty="0" err="1"/>
              <a:t>h</a:t>
            </a:r>
            <a:r>
              <a:rPr lang="en-US" altLang="en-US" sz="2000" i="1" dirty="0" err="1"/>
              <a:t>+d</a:t>
            </a:r>
            <a:r>
              <a:rPr lang="en-US" altLang="en-US" sz="2000" i="1" baseline="-25000" dirty="0" err="1"/>
              <a:t>col</a:t>
            </a:r>
            <a:r>
              <a:rPr lang="en-US" altLang="en-US" sz="2000" i="1" dirty="0"/>
              <a:t>/2</a:t>
            </a:r>
          </a:p>
        </p:txBody>
      </p:sp>
      <p:sp>
        <p:nvSpPr>
          <p:cNvPr id="48" name="Arc 45">
            <a:extLst>
              <a:ext uri="{FF2B5EF4-FFF2-40B4-BE49-F238E27FC236}">
                <a16:creationId xmlns:a16="http://schemas.microsoft.com/office/drawing/2014/main" id="{8EC13F8D-9B76-1346-6010-F6A3CAED7D76}"/>
              </a:ext>
            </a:extLst>
          </p:cNvPr>
          <p:cNvSpPr>
            <a:spLocks/>
          </p:cNvSpPr>
          <p:nvPr/>
        </p:nvSpPr>
        <p:spPr bwMode="auto">
          <a:xfrm rot="1228148" flipH="1" flipV="1">
            <a:off x="5683275" y="2676391"/>
            <a:ext cx="273050" cy="495300"/>
          </a:xfrm>
          <a:custGeom>
            <a:avLst/>
            <a:gdLst>
              <a:gd name="T0" fmla="*/ 0 w 21600"/>
              <a:gd name="T1" fmla="*/ 0 h 21600"/>
              <a:gd name="T2" fmla="*/ 273050 w 21600"/>
              <a:gd name="T3" fmla="*/ 495300 h 21600"/>
              <a:gd name="T4" fmla="*/ 0 w 21600"/>
              <a:gd name="T5" fmla="*/ 495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49" name="Text Box 46">
            <a:extLst>
              <a:ext uri="{FF2B5EF4-FFF2-40B4-BE49-F238E27FC236}">
                <a16:creationId xmlns:a16="http://schemas.microsoft.com/office/drawing/2014/main" id="{7AFCFBC4-7691-6FF0-5127-8D57100AF72E}"/>
              </a:ext>
            </a:extLst>
          </p:cNvPr>
          <p:cNvSpPr txBox="1">
            <a:spLocks noChangeArrowheads="1"/>
          </p:cNvSpPr>
          <p:nvPr/>
        </p:nvSpPr>
        <p:spPr bwMode="auto">
          <a:xfrm>
            <a:off x="1050927" y="4869160"/>
            <a:ext cx="10229572" cy="1200329"/>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800" b="0" i="1" dirty="0" err="1">
                <a:latin typeface="+mn-lt"/>
              </a:rPr>
              <a:t>M</a:t>
            </a:r>
            <a:r>
              <a:rPr lang="en-US" altLang="en-US" sz="1800" b="0" i="1" baseline="-25000" dirty="0" err="1">
                <a:latin typeface="+mn-lt"/>
              </a:rPr>
              <a:t>pr</a:t>
            </a:r>
            <a:r>
              <a:rPr lang="en-US" altLang="en-US" sz="1800" b="0" i="1" dirty="0">
                <a:latin typeface="+mn-lt"/>
              </a:rPr>
              <a:t> 	</a:t>
            </a:r>
            <a:r>
              <a:rPr lang="en-US" altLang="en-US" sz="1800" b="0" dirty="0">
                <a:latin typeface="+mn-lt"/>
              </a:rPr>
              <a:t>= expected moment at plastic hinge = 1.1 </a:t>
            </a:r>
            <a:r>
              <a:rPr lang="en-US" altLang="en-US" sz="1800" b="0" i="1" dirty="0">
                <a:latin typeface="+mn-lt"/>
              </a:rPr>
              <a:t>R</a:t>
            </a:r>
            <a:r>
              <a:rPr lang="en-US" altLang="en-US" sz="1800" b="0" i="1" baseline="-25000" dirty="0">
                <a:latin typeface="+mn-lt"/>
              </a:rPr>
              <a:t>y</a:t>
            </a:r>
            <a:r>
              <a:rPr lang="en-US" altLang="en-US" sz="1800" b="0" i="1" dirty="0">
                <a:latin typeface="+mn-lt"/>
              </a:rPr>
              <a:t> </a:t>
            </a:r>
            <a:r>
              <a:rPr lang="en-US" altLang="en-US" sz="1800" b="0" i="1" dirty="0" err="1">
                <a:latin typeface="+mn-lt"/>
              </a:rPr>
              <a:t>M</a:t>
            </a:r>
            <a:r>
              <a:rPr lang="en-US" altLang="en-US" sz="1800" b="0" i="1" baseline="-25000" dirty="0" err="1">
                <a:latin typeface="+mn-lt"/>
              </a:rPr>
              <a:t>p</a:t>
            </a:r>
            <a:r>
              <a:rPr lang="en-US" altLang="en-US" sz="1800" b="0" i="1" dirty="0">
                <a:latin typeface="+mn-lt"/>
              </a:rPr>
              <a:t> </a:t>
            </a:r>
            <a:r>
              <a:rPr lang="en-US" altLang="en-US" sz="1800" b="0" dirty="0">
                <a:latin typeface="+mn-lt"/>
              </a:rPr>
              <a:t> or as specified in ANSI/AISC 358</a:t>
            </a:r>
          </a:p>
          <a:p>
            <a:pPr>
              <a:spcBef>
                <a:spcPct val="50000"/>
              </a:spcBef>
              <a:buClrTx/>
              <a:buSzTx/>
              <a:buFontTx/>
              <a:buNone/>
            </a:pPr>
            <a:r>
              <a:rPr lang="en-US" altLang="en-US" sz="1800" b="0" i="1" dirty="0" err="1">
                <a:latin typeface="+mn-lt"/>
              </a:rPr>
              <a:t>V</a:t>
            </a:r>
            <a:r>
              <a:rPr lang="en-US" altLang="en-US" sz="1800" b="0" i="1" baseline="-25000" dirty="0" err="1">
                <a:latin typeface="+mn-lt"/>
              </a:rPr>
              <a:t>beam</a:t>
            </a:r>
            <a:r>
              <a:rPr lang="en-US" altLang="en-US" sz="1800" b="0" i="1" dirty="0">
                <a:latin typeface="+mn-lt"/>
              </a:rPr>
              <a:t> 	= </a:t>
            </a:r>
            <a:r>
              <a:rPr lang="en-US" altLang="en-US" sz="1800" b="0" dirty="0">
                <a:latin typeface="+mn-lt"/>
              </a:rPr>
              <a:t>beam shear (see Section E3.6d - beam required shear strength)</a:t>
            </a:r>
          </a:p>
          <a:p>
            <a:pPr>
              <a:spcBef>
                <a:spcPct val="50000"/>
              </a:spcBef>
              <a:buClrTx/>
              <a:buSzTx/>
              <a:buFontTx/>
              <a:buNone/>
            </a:pPr>
            <a:r>
              <a:rPr lang="en-US" altLang="en-US" sz="1800" b="0" i="1" dirty="0" err="1">
                <a:latin typeface="+mn-lt"/>
              </a:rPr>
              <a:t>s</a:t>
            </a:r>
            <a:r>
              <a:rPr lang="en-US" altLang="en-US" sz="1800" b="0" i="1" baseline="-25000" dirty="0" err="1">
                <a:latin typeface="+mn-lt"/>
              </a:rPr>
              <a:t>h</a:t>
            </a:r>
            <a:r>
              <a:rPr lang="en-US" altLang="en-US" sz="1800" b="0" dirty="0">
                <a:latin typeface="+mn-lt"/>
              </a:rPr>
              <a:t> 	= distance from face of column to beam plastic hinge location (specified in ANSI/AISC 358)</a:t>
            </a:r>
            <a:endParaRPr lang="en-US" altLang="en-US" sz="1800" b="0" i="1" dirty="0">
              <a:latin typeface="+mn-lt"/>
            </a:endParaRPr>
          </a:p>
        </p:txBody>
      </p:sp>
      <p:sp>
        <p:nvSpPr>
          <p:cNvPr id="50" name="Arc 47">
            <a:extLst>
              <a:ext uri="{FF2B5EF4-FFF2-40B4-BE49-F238E27FC236}">
                <a16:creationId xmlns:a16="http://schemas.microsoft.com/office/drawing/2014/main" id="{7A734035-FFD2-97D4-E6AF-23C0DEC6F30D}"/>
              </a:ext>
            </a:extLst>
          </p:cNvPr>
          <p:cNvSpPr>
            <a:spLocks/>
          </p:cNvSpPr>
          <p:nvPr/>
        </p:nvSpPr>
        <p:spPr bwMode="auto">
          <a:xfrm rot="2496519">
            <a:off x="7928000" y="2616066"/>
            <a:ext cx="606425" cy="606425"/>
          </a:xfrm>
          <a:custGeom>
            <a:avLst/>
            <a:gdLst>
              <a:gd name="T0" fmla="*/ 0 w 21600"/>
              <a:gd name="T1" fmla="*/ 0 h 21600"/>
              <a:gd name="T2" fmla="*/ 606425 w 21600"/>
              <a:gd name="T3" fmla="*/ 606425 h 21600"/>
              <a:gd name="T4" fmla="*/ 0 w 21600"/>
              <a:gd name="T5" fmla="*/ 606425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1" name="Line 48">
            <a:extLst>
              <a:ext uri="{FF2B5EF4-FFF2-40B4-BE49-F238E27FC236}">
                <a16:creationId xmlns:a16="http://schemas.microsoft.com/office/drawing/2014/main" id="{D3B0880D-83BD-7A0B-10BD-A6E4E7A3F1B3}"/>
              </a:ext>
            </a:extLst>
          </p:cNvPr>
          <p:cNvSpPr>
            <a:spLocks noChangeShapeType="1"/>
          </p:cNvSpPr>
          <p:nvPr/>
        </p:nvSpPr>
        <p:spPr bwMode="auto">
          <a:xfrm>
            <a:off x="5876950" y="1374641"/>
            <a:ext cx="0" cy="310515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2" name="Line 49">
            <a:extLst>
              <a:ext uri="{FF2B5EF4-FFF2-40B4-BE49-F238E27FC236}">
                <a16:creationId xmlns:a16="http://schemas.microsoft.com/office/drawing/2014/main" id="{7529AD51-82C6-F063-A27C-B4A85589E436}"/>
              </a:ext>
            </a:extLst>
          </p:cNvPr>
          <p:cNvSpPr>
            <a:spLocks noChangeShapeType="1"/>
          </p:cNvSpPr>
          <p:nvPr/>
        </p:nvSpPr>
        <p:spPr bwMode="auto">
          <a:xfrm>
            <a:off x="4483125" y="2885941"/>
            <a:ext cx="2813050" cy="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53" name="Text Box 50">
            <a:extLst>
              <a:ext uri="{FF2B5EF4-FFF2-40B4-BE49-F238E27FC236}">
                <a16:creationId xmlns:a16="http://schemas.microsoft.com/office/drawing/2014/main" id="{D9305B0A-2A03-E80F-553C-3A0BD44AF647}"/>
              </a:ext>
            </a:extLst>
          </p:cNvPr>
          <p:cNvSpPr txBox="1">
            <a:spLocks noChangeArrowheads="1"/>
          </p:cNvSpPr>
          <p:nvPr/>
        </p:nvSpPr>
        <p:spPr bwMode="auto">
          <a:xfrm>
            <a:off x="4476775" y="2701791"/>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i="1" dirty="0"/>
              <a:t>M*</a:t>
            </a:r>
            <a:r>
              <a:rPr lang="en-US" altLang="en-US" b="1" i="1" baseline="-25000" dirty="0"/>
              <a:t>be-left</a:t>
            </a:r>
            <a:endParaRPr lang="en-US" altLang="en-US" b="1" i="1" dirty="0"/>
          </a:p>
        </p:txBody>
      </p:sp>
      <p:sp>
        <p:nvSpPr>
          <p:cNvPr id="54" name="Arc 51">
            <a:extLst>
              <a:ext uri="{FF2B5EF4-FFF2-40B4-BE49-F238E27FC236}">
                <a16:creationId xmlns:a16="http://schemas.microsoft.com/office/drawing/2014/main" id="{AB39A69C-E6CD-C4AE-95E6-456DC8E2F658}"/>
              </a:ext>
            </a:extLst>
          </p:cNvPr>
          <p:cNvSpPr>
            <a:spLocks/>
          </p:cNvSpPr>
          <p:nvPr/>
        </p:nvSpPr>
        <p:spPr bwMode="auto">
          <a:xfrm rot="1228148">
            <a:off x="5873775" y="2657341"/>
            <a:ext cx="273050" cy="495300"/>
          </a:xfrm>
          <a:custGeom>
            <a:avLst/>
            <a:gdLst>
              <a:gd name="T0" fmla="*/ 0 w 21600"/>
              <a:gd name="T1" fmla="*/ 0 h 21600"/>
              <a:gd name="T2" fmla="*/ 273050 w 21600"/>
              <a:gd name="T3" fmla="*/ 495300 h 21600"/>
              <a:gd name="T4" fmla="*/ 0 w 21600"/>
              <a:gd name="T5" fmla="*/ 4953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55" name="Text Box 52">
            <a:extLst>
              <a:ext uri="{FF2B5EF4-FFF2-40B4-BE49-F238E27FC236}">
                <a16:creationId xmlns:a16="http://schemas.microsoft.com/office/drawing/2014/main" id="{6C0B2A74-0610-E0E3-F0E5-672CFB4A43FC}"/>
              </a:ext>
            </a:extLst>
          </p:cNvPr>
          <p:cNvSpPr txBox="1">
            <a:spLocks noChangeArrowheads="1"/>
          </p:cNvSpPr>
          <p:nvPr/>
        </p:nvSpPr>
        <p:spPr bwMode="auto">
          <a:xfrm>
            <a:off x="6065862" y="2681997"/>
            <a:ext cx="1343025"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r>
              <a:rPr lang="en-US" altLang="en-US" b="1" i="1" dirty="0"/>
              <a:t>M*</a:t>
            </a:r>
            <a:r>
              <a:rPr lang="en-US" altLang="en-US" b="1" i="1" baseline="-25000" dirty="0"/>
              <a:t>be-right</a:t>
            </a:r>
            <a:endParaRPr lang="en-US" altLang="en-US" b="1" i="1" dirty="0"/>
          </a:p>
        </p:txBody>
      </p:sp>
      <p:sp>
        <p:nvSpPr>
          <p:cNvPr id="56" name="Text Box 53">
            <a:extLst>
              <a:ext uri="{FF2B5EF4-FFF2-40B4-BE49-F238E27FC236}">
                <a16:creationId xmlns:a16="http://schemas.microsoft.com/office/drawing/2014/main" id="{7F763C2E-6882-CD8B-925B-52DB8A2D04C0}"/>
              </a:ext>
            </a:extLst>
          </p:cNvPr>
          <p:cNvSpPr txBox="1">
            <a:spLocks noChangeArrowheads="1"/>
          </p:cNvSpPr>
          <p:nvPr/>
        </p:nvSpPr>
        <p:spPr bwMode="auto">
          <a:xfrm>
            <a:off x="6165875" y="4281354"/>
            <a:ext cx="1330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s</a:t>
            </a:r>
            <a:r>
              <a:rPr lang="en-US" altLang="en-US" sz="2000" i="1" baseline="-25000" dirty="0" err="1"/>
              <a:t>h</a:t>
            </a:r>
            <a:r>
              <a:rPr lang="en-US" altLang="en-US" sz="2000" i="1" dirty="0" err="1"/>
              <a:t>+d</a:t>
            </a:r>
            <a:r>
              <a:rPr lang="en-US" altLang="en-US" sz="2000" i="1" baseline="-25000" dirty="0" err="1"/>
              <a:t>col</a:t>
            </a:r>
            <a:r>
              <a:rPr lang="en-US" altLang="en-US" sz="2000" i="1" dirty="0"/>
              <a:t>/2</a:t>
            </a:r>
          </a:p>
        </p:txBody>
      </p:sp>
      <p:sp>
        <p:nvSpPr>
          <p:cNvPr id="57" name="Text Box 54">
            <a:extLst>
              <a:ext uri="{FF2B5EF4-FFF2-40B4-BE49-F238E27FC236}">
                <a16:creationId xmlns:a16="http://schemas.microsoft.com/office/drawing/2014/main" id="{351BE6F9-4182-29AF-BBC0-713F014847C8}"/>
              </a:ext>
            </a:extLst>
          </p:cNvPr>
          <p:cNvSpPr txBox="1">
            <a:spLocks noChangeArrowheads="1"/>
          </p:cNvSpPr>
          <p:nvPr/>
        </p:nvSpPr>
        <p:spPr bwMode="auto">
          <a:xfrm>
            <a:off x="3119796" y="6127452"/>
            <a:ext cx="5673725" cy="469900"/>
          </a:xfrm>
          <a:prstGeom prst="rect">
            <a:avLst/>
          </a:prstGeom>
          <a:ln>
            <a:headEnd/>
            <a:tailEnd type="none" w="med" len="lg"/>
          </a:ln>
        </p:spPr>
        <p:style>
          <a:lnRef idx="2">
            <a:schemeClr val="accent1"/>
          </a:lnRef>
          <a:fillRef idx="1">
            <a:schemeClr val="lt1"/>
          </a:fillRef>
          <a:effectRef idx="0">
            <a:schemeClr val="accent1"/>
          </a:effectRef>
          <a:fontRef idx="minor">
            <a:schemeClr val="dk1"/>
          </a:fontRef>
        </p:style>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rPr>
              <a:t>M*</a:t>
            </a:r>
            <a:r>
              <a:rPr lang="en-US" altLang="en-US" b="1" i="1" baseline="-25000" dirty="0">
                <a:solidFill>
                  <a:schemeClr val="tx2"/>
                </a:solidFill>
              </a:rPr>
              <a:t>be</a:t>
            </a:r>
            <a:r>
              <a:rPr lang="en-US" altLang="en-US" b="1" dirty="0">
                <a:solidFill>
                  <a:schemeClr val="tx2"/>
                </a:solidFill>
              </a:rPr>
              <a:t> = </a:t>
            </a:r>
            <a:r>
              <a:rPr lang="en-US" altLang="en-US" b="1" i="1" dirty="0" err="1">
                <a:solidFill>
                  <a:schemeClr val="tx2"/>
                </a:solidFill>
              </a:rPr>
              <a:t>M</a:t>
            </a:r>
            <a:r>
              <a:rPr lang="en-US" altLang="en-US" b="1" i="1" baseline="-25000" dirty="0" err="1">
                <a:solidFill>
                  <a:schemeClr val="tx2"/>
                </a:solidFill>
              </a:rPr>
              <a:t>pr</a:t>
            </a:r>
            <a:r>
              <a:rPr lang="en-US" altLang="en-US" b="1" i="1" dirty="0">
                <a:solidFill>
                  <a:schemeClr val="tx2"/>
                </a:solidFill>
              </a:rPr>
              <a:t> </a:t>
            </a:r>
            <a:r>
              <a:rPr lang="en-US" altLang="en-US" b="1" dirty="0">
                <a:solidFill>
                  <a:schemeClr val="tx2"/>
                </a:solidFill>
              </a:rPr>
              <a:t>+ </a:t>
            </a:r>
            <a:r>
              <a:rPr lang="en-US" altLang="en-US" b="1" i="1" dirty="0" err="1">
                <a:solidFill>
                  <a:schemeClr val="tx2"/>
                </a:solidFill>
              </a:rPr>
              <a:t>V</a:t>
            </a:r>
            <a:r>
              <a:rPr lang="en-US" altLang="en-US" b="1" i="1" baseline="-25000" dirty="0" err="1">
                <a:solidFill>
                  <a:schemeClr val="tx2"/>
                </a:solidFill>
              </a:rPr>
              <a:t>beam</a:t>
            </a:r>
            <a:r>
              <a:rPr lang="en-US" altLang="en-US" b="1" i="1" dirty="0">
                <a:solidFill>
                  <a:schemeClr val="tx2"/>
                </a:solidFill>
              </a:rPr>
              <a:t> </a:t>
            </a:r>
            <a:r>
              <a:rPr lang="en-US" altLang="en-US" b="1" dirty="0">
                <a:solidFill>
                  <a:schemeClr val="tx2"/>
                </a:solidFill>
              </a:rPr>
              <a:t>(</a:t>
            </a:r>
            <a:r>
              <a:rPr lang="en-US" altLang="en-US" b="1" i="1" dirty="0" err="1">
                <a:solidFill>
                  <a:schemeClr val="tx2"/>
                </a:solidFill>
              </a:rPr>
              <a:t>s</a:t>
            </a:r>
            <a:r>
              <a:rPr lang="en-US" altLang="en-US" b="1" i="1" baseline="-25000" dirty="0" err="1">
                <a:solidFill>
                  <a:schemeClr val="tx2"/>
                </a:solidFill>
              </a:rPr>
              <a:t>h</a:t>
            </a:r>
            <a:r>
              <a:rPr lang="en-US" altLang="en-US" b="1" dirty="0">
                <a:solidFill>
                  <a:schemeClr val="tx2"/>
                </a:solidFill>
              </a:rPr>
              <a:t> + </a:t>
            </a:r>
            <a:r>
              <a:rPr lang="en-US" altLang="en-US" b="1" i="1" dirty="0" err="1">
                <a:solidFill>
                  <a:schemeClr val="tx2"/>
                </a:solidFill>
              </a:rPr>
              <a:t>d</a:t>
            </a:r>
            <a:r>
              <a:rPr lang="en-US" altLang="en-US" b="1" i="1" baseline="-25000" dirty="0" err="1">
                <a:solidFill>
                  <a:schemeClr val="tx2"/>
                </a:solidFill>
              </a:rPr>
              <a:t>col</a:t>
            </a:r>
            <a:r>
              <a:rPr lang="en-US" altLang="en-US" b="1" dirty="0">
                <a:solidFill>
                  <a:schemeClr val="tx2"/>
                </a:solidFill>
              </a:rPr>
              <a:t> /2 )</a:t>
            </a:r>
            <a:endParaRPr lang="en-US" altLang="en-US" b="1" i="1" dirty="0">
              <a:solidFill>
                <a:schemeClr val="tx2"/>
              </a:solidFill>
            </a:endParaRPr>
          </a:p>
        </p:txBody>
      </p:sp>
    </p:spTree>
    <p:extLst>
      <p:ext uri="{BB962C8B-B14F-4D97-AF65-F5344CB8AC3E}">
        <p14:creationId xmlns:p14="http://schemas.microsoft.com/office/powerpoint/2010/main" val="3198493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7" name="Group 2">
            <a:extLst>
              <a:ext uri="{FF2B5EF4-FFF2-40B4-BE49-F238E27FC236}">
                <a16:creationId xmlns:a16="http://schemas.microsoft.com/office/drawing/2014/main" id="{9D25CDBB-B0EB-1631-C6DD-D6373870EB3C}"/>
              </a:ext>
            </a:extLst>
          </p:cNvPr>
          <p:cNvGrpSpPr>
            <a:grpSpLocks/>
          </p:cNvGrpSpPr>
          <p:nvPr/>
        </p:nvGrpSpPr>
        <p:grpSpPr bwMode="auto">
          <a:xfrm>
            <a:off x="4288855" y="1379537"/>
            <a:ext cx="3200400" cy="3105150"/>
            <a:chOff x="1770" y="1092"/>
            <a:chExt cx="2016" cy="1956"/>
          </a:xfrm>
        </p:grpSpPr>
        <p:grpSp>
          <p:nvGrpSpPr>
            <p:cNvPr id="78" name="Group 3">
              <a:extLst>
                <a:ext uri="{FF2B5EF4-FFF2-40B4-BE49-F238E27FC236}">
                  <a16:creationId xmlns:a16="http://schemas.microsoft.com/office/drawing/2014/main" id="{600CF23F-2624-B5FE-BE70-7438714B6066}"/>
                </a:ext>
              </a:extLst>
            </p:cNvPr>
            <p:cNvGrpSpPr>
              <a:grpSpLocks/>
            </p:cNvGrpSpPr>
            <p:nvPr/>
          </p:nvGrpSpPr>
          <p:grpSpPr bwMode="auto">
            <a:xfrm>
              <a:off x="1770" y="1092"/>
              <a:ext cx="2016" cy="1956"/>
              <a:chOff x="1770" y="1092"/>
              <a:chExt cx="2016" cy="1956"/>
            </a:xfrm>
          </p:grpSpPr>
          <p:grpSp>
            <p:nvGrpSpPr>
              <p:cNvPr id="85" name="Group 4">
                <a:extLst>
                  <a:ext uri="{FF2B5EF4-FFF2-40B4-BE49-F238E27FC236}">
                    <a16:creationId xmlns:a16="http://schemas.microsoft.com/office/drawing/2014/main" id="{FEE45287-CE99-76B3-52B2-47CE5BD5CFD9}"/>
                  </a:ext>
                </a:extLst>
              </p:cNvPr>
              <p:cNvGrpSpPr>
                <a:grpSpLocks/>
              </p:cNvGrpSpPr>
              <p:nvPr/>
            </p:nvGrpSpPr>
            <p:grpSpPr bwMode="auto">
              <a:xfrm>
                <a:off x="2568" y="1092"/>
                <a:ext cx="420" cy="1956"/>
                <a:chOff x="2226" y="1584"/>
                <a:chExt cx="420" cy="1956"/>
              </a:xfrm>
            </p:grpSpPr>
            <p:sp>
              <p:nvSpPr>
                <p:cNvPr id="94" name="Rectangle 5">
                  <a:extLst>
                    <a:ext uri="{FF2B5EF4-FFF2-40B4-BE49-F238E27FC236}">
                      <a16:creationId xmlns:a16="http://schemas.microsoft.com/office/drawing/2014/main" id="{2A92FB8F-1577-C095-A9B4-04A51EF3A913}"/>
                    </a:ext>
                  </a:extLst>
                </p:cNvPr>
                <p:cNvSpPr>
                  <a:spLocks noChangeArrowheads="1"/>
                </p:cNvSpPr>
                <p:nvPr/>
              </p:nvSpPr>
              <p:spPr bwMode="auto">
                <a:xfrm>
                  <a:off x="2226" y="1584"/>
                  <a:ext cx="420" cy="1956"/>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5" name="Line 6">
                  <a:extLst>
                    <a:ext uri="{FF2B5EF4-FFF2-40B4-BE49-F238E27FC236}">
                      <a16:creationId xmlns:a16="http://schemas.microsoft.com/office/drawing/2014/main" id="{C97FD2C1-6C50-E62A-E692-53D814AA823E}"/>
                    </a:ext>
                  </a:extLst>
                </p:cNvPr>
                <p:cNvSpPr>
                  <a:spLocks noChangeShapeType="1"/>
                </p:cNvSpPr>
                <p:nvPr/>
              </p:nvSpPr>
              <p:spPr bwMode="auto">
                <a:xfrm>
                  <a:off x="2568"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6" name="Line 7">
                  <a:extLst>
                    <a:ext uri="{FF2B5EF4-FFF2-40B4-BE49-F238E27FC236}">
                      <a16:creationId xmlns:a16="http://schemas.microsoft.com/office/drawing/2014/main" id="{6576EF86-4876-0D89-7CEA-004FEC534A50}"/>
                    </a:ext>
                  </a:extLst>
                </p:cNvPr>
                <p:cNvSpPr>
                  <a:spLocks noChangeShapeType="1"/>
                </p:cNvSpPr>
                <p:nvPr/>
              </p:nvSpPr>
              <p:spPr bwMode="auto">
                <a:xfrm>
                  <a:off x="2304" y="1584"/>
                  <a:ext cx="0" cy="1956"/>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6" name="Group 8">
                <a:extLst>
                  <a:ext uri="{FF2B5EF4-FFF2-40B4-BE49-F238E27FC236}">
                    <a16:creationId xmlns:a16="http://schemas.microsoft.com/office/drawing/2014/main" id="{E30275BC-51CE-3FDE-887D-D409F48EAB3A}"/>
                  </a:ext>
                </a:extLst>
              </p:cNvPr>
              <p:cNvGrpSpPr>
                <a:grpSpLocks/>
              </p:cNvGrpSpPr>
              <p:nvPr/>
            </p:nvGrpSpPr>
            <p:grpSpPr bwMode="auto">
              <a:xfrm>
                <a:off x="2988" y="1704"/>
                <a:ext cx="798" cy="708"/>
                <a:chOff x="3090" y="1704"/>
                <a:chExt cx="798" cy="708"/>
              </a:xfrm>
            </p:grpSpPr>
            <p:sp>
              <p:nvSpPr>
                <p:cNvPr id="91" name="Rectangle 9">
                  <a:extLst>
                    <a:ext uri="{FF2B5EF4-FFF2-40B4-BE49-F238E27FC236}">
                      <a16:creationId xmlns:a16="http://schemas.microsoft.com/office/drawing/2014/main" id="{7BFC1C42-4416-D731-2964-A90633AEBB5B}"/>
                    </a:ext>
                  </a:extLst>
                </p:cNvPr>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92" name="Line 10">
                  <a:extLst>
                    <a:ext uri="{FF2B5EF4-FFF2-40B4-BE49-F238E27FC236}">
                      <a16:creationId xmlns:a16="http://schemas.microsoft.com/office/drawing/2014/main" id="{A7E3AA42-F6C5-E0F8-30A6-28C0495ADC2F}"/>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3" name="Line 11">
                  <a:extLst>
                    <a:ext uri="{FF2B5EF4-FFF2-40B4-BE49-F238E27FC236}">
                      <a16:creationId xmlns:a16="http://schemas.microsoft.com/office/drawing/2014/main" id="{876A4E02-13F8-A4C5-AF96-9AF1FF08299D}"/>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7" name="Group 12">
                <a:extLst>
                  <a:ext uri="{FF2B5EF4-FFF2-40B4-BE49-F238E27FC236}">
                    <a16:creationId xmlns:a16="http://schemas.microsoft.com/office/drawing/2014/main" id="{94838109-FF9D-1D41-4A16-E0992AD2827F}"/>
                  </a:ext>
                </a:extLst>
              </p:cNvPr>
              <p:cNvGrpSpPr>
                <a:grpSpLocks/>
              </p:cNvGrpSpPr>
              <p:nvPr/>
            </p:nvGrpSpPr>
            <p:grpSpPr bwMode="auto">
              <a:xfrm>
                <a:off x="1770" y="1704"/>
                <a:ext cx="798" cy="708"/>
                <a:chOff x="3090" y="1704"/>
                <a:chExt cx="798" cy="708"/>
              </a:xfrm>
            </p:grpSpPr>
            <p:sp>
              <p:nvSpPr>
                <p:cNvPr id="88" name="Rectangle 13">
                  <a:extLst>
                    <a:ext uri="{FF2B5EF4-FFF2-40B4-BE49-F238E27FC236}">
                      <a16:creationId xmlns:a16="http://schemas.microsoft.com/office/drawing/2014/main" id="{B1E5AB72-130A-CA36-A304-1E6E15869D8C}"/>
                    </a:ext>
                  </a:extLst>
                </p:cNvPr>
                <p:cNvSpPr>
                  <a:spLocks noChangeArrowheads="1"/>
                </p:cNvSpPr>
                <p:nvPr/>
              </p:nvSpPr>
              <p:spPr bwMode="auto">
                <a:xfrm>
                  <a:off x="3090" y="1704"/>
                  <a:ext cx="798" cy="708"/>
                </a:xfrm>
                <a:prstGeom prst="rect">
                  <a:avLst/>
                </a:prstGeom>
                <a:solidFill>
                  <a:schemeClr val="accent4">
                    <a:lumMod val="60000"/>
                    <a:lumOff val="4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89" name="Line 14">
                  <a:extLst>
                    <a:ext uri="{FF2B5EF4-FFF2-40B4-BE49-F238E27FC236}">
                      <a16:creationId xmlns:a16="http://schemas.microsoft.com/office/drawing/2014/main" id="{AB940F33-8887-28F7-B01D-2232141E7ED6}"/>
                    </a:ext>
                  </a:extLst>
                </p:cNvPr>
                <p:cNvSpPr>
                  <a:spLocks noChangeShapeType="1"/>
                </p:cNvSpPr>
                <p:nvPr/>
              </p:nvSpPr>
              <p:spPr bwMode="auto">
                <a:xfrm>
                  <a:off x="3090" y="1756"/>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90" name="Line 15">
                  <a:extLst>
                    <a:ext uri="{FF2B5EF4-FFF2-40B4-BE49-F238E27FC236}">
                      <a16:creationId xmlns:a16="http://schemas.microsoft.com/office/drawing/2014/main" id="{73B3609B-70A5-752A-5439-32B857B2946B}"/>
                    </a:ext>
                  </a:extLst>
                </p:cNvPr>
                <p:cNvSpPr>
                  <a:spLocks noChangeShapeType="1"/>
                </p:cNvSpPr>
                <p:nvPr/>
              </p:nvSpPr>
              <p:spPr bwMode="auto">
                <a:xfrm>
                  <a:off x="3090" y="2360"/>
                  <a:ext cx="79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grpSp>
          <p:nvGrpSpPr>
            <p:cNvPr id="79" name="Group 16">
              <a:extLst>
                <a:ext uri="{FF2B5EF4-FFF2-40B4-BE49-F238E27FC236}">
                  <a16:creationId xmlns:a16="http://schemas.microsoft.com/office/drawing/2014/main" id="{F5957AAC-C26A-C2E2-6BD0-A461E7E89A58}"/>
                </a:ext>
              </a:extLst>
            </p:cNvPr>
            <p:cNvGrpSpPr>
              <a:grpSpLocks/>
            </p:cNvGrpSpPr>
            <p:nvPr/>
          </p:nvGrpSpPr>
          <p:grpSpPr bwMode="auto">
            <a:xfrm>
              <a:off x="2642" y="1708"/>
              <a:ext cx="264" cy="48"/>
              <a:chOff x="2642" y="1708"/>
              <a:chExt cx="264" cy="48"/>
            </a:xfrm>
          </p:grpSpPr>
          <p:sp>
            <p:nvSpPr>
              <p:cNvPr id="83" name="Line 17">
                <a:extLst>
                  <a:ext uri="{FF2B5EF4-FFF2-40B4-BE49-F238E27FC236}">
                    <a16:creationId xmlns:a16="http://schemas.microsoft.com/office/drawing/2014/main" id="{ECD40BCC-018B-4E87-C799-9C0939977582}"/>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4" name="Line 18">
                <a:extLst>
                  <a:ext uri="{FF2B5EF4-FFF2-40B4-BE49-F238E27FC236}">
                    <a16:creationId xmlns:a16="http://schemas.microsoft.com/office/drawing/2014/main" id="{8A65AA95-0192-C997-0DBA-DF8B296B9F57}"/>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nvGrpSpPr>
            <p:cNvPr id="80" name="Group 19">
              <a:extLst>
                <a:ext uri="{FF2B5EF4-FFF2-40B4-BE49-F238E27FC236}">
                  <a16:creationId xmlns:a16="http://schemas.microsoft.com/office/drawing/2014/main" id="{B2F18729-9A6F-C6B8-7251-DDD32A6EB9B6}"/>
                </a:ext>
              </a:extLst>
            </p:cNvPr>
            <p:cNvGrpSpPr>
              <a:grpSpLocks/>
            </p:cNvGrpSpPr>
            <p:nvPr/>
          </p:nvGrpSpPr>
          <p:grpSpPr bwMode="auto">
            <a:xfrm>
              <a:off x="2646" y="2356"/>
              <a:ext cx="264" cy="48"/>
              <a:chOff x="2642" y="1708"/>
              <a:chExt cx="264" cy="48"/>
            </a:xfrm>
          </p:grpSpPr>
          <p:sp>
            <p:nvSpPr>
              <p:cNvPr id="81" name="Line 20">
                <a:extLst>
                  <a:ext uri="{FF2B5EF4-FFF2-40B4-BE49-F238E27FC236}">
                    <a16:creationId xmlns:a16="http://schemas.microsoft.com/office/drawing/2014/main" id="{4DB59874-6906-2891-387F-535966799134}"/>
                  </a:ext>
                </a:extLst>
              </p:cNvPr>
              <p:cNvSpPr>
                <a:spLocks noChangeShapeType="1"/>
              </p:cNvSpPr>
              <p:nvPr/>
            </p:nvSpPr>
            <p:spPr bwMode="auto">
              <a:xfrm>
                <a:off x="2642" y="1708"/>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82" name="Line 21">
                <a:extLst>
                  <a:ext uri="{FF2B5EF4-FFF2-40B4-BE49-F238E27FC236}">
                    <a16:creationId xmlns:a16="http://schemas.microsoft.com/office/drawing/2014/main" id="{78C272DE-4F5F-13BA-CD7E-CDEC32F3F77F}"/>
                  </a:ext>
                </a:extLst>
              </p:cNvPr>
              <p:cNvSpPr>
                <a:spLocks noChangeShapeType="1"/>
              </p:cNvSpPr>
              <p:nvPr/>
            </p:nvSpPr>
            <p:spPr bwMode="auto">
              <a:xfrm>
                <a:off x="2642" y="1756"/>
                <a:ext cx="264"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grpSp>
      <p:sp>
        <p:nvSpPr>
          <p:cNvPr id="97" name="Text Box 22">
            <a:extLst>
              <a:ext uri="{FF2B5EF4-FFF2-40B4-BE49-F238E27FC236}">
                <a16:creationId xmlns:a16="http://schemas.microsoft.com/office/drawing/2014/main" id="{82C95085-8B4E-47CF-73A7-7C67E511200C}"/>
              </a:ext>
            </a:extLst>
          </p:cNvPr>
          <p:cNvSpPr txBox="1">
            <a:spLocks noChangeArrowheads="1"/>
          </p:cNvSpPr>
          <p:nvPr/>
        </p:nvSpPr>
        <p:spPr bwMode="auto">
          <a:xfrm>
            <a:off x="2529905" y="1403350"/>
            <a:ext cx="1885950"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Top Column</a:t>
            </a:r>
          </a:p>
        </p:txBody>
      </p:sp>
      <p:sp>
        <p:nvSpPr>
          <p:cNvPr id="98" name="Text Box 23">
            <a:extLst>
              <a:ext uri="{FF2B5EF4-FFF2-40B4-BE49-F238E27FC236}">
                <a16:creationId xmlns:a16="http://schemas.microsoft.com/office/drawing/2014/main" id="{804F859B-8C7F-A90D-FFF6-8F2F9225596D}"/>
              </a:ext>
            </a:extLst>
          </p:cNvPr>
          <p:cNvSpPr txBox="1">
            <a:spLocks noChangeArrowheads="1"/>
          </p:cNvSpPr>
          <p:nvPr/>
        </p:nvSpPr>
        <p:spPr bwMode="auto">
          <a:xfrm>
            <a:off x="7087791" y="3878262"/>
            <a:ext cx="22701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dirty="0"/>
              <a:t>Bottom Column</a:t>
            </a:r>
          </a:p>
        </p:txBody>
      </p:sp>
      <p:sp>
        <p:nvSpPr>
          <p:cNvPr id="99" name="Freeform 24">
            <a:extLst>
              <a:ext uri="{FF2B5EF4-FFF2-40B4-BE49-F238E27FC236}">
                <a16:creationId xmlns:a16="http://schemas.microsoft.com/office/drawing/2014/main" id="{ECE0B034-D4D2-C2D6-959C-C335848C98D4}"/>
              </a:ext>
            </a:extLst>
          </p:cNvPr>
          <p:cNvSpPr>
            <a:spLocks/>
          </p:cNvSpPr>
          <p:nvPr/>
        </p:nvSpPr>
        <p:spPr bwMode="auto">
          <a:xfrm>
            <a:off x="4288855" y="1497012"/>
            <a:ext cx="1266826" cy="114300"/>
          </a:xfrm>
          <a:custGeom>
            <a:avLst/>
            <a:gdLst>
              <a:gd name="T0" fmla="*/ 0 w 846"/>
              <a:gd name="T1" fmla="*/ 114300 h 72"/>
              <a:gd name="T2" fmla="*/ 1343025 w 846"/>
              <a:gd name="T3" fmla="*/ 0 h 72"/>
              <a:gd name="T4" fmla="*/ 0 60000 65536"/>
              <a:gd name="T5" fmla="*/ 0 60000 65536"/>
            </a:gdLst>
            <a:ahLst/>
            <a:cxnLst>
              <a:cxn ang="T4">
                <a:pos x="T0" y="T1"/>
              </a:cxn>
              <a:cxn ang="T5">
                <a:pos x="T2" y="T3"/>
              </a:cxn>
            </a:cxnLst>
            <a:rect l="0" t="0" r="r" b="b"/>
            <a:pathLst>
              <a:path w="846" h="72">
                <a:moveTo>
                  <a:pt x="0" y="72"/>
                </a:moveTo>
                <a:lnTo>
                  <a:pt x="846" y="0"/>
                </a:lnTo>
              </a:path>
            </a:pathLst>
          </a:custGeom>
          <a:noFill/>
          <a:ln w="19050">
            <a:solidFill>
              <a:schemeClr val="tx1"/>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0" name="Freeform 25">
            <a:extLst>
              <a:ext uri="{FF2B5EF4-FFF2-40B4-BE49-F238E27FC236}">
                <a16:creationId xmlns:a16="http://schemas.microsoft.com/office/drawing/2014/main" id="{D844B278-5C88-F7A1-69C0-208FB70AB00F}"/>
              </a:ext>
            </a:extLst>
          </p:cNvPr>
          <p:cNvSpPr>
            <a:spLocks/>
          </p:cNvSpPr>
          <p:nvPr/>
        </p:nvSpPr>
        <p:spPr bwMode="auto">
          <a:xfrm>
            <a:off x="6222430" y="4078287"/>
            <a:ext cx="1012825" cy="223019"/>
          </a:xfrm>
          <a:custGeom>
            <a:avLst/>
            <a:gdLst>
              <a:gd name="T0" fmla="*/ 1247775 w 786"/>
              <a:gd name="T1" fmla="*/ 0 h 168"/>
              <a:gd name="T2" fmla="*/ 0 w 786"/>
              <a:gd name="T3" fmla="*/ 266700 h 168"/>
              <a:gd name="T4" fmla="*/ 0 60000 65536"/>
              <a:gd name="T5" fmla="*/ 0 60000 65536"/>
            </a:gdLst>
            <a:ahLst/>
            <a:cxnLst>
              <a:cxn ang="T4">
                <a:pos x="T0" y="T1"/>
              </a:cxn>
              <a:cxn ang="T5">
                <a:pos x="T2" y="T3"/>
              </a:cxn>
            </a:cxnLst>
            <a:rect l="0" t="0" r="r" b="b"/>
            <a:pathLst>
              <a:path w="786" h="168">
                <a:moveTo>
                  <a:pt x="786" y="0"/>
                </a:moveTo>
                <a:lnTo>
                  <a:pt x="0" y="168"/>
                </a:lnTo>
              </a:path>
            </a:pathLst>
          </a:custGeom>
          <a:noFill/>
          <a:ln w="19050">
            <a:solidFill>
              <a:schemeClr val="tx1"/>
            </a:solidFill>
            <a:round/>
            <a:headEn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p>
            <a:endParaRPr lang="en-US"/>
          </a:p>
        </p:txBody>
      </p:sp>
      <p:sp>
        <p:nvSpPr>
          <p:cNvPr id="101" name="Arc 26">
            <a:extLst>
              <a:ext uri="{FF2B5EF4-FFF2-40B4-BE49-F238E27FC236}">
                <a16:creationId xmlns:a16="http://schemas.microsoft.com/office/drawing/2014/main" id="{C67EE840-12A0-1D52-920D-2D4B2DF1E432}"/>
              </a:ext>
            </a:extLst>
          </p:cNvPr>
          <p:cNvSpPr>
            <a:spLocks/>
          </p:cNvSpPr>
          <p:nvPr/>
        </p:nvSpPr>
        <p:spPr bwMode="auto">
          <a:xfrm rot="12838273" flipV="1">
            <a:off x="5569968" y="2605087"/>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2" name="Text Box 27">
            <a:extLst>
              <a:ext uri="{FF2B5EF4-FFF2-40B4-BE49-F238E27FC236}">
                <a16:creationId xmlns:a16="http://schemas.microsoft.com/office/drawing/2014/main" id="{043C5107-2455-2A69-9939-AE5E6A2881E5}"/>
              </a:ext>
            </a:extLst>
          </p:cNvPr>
          <p:cNvSpPr txBox="1">
            <a:spLocks noChangeArrowheads="1"/>
          </p:cNvSpPr>
          <p:nvPr/>
        </p:nvSpPr>
        <p:spPr bwMode="auto">
          <a:xfrm>
            <a:off x="661306" y="4805362"/>
            <a:ext cx="10945215" cy="126957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742950" indent="-742950" algn="l">
              <a:spcBef>
                <a:spcPct val="20000"/>
              </a:spcBef>
              <a:buClr>
                <a:schemeClr val="tx2"/>
              </a:buClr>
              <a:buSzPct val="150000"/>
              <a:buChar char="•"/>
              <a:defRPr sz="2800" b="1">
                <a:solidFill>
                  <a:schemeClr val="tx1"/>
                </a:solidFill>
                <a:latin typeface="Arial" charset="0"/>
              </a:defRPr>
            </a:lvl1pPr>
            <a:lvl2pPr marL="1371600" indent="-285750" algn="l">
              <a:spcBef>
                <a:spcPct val="20000"/>
              </a:spcBef>
              <a:buClr>
                <a:schemeClr val="tx2"/>
              </a:buClr>
              <a:buSzPct val="100000"/>
              <a:buChar char="–"/>
              <a:defRPr sz="2800" b="1">
                <a:solidFill>
                  <a:schemeClr val="tx1"/>
                </a:solidFill>
                <a:latin typeface="Arial" charset="0"/>
              </a:defRPr>
            </a:lvl2pPr>
            <a:lvl3pPr marL="14859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spcBef>
                <a:spcPct val="50000"/>
              </a:spcBef>
              <a:buClrTx/>
              <a:buSzTx/>
              <a:buFontTx/>
              <a:buNone/>
            </a:pPr>
            <a:r>
              <a:rPr lang="en-US" altLang="en-US" sz="1700" b="0" i="1" dirty="0" err="1">
                <a:latin typeface="+mn-lt"/>
              </a:rPr>
              <a:t>M</a:t>
            </a:r>
            <a:r>
              <a:rPr lang="en-US" altLang="en-US" sz="1700" b="0" i="1" baseline="-25000" dirty="0" err="1">
                <a:latin typeface="+mn-lt"/>
              </a:rPr>
              <a:t>pc</a:t>
            </a:r>
            <a:r>
              <a:rPr lang="en-US" altLang="en-US" sz="1700" b="0" i="1" dirty="0">
                <a:latin typeface="+mn-lt"/>
              </a:rPr>
              <a:t> 	</a:t>
            </a:r>
            <a:r>
              <a:rPr lang="en-US" altLang="en-US" sz="1700" b="0" dirty="0">
                <a:latin typeface="+mn-lt"/>
              </a:rPr>
              <a:t>= nominal plastic moment capacity of column, reduced for presence of axial force; can take </a:t>
            </a:r>
            <a:r>
              <a:rPr lang="en-US" altLang="en-US" sz="1700" b="0" i="1" dirty="0" err="1">
                <a:latin typeface="+mn-lt"/>
              </a:rPr>
              <a:t>M</a:t>
            </a:r>
            <a:r>
              <a:rPr lang="en-US" altLang="en-US" sz="1700" b="0" i="1" baseline="-25000" dirty="0" err="1">
                <a:latin typeface="+mn-lt"/>
              </a:rPr>
              <a:t>pc</a:t>
            </a:r>
            <a:r>
              <a:rPr lang="en-US" altLang="en-US" sz="1700" b="0" dirty="0">
                <a:latin typeface="+mn-lt"/>
              </a:rPr>
              <a:t> = </a:t>
            </a:r>
            <a:r>
              <a:rPr lang="en-US" altLang="en-US" sz="1700" b="0" i="1" dirty="0" err="1">
                <a:latin typeface="+mn-lt"/>
              </a:rPr>
              <a:t>Z</a:t>
            </a:r>
            <a:r>
              <a:rPr lang="en-US" altLang="en-US" sz="1700" b="0" i="1" baseline="-25000" dirty="0" err="1">
                <a:latin typeface="+mn-lt"/>
              </a:rPr>
              <a:t>c</a:t>
            </a:r>
            <a:r>
              <a:rPr lang="en-US" altLang="en-US" sz="1700" b="0" i="1" dirty="0">
                <a:latin typeface="+mn-lt"/>
              </a:rPr>
              <a:t> </a:t>
            </a:r>
            <a:r>
              <a:rPr lang="en-US" altLang="en-US" sz="1700" b="0" dirty="0">
                <a:latin typeface="+mn-lt"/>
              </a:rPr>
              <a:t>(</a:t>
            </a:r>
            <a:r>
              <a:rPr lang="en-US" altLang="en-US" sz="1700" b="0" i="1" dirty="0" err="1">
                <a:latin typeface="+mn-lt"/>
              </a:rPr>
              <a:t>F</a:t>
            </a:r>
            <a:r>
              <a:rPr lang="en-US" altLang="en-US" sz="1700" b="0" i="1" baseline="-25000" dirty="0" err="1">
                <a:latin typeface="+mn-lt"/>
              </a:rPr>
              <a:t>yc</a:t>
            </a:r>
            <a:r>
              <a:rPr lang="en-US" altLang="en-US" sz="1700" b="0" i="1" dirty="0">
                <a:latin typeface="+mn-lt"/>
              </a:rPr>
              <a:t> </a:t>
            </a:r>
            <a:r>
              <a:rPr lang="en-US" altLang="en-US" sz="1700" b="0" dirty="0">
                <a:latin typeface="+mn-lt"/>
              </a:rPr>
              <a:t>- </a:t>
            </a:r>
            <a:r>
              <a:rPr lang="en-US" altLang="en-US" sz="1700" b="0" i="1" dirty="0" err="1">
                <a:latin typeface="+mn-lt"/>
              </a:rPr>
              <a:t>P</a:t>
            </a:r>
            <a:r>
              <a:rPr lang="en-US" altLang="en-US" sz="1700" b="0" i="1" baseline="-25000" dirty="0" err="1">
                <a:latin typeface="+mn-lt"/>
              </a:rPr>
              <a:t>uc</a:t>
            </a:r>
            <a:r>
              <a:rPr lang="en-US" altLang="en-US" sz="1700" b="0" i="1" dirty="0">
                <a:latin typeface="+mn-lt"/>
              </a:rPr>
              <a:t> / A</a:t>
            </a:r>
            <a:r>
              <a:rPr lang="en-US" altLang="en-US" sz="1700" b="0" i="1" baseline="-25000" dirty="0">
                <a:latin typeface="+mn-lt"/>
              </a:rPr>
              <a:t>g</a:t>
            </a:r>
            <a:r>
              <a:rPr lang="en-US" altLang="en-US" sz="1700" b="0" dirty="0">
                <a:latin typeface="+mn-lt"/>
              </a:rPr>
              <a:t>)  [or use more exact moment-axial force interaction equations for a fully plastic cross-section]</a:t>
            </a:r>
          </a:p>
          <a:p>
            <a:pPr>
              <a:spcBef>
                <a:spcPct val="50000"/>
              </a:spcBef>
              <a:buClrTx/>
              <a:buSzTx/>
              <a:buFontTx/>
              <a:buNone/>
            </a:pPr>
            <a:r>
              <a:rPr lang="en-US" altLang="en-US" sz="1700" b="0" i="1" dirty="0" err="1">
                <a:latin typeface="+mn-lt"/>
              </a:rPr>
              <a:t>V</a:t>
            </a:r>
            <a:r>
              <a:rPr lang="en-US" altLang="en-US" sz="1700" b="0" i="1" baseline="-25000" dirty="0" err="1">
                <a:latin typeface="+mn-lt"/>
              </a:rPr>
              <a:t>col</a:t>
            </a:r>
            <a:r>
              <a:rPr lang="en-US" altLang="en-US" sz="1700" b="0" i="1" dirty="0">
                <a:latin typeface="+mn-lt"/>
              </a:rPr>
              <a:t> 	= </a:t>
            </a:r>
            <a:r>
              <a:rPr lang="en-US" altLang="en-US" sz="1700" b="0" dirty="0">
                <a:latin typeface="+mn-lt"/>
              </a:rPr>
              <a:t>column shear - compute from statics, based on assumed location of column inflection points (usually </a:t>
            </a:r>
            <a:r>
              <a:rPr lang="en-US" altLang="en-US" sz="1700" b="0" dirty="0" err="1">
                <a:latin typeface="+mn-lt"/>
              </a:rPr>
              <a:t>midheight</a:t>
            </a:r>
            <a:r>
              <a:rPr lang="en-US" altLang="en-US" sz="1700" b="0" dirty="0">
                <a:latin typeface="+mn-lt"/>
              </a:rPr>
              <a:t> of column)</a:t>
            </a:r>
            <a:endParaRPr lang="en-US" altLang="en-US" sz="1700" b="0" i="1" dirty="0">
              <a:latin typeface="+mn-lt"/>
            </a:endParaRPr>
          </a:p>
        </p:txBody>
      </p:sp>
      <p:sp>
        <p:nvSpPr>
          <p:cNvPr id="103" name="Line 28">
            <a:extLst>
              <a:ext uri="{FF2B5EF4-FFF2-40B4-BE49-F238E27FC236}">
                <a16:creationId xmlns:a16="http://schemas.microsoft.com/office/drawing/2014/main" id="{1414C1FF-89BA-8BE0-6451-CBFAF48820F6}"/>
              </a:ext>
            </a:extLst>
          </p:cNvPr>
          <p:cNvSpPr>
            <a:spLocks noChangeShapeType="1"/>
          </p:cNvSpPr>
          <p:nvPr/>
        </p:nvSpPr>
        <p:spPr bwMode="auto">
          <a:xfrm>
            <a:off x="5870005" y="1379537"/>
            <a:ext cx="0" cy="310515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04" name="Line 29">
            <a:extLst>
              <a:ext uri="{FF2B5EF4-FFF2-40B4-BE49-F238E27FC236}">
                <a16:creationId xmlns:a16="http://schemas.microsoft.com/office/drawing/2014/main" id="{611562E5-85DB-F747-0B9A-96CE076EB855}"/>
              </a:ext>
            </a:extLst>
          </p:cNvPr>
          <p:cNvSpPr>
            <a:spLocks noChangeShapeType="1"/>
          </p:cNvSpPr>
          <p:nvPr/>
        </p:nvSpPr>
        <p:spPr bwMode="auto">
          <a:xfrm>
            <a:off x="4476180" y="2890837"/>
            <a:ext cx="2813050" cy="0"/>
          </a:xfrm>
          <a:prstGeom prst="line">
            <a:avLst/>
          </a:prstGeom>
          <a:noFill/>
          <a:ln w="25400">
            <a:solidFill>
              <a:schemeClr val="accent4"/>
            </a:solidFill>
            <a:prstDash val="lgDashDot"/>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dirty="0"/>
          </a:p>
        </p:txBody>
      </p:sp>
      <p:sp>
        <p:nvSpPr>
          <p:cNvPr id="105" name="Text Box 30">
            <a:extLst>
              <a:ext uri="{FF2B5EF4-FFF2-40B4-BE49-F238E27FC236}">
                <a16:creationId xmlns:a16="http://schemas.microsoft.com/office/drawing/2014/main" id="{01898C9C-03A3-72BD-2641-F31266A3346A}"/>
              </a:ext>
            </a:extLst>
          </p:cNvPr>
          <p:cNvSpPr txBox="1">
            <a:spLocks noChangeArrowheads="1"/>
          </p:cNvSpPr>
          <p:nvPr/>
        </p:nvSpPr>
        <p:spPr bwMode="auto">
          <a:xfrm>
            <a:off x="3101405" y="3475037"/>
            <a:ext cx="1792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pc-bottom</a:t>
            </a:r>
            <a:endParaRPr lang="en-US" altLang="en-US" b="1" i="1" dirty="0"/>
          </a:p>
        </p:txBody>
      </p:sp>
      <p:sp>
        <p:nvSpPr>
          <p:cNvPr id="106" name="Text Box 31">
            <a:extLst>
              <a:ext uri="{FF2B5EF4-FFF2-40B4-BE49-F238E27FC236}">
                <a16:creationId xmlns:a16="http://schemas.microsoft.com/office/drawing/2014/main" id="{5E8B3CC8-5FC6-AC31-06AE-124CF4867575}"/>
              </a:ext>
            </a:extLst>
          </p:cNvPr>
          <p:cNvSpPr txBox="1">
            <a:spLocks noChangeArrowheads="1"/>
          </p:cNvSpPr>
          <p:nvPr/>
        </p:nvSpPr>
        <p:spPr bwMode="auto">
          <a:xfrm>
            <a:off x="3094485" y="6065613"/>
            <a:ext cx="5673725" cy="469900"/>
          </a:xfrm>
          <a:prstGeom prst="rect">
            <a:avLst/>
          </a:prstGeom>
          <a:ln>
            <a:headEnd/>
            <a:tailEnd type="none" w="med" len="lg"/>
          </a:ln>
        </p:spPr>
        <p:style>
          <a:lnRef idx="2">
            <a:schemeClr val="accent1"/>
          </a:lnRef>
          <a:fillRef idx="1">
            <a:schemeClr val="lt1"/>
          </a:fillRef>
          <a:effectRef idx="0">
            <a:schemeClr val="accent1"/>
          </a:effectRef>
          <a:fontRef idx="minor">
            <a:schemeClr val="dk1"/>
          </a:fontRef>
        </p:style>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solidFill>
                  <a:schemeClr val="tx2"/>
                </a:solidFill>
              </a:rPr>
              <a:t>M*</a:t>
            </a:r>
            <a:r>
              <a:rPr lang="en-US" altLang="en-US" b="1" i="1" baseline="-25000" dirty="0">
                <a:solidFill>
                  <a:schemeClr val="tx2"/>
                </a:solidFill>
              </a:rPr>
              <a:t>pc</a:t>
            </a:r>
            <a:r>
              <a:rPr lang="en-US" altLang="en-US" b="1" dirty="0">
                <a:solidFill>
                  <a:schemeClr val="tx2"/>
                </a:solidFill>
              </a:rPr>
              <a:t> = </a:t>
            </a:r>
            <a:r>
              <a:rPr lang="en-US" altLang="en-US" b="1" i="1" dirty="0" err="1">
                <a:solidFill>
                  <a:schemeClr val="tx2"/>
                </a:solidFill>
              </a:rPr>
              <a:t>M</a:t>
            </a:r>
            <a:r>
              <a:rPr lang="en-US" altLang="en-US" b="1" i="1" baseline="-25000" dirty="0" err="1">
                <a:solidFill>
                  <a:schemeClr val="tx2"/>
                </a:solidFill>
              </a:rPr>
              <a:t>pc</a:t>
            </a:r>
            <a:r>
              <a:rPr lang="en-US" altLang="en-US" b="1" i="1" dirty="0">
                <a:solidFill>
                  <a:schemeClr val="tx2"/>
                </a:solidFill>
              </a:rPr>
              <a:t> </a:t>
            </a:r>
            <a:r>
              <a:rPr lang="en-US" altLang="en-US" b="1" dirty="0">
                <a:solidFill>
                  <a:schemeClr val="tx2"/>
                </a:solidFill>
              </a:rPr>
              <a:t>+ </a:t>
            </a:r>
            <a:r>
              <a:rPr lang="en-US" altLang="en-US" b="1" i="1" dirty="0" err="1">
                <a:solidFill>
                  <a:schemeClr val="tx2"/>
                </a:solidFill>
              </a:rPr>
              <a:t>V</a:t>
            </a:r>
            <a:r>
              <a:rPr lang="en-US" altLang="en-US" b="1" i="1" baseline="-25000" dirty="0" err="1">
                <a:solidFill>
                  <a:schemeClr val="tx2"/>
                </a:solidFill>
              </a:rPr>
              <a:t>col</a:t>
            </a:r>
            <a:r>
              <a:rPr lang="en-US" altLang="en-US" b="1" i="1" dirty="0">
                <a:solidFill>
                  <a:schemeClr val="tx2"/>
                </a:solidFill>
              </a:rPr>
              <a:t> </a:t>
            </a:r>
            <a:r>
              <a:rPr lang="en-US" altLang="en-US" b="1" dirty="0">
                <a:solidFill>
                  <a:schemeClr val="tx2"/>
                </a:solidFill>
              </a:rPr>
              <a:t>(</a:t>
            </a:r>
            <a:r>
              <a:rPr lang="en-US" altLang="en-US" b="1" i="1" dirty="0" err="1">
                <a:solidFill>
                  <a:schemeClr val="tx2"/>
                </a:solidFill>
              </a:rPr>
              <a:t>d</a:t>
            </a:r>
            <a:r>
              <a:rPr lang="en-US" altLang="en-US" b="1" i="1" baseline="-25000" dirty="0" err="1">
                <a:solidFill>
                  <a:schemeClr val="tx2"/>
                </a:solidFill>
              </a:rPr>
              <a:t>beam</a:t>
            </a:r>
            <a:r>
              <a:rPr lang="en-US" altLang="en-US" b="1" dirty="0">
                <a:solidFill>
                  <a:schemeClr val="tx2"/>
                </a:solidFill>
              </a:rPr>
              <a:t> / 2 )</a:t>
            </a:r>
            <a:endParaRPr lang="en-US" altLang="en-US" b="1" i="1" dirty="0">
              <a:solidFill>
                <a:schemeClr val="tx2"/>
              </a:solidFill>
            </a:endParaRPr>
          </a:p>
        </p:txBody>
      </p:sp>
      <p:sp>
        <p:nvSpPr>
          <p:cNvPr id="107" name="Arc 34">
            <a:extLst>
              <a:ext uri="{FF2B5EF4-FFF2-40B4-BE49-F238E27FC236}">
                <a16:creationId xmlns:a16="http://schemas.microsoft.com/office/drawing/2014/main" id="{15242B2F-2E6E-DDC6-1BCA-261B87E5A43B}"/>
              </a:ext>
            </a:extLst>
          </p:cNvPr>
          <p:cNvSpPr>
            <a:spLocks/>
          </p:cNvSpPr>
          <p:nvPr/>
        </p:nvSpPr>
        <p:spPr bwMode="auto">
          <a:xfrm rot="12838273" flipV="1">
            <a:off x="5595368" y="2103437"/>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08" name="Arc 35">
            <a:extLst>
              <a:ext uri="{FF2B5EF4-FFF2-40B4-BE49-F238E27FC236}">
                <a16:creationId xmlns:a16="http://schemas.microsoft.com/office/drawing/2014/main" id="{15FA9D18-1245-9A7B-7758-07B0ADD28FF0}"/>
              </a:ext>
            </a:extLst>
          </p:cNvPr>
          <p:cNvSpPr>
            <a:spLocks/>
          </p:cNvSpPr>
          <p:nvPr/>
        </p:nvSpPr>
        <p:spPr bwMode="auto">
          <a:xfrm rot="12838273" flipH="1">
            <a:off x="5709668" y="3195637"/>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109" name="Arc 36">
            <a:extLst>
              <a:ext uri="{FF2B5EF4-FFF2-40B4-BE49-F238E27FC236}">
                <a16:creationId xmlns:a16="http://schemas.microsoft.com/office/drawing/2014/main" id="{87B9E94F-F026-A903-AC7D-0FA288B2C349}"/>
              </a:ext>
            </a:extLst>
          </p:cNvPr>
          <p:cNvSpPr>
            <a:spLocks/>
          </p:cNvSpPr>
          <p:nvPr/>
        </p:nvSpPr>
        <p:spPr bwMode="auto">
          <a:xfrm rot="12838273" flipH="1">
            <a:off x="5735068" y="2693987"/>
            <a:ext cx="450850" cy="495300"/>
          </a:xfrm>
          <a:custGeom>
            <a:avLst/>
            <a:gdLst>
              <a:gd name="T0" fmla="*/ 0 w 19101"/>
              <a:gd name="T1" fmla="*/ 0 h 21600"/>
              <a:gd name="T2" fmla="*/ 450850 w 19101"/>
              <a:gd name="T3" fmla="*/ 264022 h 21600"/>
              <a:gd name="T4" fmla="*/ 0 w 19101"/>
              <a:gd name="T5" fmla="*/ 495300 h 21600"/>
              <a:gd name="T6" fmla="*/ 0 60000 65536"/>
              <a:gd name="T7" fmla="*/ 0 60000 65536"/>
              <a:gd name="T8" fmla="*/ 0 60000 65536"/>
            </a:gdLst>
            <a:ahLst/>
            <a:cxnLst>
              <a:cxn ang="T6">
                <a:pos x="T0" y="T1"/>
              </a:cxn>
              <a:cxn ang="T7">
                <a:pos x="T2" y="T3"/>
              </a:cxn>
              <a:cxn ang="T8">
                <a:pos x="T4" y="T5"/>
              </a:cxn>
            </a:cxnLst>
            <a:rect l="0" t="0" r="r" b="b"/>
            <a:pathLst>
              <a:path w="19101" h="21600" fill="none" extrusionOk="0">
                <a:moveTo>
                  <a:pt x="-1" y="0"/>
                </a:moveTo>
                <a:cubicBezTo>
                  <a:pt x="8009" y="0"/>
                  <a:pt x="15360" y="4431"/>
                  <a:pt x="19100" y="11514"/>
                </a:cubicBezTo>
              </a:path>
              <a:path w="19101" h="21600" stroke="0" extrusionOk="0">
                <a:moveTo>
                  <a:pt x="-1" y="0"/>
                </a:moveTo>
                <a:cubicBezTo>
                  <a:pt x="8009" y="0"/>
                  <a:pt x="15360" y="4431"/>
                  <a:pt x="19100" y="11514"/>
                </a:cubicBezTo>
                <a:lnTo>
                  <a:pt x="0" y="21600"/>
                </a:lnTo>
                <a:lnTo>
                  <a:pt x="-1" y="0"/>
                </a:lnTo>
                <a:close/>
              </a:path>
            </a:pathLst>
          </a:custGeom>
          <a:noFill/>
          <a:ln w="38100">
            <a:solidFill>
              <a:schemeClr val="tx1"/>
            </a:solidFill>
            <a:round/>
            <a:headEnd type="triangle" w="lg" len="lg"/>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rot="10800000" anchor="ctr">
            <a:spAutoFit/>
          </a:bodyPr>
          <a:lstStyle/>
          <a:p>
            <a:endParaRPr lang="en-US"/>
          </a:p>
        </p:txBody>
      </p:sp>
      <p:sp>
        <p:nvSpPr>
          <p:cNvPr id="110" name="Freeform 37">
            <a:extLst>
              <a:ext uri="{FF2B5EF4-FFF2-40B4-BE49-F238E27FC236}">
                <a16:creationId xmlns:a16="http://schemas.microsoft.com/office/drawing/2014/main" id="{7DD35860-303A-F556-1499-CB8BBBE369BB}"/>
              </a:ext>
            </a:extLst>
          </p:cNvPr>
          <p:cNvSpPr>
            <a:spLocks/>
          </p:cNvSpPr>
          <p:nvPr/>
        </p:nvSpPr>
        <p:spPr bwMode="auto">
          <a:xfrm>
            <a:off x="4669855" y="3125787"/>
            <a:ext cx="1009650" cy="603250"/>
          </a:xfrm>
          <a:custGeom>
            <a:avLst/>
            <a:gdLst>
              <a:gd name="T0" fmla="*/ 0 w 636"/>
              <a:gd name="T1" fmla="*/ 603250 h 380"/>
              <a:gd name="T2" fmla="*/ 1009650 w 636"/>
              <a:gd name="T3" fmla="*/ 0 h 380"/>
              <a:gd name="T4" fmla="*/ 0 60000 65536"/>
              <a:gd name="T5" fmla="*/ 0 60000 65536"/>
            </a:gdLst>
            <a:ahLst/>
            <a:cxnLst>
              <a:cxn ang="T4">
                <a:pos x="T0" y="T1"/>
              </a:cxn>
              <a:cxn ang="T5">
                <a:pos x="T2" y="T3"/>
              </a:cxn>
            </a:cxnLst>
            <a:rect l="0" t="0" r="r" b="b"/>
            <a:pathLst>
              <a:path w="636" h="380">
                <a:moveTo>
                  <a:pt x="0" y="380"/>
                </a:moveTo>
                <a:lnTo>
                  <a:pt x="636" y="0"/>
                </a:lnTo>
              </a:path>
            </a:pathLst>
          </a:custGeom>
          <a:noFill/>
          <a:ln w="25400" cap="flat" cmpd="sng">
            <a:solidFill>
              <a:schemeClr val="tx1"/>
            </a:solidFill>
            <a:prstDash val="solid"/>
            <a:round/>
            <a:headEnd type="none" w="med" len="med"/>
            <a:tailEnd type="triangle" w="med" len="lg"/>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1" name="Text Box 38">
            <a:extLst>
              <a:ext uri="{FF2B5EF4-FFF2-40B4-BE49-F238E27FC236}">
                <a16:creationId xmlns:a16="http://schemas.microsoft.com/office/drawing/2014/main" id="{B1E44F1F-6CC8-66F6-50F4-1A63DEF21C96}"/>
              </a:ext>
            </a:extLst>
          </p:cNvPr>
          <p:cNvSpPr txBox="1">
            <a:spLocks noChangeArrowheads="1"/>
          </p:cNvSpPr>
          <p:nvPr/>
        </p:nvSpPr>
        <p:spPr bwMode="auto">
          <a:xfrm>
            <a:off x="3101405" y="3932237"/>
            <a:ext cx="1792288"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M</a:t>
            </a:r>
            <a:r>
              <a:rPr lang="en-US" altLang="en-US" b="1" i="1" baseline="-25000" dirty="0" err="1"/>
              <a:t>pc</a:t>
            </a:r>
            <a:r>
              <a:rPr lang="en-US" altLang="en-US" b="1" i="1" baseline="-25000" dirty="0"/>
              <a:t>-bottom</a:t>
            </a:r>
            <a:endParaRPr lang="en-US" altLang="en-US" b="1" i="1" dirty="0"/>
          </a:p>
        </p:txBody>
      </p:sp>
      <p:sp>
        <p:nvSpPr>
          <p:cNvPr id="112" name="Line 39">
            <a:extLst>
              <a:ext uri="{FF2B5EF4-FFF2-40B4-BE49-F238E27FC236}">
                <a16:creationId xmlns:a16="http://schemas.microsoft.com/office/drawing/2014/main" id="{18BFF6F5-D7FD-06A6-ABB6-C7EA62624FBB}"/>
              </a:ext>
            </a:extLst>
          </p:cNvPr>
          <p:cNvSpPr>
            <a:spLocks noChangeShapeType="1"/>
          </p:cNvSpPr>
          <p:nvPr/>
        </p:nvSpPr>
        <p:spPr bwMode="auto">
          <a:xfrm flipV="1">
            <a:off x="4669855" y="3608387"/>
            <a:ext cx="1003300" cy="66675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3" name="Text Box 40">
            <a:extLst>
              <a:ext uri="{FF2B5EF4-FFF2-40B4-BE49-F238E27FC236}">
                <a16:creationId xmlns:a16="http://schemas.microsoft.com/office/drawing/2014/main" id="{D2E8A54A-25FD-33ED-EC43-A0DA8D726318}"/>
              </a:ext>
            </a:extLst>
          </p:cNvPr>
          <p:cNvSpPr txBox="1">
            <a:spLocks noChangeArrowheads="1"/>
          </p:cNvSpPr>
          <p:nvPr/>
        </p:nvSpPr>
        <p:spPr bwMode="auto">
          <a:xfrm>
            <a:off x="6830443" y="1268412"/>
            <a:ext cx="17922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err="1"/>
              <a:t>M</a:t>
            </a:r>
            <a:r>
              <a:rPr lang="en-US" altLang="en-US" b="1" i="1" baseline="-25000" dirty="0" err="1"/>
              <a:t>pc</a:t>
            </a:r>
            <a:r>
              <a:rPr lang="en-US" altLang="en-US" b="1" i="1" baseline="-25000" dirty="0"/>
              <a:t>-top</a:t>
            </a:r>
            <a:endParaRPr lang="en-US" altLang="en-US" b="1" i="1" dirty="0"/>
          </a:p>
        </p:txBody>
      </p:sp>
      <p:sp>
        <p:nvSpPr>
          <p:cNvPr id="114" name="Text Box 41">
            <a:extLst>
              <a:ext uri="{FF2B5EF4-FFF2-40B4-BE49-F238E27FC236}">
                <a16:creationId xmlns:a16="http://schemas.microsoft.com/office/drawing/2014/main" id="{729E4EBA-C138-19EB-2394-384D796C507F}"/>
              </a:ext>
            </a:extLst>
          </p:cNvPr>
          <p:cNvSpPr txBox="1">
            <a:spLocks noChangeArrowheads="1"/>
          </p:cNvSpPr>
          <p:nvPr/>
        </p:nvSpPr>
        <p:spPr bwMode="auto">
          <a:xfrm>
            <a:off x="6735193" y="1725612"/>
            <a:ext cx="1792287" cy="457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M*</a:t>
            </a:r>
            <a:r>
              <a:rPr lang="en-US" altLang="en-US" b="1" i="1" baseline="-25000" dirty="0"/>
              <a:t>pc-top</a:t>
            </a:r>
            <a:endParaRPr lang="en-US" altLang="en-US" b="1" i="1" dirty="0"/>
          </a:p>
        </p:txBody>
      </p:sp>
      <p:sp>
        <p:nvSpPr>
          <p:cNvPr id="115" name="Line 42">
            <a:extLst>
              <a:ext uri="{FF2B5EF4-FFF2-40B4-BE49-F238E27FC236}">
                <a16:creationId xmlns:a16="http://schemas.microsoft.com/office/drawing/2014/main" id="{FA761059-B508-BF05-C012-DC4529D8C815}"/>
              </a:ext>
            </a:extLst>
          </p:cNvPr>
          <p:cNvSpPr>
            <a:spLocks noChangeShapeType="1"/>
          </p:cNvSpPr>
          <p:nvPr/>
        </p:nvSpPr>
        <p:spPr bwMode="auto">
          <a:xfrm flipH="1">
            <a:off x="6098605" y="1611312"/>
            <a:ext cx="1136650" cy="571500"/>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6" name="Line 43">
            <a:extLst>
              <a:ext uri="{FF2B5EF4-FFF2-40B4-BE49-F238E27FC236}">
                <a16:creationId xmlns:a16="http://schemas.microsoft.com/office/drawing/2014/main" id="{9D517415-5DA9-8704-CFD3-D84A58CCF297}"/>
              </a:ext>
            </a:extLst>
          </p:cNvPr>
          <p:cNvSpPr>
            <a:spLocks noChangeShapeType="1"/>
          </p:cNvSpPr>
          <p:nvPr/>
        </p:nvSpPr>
        <p:spPr bwMode="auto">
          <a:xfrm flipH="1">
            <a:off x="6046218" y="1973262"/>
            <a:ext cx="1036637" cy="720725"/>
          </a:xfrm>
          <a:prstGeom prst="line">
            <a:avLst/>
          </a:prstGeom>
          <a:noFill/>
          <a:ln w="25400">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17" name="Line 44">
            <a:extLst>
              <a:ext uri="{FF2B5EF4-FFF2-40B4-BE49-F238E27FC236}">
                <a16:creationId xmlns:a16="http://schemas.microsoft.com/office/drawing/2014/main" id="{65EE8D40-2F6D-0ACB-82A6-C520B0EF9A00}"/>
              </a:ext>
            </a:extLst>
          </p:cNvPr>
          <p:cNvSpPr>
            <a:spLocks noChangeShapeType="1"/>
          </p:cNvSpPr>
          <p:nvPr/>
        </p:nvSpPr>
        <p:spPr bwMode="auto">
          <a:xfrm>
            <a:off x="7584505" y="2357437"/>
            <a:ext cx="441325"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8" name="Line 45">
            <a:extLst>
              <a:ext uri="{FF2B5EF4-FFF2-40B4-BE49-F238E27FC236}">
                <a16:creationId xmlns:a16="http://schemas.microsoft.com/office/drawing/2014/main" id="{F848E7F3-587E-12EA-BA43-8819CA54C49D}"/>
              </a:ext>
            </a:extLst>
          </p:cNvPr>
          <p:cNvSpPr>
            <a:spLocks noChangeShapeType="1"/>
          </p:cNvSpPr>
          <p:nvPr/>
        </p:nvSpPr>
        <p:spPr bwMode="auto">
          <a:xfrm>
            <a:off x="7584505" y="3462337"/>
            <a:ext cx="441325" cy="0"/>
          </a:xfrm>
          <a:prstGeom prst="line">
            <a:avLst/>
          </a:prstGeom>
          <a:noFill/>
          <a:ln w="25400">
            <a:solidFill>
              <a:schemeClr val="tx1"/>
            </a:solidFill>
            <a:round/>
            <a:headEnd/>
            <a:tailEnd type="non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19" name="Line 46">
            <a:extLst>
              <a:ext uri="{FF2B5EF4-FFF2-40B4-BE49-F238E27FC236}">
                <a16:creationId xmlns:a16="http://schemas.microsoft.com/office/drawing/2014/main" id="{33B68233-BE5A-B61E-457C-4406E84A6547}"/>
              </a:ext>
            </a:extLst>
          </p:cNvPr>
          <p:cNvSpPr>
            <a:spLocks noChangeShapeType="1"/>
          </p:cNvSpPr>
          <p:nvPr/>
        </p:nvSpPr>
        <p:spPr bwMode="auto">
          <a:xfrm>
            <a:off x="7835330" y="2357437"/>
            <a:ext cx="0" cy="1104900"/>
          </a:xfrm>
          <a:prstGeom prst="line">
            <a:avLst/>
          </a:prstGeom>
          <a:noFill/>
          <a:ln w="25400">
            <a:solidFill>
              <a:schemeClr val="tx1"/>
            </a:solidFill>
            <a:round/>
            <a:headEnd type="triangle" w="med" len="me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120" name="Text Box 47">
            <a:extLst>
              <a:ext uri="{FF2B5EF4-FFF2-40B4-BE49-F238E27FC236}">
                <a16:creationId xmlns:a16="http://schemas.microsoft.com/office/drawing/2014/main" id="{7488954D-D957-2232-3089-8F766526C493}"/>
              </a:ext>
            </a:extLst>
          </p:cNvPr>
          <p:cNvSpPr txBox="1">
            <a:spLocks noChangeArrowheads="1"/>
          </p:cNvSpPr>
          <p:nvPr/>
        </p:nvSpPr>
        <p:spPr bwMode="auto">
          <a:xfrm>
            <a:off x="7570490" y="2719387"/>
            <a:ext cx="15335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d</a:t>
            </a:r>
            <a:r>
              <a:rPr lang="en-US" altLang="en-US" sz="2000" i="1" baseline="-25000" dirty="0" err="1"/>
              <a:t>beam</a:t>
            </a:r>
            <a:endParaRPr lang="en-US" altLang="en-US" sz="2000" i="1" dirty="0"/>
          </a:p>
        </p:txBody>
      </p:sp>
      <p:sp>
        <p:nvSpPr>
          <p:cNvPr id="121" name="Line 48">
            <a:extLst>
              <a:ext uri="{FF2B5EF4-FFF2-40B4-BE49-F238E27FC236}">
                <a16:creationId xmlns:a16="http://schemas.microsoft.com/office/drawing/2014/main" id="{FA4C1339-B979-C9DD-25F2-00F8BF844692}"/>
              </a:ext>
            </a:extLst>
          </p:cNvPr>
          <p:cNvSpPr>
            <a:spLocks noChangeShapeType="1"/>
          </p:cNvSpPr>
          <p:nvPr/>
        </p:nvSpPr>
        <p:spPr bwMode="auto">
          <a:xfrm>
            <a:off x="5623943" y="1230312"/>
            <a:ext cx="565150"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2" name="Text Box 49">
            <a:extLst>
              <a:ext uri="{FF2B5EF4-FFF2-40B4-BE49-F238E27FC236}">
                <a16:creationId xmlns:a16="http://schemas.microsoft.com/office/drawing/2014/main" id="{B8D1E3F9-163B-AF1F-38BE-BE83D8461F5D}"/>
              </a:ext>
            </a:extLst>
          </p:cNvPr>
          <p:cNvSpPr txBox="1">
            <a:spLocks noChangeArrowheads="1"/>
          </p:cNvSpPr>
          <p:nvPr/>
        </p:nvSpPr>
        <p:spPr bwMode="auto">
          <a:xfrm>
            <a:off x="4542855" y="963612"/>
            <a:ext cx="1230313"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V</a:t>
            </a:r>
            <a:r>
              <a:rPr lang="en-US" altLang="en-US" sz="2000" i="1" baseline="-25000" dirty="0" err="1"/>
              <a:t>col</a:t>
            </a:r>
            <a:r>
              <a:rPr lang="en-US" altLang="en-US" sz="2000" i="1" baseline="-25000" dirty="0"/>
              <a:t>-top</a:t>
            </a:r>
            <a:endParaRPr lang="en-US" altLang="en-US" sz="2000" i="1" dirty="0"/>
          </a:p>
        </p:txBody>
      </p:sp>
      <p:sp>
        <p:nvSpPr>
          <p:cNvPr id="123" name="Line 50">
            <a:extLst>
              <a:ext uri="{FF2B5EF4-FFF2-40B4-BE49-F238E27FC236}">
                <a16:creationId xmlns:a16="http://schemas.microsoft.com/office/drawing/2014/main" id="{BCE25214-FDAD-4D5C-5B47-EB5EF6F9FE70}"/>
              </a:ext>
            </a:extLst>
          </p:cNvPr>
          <p:cNvSpPr>
            <a:spLocks noChangeShapeType="1"/>
          </p:cNvSpPr>
          <p:nvPr/>
        </p:nvSpPr>
        <p:spPr bwMode="auto">
          <a:xfrm flipH="1">
            <a:off x="5604893" y="4598987"/>
            <a:ext cx="565150" cy="0"/>
          </a:xfrm>
          <a:prstGeom prst="line">
            <a:avLst/>
          </a:prstGeom>
          <a:noFill/>
          <a:ln w="38100">
            <a:solidFill>
              <a:schemeClr val="tx1"/>
            </a:solidFill>
            <a:round/>
            <a:headEn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124" name="Text Box 51">
            <a:extLst>
              <a:ext uri="{FF2B5EF4-FFF2-40B4-BE49-F238E27FC236}">
                <a16:creationId xmlns:a16="http://schemas.microsoft.com/office/drawing/2014/main" id="{EAA1BA74-3BF5-11E7-C6B2-2CB43BF7AB5C}"/>
              </a:ext>
            </a:extLst>
          </p:cNvPr>
          <p:cNvSpPr txBox="1">
            <a:spLocks noChangeArrowheads="1"/>
          </p:cNvSpPr>
          <p:nvPr/>
        </p:nvSpPr>
        <p:spPr bwMode="auto">
          <a:xfrm>
            <a:off x="5885880" y="4408487"/>
            <a:ext cx="1711325" cy="3968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i="1" dirty="0" err="1"/>
              <a:t>V</a:t>
            </a:r>
            <a:r>
              <a:rPr lang="en-US" altLang="en-US" sz="2000" i="1" baseline="-25000" dirty="0" err="1"/>
              <a:t>col</a:t>
            </a:r>
            <a:r>
              <a:rPr lang="en-US" altLang="en-US" sz="2000" i="1" baseline="-25000" dirty="0"/>
              <a:t>-bottom</a:t>
            </a:r>
            <a:endParaRPr lang="en-US" altLang="en-US" sz="2000" i="1" dirty="0"/>
          </a:p>
        </p:txBody>
      </p:sp>
      <p:sp>
        <p:nvSpPr>
          <p:cNvPr id="3" name="Text Placeholder 2">
            <a:extLst>
              <a:ext uri="{FF2B5EF4-FFF2-40B4-BE49-F238E27FC236}">
                <a16:creationId xmlns:a16="http://schemas.microsoft.com/office/drawing/2014/main" id="{833E3D57-82D7-5FBB-944A-A646A3613467}"/>
              </a:ext>
            </a:extLst>
          </p:cNvPr>
          <p:cNvSpPr>
            <a:spLocks noGrp="1"/>
          </p:cNvSpPr>
          <p:nvPr>
            <p:ph type="body" sz="quarter" idx="38"/>
          </p:nvPr>
        </p:nvSpPr>
        <p:spPr/>
        <p:txBody>
          <a:bodyPr/>
          <a:lstStyle/>
          <a:p>
            <a:r>
              <a:rPr lang="en-US" dirty="0"/>
              <a:t>Computing M*</a:t>
            </a:r>
            <a:r>
              <a:rPr lang="en-US" baseline="-25000" dirty="0"/>
              <a:t>pc</a:t>
            </a:r>
          </a:p>
        </p:txBody>
      </p:sp>
      <p:sp>
        <p:nvSpPr>
          <p:cNvPr id="4" name="Slide Number Placeholder 3">
            <a:extLst>
              <a:ext uri="{FF2B5EF4-FFF2-40B4-BE49-F238E27FC236}">
                <a16:creationId xmlns:a16="http://schemas.microsoft.com/office/drawing/2014/main" id="{87D75A87-2553-1878-34A5-E29EE956C54F}"/>
              </a:ext>
            </a:extLst>
          </p:cNvPr>
          <p:cNvSpPr>
            <a:spLocks noGrp="1"/>
          </p:cNvSpPr>
          <p:nvPr>
            <p:ph type="sldNum" sz="quarter" idx="40"/>
          </p:nvPr>
        </p:nvSpPr>
        <p:spPr/>
        <p:txBody>
          <a:bodyPr/>
          <a:lstStyle/>
          <a:p>
            <a:pPr>
              <a:defRPr/>
            </a:pPr>
            <a:fld id="{6E117181-2254-4C4E-B84D-C4647DF99217}" type="slidenum">
              <a:rPr lang="en-US" altLang="en-US" smtClean="0"/>
              <a:pPr>
                <a:defRPr/>
              </a:pPr>
              <a:t>218</a:t>
            </a:fld>
            <a:endParaRPr lang="en-US" altLang="en-US" dirty="0"/>
          </a:p>
        </p:txBody>
      </p:sp>
    </p:spTree>
    <p:extLst>
      <p:ext uri="{BB962C8B-B14F-4D97-AF65-F5344CB8AC3E}">
        <p14:creationId xmlns:p14="http://schemas.microsoft.com/office/powerpoint/2010/main" val="33167793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219</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14711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buNone/>
            </a:pPr>
            <a:r>
              <a:rPr lang="en-US" altLang="en-US" b="1" dirty="0">
                <a:latin typeface="+mn-lt"/>
              </a:rPr>
              <a:t>Beams shall be braced to satisfy the requirements for </a:t>
            </a:r>
            <a:r>
              <a:rPr lang="en-US" altLang="en-US" b="1" i="1" dirty="0">
                <a:solidFill>
                  <a:schemeClr val="tx2"/>
                </a:solidFill>
                <a:latin typeface="+mn-lt"/>
              </a:rPr>
              <a:t>highly ductile members</a:t>
            </a:r>
            <a:r>
              <a:rPr lang="en-US" altLang="en-US" b="1" dirty="0">
                <a:latin typeface="+mn-lt"/>
              </a:rPr>
              <a:t> in Section D1.2b</a:t>
            </a:r>
          </a:p>
          <a:p>
            <a:pPr algn="l">
              <a:buNone/>
            </a:pPr>
            <a:endParaRPr lang="en-US" altLang="en-US" dirty="0">
              <a:latin typeface="Arial Narrow" pitchFamily="34" charset="0"/>
            </a:endParaRP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E3.4b  Stability Bracing of Beams</a:t>
            </a:r>
          </a:p>
        </p:txBody>
      </p: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CCA2E1F5-6DB8-EE4F-77B3-70216D4ACD4B}"/>
                  </a:ext>
                </a:extLst>
              </p:cNvPr>
              <p:cNvSpPr txBox="1"/>
              <p:nvPr/>
            </p:nvSpPr>
            <p:spPr>
              <a:xfrm>
                <a:off x="2505337" y="3635498"/>
                <a:ext cx="3722366" cy="131786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a:rPr>
                            <m:t>𝑳</m:t>
                          </m:r>
                        </m:e>
                        <m:sub>
                          <m:r>
                            <a:rPr lang="en-US" sz="3600" b="1" i="1" smtClean="0">
                              <a:latin typeface="Cambria Math"/>
                            </a:rPr>
                            <m:t>𝒃</m:t>
                          </m:r>
                        </m:sub>
                      </m:sSub>
                      <m:r>
                        <a:rPr lang="en-US" sz="3600" b="1" i="1" smtClean="0">
                          <a:latin typeface="Cambria Math"/>
                          <a:ea typeface="Cambria Math"/>
                        </a:rPr>
                        <m:t>=</m:t>
                      </m:r>
                      <m:f>
                        <m:fPr>
                          <m:ctrlPr>
                            <a:rPr lang="en-US" sz="3600" b="1" i="1" smtClean="0">
                              <a:latin typeface="Cambria Math" panose="02040503050406030204" pitchFamily="18" charset="0"/>
                              <a:ea typeface="Cambria Math"/>
                            </a:rPr>
                          </m:ctrlPr>
                        </m:fPr>
                        <m:num>
                          <m:r>
                            <a:rPr lang="en-US" sz="3600" b="1" i="1" smtClean="0">
                              <a:latin typeface="Cambria Math"/>
                              <a:ea typeface="Cambria Math"/>
                            </a:rPr>
                            <m:t>𝟎</m:t>
                          </m:r>
                          <m:r>
                            <a:rPr lang="en-US" sz="3600" b="1" i="1" smtClean="0">
                              <a:latin typeface="Cambria Math"/>
                              <a:ea typeface="Cambria Math"/>
                            </a:rPr>
                            <m:t>.</m:t>
                          </m:r>
                          <m:r>
                            <a:rPr lang="en-US" sz="3600" b="1" i="1" smtClean="0">
                              <a:latin typeface="Cambria Math"/>
                              <a:ea typeface="Cambria Math"/>
                            </a:rPr>
                            <m:t>𝟎𝟎𝟖𝟔</m:t>
                          </m:r>
                          <m:sSub>
                            <m:sSubPr>
                              <m:ctrlPr>
                                <a:rPr lang="en-US" sz="3600" b="1" i="1" smtClean="0">
                                  <a:latin typeface="Cambria Math" panose="02040503050406030204" pitchFamily="18" charset="0"/>
                                  <a:ea typeface="Cambria Math"/>
                                </a:rPr>
                              </m:ctrlPr>
                            </m:sSubPr>
                            <m:e>
                              <m:r>
                                <a:rPr lang="en-US" sz="3600" b="1" i="1" smtClean="0">
                                  <a:latin typeface="Cambria Math"/>
                                  <a:ea typeface="Cambria Math"/>
                                </a:rPr>
                                <m:t>𝒓</m:t>
                              </m:r>
                            </m:e>
                            <m:sub>
                              <m:r>
                                <a:rPr lang="en-US" sz="3600" b="1" i="1" smtClean="0">
                                  <a:latin typeface="Cambria Math"/>
                                  <a:ea typeface="Cambria Math"/>
                                </a:rPr>
                                <m:t>𝒚</m:t>
                              </m:r>
                            </m:sub>
                          </m:sSub>
                          <m:r>
                            <a:rPr lang="en-US" sz="3600" b="1" i="1" smtClean="0">
                              <a:latin typeface="Cambria Math"/>
                              <a:ea typeface="Cambria Math"/>
                            </a:rPr>
                            <m:t>𝑬</m:t>
                          </m:r>
                        </m:num>
                        <m:den>
                          <m:sSub>
                            <m:sSubPr>
                              <m:ctrlPr>
                                <a:rPr lang="en-US" sz="3600" b="1" i="1" smtClean="0">
                                  <a:latin typeface="Cambria Math" panose="02040503050406030204" pitchFamily="18" charset="0"/>
                                  <a:ea typeface="Cambria Math"/>
                                </a:rPr>
                              </m:ctrlPr>
                            </m:sSubPr>
                            <m:e>
                              <m:r>
                                <a:rPr lang="en-US" sz="3600" b="1" i="1" smtClean="0">
                                  <a:latin typeface="Cambria Math"/>
                                  <a:ea typeface="Cambria Math"/>
                                </a:rPr>
                                <m:t>𝑹</m:t>
                              </m:r>
                            </m:e>
                            <m:sub>
                              <m:r>
                                <a:rPr lang="en-US" sz="3600" b="1" i="1" smtClean="0">
                                  <a:latin typeface="Cambria Math"/>
                                  <a:ea typeface="Cambria Math"/>
                                </a:rPr>
                                <m:t>𝒚</m:t>
                              </m:r>
                            </m:sub>
                          </m:sSub>
                          <m:sSub>
                            <m:sSubPr>
                              <m:ctrlPr>
                                <a:rPr lang="en-US" sz="3600" b="1" i="1" smtClean="0">
                                  <a:latin typeface="Cambria Math" panose="02040503050406030204" pitchFamily="18" charset="0"/>
                                  <a:ea typeface="Cambria Math"/>
                                </a:rPr>
                              </m:ctrlPr>
                            </m:sSubPr>
                            <m:e>
                              <m:r>
                                <a:rPr lang="en-US" sz="3600" b="1" i="1" smtClean="0">
                                  <a:latin typeface="Cambria Math"/>
                                  <a:ea typeface="Cambria Math"/>
                                </a:rPr>
                                <m:t>𝑭</m:t>
                              </m:r>
                            </m:e>
                            <m:sub>
                              <m:r>
                                <a:rPr lang="en-US" sz="3600" b="1" i="1" smtClean="0">
                                  <a:latin typeface="Cambria Math"/>
                                  <a:ea typeface="Cambria Math"/>
                                </a:rPr>
                                <m:t>𝒚</m:t>
                              </m:r>
                            </m:sub>
                          </m:sSub>
                        </m:den>
                      </m:f>
                    </m:oMath>
                  </m:oMathPara>
                </a14:m>
                <a:endParaRPr lang="en-US" sz="3600" b="1" dirty="0"/>
              </a:p>
            </p:txBody>
          </p:sp>
        </mc:Choice>
        <mc:Fallback xmlns="">
          <p:sp>
            <p:nvSpPr>
              <p:cNvPr id="16" name="TextBox 15">
                <a:extLst>
                  <a:ext uri="{FF2B5EF4-FFF2-40B4-BE49-F238E27FC236}">
                    <a16:creationId xmlns:a16="http://schemas.microsoft.com/office/drawing/2014/main" id="{CCA2E1F5-6DB8-EE4F-77B3-70216D4ACD4B}"/>
                  </a:ext>
                </a:extLst>
              </p:cNvPr>
              <p:cNvSpPr txBox="1">
                <a:spLocks noRot="1" noChangeAspect="1" noMove="1" noResize="1" noEditPoints="1" noAdjustHandles="1" noChangeArrowheads="1" noChangeShapeType="1" noTextEdit="1"/>
              </p:cNvSpPr>
              <p:nvPr/>
            </p:nvSpPr>
            <p:spPr>
              <a:xfrm>
                <a:off x="2505337" y="3635498"/>
                <a:ext cx="3722366" cy="1317861"/>
              </a:xfrm>
              <a:prstGeom prst="rect">
                <a:avLst/>
              </a:prstGeom>
              <a:blipFill>
                <a:blip r:embed="rId4"/>
                <a:stretch>
                  <a:fillRect/>
                </a:stretch>
              </a:blipFill>
            </p:spPr>
            <p:txBody>
              <a:bodyPr/>
              <a:lstStyle/>
              <a:p>
                <a:r>
                  <a:rPr lang="en-US">
                    <a:noFill/>
                  </a:rPr>
                  <a:t> </a:t>
                </a:r>
              </a:p>
            </p:txBody>
          </p:sp>
        </mc:Fallback>
      </mc:AlternateContent>
      <p:sp>
        <p:nvSpPr>
          <p:cNvPr id="17" name="TextBox 16">
            <a:extLst>
              <a:ext uri="{FF2B5EF4-FFF2-40B4-BE49-F238E27FC236}">
                <a16:creationId xmlns:a16="http://schemas.microsoft.com/office/drawing/2014/main" id="{3E8A0A4A-CADC-C413-88B5-9E1496637266}"/>
              </a:ext>
            </a:extLst>
          </p:cNvPr>
          <p:cNvSpPr txBox="1"/>
          <p:nvPr/>
        </p:nvSpPr>
        <p:spPr>
          <a:xfrm>
            <a:off x="6240016" y="4069239"/>
            <a:ext cx="4470226" cy="461665"/>
          </a:xfrm>
          <a:prstGeom prst="rect">
            <a:avLst/>
          </a:prstGeom>
          <a:noFill/>
        </p:spPr>
        <p:txBody>
          <a:bodyPr wrap="square" rtlCol="0">
            <a:spAutoFit/>
          </a:bodyPr>
          <a:lstStyle/>
          <a:p>
            <a:r>
              <a:rPr lang="en-US" sz="2400" i="1" dirty="0"/>
              <a:t>Maximum spacing of bracing</a:t>
            </a:r>
          </a:p>
        </p:txBody>
      </p:sp>
    </p:spTree>
    <p:extLst>
      <p:ext uri="{BB962C8B-B14F-4D97-AF65-F5344CB8AC3E}">
        <p14:creationId xmlns:p14="http://schemas.microsoft.com/office/powerpoint/2010/main" val="143083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4E1F607-06AD-D2A7-3357-9A1767C4A7DF}"/>
              </a:ext>
            </a:extLst>
          </p:cNvPr>
          <p:cNvSpPr>
            <a:spLocks noGrp="1"/>
          </p:cNvSpPr>
          <p:nvPr>
            <p:ph type="sldNum" sz="quarter" idx="40"/>
          </p:nvPr>
        </p:nvSpPr>
        <p:spPr/>
        <p:txBody>
          <a:bodyPr/>
          <a:lstStyle/>
          <a:p>
            <a:pPr>
              <a:defRPr/>
            </a:pPr>
            <a:fld id="{46425072-6E52-45A8-8A7E-A5B11BCA4176}" type="slidenum">
              <a:rPr lang="en-US" altLang="en-US" smtClean="0"/>
              <a:pPr>
                <a:defRPr/>
              </a:pPr>
              <a:t>22</a:t>
            </a:fld>
            <a:endParaRPr lang="en-US" altLang="en-US" dirty="0"/>
          </a:p>
        </p:txBody>
      </p:sp>
      <p:pic>
        <p:nvPicPr>
          <p:cNvPr id="3" name="Picture 2" descr="sample-field-connection">
            <a:extLst>
              <a:ext uri="{FF2B5EF4-FFF2-40B4-BE49-F238E27FC236}">
                <a16:creationId xmlns:a16="http://schemas.microsoft.com/office/drawing/2014/main" id="{7D3495F2-F9B4-2AD1-1F3C-0BA2A50625A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1227" y="4761"/>
            <a:ext cx="9149545" cy="685323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1101322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66C8460D-42B1-8B44-2CE6-1E4BF26807C9}"/>
              </a:ext>
            </a:extLst>
          </p:cNvPr>
          <p:cNvSpPr>
            <a:spLocks noGrp="1"/>
          </p:cNvSpPr>
          <p:nvPr>
            <p:ph type="body" sz="quarter" idx="38"/>
          </p:nvPr>
        </p:nvSpPr>
        <p:spPr/>
        <p:txBody>
          <a:bodyPr/>
          <a:lstStyle/>
          <a:p>
            <a:r>
              <a:rPr lang="en-US" dirty="0"/>
              <a:t>Lateral Torsional Buckling</a:t>
            </a:r>
          </a:p>
        </p:txBody>
      </p:sp>
      <p:sp>
        <p:nvSpPr>
          <p:cNvPr id="4" name="Slide Number Placeholder 3">
            <a:extLst>
              <a:ext uri="{FF2B5EF4-FFF2-40B4-BE49-F238E27FC236}">
                <a16:creationId xmlns:a16="http://schemas.microsoft.com/office/drawing/2014/main" id="{6D974F3D-D75C-7C3C-6C98-8EF5C809DAE9}"/>
              </a:ext>
            </a:extLst>
          </p:cNvPr>
          <p:cNvSpPr>
            <a:spLocks noGrp="1"/>
          </p:cNvSpPr>
          <p:nvPr>
            <p:ph type="sldNum" sz="quarter" idx="40"/>
          </p:nvPr>
        </p:nvSpPr>
        <p:spPr/>
        <p:txBody>
          <a:bodyPr/>
          <a:lstStyle/>
          <a:p>
            <a:pPr>
              <a:defRPr/>
            </a:pPr>
            <a:fld id="{6E117181-2254-4C4E-B84D-C4647DF99217}" type="slidenum">
              <a:rPr lang="en-US" altLang="en-US" smtClean="0"/>
              <a:pPr>
                <a:defRPr/>
              </a:pPr>
              <a:t>220</a:t>
            </a:fld>
            <a:endParaRPr lang="en-US" altLang="en-US" dirty="0"/>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A788B4D7-C328-3BD5-AAA3-7B5AD3901E8A}"/>
                  </a:ext>
                </a:extLst>
              </p:cNvPr>
              <p:cNvSpPr txBox="1"/>
              <p:nvPr/>
            </p:nvSpPr>
            <p:spPr>
              <a:xfrm>
                <a:off x="1168934" y="1120028"/>
                <a:ext cx="8068129" cy="1117678"/>
              </a:xfrm>
              <a:prstGeom prst="rect">
                <a:avLst/>
              </a:prstGeom>
              <a:noFill/>
            </p:spPr>
            <p:txBody>
              <a:bodyPr wrap="square" rtlCol="0">
                <a:spAutoFit/>
              </a:bodyPr>
              <a:lstStyle/>
              <a:p>
                <a:r>
                  <a:rPr lang="en-US" sz="2800" i="1" dirty="0">
                    <a:solidFill>
                      <a:schemeClr val="tx2"/>
                    </a:solidFill>
                  </a:rPr>
                  <a:t>Lateral torsional buckling controlled by:</a:t>
                </a:r>
                <a:r>
                  <a:rPr lang="en-US" sz="3200" i="1" dirty="0"/>
                  <a:t>  </a:t>
                </a:r>
                <a14:m>
                  <m:oMath xmlns:m="http://schemas.openxmlformats.org/officeDocument/2006/math">
                    <m:f>
                      <m:fPr>
                        <m:ctrlPr>
                          <a:rPr lang="en-US" sz="4000" b="1" i="1" smtClean="0">
                            <a:latin typeface="Cambria Math" panose="02040503050406030204" pitchFamily="18" charset="0"/>
                          </a:rPr>
                        </m:ctrlPr>
                      </m:fPr>
                      <m:num>
                        <m:sSub>
                          <m:sSubPr>
                            <m:ctrlPr>
                              <a:rPr lang="en-US" sz="4000" b="1" i="1" smtClean="0">
                                <a:latin typeface="Cambria Math" panose="02040503050406030204" pitchFamily="18" charset="0"/>
                              </a:rPr>
                            </m:ctrlPr>
                          </m:sSubPr>
                          <m:e>
                            <m:r>
                              <a:rPr lang="en-US" sz="4000" b="1" i="1" smtClean="0">
                                <a:latin typeface="Cambria Math"/>
                              </a:rPr>
                              <m:t>𝑳</m:t>
                            </m:r>
                          </m:e>
                          <m:sub>
                            <m:r>
                              <a:rPr lang="en-US" sz="4000" b="1" i="1" smtClean="0">
                                <a:latin typeface="Cambria Math"/>
                              </a:rPr>
                              <m:t>𝒃</m:t>
                            </m:r>
                          </m:sub>
                        </m:sSub>
                      </m:num>
                      <m:den>
                        <m:sSub>
                          <m:sSubPr>
                            <m:ctrlPr>
                              <a:rPr lang="en-US" sz="4000" b="1" i="1" smtClean="0">
                                <a:latin typeface="Cambria Math" panose="02040503050406030204" pitchFamily="18" charset="0"/>
                              </a:rPr>
                            </m:ctrlPr>
                          </m:sSubPr>
                          <m:e>
                            <m:r>
                              <a:rPr lang="en-US" sz="4000" b="1" i="1" smtClean="0">
                                <a:latin typeface="Cambria Math"/>
                              </a:rPr>
                              <m:t>𝒓</m:t>
                            </m:r>
                          </m:e>
                          <m:sub>
                            <m:r>
                              <a:rPr lang="en-US" sz="4000" b="1" i="1" smtClean="0">
                                <a:latin typeface="Cambria Math"/>
                              </a:rPr>
                              <m:t>𝒚</m:t>
                            </m:r>
                          </m:sub>
                        </m:sSub>
                      </m:den>
                    </m:f>
                  </m:oMath>
                </a14:m>
                <a:endParaRPr lang="en-US" sz="4000" b="1" dirty="0"/>
              </a:p>
            </p:txBody>
          </p:sp>
        </mc:Choice>
        <mc:Fallback xmlns="">
          <p:sp>
            <p:nvSpPr>
              <p:cNvPr id="5" name="TextBox 4">
                <a:extLst>
                  <a:ext uri="{FF2B5EF4-FFF2-40B4-BE49-F238E27FC236}">
                    <a16:creationId xmlns:a16="http://schemas.microsoft.com/office/drawing/2014/main" id="{A788B4D7-C328-3BD5-AAA3-7B5AD3901E8A}"/>
                  </a:ext>
                </a:extLst>
              </p:cNvPr>
              <p:cNvSpPr txBox="1">
                <a:spLocks noRot="1" noChangeAspect="1" noMove="1" noResize="1" noEditPoints="1" noAdjustHandles="1" noChangeArrowheads="1" noChangeShapeType="1" noTextEdit="1"/>
              </p:cNvSpPr>
              <p:nvPr/>
            </p:nvSpPr>
            <p:spPr>
              <a:xfrm>
                <a:off x="1168934" y="1120028"/>
                <a:ext cx="8068129" cy="1117678"/>
              </a:xfrm>
              <a:prstGeom prst="rect">
                <a:avLst/>
              </a:prstGeom>
              <a:blipFill>
                <a:blip r:embed="rId3"/>
                <a:stretch>
                  <a:fillRect l="-1587"/>
                </a:stretch>
              </a:blipFill>
            </p:spPr>
            <p:txBody>
              <a:bodyPr/>
              <a:lstStyle/>
              <a:p>
                <a:r>
                  <a:rPr lang="en-US">
                    <a:noFill/>
                  </a:rPr>
                  <a:t> </a:t>
                </a:r>
              </a:p>
            </p:txBody>
          </p:sp>
        </mc:Fallback>
      </mc:AlternateContent>
      <p:sp>
        <p:nvSpPr>
          <p:cNvPr id="6" name="Text Box 6">
            <a:extLst>
              <a:ext uri="{FF2B5EF4-FFF2-40B4-BE49-F238E27FC236}">
                <a16:creationId xmlns:a16="http://schemas.microsoft.com/office/drawing/2014/main" id="{DF78C1EC-1188-3A42-4CF7-27F7F670A3A6}"/>
              </a:ext>
            </a:extLst>
          </p:cNvPr>
          <p:cNvSpPr txBox="1">
            <a:spLocks noChangeArrowheads="1"/>
          </p:cNvSpPr>
          <p:nvPr/>
        </p:nvSpPr>
        <p:spPr bwMode="auto">
          <a:xfrm>
            <a:off x="2431528" y="2453710"/>
            <a:ext cx="6688807" cy="98488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ts val="1200"/>
              </a:spcBef>
              <a:tabLst>
                <a:tab pos="685800" algn="l"/>
              </a:tabLst>
            </a:pPr>
            <a:r>
              <a:rPr lang="en-US" altLang="en-US" b="1" i="1" dirty="0"/>
              <a:t>L</a:t>
            </a:r>
            <a:r>
              <a:rPr lang="en-US" altLang="en-US" b="1" i="1" baseline="-26000" dirty="0"/>
              <a:t>b</a:t>
            </a:r>
            <a:r>
              <a:rPr lang="en-US" altLang="en-US" b="1" i="1" dirty="0"/>
              <a:t> 	</a:t>
            </a:r>
            <a:r>
              <a:rPr lang="en-US" altLang="en-US" i="1" dirty="0"/>
              <a:t>=  </a:t>
            </a:r>
            <a:r>
              <a:rPr lang="en-US" altLang="en-US" dirty="0"/>
              <a:t>distance between beam lateral braces</a:t>
            </a:r>
          </a:p>
          <a:p>
            <a:pPr algn="l">
              <a:spcBef>
                <a:spcPts val="1200"/>
              </a:spcBef>
              <a:tabLst>
                <a:tab pos="685800" algn="l"/>
              </a:tabLst>
            </a:pPr>
            <a:r>
              <a:rPr lang="en-US" altLang="en-US" b="1" i="1" dirty="0" err="1"/>
              <a:t>r</a:t>
            </a:r>
            <a:r>
              <a:rPr lang="en-US" altLang="en-US" b="1" i="1" baseline="-25000" dirty="0" err="1"/>
              <a:t>y</a:t>
            </a:r>
            <a:r>
              <a:rPr lang="en-US" altLang="en-US" b="1" i="1" dirty="0"/>
              <a:t> 	</a:t>
            </a:r>
            <a:r>
              <a:rPr lang="en-US" altLang="en-US" i="1" dirty="0"/>
              <a:t>=  </a:t>
            </a:r>
            <a:r>
              <a:rPr lang="en-US" altLang="en-US" dirty="0"/>
              <a:t>weak axis radius of gyration</a:t>
            </a:r>
          </a:p>
        </p:txBody>
      </p:sp>
      <p:grpSp>
        <p:nvGrpSpPr>
          <p:cNvPr id="7" name="Group 7">
            <a:extLst>
              <a:ext uri="{FF2B5EF4-FFF2-40B4-BE49-F238E27FC236}">
                <a16:creationId xmlns:a16="http://schemas.microsoft.com/office/drawing/2014/main" id="{BEBDD9D7-585E-16B2-ABF4-637E0782E6A0}"/>
              </a:ext>
            </a:extLst>
          </p:cNvPr>
          <p:cNvGrpSpPr>
            <a:grpSpLocks/>
          </p:cNvGrpSpPr>
          <p:nvPr/>
        </p:nvGrpSpPr>
        <p:grpSpPr bwMode="auto">
          <a:xfrm>
            <a:off x="2791619" y="3632919"/>
            <a:ext cx="6608762" cy="2709862"/>
            <a:chOff x="761" y="2349"/>
            <a:chExt cx="4163" cy="1707"/>
          </a:xfrm>
        </p:grpSpPr>
        <p:grpSp>
          <p:nvGrpSpPr>
            <p:cNvPr id="8" name="Group 8">
              <a:extLst>
                <a:ext uri="{FF2B5EF4-FFF2-40B4-BE49-F238E27FC236}">
                  <a16:creationId xmlns:a16="http://schemas.microsoft.com/office/drawing/2014/main" id="{3F3343D3-F65C-8E71-624E-99D8BCC3C2FC}"/>
                </a:ext>
              </a:extLst>
            </p:cNvPr>
            <p:cNvGrpSpPr>
              <a:grpSpLocks/>
            </p:cNvGrpSpPr>
            <p:nvPr/>
          </p:nvGrpSpPr>
          <p:grpSpPr bwMode="auto">
            <a:xfrm>
              <a:off x="761" y="2910"/>
              <a:ext cx="4163" cy="558"/>
              <a:chOff x="509" y="2784"/>
              <a:chExt cx="4163" cy="558"/>
            </a:xfrm>
          </p:grpSpPr>
          <p:sp>
            <p:nvSpPr>
              <p:cNvPr id="28" name="Rectangle 9">
                <a:extLst>
                  <a:ext uri="{FF2B5EF4-FFF2-40B4-BE49-F238E27FC236}">
                    <a16:creationId xmlns:a16="http://schemas.microsoft.com/office/drawing/2014/main" id="{8C67048D-CE6B-3188-9990-FBBE9B008E81}"/>
                  </a:ext>
                </a:extLst>
              </p:cNvPr>
              <p:cNvSpPr>
                <a:spLocks noChangeArrowheads="1"/>
              </p:cNvSpPr>
              <p:nvPr/>
            </p:nvSpPr>
            <p:spPr bwMode="auto">
              <a:xfrm>
                <a:off x="511" y="3285"/>
                <a:ext cx="4161" cy="56"/>
              </a:xfrm>
              <a:prstGeom prst="rect">
                <a:avLst/>
              </a:prstGeom>
              <a:solidFill>
                <a:srgbClr val="CECECE"/>
              </a:solidFill>
              <a:ln>
                <a:noFill/>
              </a:ln>
              <a:effectLst/>
              <a:extLs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29" name="Group 10">
                <a:extLst>
                  <a:ext uri="{FF2B5EF4-FFF2-40B4-BE49-F238E27FC236}">
                    <a16:creationId xmlns:a16="http://schemas.microsoft.com/office/drawing/2014/main" id="{B22FB610-70FE-5A87-3445-2F2B4C954511}"/>
                  </a:ext>
                </a:extLst>
              </p:cNvPr>
              <p:cNvGrpSpPr>
                <a:grpSpLocks/>
              </p:cNvGrpSpPr>
              <p:nvPr/>
            </p:nvGrpSpPr>
            <p:grpSpPr bwMode="auto">
              <a:xfrm>
                <a:off x="509" y="2784"/>
                <a:ext cx="4163" cy="558"/>
                <a:chOff x="509" y="2784"/>
                <a:chExt cx="4163" cy="558"/>
              </a:xfrm>
            </p:grpSpPr>
            <p:sp>
              <p:nvSpPr>
                <p:cNvPr id="30" name="Rectangle 11">
                  <a:extLst>
                    <a:ext uri="{FF2B5EF4-FFF2-40B4-BE49-F238E27FC236}">
                      <a16:creationId xmlns:a16="http://schemas.microsoft.com/office/drawing/2014/main" id="{8FF718DB-1ABE-43FD-206C-826EC25C3DFC}"/>
                    </a:ext>
                  </a:extLst>
                </p:cNvPr>
                <p:cNvSpPr>
                  <a:spLocks noChangeArrowheads="1"/>
                </p:cNvSpPr>
                <p:nvPr/>
              </p:nvSpPr>
              <p:spPr bwMode="auto">
                <a:xfrm>
                  <a:off x="511" y="2784"/>
                  <a:ext cx="4161" cy="56"/>
                </a:xfrm>
                <a:prstGeom prst="rect">
                  <a:avLst/>
                </a:prstGeom>
                <a:solidFill>
                  <a:srgbClr val="CECECE"/>
                </a:solidFill>
                <a:ln>
                  <a:noFill/>
                </a:ln>
                <a:effectLst/>
                <a:extLs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31" name="Rectangle 12">
                  <a:extLst>
                    <a:ext uri="{FF2B5EF4-FFF2-40B4-BE49-F238E27FC236}">
                      <a16:creationId xmlns:a16="http://schemas.microsoft.com/office/drawing/2014/main" id="{253EDA31-74EC-F302-AAB9-578B83373E15}"/>
                    </a:ext>
                  </a:extLst>
                </p:cNvPr>
                <p:cNvSpPr>
                  <a:spLocks noChangeArrowheads="1"/>
                </p:cNvSpPr>
                <p:nvPr/>
              </p:nvSpPr>
              <p:spPr bwMode="auto">
                <a:xfrm>
                  <a:off x="516" y="2851"/>
                  <a:ext cx="4156" cy="432"/>
                </a:xfrm>
                <a:prstGeom prst="rect">
                  <a:avLst/>
                </a:prstGeom>
                <a:solidFill>
                  <a:srgbClr val="CECECE"/>
                </a:solidFill>
                <a:ln w="19050">
                  <a:no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nvGrpSpPr>
                <p:cNvPr id="32" name="Group 13">
                  <a:extLst>
                    <a:ext uri="{FF2B5EF4-FFF2-40B4-BE49-F238E27FC236}">
                      <a16:creationId xmlns:a16="http://schemas.microsoft.com/office/drawing/2014/main" id="{E7E2C728-999D-F261-445F-4BD8238FE72F}"/>
                    </a:ext>
                  </a:extLst>
                </p:cNvPr>
                <p:cNvGrpSpPr>
                  <a:grpSpLocks/>
                </p:cNvGrpSpPr>
                <p:nvPr/>
              </p:nvGrpSpPr>
              <p:grpSpPr bwMode="auto">
                <a:xfrm>
                  <a:off x="509" y="2790"/>
                  <a:ext cx="4158" cy="552"/>
                  <a:chOff x="516" y="2790"/>
                  <a:chExt cx="4158" cy="552"/>
                </a:xfrm>
              </p:grpSpPr>
              <p:grpSp>
                <p:nvGrpSpPr>
                  <p:cNvPr id="33" name="Group 14">
                    <a:extLst>
                      <a:ext uri="{FF2B5EF4-FFF2-40B4-BE49-F238E27FC236}">
                        <a16:creationId xmlns:a16="http://schemas.microsoft.com/office/drawing/2014/main" id="{D8D07503-F936-EBD1-C083-F707F2B7F213}"/>
                      </a:ext>
                    </a:extLst>
                  </p:cNvPr>
                  <p:cNvGrpSpPr>
                    <a:grpSpLocks/>
                  </p:cNvGrpSpPr>
                  <p:nvPr/>
                </p:nvGrpSpPr>
                <p:grpSpPr bwMode="auto">
                  <a:xfrm>
                    <a:off x="516" y="2790"/>
                    <a:ext cx="4158" cy="60"/>
                    <a:chOff x="522" y="2790"/>
                    <a:chExt cx="4158" cy="60"/>
                  </a:xfrm>
                </p:grpSpPr>
                <p:sp>
                  <p:nvSpPr>
                    <p:cNvPr id="37" name="Line 15">
                      <a:extLst>
                        <a:ext uri="{FF2B5EF4-FFF2-40B4-BE49-F238E27FC236}">
                          <a16:creationId xmlns:a16="http://schemas.microsoft.com/office/drawing/2014/main" id="{76887C19-98DB-ADDC-31FF-139A21C750C0}"/>
                        </a:ext>
                      </a:extLst>
                    </p:cNvPr>
                    <p:cNvSpPr>
                      <a:spLocks noChangeShapeType="1"/>
                    </p:cNvSpPr>
                    <p:nvPr/>
                  </p:nvSpPr>
                  <p:spPr bwMode="auto">
                    <a:xfrm>
                      <a:off x="522" y="279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8" name="Line 16">
                      <a:extLst>
                        <a:ext uri="{FF2B5EF4-FFF2-40B4-BE49-F238E27FC236}">
                          <a16:creationId xmlns:a16="http://schemas.microsoft.com/office/drawing/2014/main" id="{2F236084-52D9-C5A6-3E7C-9F3422D881DE}"/>
                        </a:ext>
                      </a:extLst>
                    </p:cNvPr>
                    <p:cNvSpPr>
                      <a:spLocks noChangeShapeType="1"/>
                    </p:cNvSpPr>
                    <p:nvPr/>
                  </p:nvSpPr>
                  <p:spPr bwMode="auto">
                    <a:xfrm>
                      <a:off x="522" y="285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34" name="Group 17">
                    <a:extLst>
                      <a:ext uri="{FF2B5EF4-FFF2-40B4-BE49-F238E27FC236}">
                        <a16:creationId xmlns:a16="http://schemas.microsoft.com/office/drawing/2014/main" id="{CE747C5B-F853-D480-F484-67A09974FE29}"/>
                      </a:ext>
                    </a:extLst>
                  </p:cNvPr>
                  <p:cNvGrpSpPr>
                    <a:grpSpLocks/>
                  </p:cNvGrpSpPr>
                  <p:nvPr/>
                </p:nvGrpSpPr>
                <p:grpSpPr bwMode="auto">
                  <a:xfrm>
                    <a:off x="516" y="3282"/>
                    <a:ext cx="4158" cy="60"/>
                    <a:chOff x="522" y="2790"/>
                    <a:chExt cx="4158" cy="60"/>
                  </a:xfrm>
                </p:grpSpPr>
                <p:sp>
                  <p:nvSpPr>
                    <p:cNvPr id="35" name="Line 18">
                      <a:extLst>
                        <a:ext uri="{FF2B5EF4-FFF2-40B4-BE49-F238E27FC236}">
                          <a16:creationId xmlns:a16="http://schemas.microsoft.com/office/drawing/2014/main" id="{8B690FCE-FDD6-6F72-54BE-67F9D6BF0786}"/>
                        </a:ext>
                      </a:extLst>
                    </p:cNvPr>
                    <p:cNvSpPr>
                      <a:spLocks noChangeShapeType="1"/>
                    </p:cNvSpPr>
                    <p:nvPr/>
                  </p:nvSpPr>
                  <p:spPr bwMode="auto">
                    <a:xfrm>
                      <a:off x="522" y="279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36" name="Line 19">
                      <a:extLst>
                        <a:ext uri="{FF2B5EF4-FFF2-40B4-BE49-F238E27FC236}">
                          <a16:creationId xmlns:a16="http://schemas.microsoft.com/office/drawing/2014/main" id="{B84EAA44-8816-86B8-B0C3-EA395DB9D243}"/>
                        </a:ext>
                      </a:extLst>
                    </p:cNvPr>
                    <p:cNvSpPr>
                      <a:spLocks noChangeShapeType="1"/>
                    </p:cNvSpPr>
                    <p:nvPr/>
                  </p:nvSpPr>
                  <p:spPr bwMode="auto">
                    <a:xfrm>
                      <a:off x="522" y="2850"/>
                      <a:ext cx="4158"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grpSp>
        </p:grpSp>
        <p:grpSp>
          <p:nvGrpSpPr>
            <p:cNvPr id="9" name="Group 20">
              <a:extLst>
                <a:ext uri="{FF2B5EF4-FFF2-40B4-BE49-F238E27FC236}">
                  <a16:creationId xmlns:a16="http://schemas.microsoft.com/office/drawing/2014/main" id="{EB316FF1-E1AD-2D57-9A2A-CF8907B809E7}"/>
                </a:ext>
              </a:extLst>
            </p:cNvPr>
            <p:cNvGrpSpPr>
              <a:grpSpLocks/>
            </p:cNvGrpSpPr>
            <p:nvPr/>
          </p:nvGrpSpPr>
          <p:grpSpPr bwMode="auto">
            <a:xfrm>
              <a:off x="870" y="2790"/>
              <a:ext cx="225" cy="789"/>
              <a:chOff x="870" y="2790"/>
              <a:chExt cx="225" cy="789"/>
            </a:xfrm>
          </p:grpSpPr>
          <p:sp>
            <p:nvSpPr>
              <p:cNvPr id="26" name="AutoShape 21">
                <a:extLst>
                  <a:ext uri="{FF2B5EF4-FFF2-40B4-BE49-F238E27FC236}">
                    <a16:creationId xmlns:a16="http://schemas.microsoft.com/office/drawing/2014/main" id="{C2106D51-EB36-9247-8D24-B4D78184CB84}"/>
                  </a:ext>
                </a:extLst>
              </p:cNvPr>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7" name="AutoShape 22">
                <a:extLst>
                  <a:ext uri="{FF2B5EF4-FFF2-40B4-BE49-F238E27FC236}">
                    <a16:creationId xmlns:a16="http://schemas.microsoft.com/office/drawing/2014/main" id="{0153C676-98F2-F54B-1412-507A3D2A2F57}"/>
                  </a:ext>
                </a:extLst>
              </p:cNvPr>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0" name="Group 23">
              <a:extLst>
                <a:ext uri="{FF2B5EF4-FFF2-40B4-BE49-F238E27FC236}">
                  <a16:creationId xmlns:a16="http://schemas.microsoft.com/office/drawing/2014/main" id="{936C2B58-4619-5138-4D2F-48F0D521BFEA}"/>
                </a:ext>
              </a:extLst>
            </p:cNvPr>
            <p:cNvGrpSpPr>
              <a:grpSpLocks/>
            </p:cNvGrpSpPr>
            <p:nvPr/>
          </p:nvGrpSpPr>
          <p:grpSpPr bwMode="auto">
            <a:xfrm>
              <a:off x="2514" y="2787"/>
              <a:ext cx="225" cy="789"/>
              <a:chOff x="870" y="2790"/>
              <a:chExt cx="225" cy="789"/>
            </a:xfrm>
          </p:grpSpPr>
          <p:sp>
            <p:nvSpPr>
              <p:cNvPr id="24" name="AutoShape 24">
                <a:extLst>
                  <a:ext uri="{FF2B5EF4-FFF2-40B4-BE49-F238E27FC236}">
                    <a16:creationId xmlns:a16="http://schemas.microsoft.com/office/drawing/2014/main" id="{DA6E8AF8-2396-A9B6-68E6-5BDBDDB483CD}"/>
                  </a:ext>
                </a:extLst>
              </p:cNvPr>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AutoShape 25">
                <a:extLst>
                  <a:ext uri="{FF2B5EF4-FFF2-40B4-BE49-F238E27FC236}">
                    <a16:creationId xmlns:a16="http://schemas.microsoft.com/office/drawing/2014/main" id="{D7EDCBE2-0E80-496E-9C1C-463B7A1EE729}"/>
                  </a:ext>
                </a:extLst>
              </p:cNvPr>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11" name="Group 26">
              <a:extLst>
                <a:ext uri="{FF2B5EF4-FFF2-40B4-BE49-F238E27FC236}">
                  <a16:creationId xmlns:a16="http://schemas.microsoft.com/office/drawing/2014/main" id="{7DCC3CB6-D3FF-F735-B4AD-22D972611825}"/>
                </a:ext>
              </a:extLst>
            </p:cNvPr>
            <p:cNvGrpSpPr>
              <a:grpSpLocks/>
            </p:cNvGrpSpPr>
            <p:nvPr/>
          </p:nvGrpSpPr>
          <p:grpSpPr bwMode="auto">
            <a:xfrm>
              <a:off x="4173" y="2793"/>
              <a:ext cx="225" cy="789"/>
              <a:chOff x="870" y="2790"/>
              <a:chExt cx="225" cy="789"/>
            </a:xfrm>
          </p:grpSpPr>
          <p:sp>
            <p:nvSpPr>
              <p:cNvPr id="22" name="AutoShape 27">
                <a:extLst>
                  <a:ext uri="{FF2B5EF4-FFF2-40B4-BE49-F238E27FC236}">
                    <a16:creationId xmlns:a16="http://schemas.microsoft.com/office/drawing/2014/main" id="{A30F10BA-4199-5BAC-8454-3FEB9FD20BF3}"/>
                  </a:ext>
                </a:extLst>
              </p:cNvPr>
              <p:cNvSpPr>
                <a:spLocks noChangeArrowheads="1"/>
              </p:cNvSpPr>
              <p:nvPr/>
            </p:nvSpPr>
            <p:spPr bwMode="auto">
              <a:xfrm>
                <a:off x="870" y="2790"/>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AutoShape 28">
                <a:extLst>
                  <a:ext uri="{FF2B5EF4-FFF2-40B4-BE49-F238E27FC236}">
                    <a16:creationId xmlns:a16="http://schemas.microsoft.com/office/drawing/2014/main" id="{88AD0831-3070-66BD-F17E-4388C26E716D}"/>
                  </a:ext>
                </a:extLst>
              </p:cNvPr>
              <p:cNvSpPr>
                <a:spLocks noChangeArrowheads="1"/>
              </p:cNvSpPr>
              <p:nvPr/>
            </p:nvSpPr>
            <p:spPr bwMode="auto">
              <a:xfrm>
                <a:off x="870" y="3273"/>
                <a:ext cx="225" cy="306"/>
              </a:xfrm>
              <a:prstGeom prst="star4">
                <a:avLst>
                  <a:gd name="adj" fmla="val 12500"/>
                </a:avLst>
              </a:prstGeom>
              <a:solidFill>
                <a:schemeClr val="hlink"/>
              </a:solidFill>
              <a:ln w="19050">
                <a:solidFill>
                  <a:schemeClr val="tx1"/>
                </a:solidFill>
                <a:miter lim="800000"/>
                <a:headEnd type="none" w="sm" len="med"/>
                <a:tailEnd type="none" w="sm" len="me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12" name="Line 29">
              <a:extLst>
                <a:ext uri="{FF2B5EF4-FFF2-40B4-BE49-F238E27FC236}">
                  <a16:creationId xmlns:a16="http://schemas.microsoft.com/office/drawing/2014/main" id="{4AA54805-B74C-4980-4123-6C581C1AC872}"/>
                </a:ext>
              </a:extLst>
            </p:cNvPr>
            <p:cNvSpPr>
              <a:spLocks noChangeShapeType="1"/>
            </p:cNvSpPr>
            <p:nvPr/>
          </p:nvSpPr>
          <p:spPr bwMode="auto">
            <a:xfrm>
              <a:off x="984"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3" name="Line 30">
              <a:extLst>
                <a:ext uri="{FF2B5EF4-FFF2-40B4-BE49-F238E27FC236}">
                  <a16:creationId xmlns:a16="http://schemas.microsoft.com/office/drawing/2014/main" id="{BC4A1A8E-FF53-A32D-FCE0-5EBD821366FB}"/>
                </a:ext>
              </a:extLst>
            </p:cNvPr>
            <p:cNvSpPr>
              <a:spLocks noChangeShapeType="1"/>
            </p:cNvSpPr>
            <p:nvPr/>
          </p:nvSpPr>
          <p:spPr bwMode="auto">
            <a:xfrm>
              <a:off x="2628"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Line 31">
              <a:extLst>
                <a:ext uri="{FF2B5EF4-FFF2-40B4-BE49-F238E27FC236}">
                  <a16:creationId xmlns:a16="http://schemas.microsoft.com/office/drawing/2014/main" id="{5F53D60F-ED1B-55E5-7E04-1A4E70AF6EA4}"/>
                </a:ext>
              </a:extLst>
            </p:cNvPr>
            <p:cNvSpPr>
              <a:spLocks noChangeShapeType="1"/>
            </p:cNvSpPr>
            <p:nvPr/>
          </p:nvSpPr>
          <p:spPr bwMode="auto">
            <a:xfrm>
              <a:off x="984" y="3774"/>
              <a:ext cx="1644"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Line 32">
              <a:extLst>
                <a:ext uri="{FF2B5EF4-FFF2-40B4-BE49-F238E27FC236}">
                  <a16:creationId xmlns:a16="http://schemas.microsoft.com/office/drawing/2014/main" id="{07BC75BD-26F7-A7CB-8528-865D504D34F6}"/>
                </a:ext>
              </a:extLst>
            </p:cNvPr>
            <p:cNvSpPr>
              <a:spLocks noChangeShapeType="1"/>
            </p:cNvSpPr>
            <p:nvPr/>
          </p:nvSpPr>
          <p:spPr bwMode="auto">
            <a:xfrm>
              <a:off x="2628" y="3774"/>
              <a:ext cx="1644" cy="0"/>
            </a:xfrm>
            <a:prstGeom prst="line">
              <a:avLst/>
            </a:prstGeom>
            <a:noFill/>
            <a:ln w="19050">
              <a:solidFill>
                <a:schemeClr val="tx1"/>
              </a:solidFill>
              <a:round/>
              <a:headEnd type="triangle" w="med" len="lg"/>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33">
              <a:extLst>
                <a:ext uri="{FF2B5EF4-FFF2-40B4-BE49-F238E27FC236}">
                  <a16:creationId xmlns:a16="http://schemas.microsoft.com/office/drawing/2014/main" id="{B7FF5F76-F7D8-B27F-820F-0EFC430FD6FD}"/>
                </a:ext>
              </a:extLst>
            </p:cNvPr>
            <p:cNvSpPr>
              <a:spLocks noChangeShapeType="1"/>
            </p:cNvSpPr>
            <p:nvPr/>
          </p:nvSpPr>
          <p:spPr bwMode="auto">
            <a:xfrm>
              <a:off x="4285" y="3672"/>
              <a:ext cx="0" cy="258"/>
            </a:xfrm>
            <a:prstGeom prst="line">
              <a:avLst/>
            </a:prstGeom>
            <a:noFill/>
            <a:ln w="19050">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7" name="Text Box 34">
              <a:extLst>
                <a:ext uri="{FF2B5EF4-FFF2-40B4-BE49-F238E27FC236}">
                  <a16:creationId xmlns:a16="http://schemas.microsoft.com/office/drawing/2014/main" id="{ECC64F50-950D-A65D-767C-0FA56AD7E0CE}"/>
                </a:ext>
              </a:extLst>
            </p:cNvPr>
            <p:cNvSpPr txBox="1">
              <a:spLocks noChangeArrowheads="1"/>
            </p:cNvSpPr>
            <p:nvPr/>
          </p:nvSpPr>
          <p:spPr bwMode="auto">
            <a:xfrm>
              <a:off x="1479" y="3768"/>
              <a:ext cx="6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L</a:t>
              </a:r>
              <a:r>
                <a:rPr lang="en-US" altLang="en-US" b="1" i="1" baseline="-25000" dirty="0"/>
                <a:t>b</a:t>
              </a:r>
              <a:endParaRPr lang="en-US" altLang="en-US" b="1" i="1" dirty="0"/>
            </a:p>
          </p:txBody>
        </p:sp>
        <p:sp>
          <p:nvSpPr>
            <p:cNvPr id="18" name="Text Box 35">
              <a:extLst>
                <a:ext uri="{FF2B5EF4-FFF2-40B4-BE49-F238E27FC236}">
                  <a16:creationId xmlns:a16="http://schemas.microsoft.com/office/drawing/2014/main" id="{C17866FB-D05F-91C8-E988-46297CE6D4B9}"/>
                </a:ext>
              </a:extLst>
            </p:cNvPr>
            <p:cNvSpPr txBox="1">
              <a:spLocks noChangeArrowheads="1"/>
            </p:cNvSpPr>
            <p:nvPr/>
          </p:nvSpPr>
          <p:spPr bwMode="auto">
            <a:xfrm>
              <a:off x="3123" y="3768"/>
              <a:ext cx="654"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dirty="0"/>
                <a:t>L</a:t>
              </a:r>
              <a:r>
                <a:rPr lang="en-US" altLang="en-US" b="1" i="1" baseline="-25000" dirty="0"/>
                <a:t>b</a:t>
              </a:r>
              <a:endParaRPr lang="en-US" altLang="en-US" b="1" i="1" dirty="0"/>
            </a:p>
          </p:txBody>
        </p:sp>
        <p:sp>
          <p:nvSpPr>
            <p:cNvPr id="19" name="Text Box 36">
              <a:extLst>
                <a:ext uri="{FF2B5EF4-FFF2-40B4-BE49-F238E27FC236}">
                  <a16:creationId xmlns:a16="http://schemas.microsoft.com/office/drawing/2014/main" id="{6C622BC9-D26B-4960-978B-D25588D71BB4}"/>
                </a:ext>
              </a:extLst>
            </p:cNvPr>
            <p:cNvSpPr txBox="1">
              <a:spLocks noChangeArrowheads="1"/>
            </p:cNvSpPr>
            <p:nvPr/>
          </p:nvSpPr>
          <p:spPr bwMode="auto">
            <a:xfrm>
              <a:off x="1512" y="2349"/>
              <a:ext cx="3330" cy="23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1800" b="1" dirty="0">
                  <a:solidFill>
                    <a:schemeClr val="tx2"/>
                  </a:solidFill>
                </a:rPr>
                <a:t>Beam lateral braces (top &amp; bottom flanges)</a:t>
              </a:r>
            </a:p>
          </p:txBody>
        </p:sp>
        <p:sp>
          <p:nvSpPr>
            <p:cNvPr id="20" name="Line 37">
              <a:extLst>
                <a:ext uri="{FF2B5EF4-FFF2-40B4-BE49-F238E27FC236}">
                  <a16:creationId xmlns:a16="http://schemas.microsoft.com/office/drawing/2014/main" id="{4B7036A3-7D7D-C3A8-EB7F-AF68FC8E039E}"/>
                </a:ext>
              </a:extLst>
            </p:cNvPr>
            <p:cNvSpPr>
              <a:spLocks noChangeShapeType="1"/>
            </p:cNvSpPr>
            <p:nvPr/>
          </p:nvSpPr>
          <p:spPr bwMode="auto">
            <a:xfrm flipH="1">
              <a:off x="1056" y="2502"/>
              <a:ext cx="462" cy="348"/>
            </a:xfrm>
            <a:prstGeom prst="line">
              <a:avLst/>
            </a:prstGeom>
            <a:noFill/>
            <a:ln w="28575">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1" name="Line 38">
              <a:extLst>
                <a:ext uri="{FF2B5EF4-FFF2-40B4-BE49-F238E27FC236}">
                  <a16:creationId xmlns:a16="http://schemas.microsoft.com/office/drawing/2014/main" id="{742CC824-8065-260A-A61D-CFA5FBF788DA}"/>
                </a:ext>
              </a:extLst>
            </p:cNvPr>
            <p:cNvSpPr>
              <a:spLocks noChangeShapeType="1"/>
            </p:cNvSpPr>
            <p:nvPr/>
          </p:nvSpPr>
          <p:spPr bwMode="auto">
            <a:xfrm flipH="1">
              <a:off x="1044" y="2550"/>
              <a:ext cx="480" cy="780"/>
            </a:xfrm>
            <a:prstGeom prst="line">
              <a:avLst/>
            </a:prstGeom>
            <a:noFill/>
            <a:ln w="28575">
              <a:solidFill>
                <a:schemeClr val="tx1"/>
              </a:solidFill>
              <a:round/>
              <a:headEnd type="none" w="sm" len="med"/>
              <a:tailEnd type="triangl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Tree>
    <p:extLst>
      <p:ext uri="{BB962C8B-B14F-4D97-AF65-F5344CB8AC3E}">
        <p14:creationId xmlns:p14="http://schemas.microsoft.com/office/powerpoint/2010/main" val="329225409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6C2BC5D-D172-95EA-F7AA-4DFFF2E00D51}"/>
              </a:ext>
            </a:extLst>
          </p:cNvPr>
          <p:cNvSpPr>
            <a:spLocks noGrp="1"/>
          </p:cNvSpPr>
          <p:nvPr>
            <p:ph type="sldNum" sz="quarter" idx="40"/>
          </p:nvPr>
        </p:nvSpPr>
        <p:spPr/>
        <p:txBody>
          <a:bodyPr/>
          <a:lstStyle/>
          <a:p>
            <a:pPr>
              <a:defRPr/>
            </a:pPr>
            <a:fld id="{46425072-6E52-45A8-8A7E-A5B11BCA4176}" type="slidenum">
              <a:rPr lang="en-US" altLang="en-US" smtClean="0"/>
              <a:pPr>
                <a:defRPr/>
              </a:pPr>
              <a:t>221</a:t>
            </a:fld>
            <a:endParaRPr lang="en-US" altLang="en-US" dirty="0"/>
          </a:p>
        </p:txBody>
      </p:sp>
      <p:pic>
        <p:nvPicPr>
          <p:cNvPr id="3" name="Picture 2" descr="Lateral Buckling - NIST Haunch">
            <a:extLst>
              <a:ext uri="{FF2B5EF4-FFF2-40B4-BE49-F238E27FC236}">
                <a16:creationId xmlns:a16="http://schemas.microsoft.com/office/drawing/2014/main" id="{17F3E377-0CA5-6001-B6A2-2D348E9A66C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97200" y="0"/>
            <a:ext cx="61976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716515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E2577BE-9461-50FB-BFAB-2C9D08ED6C50}"/>
              </a:ext>
            </a:extLst>
          </p:cNvPr>
          <p:cNvSpPr>
            <a:spLocks noGrp="1"/>
          </p:cNvSpPr>
          <p:nvPr>
            <p:ph type="sldNum" sz="quarter" idx="40"/>
          </p:nvPr>
        </p:nvSpPr>
        <p:spPr/>
        <p:txBody>
          <a:bodyPr/>
          <a:lstStyle/>
          <a:p>
            <a:pPr>
              <a:defRPr/>
            </a:pPr>
            <a:fld id="{46425072-6E52-45A8-8A7E-A5B11BCA4176}" type="slidenum">
              <a:rPr lang="en-US" altLang="en-US" smtClean="0"/>
              <a:pPr>
                <a:defRPr/>
              </a:pPr>
              <a:t>222</a:t>
            </a:fld>
            <a:endParaRPr lang="en-US" altLang="en-US" dirty="0"/>
          </a:p>
        </p:txBody>
      </p:sp>
      <p:pic>
        <p:nvPicPr>
          <p:cNvPr id="3" name="Picture 2" descr="LTB2">
            <a:extLst>
              <a:ext uri="{FF2B5EF4-FFF2-40B4-BE49-F238E27FC236}">
                <a16:creationId xmlns:a16="http://schemas.microsoft.com/office/drawing/2014/main" id="{7F94308E-3F5F-F2A7-98FC-EA5087D619B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195465"/>
            <a:ext cx="9505056" cy="6467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229913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B16B2-A28B-1AB7-3758-5DEC8BA5A696}"/>
              </a:ext>
            </a:extLst>
          </p:cNvPr>
          <p:cNvSpPr>
            <a:spLocks noGrp="1"/>
          </p:cNvSpPr>
          <p:nvPr>
            <p:ph type="sldNum" sz="quarter" idx="40"/>
          </p:nvPr>
        </p:nvSpPr>
        <p:spPr/>
        <p:txBody>
          <a:bodyPr/>
          <a:lstStyle/>
          <a:p>
            <a:pPr>
              <a:defRPr/>
            </a:pPr>
            <a:fld id="{46425072-6E52-45A8-8A7E-A5B11BCA4176}" type="slidenum">
              <a:rPr lang="en-US" altLang="en-US" smtClean="0"/>
              <a:pPr>
                <a:defRPr/>
              </a:pPr>
              <a:t>223</a:t>
            </a:fld>
            <a:endParaRPr lang="en-US" altLang="en-US" dirty="0"/>
          </a:p>
        </p:txBody>
      </p:sp>
      <p:pic>
        <p:nvPicPr>
          <p:cNvPr id="3" name="Picture 2" descr="USJ4">
            <a:extLst>
              <a:ext uri="{FF2B5EF4-FFF2-40B4-BE49-F238E27FC236}">
                <a16:creationId xmlns:a16="http://schemas.microsoft.com/office/drawing/2014/main" id="{785667F5-A45E-8B37-A629-89F66B5DC9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9476" y="150991"/>
            <a:ext cx="9433048" cy="65560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9342154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224</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800" b="0" dirty="0">
                <a:latin typeface="+mn-lt"/>
              </a:rPr>
              <a:t>Beams shall be braced to satisfy the requirements for highly ductile members.</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E3.4b  Stability Bracing of Beams</a:t>
            </a:r>
          </a:p>
        </p:txBody>
      </p:sp>
      <p:sp>
        <p:nvSpPr>
          <p:cNvPr id="5" name="Rectangle 4">
            <a:extLst>
              <a:ext uri="{FF2B5EF4-FFF2-40B4-BE49-F238E27FC236}">
                <a16:creationId xmlns:a16="http://schemas.microsoft.com/office/drawing/2014/main" id="{B378F591-E798-81E2-331F-E0CE466ADEEC}"/>
              </a:ext>
            </a:extLst>
          </p:cNvPr>
          <p:cNvSpPr>
            <a:spLocks noChangeArrowheads="1"/>
          </p:cNvSpPr>
          <p:nvPr/>
        </p:nvSpPr>
        <p:spPr bwMode="auto">
          <a:xfrm>
            <a:off x="2151025" y="3215363"/>
            <a:ext cx="7833407" cy="1495425"/>
          </a:xfrm>
          <a:prstGeom prst="rect">
            <a:avLst/>
          </a:prstGeom>
          <a:noFill/>
          <a:ln w="28575" algn="ctr">
            <a:solidFill>
              <a:schemeClr val="tx2"/>
            </a:solidFill>
            <a:miter lim="800000"/>
            <a:headEnd/>
            <a:tailEnd type="none" w="med" len="lg"/>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4490A1F4-C1D3-806D-E5E5-07693FB6D8E9}"/>
                  </a:ext>
                </a:extLst>
              </p:cNvPr>
              <p:cNvSpPr txBox="1"/>
              <p:nvPr/>
            </p:nvSpPr>
            <p:spPr>
              <a:xfrm>
                <a:off x="2513352" y="3367271"/>
                <a:ext cx="3084819" cy="118160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200" b="1" i="1" smtClean="0">
                              <a:latin typeface="Cambria Math" panose="02040503050406030204" pitchFamily="18" charset="0"/>
                            </a:rPr>
                          </m:ctrlPr>
                        </m:sSubPr>
                        <m:e>
                          <m:r>
                            <a:rPr lang="en-US" sz="3200" b="1" i="1" smtClean="0">
                              <a:latin typeface="Cambria Math"/>
                            </a:rPr>
                            <m:t>𝑳</m:t>
                          </m:r>
                        </m:e>
                        <m:sub>
                          <m:r>
                            <a:rPr lang="en-US" sz="3200" b="1" i="1" smtClean="0">
                              <a:latin typeface="Cambria Math"/>
                            </a:rPr>
                            <m:t>𝒃</m:t>
                          </m:r>
                        </m:sub>
                      </m:sSub>
                      <m:r>
                        <a:rPr lang="en-US" sz="3200" b="1" i="1">
                          <a:latin typeface="Cambria Math"/>
                          <a:ea typeface="Cambria Math"/>
                        </a:rPr>
                        <m:t>≤</m:t>
                      </m:r>
                      <m:f>
                        <m:fPr>
                          <m:ctrlPr>
                            <a:rPr lang="en-US" sz="3200" b="1" i="1" smtClean="0">
                              <a:latin typeface="Cambria Math" panose="02040503050406030204" pitchFamily="18" charset="0"/>
                              <a:ea typeface="Cambria Math"/>
                            </a:rPr>
                          </m:ctrlPr>
                        </m:fPr>
                        <m:num>
                          <m:r>
                            <a:rPr lang="en-US" sz="3200" b="1" i="1" smtClean="0">
                              <a:latin typeface="Cambria Math"/>
                              <a:ea typeface="Cambria Math"/>
                            </a:rPr>
                            <m:t>𝟎</m:t>
                          </m:r>
                          <m:r>
                            <a:rPr lang="en-US" sz="3200" b="1" i="1" smtClean="0">
                              <a:latin typeface="Cambria Math"/>
                              <a:ea typeface="Cambria Math"/>
                            </a:rPr>
                            <m:t>.</m:t>
                          </m:r>
                          <m:r>
                            <a:rPr lang="en-US" sz="3200" b="1" i="1" smtClean="0">
                              <a:latin typeface="Cambria Math"/>
                              <a:ea typeface="Cambria Math"/>
                            </a:rPr>
                            <m:t>𝟎𝟖𝟔</m:t>
                          </m:r>
                          <m:sSub>
                            <m:sSubPr>
                              <m:ctrlPr>
                                <a:rPr lang="en-US" sz="3200" b="1" i="1" smtClean="0">
                                  <a:latin typeface="Cambria Math" panose="02040503050406030204" pitchFamily="18" charset="0"/>
                                  <a:ea typeface="Cambria Math"/>
                                </a:rPr>
                              </m:ctrlPr>
                            </m:sSubPr>
                            <m:e>
                              <m:r>
                                <a:rPr lang="en-US" sz="3200" b="1" i="1" smtClean="0">
                                  <a:latin typeface="Cambria Math"/>
                                  <a:ea typeface="Cambria Math"/>
                                </a:rPr>
                                <m:t>𝒓</m:t>
                              </m:r>
                            </m:e>
                            <m:sub>
                              <m:r>
                                <a:rPr lang="en-US" sz="3200" b="1" i="1" smtClean="0">
                                  <a:latin typeface="Cambria Math"/>
                                  <a:ea typeface="Cambria Math"/>
                                </a:rPr>
                                <m:t>𝒚</m:t>
                              </m:r>
                            </m:sub>
                          </m:sSub>
                          <m:r>
                            <a:rPr lang="en-US" sz="3200" b="1" i="1" smtClean="0">
                              <a:latin typeface="Cambria Math"/>
                              <a:ea typeface="Cambria Math"/>
                            </a:rPr>
                            <m:t>𝑬</m:t>
                          </m:r>
                        </m:num>
                        <m:den>
                          <m:sSub>
                            <m:sSubPr>
                              <m:ctrlPr>
                                <a:rPr lang="en-US" sz="3200" b="1" i="1" smtClean="0">
                                  <a:latin typeface="Cambria Math" panose="02040503050406030204" pitchFamily="18" charset="0"/>
                                  <a:ea typeface="Cambria Math"/>
                                </a:rPr>
                              </m:ctrlPr>
                            </m:sSubPr>
                            <m:e>
                              <m:r>
                                <a:rPr lang="en-US" sz="3200" b="1" i="1" smtClean="0">
                                  <a:latin typeface="Cambria Math"/>
                                  <a:ea typeface="Cambria Math"/>
                                </a:rPr>
                                <m:t>𝑹</m:t>
                              </m:r>
                            </m:e>
                            <m:sub>
                              <m:r>
                                <a:rPr lang="en-US" sz="3200" b="1" i="1" smtClean="0">
                                  <a:latin typeface="Cambria Math"/>
                                  <a:ea typeface="Cambria Math"/>
                                </a:rPr>
                                <m:t>𝒚</m:t>
                              </m:r>
                            </m:sub>
                          </m:sSub>
                          <m:sSub>
                            <m:sSubPr>
                              <m:ctrlPr>
                                <a:rPr lang="en-US" sz="3200" b="1" i="1" smtClean="0">
                                  <a:latin typeface="Cambria Math" panose="02040503050406030204" pitchFamily="18" charset="0"/>
                                  <a:ea typeface="Cambria Math"/>
                                </a:rPr>
                              </m:ctrlPr>
                            </m:sSubPr>
                            <m:e>
                              <m:r>
                                <a:rPr lang="en-US" sz="3200" b="1" i="1" smtClean="0">
                                  <a:latin typeface="Cambria Math"/>
                                  <a:ea typeface="Cambria Math"/>
                                </a:rPr>
                                <m:t>𝑭</m:t>
                              </m:r>
                            </m:e>
                            <m:sub>
                              <m:r>
                                <a:rPr lang="en-US" sz="3200" b="1" i="1" smtClean="0">
                                  <a:latin typeface="Cambria Math"/>
                                  <a:ea typeface="Cambria Math"/>
                                </a:rPr>
                                <m:t>𝒚</m:t>
                              </m:r>
                            </m:sub>
                          </m:sSub>
                        </m:den>
                      </m:f>
                    </m:oMath>
                  </m:oMathPara>
                </a14:m>
                <a:endParaRPr lang="en-US" sz="3200" b="1" dirty="0"/>
              </a:p>
            </p:txBody>
          </p:sp>
        </mc:Choice>
        <mc:Fallback xmlns="">
          <p:sp>
            <p:nvSpPr>
              <p:cNvPr id="6" name="TextBox 5">
                <a:extLst>
                  <a:ext uri="{FF2B5EF4-FFF2-40B4-BE49-F238E27FC236}">
                    <a16:creationId xmlns:a16="http://schemas.microsoft.com/office/drawing/2014/main" id="{4490A1F4-C1D3-806D-E5E5-07693FB6D8E9}"/>
                  </a:ext>
                </a:extLst>
              </p:cNvPr>
              <p:cNvSpPr txBox="1">
                <a:spLocks noRot="1" noChangeAspect="1" noMove="1" noResize="1" noEditPoints="1" noAdjustHandles="1" noChangeArrowheads="1" noChangeShapeType="1" noTextEdit="1"/>
              </p:cNvSpPr>
              <p:nvPr/>
            </p:nvSpPr>
            <p:spPr>
              <a:xfrm>
                <a:off x="2513352" y="3367271"/>
                <a:ext cx="3084819" cy="1181606"/>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7788C139-8B55-E7D1-5871-9331FCB62BFD}"/>
                  </a:ext>
                </a:extLst>
              </p:cNvPr>
              <p:cNvSpPr txBox="1"/>
              <p:nvPr/>
            </p:nvSpPr>
            <p:spPr>
              <a:xfrm>
                <a:off x="5760664" y="3731358"/>
                <a:ext cx="4079899" cy="557204"/>
              </a:xfrm>
              <a:prstGeom prst="rect">
                <a:avLst/>
              </a:prstGeom>
              <a:noFill/>
            </p:spPr>
            <p:txBody>
              <a:bodyPr wrap="none" rtlCol="0">
                <a:spAutoFit/>
              </a:bodyPr>
              <a:lstStyle/>
              <a:p>
                <a14:m>
                  <m:oMath xmlns:m="http://schemas.openxmlformats.org/officeDocument/2006/math">
                    <m:r>
                      <a:rPr lang="en-US" sz="2800" b="0" i="1" smtClean="0">
                        <a:latin typeface="Cambria Math"/>
                        <a:ea typeface="Cambria Math"/>
                      </a:rPr>
                      <m:t>( </m:t>
                    </m:r>
                    <m:r>
                      <a:rPr lang="en-US" sz="2800" i="1" smtClean="0">
                        <a:latin typeface="Cambria Math"/>
                        <a:ea typeface="Cambria Math"/>
                      </a:rPr>
                      <m:t>=</m:t>
                    </m:r>
                    <m:r>
                      <a:rPr lang="en-US" sz="2800" b="0" i="1" smtClean="0">
                        <a:latin typeface="Cambria Math" panose="02040503050406030204" pitchFamily="18" charset="0"/>
                        <a:ea typeface="Cambria Math"/>
                      </a:rPr>
                      <m:t>45.3</m:t>
                    </m:r>
                    <m:sSub>
                      <m:sSubPr>
                        <m:ctrlPr>
                          <a:rPr lang="en-US" sz="2800" b="0" i="1" smtClean="0">
                            <a:latin typeface="Cambria Math" panose="02040503050406030204" pitchFamily="18" charset="0"/>
                            <a:ea typeface="Cambria Math"/>
                          </a:rPr>
                        </m:ctrlPr>
                      </m:sSubPr>
                      <m:e>
                        <m:r>
                          <a:rPr lang="en-US" sz="2800" b="0" i="1" smtClean="0">
                            <a:latin typeface="Cambria Math"/>
                            <a:ea typeface="Cambria Math"/>
                          </a:rPr>
                          <m:t>𝑟</m:t>
                        </m:r>
                      </m:e>
                      <m:sub>
                        <m:r>
                          <a:rPr lang="en-US" sz="2800" b="0" i="1" smtClean="0">
                            <a:latin typeface="Cambria Math"/>
                            <a:ea typeface="Cambria Math"/>
                          </a:rPr>
                          <m:t>𝑦</m:t>
                        </m:r>
                      </m:sub>
                    </m:sSub>
                  </m:oMath>
                </a14:m>
                <a:r>
                  <a:rPr lang="en-US" sz="2800" dirty="0"/>
                  <a:t> </a:t>
                </a:r>
                <a:r>
                  <a:rPr lang="en-US" sz="2800" dirty="0">
                    <a:latin typeface="Cambria" panose="02040503050406030204" pitchFamily="18" charset="0"/>
                    <a:ea typeface="Cambria" panose="02040503050406030204" pitchFamily="18" charset="0"/>
                  </a:rPr>
                  <a:t>for </a:t>
                </a:r>
                <a:r>
                  <a:rPr lang="en-US" sz="2800" i="1" dirty="0">
                    <a:latin typeface="Cambria" panose="02040503050406030204" pitchFamily="18" charset="0"/>
                    <a:ea typeface="Cambria" panose="02040503050406030204" pitchFamily="18" charset="0"/>
                  </a:rPr>
                  <a:t>F</a:t>
                </a:r>
                <a:r>
                  <a:rPr lang="en-US" sz="2800" i="1" baseline="-25000" dirty="0">
                    <a:latin typeface="Cambria" panose="02040503050406030204" pitchFamily="18" charset="0"/>
                    <a:ea typeface="Cambria" panose="02040503050406030204" pitchFamily="18" charset="0"/>
                  </a:rPr>
                  <a:t>y</a:t>
                </a:r>
                <a:r>
                  <a:rPr lang="en-US" sz="2800" dirty="0">
                    <a:latin typeface="Cambria" panose="02040503050406030204" pitchFamily="18" charset="0"/>
                    <a:ea typeface="Cambria" panose="02040503050406030204" pitchFamily="18" charset="0"/>
                  </a:rPr>
                  <a:t> = 50ksi )</a:t>
                </a:r>
              </a:p>
            </p:txBody>
          </p:sp>
        </mc:Choice>
        <mc:Fallback xmlns="">
          <p:sp>
            <p:nvSpPr>
              <p:cNvPr id="7" name="TextBox 6">
                <a:extLst>
                  <a:ext uri="{FF2B5EF4-FFF2-40B4-BE49-F238E27FC236}">
                    <a16:creationId xmlns:a16="http://schemas.microsoft.com/office/drawing/2014/main" id="{7788C139-8B55-E7D1-5871-9331FCB62BFD}"/>
                  </a:ext>
                </a:extLst>
              </p:cNvPr>
              <p:cNvSpPr txBox="1">
                <a:spLocks noRot="1" noChangeAspect="1" noMove="1" noResize="1" noEditPoints="1" noAdjustHandles="1" noChangeArrowheads="1" noChangeShapeType="1" noTextEdit="1"/>
              </p:cNvSpPr>
              <p:nvPr/>
            </p:nvSpPr>
            <p:spPr>
              <a:xfrm>
                <a:off x="5760664" y="3731358"/>
                <a:ext cx="4079899" cy="557204"/>
              </a:xfrm>
              <a:prstGeom prst="rect">
                <a:avLst/>
              </a:prstGeom>
              <a:blipFill>
                <a:blip r:embed="rId5"/>
                <a:stretch>
                  <a:fillRect t="-11957" r="-1943" b="-21739"/>
                </a:stretch>
              </a:blipFill>
            </p:spPr>
            <p:txBody>
              <a:bodyPr/>
              <a:lstStyle/>
              <a:p>
                <a:r>
                  <a:rPr lang="en-US">
                    <a:noFill/>
                  </a:rPr>
                  <a:t> </a:t>
                </a:r>
              </a:p>
            </p:txBody>
          </p:sp>
        </mc:Fallback>
      </mc:AlternateContent>
      <p:sp>
        <p:nvSpPr>
          <p:cNvPr id="8" name="Text Box 6">
            <a:extLst>
              <a:ext uri="{FF2B5EF4-FFF2-40B4-BE49-F238E27FC236}">
                <a16:creationId xmlns:a16="http://schemas.microsoft.com/office/drawing/2014/main" id="{41ECF534-B3B7-D64F-3900-00C6E49D9165}"/>
              </a:ext>
            </a:extLst>
          </p:cNvPr>
          <p:cNvSpPr txBox="1">
            <a:spLocks noChangeArrowheads="1"/>
          </p:cNvSpPr>
          <p:nvPr/>
        </p:nvSpPr>
        <p:spPr bwMode="auto">
          <a:xfrm>
            <a:off x="2049239" y="5327118"/>
            <a:ext cx="8093521" cy="1015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sz="2000" i="1" u="sng" dirty="0">
                <a:latin typeface="+mn-lt"/>
              </a:rPr>
              <a:t>Note:</a:t>
            </a:r>
            <a:endParaRPr lang="en-US" altLang="en-US" sz="2000" i="1" dirty="0">
              <a:latin typeface="+mn-lt"/>
            </a:endParaRPr>
          </a:p>
          <a:p>
            <a:pPr algn="l"/>
            <a:r>
              <a:rPr lang="en-US" altLang="en-US" sz="2000" i="1" dirty="0">
                <a:latin typeface="+mn-lt"/>
              </a:rPr>
              <a:t>For typical SMF beam: </a:t>
            </a:r>
          </a:p>
          <a:p>
            <a:pPr algn="l"/>
            <a:r>
              <a:rPr lang="en-US" altLang="en-US" sz="2000" i="1" dirty="0" err="1">
                <a:latin typeface="+mn-lt"/>
              </a:rPr>
              <a:t>r</a:t>
            </a:r>
            <a:r>
              <a:rPr lang="en-US" altLang="en-US" sz="2000" i="1" baseline="-25000" dirty="0" err="1">
                <a:latin typeface="+mn-lt"/>
              </a:rPr>
              <a:t>y</a:t>
            </a:r>
            <a:r>
              <a:rPr lang="en-US" altLang="en-US" sz="2000" dirty="0">
                <a:latin typeface="+mn-lt"/>
              </a:rPr>
              <a:t> </a:t>
            </a:r>
            <a:r>
              <a:rPr lang="en-US" altLang="en-US" sz="2000" dirty="0">
                <a:latin typeface="+mn-lt"/>
                <a:sym typeface="Symbol" pitchFamily="18" charset="2"/>
              </a:rPr>
              <a:t> 2 to 2.5 inches and </a:t>
            </a:r>
            <a:r>
              <a:rPr lang="en-US" altLang="en-US" sz="2000" i="1" dirty="0">
                <a:latin typeface="+mn-lt"/>
                <a:sym typeface="Symbol" pitchFamily="18" charset="2"/>
              </a:rPr>
              <a:t>L</a:t>
            </a:r>
            <a:r>
              <a:rPr lang="en-US" altLang="en-US" sz="2000" i="1" baseline="-25000" dirty="0">
                <a:latin typeface="+mn-lt"/>
                <a:sym typeface="Symbol" pitchFamily="18" charset="2"/>
              </a:rPr>
              <a:t>b</a:t>
            </a:r>
            <a:r>
              <a:rPr lang="en-US" altLang="en-US" sz="2000" dirty="0">
                <a:latin typeface="+mn-lt"/>
                <a:sym typeface="Symbol" pitchFamily="18" charset="2"/>
              </a:rPr>
              <a:t>  90 to 115 inches ( 7.5 to 9.5 ft)</a:t>
            </a:r>
            <a:endParaRPr lang="en-US" altLang="en-US" sz="2000" u="sng" dirty="0">
              <a:latin typeface="+mn-lt"/>
              <a:sym typeface="Symbol" pitchFamily="18" charset="2"/>
            </a:endParaRPr>
          </a:p>
        </p:txBody>
      </p:sp>
    </p:spTree>
    <p:extLst>
      <p:ext uri="{BB962C8B-B14F-4D97-AF65-F5344CB8AC3E}">
        <p14:creationId xmlns:p14="http://schemas.microsoft.com/office/powerpoint/2010/main" val="40575168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511DC6D-AA58-78EA-848B-AA6DF6C31177}"/>
              </a:ext>
            </a:extLst>
          </p:cNvPr>
          <p:cNvSpPr>
            <a:spLocks noGrp="1"/>
          </p:cNvSpPr>
          <p:nvPr>
            <p:ph type="body" sz="quarter" idx="38"/>
          </p:nvPr>
        </p:nvSpPr>
        <p:spPr/>
        <p:txBody>
          <a:bodyPr/>
          <a:lstStyle/>
          <a:p>
            <a:r>
              <a:rPr lang="en-US" sz="2400" dirty="0"/>
              <a:t>Effect of Lateral Torsional Buckling on Flexural Strength and Ductility</a:t>
            </a:r>
          </a:p>
          <a:p>
            <a:endParaRPr lang="en-US" sz="2400" dirty="0"/>
          </a:p>
        </p:txBody>
      </p:sp>
      <p:sp>
        <p:nvSpPr>
          <p:cNvPr id="4" name="Slide Number Placeholder 3">
            <a:extLst>
              <a:ext uri="{FF2B5EF4-FFF2-40B4-BE49-F238E27FC236}">
                <a16:creationId xmlns:a16="http://schemas.microsoft.com/office/drawing/2014/main" id="{B3C70091-A7A5-C832-1DD7-34961964EB03}"/>
              </a:ext>
            </a:extLst>
          </p:cNvPr>
          <p:cNvSpPr>
            <a:spLocks noGrp="1"/>
          </p:cNvSpPr>
          <p:nvPr>
            <p:ph type="sldNum" sz="quarter" idx="40"/>
          </p:nvPr>
        </p:nvSpPr>
        <p:spPr/>
        <p:txBody>
          <a:bodyPr/>
          <a:lstStyle/>
          <a:p>
            <a:pPr>
              <a:defRPr/>
            </a:pPr>
            <a:fld id="{6E117181-2254-4C4E-B84D-C4647DF99217}" type="slidenum">
              <a:rPr lang="en-US" altLang="en-US" smtClean="0"/>
              <a:pPr>
                <a:defRPr/>
              </a:pPr>
              <a:t>225</a:t>
            </a:fld>
            <a:endParaRPr lang="en-US" altLang="en-US" dirty="0"/>
          </a:p>
        </p:txBody>
      </p:sp>
      <p:grpSp>
        <p:nvGrpSpPr>
          <p:cNvPr id="5" name="Group 2">
            <a:extLst>
              <a:ext uri="{FF2B5EF4-FFF2-40B4-BE49-F238E27FC236}">
                <a16:creationId xmlns:a16="http://schemas.microsoft.com/office/drawing/2014/main" id="{3351073B-6E4A-8F2E-37BE-A3B5552B68C2}"/>
              </a:ext>
            </a:extLst>
          </p:cNvPr>
          <p:cNvGrpSpPr>
            <a:grpSpLocks/>
          </p:cNvGrpSpPr>
          <p:nvPr/>
        </p:nvGrpSpPr>
        <p:grpSpPr bwMode="auto">
          <a:xfrm>
            <a:off x="1703512" y="2085553"/>
            <a:ext cx="7929563" cy="4448175"/>
            <a:chOff x="108" y="1170"/>
            <a:chExt cx="4995" cy="2802"/>
          </a:xfrm>
        </p:grpSpPr>
        <p:grpSp>
          <p:nvGrpSpPr>
            <p:cNvPr id="6" name="Group 3">
              <a:extLst>
                <a:ext uri="{FF2B5EF4-FFF2-40B4-BE49-F238E27FC236}">
                  <a16:creationId xmlns:a16="http://schemas.microsoft.com/office/drawing/2014/main" id="{B1D253E7-C875-C60B-12E0-A53D961E5742}"/>
                </a:ext>
              </a:extLst>
            </p:cNvPr>
            <p:cNvGrpSpPr>
              <a:grpSpLocks/>
            </p:cNvGrpSpPr>
            <p:nvPr/>
          </p:nvGrpSpPr>
          <p:grpSpPr bwMode="auto">
            <a:xfrm>
              <a:off x="873" y="1224"/>
              <a:ext cx="4014" cy="2340"/>
              <a:chOff x="612" y="1476"/>
              <a:chExt cx="4014" cy="2340"/>
            </a:xfrm>
          </p:grpSpPr>
          <p:sp>
            <p:nvSpPr>
              <p:cNvPr id="19" name="Line 4">
                <a:extLst>
                  <a:ext uri="{FF2B5EF4-FFF2-40B4-BE49-F238E27FC236}">
                    <a16:creationId xmlns:a16="http://schemas.microsoft.com/office/drawing/2014/main" id="{B941A8ED-03FE-E936-9F8C-21AD0FED257D}"/>
                  </a:ext>
                </a:extLst>
              </p:cNvPr>
              <p:cNvSpPr>
                <a:spLocks noChangeShapeType="1"/>
              </p:cNvSpPr>
              <p:nvPr/>
            </p:nvSpPr>
            <p:spPr bwMode="auto">
              <a:xfrm flipV="1">
                <a:off x="612" y="1476"/>
                <a:ext cx="0" cy="234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20" name="Line 5">
                <a:extLst>
                  <a:ext uri="{FF2B5EF4-FFF2-40B4-BE49-F238E27FC236}">
                    <a16:creationId xmlns:a16="http://schemas.microsoft.com/office/drawing/2014/main" id="{E906068D-B947-111F-C6F0-78980A2AB983}"/>
                  </a:ext>
                </a:extLst>
              </p:cNvPr>
              <p:cNvSpPr>
                <a:spLocks noChangeShapeType="1"/>
              </p:cNvSpPr>
              <p:nvPr/>
            </p:nvSpPr>
            <p:spPr bwMode="auto">
              <a:xfrm>
                <a:off x="612" y="3807"/>
                <a:ext cx="4014" cy="0"/>
              </a:xfrm>
              <a:prstGeom prst="line">
                <a:avLst/>
              </a:prstGeom>
              <a:noFill/>
              <a:ln w="38100">
                <a:solidFill>
                  <a:schemeClr val="tx1"/>
                </a:solidFill>
                <a:round/>
                <a:headEnd type="none" w="sm" len="med"/>
                <a:tailEnd type="triangle" w="lg"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7" name="Text Box 6">
              <a:extLst>
                <a:ext uri="{FF2B5EF4-FFF2-40B4-BE49-F238E27FC236}">
                  <a16:creationId xmlns:a16="http://schemas.microsoft.com/office/drawing/2014/main" id="{D145705F-35CB-376D-039E-2D89A6986980}"/>
                </a:ext>
              </a:extLst>
            </p:cNvPr>
            <p:cNvSpPr txBox="1">
              <a:spLocks noChangeArrowheads="1"/>
            </p:cNvSpPr>
            <p:nvPr/>
          </p:nvSpPr>
          <p:spPr bwMode="auto">
            <a:xfrm>
              <a:off x="180" y="1170"/>
              <a:ext cx="84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M</a:t>
              </a:r>
            </a:p>
          </p:txBody>
        </p:sp>
        <p:sp>
          <p:nvSpPr>
            <p:cNvPr id="8" name="Text Box 7">
              <a:extLst>
                <a:ext uri="{FF2B5EF4-FFF2-40B4-BE49-F238E27FC236}">
                  <a16:creationId xmlns:a16="http://schemas.microsoft.com/office/drawing/2014/main" id="{692808A1-BF28-F2E2-3FC4-9E88C5A3BF70}"/>
                </a:ext>
              </a:extLst>
            </p:cNvPr>
            <p:cNvSpPr txBox="1">
              <a:spLocks noChangeArrowheads="1"/>
            </p:cNvSpPr>
            <p:nvPr/>
          </p:nvSpPr>
          <p:spPr bwMode="auto">
            <a:xfrm>
              <a:off x="4527" y="3645"/>
              <a:ext cx="576" cy="327"/>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latin typeface="Symbol" pitchFamily="18" charset="2"/>
                </a:rPr>
                <a:t>q</a:t>
              </a:r>
            </a:p>
          </p:txBody>
        </p:sp>
        <p:sp>
          <p:nvSpPr>
            <p:cNvPr id="9" name="Line 8">
              <a:extLst>
                <a:ext uri="{FF2B5EF4-FFF2-40B4-BE49-F238E27FC236}">
                  <a16:creationId xmlns:a16="http://schemas.microsoft.com/office/drawing/2014/main" id="{29C55F4F-BB76-AAE9-76E3-D7C04DE66844}"/>
                </a:ext>
              </a:extLst>
            </p:cNvPr>
            <p:cNvSpPr>
              <a:spLocks noChangeShapeType="1"/>
            </p:cNvSpPr>
            <p:nvPr/>
          </p:nvSpPr>
          <p:spPr bwMode="auto">
            <a:xfrm>
              <a:off x="765" y="1980"/>
              <a:ext cx="225" cy="0"/>
            </a:xfrm>
            <a:prstGeom prst="line">
              <a:avLst/>
            </a:prstGeom>
            <a:noFill/>
            <a:ln w="28575">
              <a:solidFill>
                <a:schemeClr val="tx1"/>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0" name="Text Box 9">
              <a:extLst>
                <a:ext uri="{FF2B5EF4-FFF2-40B4-BE49-F238E27FC236}">
                  <a16:creationId xmlns:a16="http://schemas.microsoft.com/office/drawing/2014/main" id="{9B3A560F-6497-B2CA-7C86-50D772391446}"/>
                </a:ext>
              </a:extLst>
            </p:cNvPr>
            <p:cNvSpPr txBox="1">
              <a:spLocks noChangeArrowheads="1"/>
            </p:cNvSpPr>
            <p:nvPr/>
          </p:nvSpPr>
          <p:spPr bwMode="auto">
            <a:xfrm>
              <a:off x="108" y="1827"/>
              <a:ext cx="999" cy="2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solidFill>
                    <a:schemeClr val="tx1"/>
                  </a:solidFill>
                  <a:miter lim="800000"/>
                  <a:headEnd type="none" w="sm" len="med"/>
                  <a:tailEnd type="none" w="sm"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i="1"/>
                <a:t>M</a:t>
              </a:r>
              <a:r>
                <a:rPr lang="en-US" altLang="en-US" b="1" i="1" baseline="-25000"/>
                <a:t>p</a:t>
              </a:r>
              <a:endParaRPr lang="en-US" altLang="en-US" b="1" i="1"/>
            </a:p>
          </p:txBody>
        </p:sp>
        <p:sp>
          <p:nvSpPr>
            <p:cNvPr id="11" name="Line 10">
              <a:extLst>
                <a:ext uri="{FF2B5EF4-FFF2-40B4-BE49-F238E27FC236}">
                  <a16:creationId xmlns:a16="http://schemas.microsoft.com/office/drawing/2014/main" id="{1CA58E80-2EC8-41C7-5F7A-B533E35E363B}"/>
                </a:ext>
              </a:extLst>
            </p:cNvPr>
            <p:cNvSpPr>
              <a:spLocks noChangeShapeType="1"/>
            </p:cNvSpPr>
            <p:nvPr/>
          </p:nvSpPr>
          <p:spPr bwMode="auto">
            <a:xfrm>
              <a:off x="1044" y="1971"/>
              <a:ext cx="3483" cy="0"/>
            </a:xfrm>
            <a:prstGeom prst="line">
              <a:avLst/>
            </a:prstGeom>
            <a:noFill/>
            <a:ln w="12700">
              <a:solidFill>
                <a:schemeClr val="tx1"/>
              </a:solidFill>
              <a:prstDash val="dash"/>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nvGrpSpPr>
            <p:cNvPr id="12" name="Group 11">
              <a:extLst>
                <a:ext uri="{FF2B5EF4-FFF2-40B4-BE49-F238E27FC236}">
                  <a16:creationId xmlns:a16="http://schemas.microsoft.com/office/drawing/2014/main" id="{7341EB30-87C1-ACB3-298C-82FA3C156AEA}"/>
                </a:ext>
              </a:extLst>
            </p:cNvPr>
            <p:cNvGrpSpPr>
              <a:grpSpLocks/>
            </p:cNvGrpSpPr>
            <p:nvPr/>
          </p:nvGrpSpPr>
          <p:grpSpPr bwMode="auto">
            <a:xfrm>
              <a:off x="882" y="1861"/>
              <a:ext cx="3662" cy="1685"/>
              <a:chOff x="882" y="1861"/>
              <a:chExt cx="3662" cy="1685"/>
            </a:xfrm>
          </p:grpSpPr>
          <p:sp>
            <p:nvSpPr>
              <p:cNvPr id="17" name="Line 12">
                <a:extLst>
                  <a:ext uri="{FF2B5EF4-FFF2-40B4-BE49-F238E27FC236}">
                    <a16:creationId xmlns:a16="http://schemas.microsoft.com/office/drawing/2014/main" id="{E8B21894-413B-F397-2655-E1EEAB1E0FB8}"/>
                  </a:ext>
                </a:extLst>
              </p:cNvPr>
              <p:cNvSpPr>
                <a:spLocks noChangeShapeType="1"/>
              </p:cNvSpPr>
              <p:nvPr/>
            </p:nvSpPr>
            <p:spPr bwMode="auto">
              <a:xfrm flipV="1">
                <a:off x="882" y="2160"/>
                <a:ext cx="315" cy="1386"/>
              </a:xfrm>
              <a:prstGeom prst="line">
                <a:avLst/>
              </a:prstGeom>
              <a:noFill/>
              <a:ln w="28575">
                <a:solidFill>
                  <a:schemeClr val="tx2"/>
                </a:solidFill>
                <a:round/>
                <a:headEnd type="none" w="sm" len="med"/>
                <a:tailEnd type="none" w="sm"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8" name="Freeform 13">
                <a:extLst>
                  <a:ext uri="{FF2B5EF4-FFF2-40B4-BE49-F238E27FC236}">
                    <a16:creationId xmlns:a16="http://schemas.microsoft.com/office/drawing/2014/main" id="{444969B3-FE21-9E72-6B52-023144259A79}"/>
                  </a:ext>
                </a:extLst>
              </p:cNvPr>
              <p:cNvSpPr>
                <a:spLocks/>
              </p:cNvSpPr>
              <p:nvPr/>
            </p:nvSpPr>
            <p:spPr bwMode="auto">
              <a:xfrm>
                <a:off x="1196" y="1861"/>
                <a:ext cx="3348" cy="331"/>
              </a:xfrm>
              <a:custGeom>
                <a:avLst/>
                <a:gdLst>
                  <a:gd name="T0" fmla="*/ 0 w 3348"/>
                  <a:gd name="T1" fmla="*/ 299 h 331"/>
                  <a:gd name="T2" fmla="*/ 84 w 3348"/>
                  <a:gd name="T3" fmla="*/ 207 h 331"/>
                  <a:gd name="T4" fmla="*/ 232 w 3348"/>
                  <a:gd name="T5" fmla="*/ 147 h 331"/>
                  <a:gd name="T6" fmla="*/ 712 w 3348"/>
                  <a:gd name="T7" fmla="*/ 79 h 331"/>
                  <a:gd name="T8" fmla="*/ 1568 w 3348"/>
                  <a:gd name="T9" fmla="*/ 11 h 331"/>
                  <a:gd name="T10" fmla="*/ 2148 w 3348"/>
                  <a:gd name="T11" fmla="*/ 11 h 331"/>
                  <a:gd name="T12" fmla="*/ 2656 w 3348"/>
                  <a:gd name="T13" fmla="*/ 63 h 331"/>
                  <a:gd name="T14" fmla="*/ 3096 w 3348"/>
                  <a:gd name="T15" fmla="*/ 159 h 331"/>
                  <a:gd name="T16" fmla="*/ 3348 w 3348"/>
                  <a:gd name="T17" fmla="*/ 331 h 331"/>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3348" h="331">
                    <a:moveTo>
                      <a:pt x="0" y="299"/>
                    </a:moveTo>
                    <a:cubicBezTo>
                      <a:pt x="22" y="265"/>
                      <a:pt x="45" y="232"/>
                      <a:pt x="84" y="207"/>
                    </a:cubicBezTo>
                    <a:cubicBezTo>
                      <a:pt x="123" y="182"/>
                      <a:pt x="127" y="168"/>
                      <a:pt x="232" y="147"/>
                    </a:cubicBezTo>
                    <a:cubicBezTo>
                      <a:pt x="337" y="126"/>
                      <a:pt x="489" y="102"/>
                      <a:pt x="712" y="79"/>
                    </a:cubicBezTo>
                    <a:cubicBezTo>
                      <a:pt x="935" y="56"/>
                      <a:pt x="1329" y="22"/>
                      <a:pt x="1568" y="11"/>
                    </a:cubicBezTo>
                    <a:cubicBezTo>
                      <a:pt x="1807" y="0"/>
                      <a:pt x="1967" y="2"/>
                      <a:pt x="2148" y="11"/>
                    </a:cubicBezTo>
                    <a:cubicBezTo>
                      <a:pt x="2329" y="20"/>
                      <a:pt x="2498" y="38"/>
                      <a:pt x="2656" y="63"/>
                    </a:cubicBezTo>
                    <a:cubicBezTo>
                      <a:pt x="2814" y="88"/>
                      <a:pt x="2981" y="114"/>
                      <a:pt x="3096" y="159"/>
                    </a:cubicBezTo>
                    <a:cubicBezTo>
                      <a:pt x="3211" y="204"/>
                      <a:pt x="3305" y="300"/>
                      <a:pt x="3348" y="331"/>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sp>
          <p:nvSpPr>
            <p:cNvPr id="13" name="Freeform 14">
              <a:extLst>
                <a:ext uri="{FF2B5EF4-FFF2-40B4-BE49-F238E27FC236}">
                  <a16:creationId xmlns:a16="http://schemas.microsoft.com/office/drawing/2014/main" id="{9AE21584-9CA5-4FA9-7141-EF3ED67B29C8}"/>
                </a:ext>
              </a:extLst>
            </p:cNvPr>
            <p:cNvSpPr>
              <a:spLocks/>
            </p:cNvSpPr>
            <p:nvPr/>
          </p:nvSpPr>
          <p:spPr bwMode="auto">
            <a:xfrm>
              <a:off x="1182" y="1981"/>
              <a:ext cx="2376" cy="227"/>
            </a:xfrm>
            <a:custGeom>
              <a:avLst/>
              <a:gdLst>
                <a:gd name="T0" fmla="*/ 0 w 2376"/>
                <a:gd name="T1" fmla="*/ 227 h 227"/>
                <a:gd name="T2" fmla="*/ 102 w 2376"/>
                <a:gd name="T3" fmla="*/ 107 h 227"/>
                <a:gd name="T4" fmla="*/ 366 w 2376"/>
                <a:gd name="T5" fmla="*/ 47 h 227"/>
                <a:gd name="T6" fmla="*/ 708 w 2376"/>
                <a:gd name="T7" fmla="*/ 5 h 227"/>
                <a:gd name="T8" fmla="*/ 1158 w 2376"/>
                <a:gd name="T9" fmla="*/ 17 h 227"/>
                <a:gd name="T10" fmla="*/ 1728 w 2376"/>
                <a:gd name="T11" fmla="*/ 17 h 227"/>
                <a:gd name="T12" fmla="*/ 2082 w 2376"/>
                <a:gd name="T13" fmla="*/ 65 h 227"/>
                <a:gd name="T14" fmla="*/ 2376 w 2376"/>
                <a:gd name="T15" fmla="*/ 197 h 227"/>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376" h="227">
                  <a:moveTo>
                    <a:pt x="0" y="227"/>
                  </a:moveTo>
                  <a:cubicBezTo>
                    <a:pt x="20" y="182"/>
                    <a:pt x="41" y="137"/>
                    <a:pt x="102" y="107"/>
                  </a:cubicBezTo>
                  <a:cubicBezTo>
                    <a:pt x="163" y="77"/>
                    <a:pt x="265" y="64"/>
                    <a:pt x="366" y="47"/>
                  </a:cubicBezTo>
                  <a:cubicBezTo>
                    <a:pt x="467" y="30"/>
                    <a:pt x="576" y="10"/>
                    <a:pt x="708" y="5"/>
                  </a:cubicBezTo>
                  <a:cubicBezTo>
                    <a:pt x="840" y="0"/>
                    <a:pt x="988" y="15"/>
                    <a:pt x="1158" y="17"/>
                  </a:cubicBezTo>
                  <a:cubicBezTo>
                    <a:pt x="1328" y="19"/>
                    <a:pt x="1574" y="9"/>
                    <a:pt x="1728" y="17"/>
                  </a:cubicBezTo>
                  <a:cubicBezTo>
                    <a:pt x="1882" y="25"/>
                    <a:pt x="1974" y="35"/>
                    <a:pt x="2082" y="65"/>
                  </a:cubicBezTo>
                  <a:cubicBezTo>
                    <a:pt x="2190" y="95"/>
                    <a:pt x="2328" y="175"/>
                    <a:pt x="2376" y="19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4" name="Freeform 15">
              <a:extLst>
                <a:ext uri="{FF2B5EF4-FFF2-40B4-BE49-F238E27FC236}">
                  <a16:creationId xmlns:a16="http://schemas.microsoft.com/office/drawing/2014/main" id="{B6F37BBC-4BCD-CD98-F17D-6EF8CCAD7668}"/>
                </a:ext>
              </a:extLst>
            </p:cNvPr>
            <p:cNvSpPr>
              <a:spLocks/>
            </p:cNvSpPr>
            <p:nvPr/>
          </p:nvSpPr>
          <p:spPr bwMode="auto">
            <a:xfrm>
              <a:off x="1104" y="2190"/>
              <a:ext cx="1512" cy="378"/>
            </a:xfrm>
            <a:custGeom>
              <a:avLst/>
              <a:gdLst>
                <a:gd name="T0" fmla="*/ 0 w 1512"/>
                <a:gd name="T1" fmla="*/ 378 h 378"/>
                <a:gd name="T2" fmla="*/ 192 w 1512"/>
                <a:gd name="T3" fmla="*/ 144 h 378"/>
                <a:gd name="T4" fmla="*/ 630 w 1512"/>
                <a:gd name="T5" fmla="*/ 12 h 378"/>
                <a:gd name="T6" fmla="*/ 1044 w 1512"/>
                <a:gd name="T7" fmla="*/ 72 h 378"/>
                <a:gd name="T8" fmla="*/ 1512 w 1512"/>
                <a:gd name="T9" fmla="*/ 276 h 37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12" h="378">
                  <a:moveTo>
                    <a:pt x="0" y="378"/>
                  </a:moveTo>
                  <a:cubicBezTo>
                    <a:pt x="43" y="291"/>
                    <a:pt x="87" y="205"/>
                    <a:pt x="192" y="144"/>
                  </a:cubicBezTo>
                  <a:cubicBezTo>
                    <a:pt x="297" y="83"/>
                    <a:pt x="488" y="24"/>
                    <a:pt x="630" y="12"/>
                  </a:cubicBezTo>
                  <a:cubicBezTo>
                    <a:pt x="772" y="0"/>
                    <a:pt x="897" y="28"/>
                    <a:pt x="1044" y="72"/>
                  </a:cubicBezTo>
                  <a:cubicBezTo>
                    <a:pt x="1191" y="116"/>
                    <a:pt x="1434" y="242"/>
                    <a:pt x="1512" y="276"/>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5" name="Freeform 16">
              <a:extLst>
                <a:ext uri="{FF2B5EF4-FFF2-40B4-BE49-F238E27FC236}">
                  <a16:creationId xmlns:a16="http://schemas.microsoft.com/office/drawing/2014/main" id="{96711FB7-9B90-BBC4-F3D2-463722FA94E2}"/>
                </a:ext>
              </a:extLst>
            </p:cNvPr>
            <p:cNvSpPr>
              <a:spLocks/>
            </p:cNvSpPr>
            <p:nvPr/>
          </p:nvSpPr>
          <p:spPr bwMode="auto">
            <a:xfrm>
              <a:off x="1014" y="2741"/>
              <a:ext cx="486" cy="229"/>
            </a:xfrm>
            <a:custGeom>
              <a:avLst/>
              <a:gdLst>
                <a:gd name="T0" fmla="*/ 0 w 486"/>
                <a:gd name="T1" fmla="*/ 229 h 229"/>
                <a:gd name="T2" fmla="*/ 102 w 486"/>
                <a:gd name="T3" fmla="*/ 43 h 229"/>
                <a:gd name="T4" fmla="*/ 264 w 486"/>
                <a:gd name="T5" fmla="*/ 7 h 229"/>
                <a:gd name="T6" fmla="*/ 438 w 486"/>
                <a:gd name="T7" fmla="*/ 85 h 229"/>
                <a:gd name="T8" fmla="*/ 486 w 486"/>
                <a:gd name="T9" fmla="*/ 217 h 22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6" h="229">
                  <a:moveTo>
                    <a:pt x="0" y="229"/>
                  </a:moveTo>
                  <a:cubicBezTo>
                    <a:pt x="29" y="154"/>
                    <a:pt x="58" y="80"/>
                    <a:pt x="102" y="43"/>
                  </a:cubicBezTo>
                  <a:cubicBezTo>
                    <a:pt x="146" y="6"/>
                    <a:pt x="208" y="0"/>
                    <a:pt x="264" y="7"/>
                  </a:cubicBezTo>
                  <a:cubicBezTo>
                    <a:pt x="320" y="14"/>
                    <a:pt x="401" y="50"/>
                    <a:pt x="438" y="85"/>
                  </a:cubicBezTo>
                  <a:cubicBezTo>
                    <a:pt x="475" y="120"/>
                    <a:pt x="480" y="168"/>
                    <a:pt x="486" y="217"/>
                  </a:cubicBezTo>
                </a:path>
              </a:pathLst>
            </a:custGeom>
            <a:noFill/>
            <a:ln w="28575" cap="flat" cmpd="sng">
              <a:solidFill>
                <a:schemeClr val="tx2"/>
              </a:solidFill>
              <a:prstDash val="solid"/>
              <a:round/>
              <a:headEnd type="none" w="sm" len="med"/>
              <a:tailEnd type="triangle" w="med" len="me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16" name="Line 17">
              <a:extLst>
                <a:ext uri="{FF2B5EF4-FFF2-40B4-BE49-F238E27FC236}">
                  <a16:creationId xmlns:a16="http://schemas.microsoft.com/office/drawing/2014/main" id="{9948EB07-8A8E-5D62-CEBE-3E5177F713D4}"/>
                </a:ext>
              </a:extLst>
            </p:cNvPr>
            <p:cNvSpPr>
              <a:spLocks noChangeShapeType="1"/>
            </p:cNvSpPr>
            <p:nvPr/>
          </p:nvSpPr>
          <p:spPr bwMode="auto">
            <a:xfrm flipH="1">
              <a:off x="2106" y="2367"/>
              <a:ext cx="2484" cy="810"/>
            </a:xfrm>
            <a:prstGeom prst="line">
              <a:avLst/>
            </a:prstGeom>
            <a:noFill/>
            <a:ln w="28575">
              <a:solidFill>
                <a:schemeClr val="tx1"/>
              </a:solidFill>
              <a:round/>
              <a:headEnd/>
              <a:tailEnd type="triangle" w="med" len="lg"/>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grpSp>
      <p:grpSp>
        <p:nvGrpSpPr>
          <p:cNvPr id="21" name="Group 20">
            <a:extLst>
              <a:ext uri="{FF2B5EF4-FFF2-40B4-BE49-F238E27FC236}">
                <a16:creationId xmlns:a16="http://schemas.microsoft.com/office/drawing/2014/main" id="{083A8CC7-199C-AFE1-F38F-C96C2F93F894}"/>
              </a:ext>
            </a:extLst>
          </p:cNvPr>
          <p:cNvGrpSpPr>
            <a:grpSpLocks/>
          </p:cNvGrpSpPr>
          <p:nvPr/>
        </p:nvGrpSpPr>
        <p:grpSpPr bwMode="auto">
          <a:xfrm>
            <a:off x="4360987" y="1250528"/>
            <a:ext cx="3657600" cy="1006475"/>
            <a:chOff x="2256" y="566"/>
            <a:chExt cx="2304" cy="634"/>
          </a:xfrm>
        </p:grpSpPr>
        <p:sp>
          <p:nvSpPr>
            <p:cNvPr id="22" name="Rectangle 21">
              <a:extLst>
                <a:ext uri="{FF2B5EF4-FFF2-40B4-BE49-F238E27FC236}">
                  <a16:creationId xmlns:a16="http://schemas.microsoft.com/office/drawing/2014/main" id="{E8E475C5-1F00-6544-EEA9-AF1E6F51F8D3}"/>
                </a:ext>
              </a:extLst>
            </p:cNvPr>
            <p:cNvSpPr>
              <a:spLocks noChangeArrowheads="1"/>
            </p:cNvSpPr>
            <p:nvPr/>
          </p:nvSpPr>
          <p:spPr bwMode="auto">
            <a:xfrm>
              <a:off x="2304" y="912"/>
              <a:ext cx="1728" cy="48"/>
            </a:xfrm>
            <a:prstGeom prst="rect">
              <a:avLst/>
            </a:prstGeom>
            <a:solidFill>
              <a:srgbClr val="DDDDDD"/>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3" name="Freeform 22">
              <a:extLst>
                <a:ext uri="{FF2B5EF4-FFF2-40B4-BE49-F238E27FC236}">
                  <a16:creationId xmlns:a16="http://schemas.microsoft.com/office/drawing/2014/main" id="{01DCEF75-22CC-56EB-36B1-A41C844887A9}"/>
                </a:ext>
              </a:extLst>
            </p:cNvPr>
            <p:cNvSpPr>
              <a:spLocks/>
            </p:cNvSpPr>
            <p:nvPr/>
          </p:nvSpPr>
          <p:spPr bwMode="auto">
            <a:xfrm>
              <a:off x="2304" y="960"/>
              <a:ext cx="1728" cy="144"/>
            </a:xfrm>
            <a:custGeom>
              <a:avLst/>
              <a:gdLst>
                <a:gd name="T0" fmla="*/ 0 w 1728"/>
                <a:gd name="T1" fmla="*/ 0 h 272"/>
                <a:gd name="T2" fmla="*/ 576 w 1728"/>
                <a:gd name="T3" fmla="*/ 102 h 272"/>
                <a:gd name="T4" fmla="*/ 1008 w 1728"/>
                <a:gd name="T5" fmla="*/ 127 h 272"/>
                <a:gd name="T6" fmla="*/ 1728 w 1728"/>
                <a:gd name="T7" fmla="*/ 0 h 27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8" h="272">
                  <a:moveTo>
                    <a:pt x="0" y="0"/>
                  </a:moveTo>
                  <a:cubicBezTo>
                    <a:pt x="204" y="76"/>
                    <a:pt x="408" y="152"/>
                    <a:pt x="576" y="192"/>
                  </a:cubicBezTo>
                  <a:cubicBezTo>
                    <a:pt x="744" y="232"/>
                    <a:pt x="816" y="272"/>
                    <a:pt x="1008" y="240"/>
                  </a:cubicBezTo>
                  <a:cubicBezTo>
                    <a:pt x="1200" y="208"/>
                    <a:pt x="1608" y="32"/>
                    <a:pt x="1728" y="0"/>
                  </a:cubicBezTo>
                </a:path>
              </a:pathLst>
            </a:custGeom>
            <a:noFill/>
            <a:ln w="31750" cap="flat" cmpd="sng">
              <a:solidFill>
                <a:schemeClr val="tx1"/>
              </a:solidFill>
              <a:prstDash val="dash"/>
              <a:round/>
              <a:headEnd/>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4" name="AutoShape 23">
              <a:extLst>
                <a:ext uri="{FF2B5EF4-FFF2-40B4-BE49-F238E27FC236}">
                  <a16:creationId xmlns:a16="http://schemas.microsoft.com/office/drawing/2014/main" id="{0344B6B8-A558-C5BD-CBCE-4BF35A49A4D0}"/>
                </a:ext>
              </a:extLst>
            </p:cNvPr>
            <p:cNvSpPr>
              <a:spLocks noChangeArrowheads="1"/>
            </p:cNvSpPr>
            <p:nvPr/>
          </p:nvSpPr>
          <p:spPr bwMode="auto">
            <a:xfrm>
              <a:off x="2256" y="960"/>
              <a:ext cx="96" cy="66"/>
            </a:xfrm>
            <a:prstGeom prst="triangle">
              <a:avLst>
                <a:gd name="adj" fmla="val 50000"/>
              </a:avLst>
            </a:prstGeom>
            <a:solidFill>
              <a:schemeClr val="tx2">
                <a:lumMod val="40000"/>
                <a:lumOff val="6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5" name="AutoShape 24">
              <a:extLst>
                <a:ext uri="{FF2B5EF4-FFF2-40B4-BE49-F238E27FC236}">
                  <a16:creationId xmlns:a16="http://schemas.microsoft.com/office/drawing/2014/main" id="{9ACC6029-23EF-6FDD-A09F-006BD274D90E}"/>
                </a:ext>
              </a:extLst>
            </p:cNvPr>
            <p:cNvSpPr>
              <a:spLocks noChangeArrowheads="1"/>
            </p:cNvSpPr>
            <p:nvPr/>
          </p:nvSpPr>
          <p:spPr bwMode="auto">
            <a:xfrm>
              <a:off x="3984" y="960"/>
              <a:ext cx="96" cy="66"/>
            </a:xfrm>
            <a:prstGeom prst="triangle">
              <a:avLst>
                <a:gd name="adj" fmla="val 50000"/>
              </a:avLst>
            </a:prstGeom>
            <a:solidFill>
              <a:schemeClr val="tx2">
                <a:lumMod val="40000"/>
                <a:lumOff val="60000"/>
              </a:schemeClr>
            </a:solidFill>
            <a:ln w="19050" algn="ctr">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26" name="AutoShape 25">
              <a:extLst>
                <a:ext uri="{FF2B5EF4-FFF2-40B4-BE49-F238E27FC236}">
                  <a16:creationId xmlns:a16="http://schemas.microsoft.com/office/drawing/2014/main" id="{AACE8C49-F375-754B-132C-4742246EE148}"/>
                </a:ext>
              </a:extLst>
            </p:cNvPr>
            <p:cNvSpPr>
              <a:spLocks noChangeArrowheads="1"/>
            </p:cNvSpPr>
            <p:nvPr/>
          </p:nvSpPr>
          <p:spPr bwMode="auto">
            <a:xfrm rot="16200000" flipV="1">
              <a:off x="4057" y="839"/>
              <a:ext cx="255" cy="210"/>
            </a:xfrm>
            <a:custGeom>
              <a:avLst/>
              <a:gdLst>
                <a:gd name="T0" fmla="*/ 127 w 21600"/>
                <a:gd name="T1" fmla="*/ 0 h 21600"/>
                <a:gd name="T2" fmla="*/ 32 w 21600"/>
                <a:gd name="T3" fmla="*/ 105 h 21600"/>
                <a:gd name="T4" fmla="*/ 127 w 21600"/>
                <a:gd name="T5" fmla="*/ 53 h 21600"/>
                <a:gd name="T6" fmla="*/ 287 w 21600"/>
                <a:gd name="T7" fmla="*/ 105 h 21600"/>
                <a:gd name="T8" fmla="*/ 223 w 21600"/>
                <a:gd name="T9" fmla="*/ 158 h 21600"/>
                <a:gd name="T10" fmla="*/ 159 w 21600"/>
                <a:gd name="T11" fmla="*/ 105 h 21600"/>
                <a:gd name="T12" fmla="*/ 0 60000 65536"/>
                <a:gd name="T13" fmla="*/ 0 60000 65536"/>
                <a:gd name="T14" fmla="*/ 0 60000 65536"/>
                <a:gd name="T15" fmla="*/ 0 60000 65536"/>
                <a:gd name="T16" fmla="*/ 0 60000 65536"/>
                <a:gd name="T17" fmla="*/ 0 60000 65536"/>
                <a:gd name="T18" fmla="*/ 3134 w 21600"/>
                <a:gd name="T19" fmla="*/ 3189 h 21600"/>
                <a:gd name="T20" fmla="*/ 18466 w 21600"/>
                <a:gd name="T21" fmla="*/ 18411 h 21600"/>
              </a:gdLst>
              <a:ahLst/>
              <a:cxnLst>
                <a:cxn ang="T12">
                  <a:pos x="T0" y="T1"/>
                </a:cxn>
                <a:cxn ang="T13">
                  <a:pos x="T2" y="T3"/>
                </a:cxn>
                <a:cxn ang="T14">
                  <a:pos x="T4" y="T5"/>
                </a:cxn>
                <a:cxn ang="T15">
                  <a:pos x="T6" y="T7"/>
                </a:cxn>
                <a:cxn ang="T16">
                  <a:pos x="T8" y="T9"/>
                </a:cxn>
                <a:cxn ang="T17">
                  <a:pos x="T10" y="T11"/>
                </a:cxn>
              </a:cxnLst>
              <a:rect l="T18" t="T19" r="T20" b="T21"/>
              <a:pathLst>
                <a:path w="21600" h="21600">
                  <a:moveTo>
                    <a:pt x="16200" y="10800"/>
                  </a:moveTo>
                  <a:cubicBezTo>
                    <a:pt x="16200" y="7817"/>
                    <a:pt x="13782" y="5400"/>
                    <a:pt x="10800" y="5400"/>
                  </a:cubicBezTo>
                  <a:cubicBezTo>
                    <a:pt x="7817" y="5400"/>
                    <a:pt x="5400" y="7817"/>
                    <a:pt x="5400" y="10800"/>
                  </a:cubicBezTo>
                  <a:lnTo>
                    <a:pt x="0" y="10800"/>
                  </a:lnTo>
                  <a:cubicBezTo>
                    <a:pt x="0" y="4835"/>
                    <a:pt x="4835" y="0"/>
                    <a:pt x="10800" y="0"/>
                  </a:cubicBezTo>
                  <a:cubicBezTo>
                    <a:pt x="16764" y="0"/>
                    <a:pt x="21599" y="4835"/>
                    <a:pt x="21600" y="10799"/>
                  </a:cubicBezTo>
                  <a:lnTo>
                    <a:pt x="21600" y="10800"/>
                  </a:lnTo>
                  <a:lnTo>
                    <a:pt x="24300" y="10800"/>
                  </a:lnTo>
                  <a:lnTo>
                    <a:pt x="18900" y="16200"/>
                  </a:lnTo>
                  <a:lnTo>
                    <a:pt x="13500" y="10800"/>
                  </a:lnTo>
                  <a:lnTo>
                    <a:pt x="16200" y="10800"/>
                  </a:lnTo>
                  <a:close/>
                </a:path>
              </a:pathLst>
            </a:custGeom>
            <a:solidFill>
              <a:schemeClr val="tx2">
                <a:lumMod val="40000"/>
                <a:lumOff val="60000"/>
              </a:schemeClr>
            </a:solidFill>
            <a:ln w="19050" algn="ctr">
              <a:solidFill>
                <a:schemeClr val="tx2"/>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endParaRPr lang="en-US"/>
            </a:p>
          </p:txBody>
        </p:sp>
        <p:sp>
          <p:nvSpPr>
            <p:cNvPr id="27" name="Text Box 26">
              <a:extLst>
                <a:ext uri="{FF2B5EF4-FFF2-40B4-BE49-F238E27FC236}">
                  <a16:creationId xmlns:a16="http://schemas.microsoft.com/office/drawing/2014/main" id="{083E0D79-0C74-0437-16ED-CF308F4E2557}"/>
                </a:ext>
              </a:extLst>
            </p:cNvPr>
            <p:cNvSpPr txBox="1">
              <a:spLocks noChangeArrowheads="1"/>
            </p:cNvSpPr>
            <p:nvPr/>
          </p:nvSpPr>
          <p:spPr bwMode="auto">
            <a:xfrm>
              <a:off x="4224" y="816"/>
              <a:ext cx="336" cy="231"/>
            </a:xfrm>
            <a:prstGeom prst="rect">
              <a:avLst/>
            </a:prstGeom>
            <a:noFill/>
            <a:ln>
              <a:noFill/>
            </a:ln>
            <a:effectLst/>
            <a:extLst>
              <a:ext uri="{909E8E84-426E-40DD-AFC4-6F175D3DCCD1}">
                <a14:hiddenFill xmlns:a14="http://schemas.microsoft.com/office/drawing/2010/main">
                  <a:solidFill>
                    <a:srgbClr val="DDDDDD"/>
                  </a:solidFill>
                </a14:hiddenFill>
              </a:ext>
              <a:ext uri="{91240B29-F687-4F45-9708-019B960494DF}">
                <a14:hiddenLine xmlns:a14="http://schemas.microsoft.com/office/drawing/2010/main" w="19050" algn="ctr">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1800" b="1">
                  <a:solidFill>
                    <a:schemeClr val="tx2"/>
                  </a:solidFill>
                </a:rPr>
                <a:t>M</a:t>
              </a:r>
            </a:p>
          </p:txBody>
        </p:sp>
        <p:sp>
          <p:nvSpPr>
            <p:cNvPr id="28" name="Arc 27">
              <a:extLst>
                <a:ext uri="{FF2B5EF4-FFF2-40B4-BE49-F238E27FC236}">
                  <a16:creationId xmlns:a16="http://schemas.microsoft.com/office/drawing/2014/main" id="{B125C69E-1048-AD57-97A0-DE93ADA3941A}"/>
                </a:ext>
              </a:extLst>
            </p:cNvPr>
            <p:cNvSpPr>
              <a:spLocks/>
            </p:cNvSpPr>
            <p:nvPr/>
          </p:nvSpPr>
          <p:spPr bwMode="auto">
            <a:xfrm rot="-5730476">
              <a:off x="3752" y="704"/>
              <a:ext cx="192" cy="192"/>
            </a:xfrm>
            <a:custGeom>
              <a:avLst/>
              <a:gdLst>
                <a:gd name="T0" fmla="*/ 0 w 21600"/>
                <a:gd name="T1" fmla="*/ 0 h 21600"/>
                <a:gd name="T2" fmla="*/ 192 w 21600"/>
                <a:gd name="T3" fmla="*/ 192 h 21600"/>
                <a:gd name="T4" fmla="*/ 0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29" name="Line 28">
              <a:extLst>
                <a:ext uri="{FF2B5EF4-FFF2-40B4-BE49-F238E27FC236}">
                  <a16:creationId xmlns:a16="http://schemas.microsoft.com/office/drawing/2014/main" id="{59EAD8D5-0BBA-2343-3902-DB7486B35401}"/>
                </a:ext>
              </a:extLst>
            </p:cNvPr>
            <p:cNvSpPr>
              <a:spLocks noChangeShapeType="1"/>
            </p:cNvSpPr>
            <p:nvPr/>
          </p:nvSpPr>
          <p:spPr bwMode="auto">
            <a:xfrm flipH="1">
              <a:off x="3504" y="960"/>
              <a:ext cx="528" cy="142"/>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0" name="Arc 29">
              <a:extLst>
                <a:ext uri="{FF2B5EF4-FFF2-40B4-BE49-F238E27FC236}">
                  <a16:creationId xmlns:a16="http://schemas.microsoft.com/office/drawing/2014/main" id="{F735CDCD-7EE2-856C-3CA5-7FE8DDF277D0}"/>
                </a:ext>
              </a:extLst>
            </p:cNvPr>
            <p:cNvSpPr>
              <a:spLocks/>
            </p:cNvSpPr>
            <p:nvPr/>
          </p:nvSpPr>
          <p:spPr bwMode="auto">
            <a:xfrm rot="15062179" flipH="1">
              <a:off x="3792" y="1008"/>
              <a:ext cx="192" cy="192"/>
            </a:xfrm>
            <a:custGeom>
              <a:avLst/>
              <a:gdLst>
                <a:gd name="T0" fmla="*/ 0 w 21600"/>
                <a:gd name="T1" fmla="*/ 0 h 21600"/>
                <a:gd name="T2" fmla="*/ 192 w 21600"/>
                <a:gd name="T3" fmla="*/ 192 h 21600"/>
                <a:gd name="T4" fmla="*/ 0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1" y="0"/>
                  </a:moveTo>
                  <a:cubicBezTo>
                    <a:pt x="11929" y="0"/>
                    <a:pt x="21600" y="9670"/>
                    <a:pt x="21600" y="21600"/>
                  </a:cubicBezTo>
                </a:path>
                <a:path w="21600" h="21600" stroke="0" extrusionOk="0">
                  <a:moveTo>
                    <a:pt x="-1" y="0"/>
                  </a:moveTo>
                  <a:cubicBezTo>
                    <a:pt x="11929" y="0"/>
                    <a:pt x="21600" y="9670"/>
                    <a:pt x="21600" y="21600"/>
                  </a:cubicBezTo>
                  <a:lnTo>
                    <a:pt x="0" y="21600"/>
                  </a:lnTo>
                  <a:lnTo>
                    <a:pt x="-1" y="0"/>
                  </a:lnTo>
                  <a:close/>
                </a:path>
              </a:pathLst>
            </a:custGeom>
            <a:noFill/>
            <a:ln w="19050">
              <a:solidFill>
                <a:schemeClr val="tx1"/>
              </a:solidFill>
              <a:round/>
              <a:headEnd type="triangle" w="med" len="lg"/>
              <a:tailEnd/>
            </a:ln>
            <a:effectLst/>
            <a:extLst>
              <a:ext uri="{909E8E84-426E-40DD-AFC4-6F175D3DCCD1}">
                <a14:hiddenFill xmlns:a14="http://schemas.microsoft.com/office/drawing/2010/main">
                  <a:solidFill>
                    <a:srgbClr val="DDDDDD"/>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sp>
          <p:nvSpPr>
            <p:cNvPr id="31" name="Text Box 30">
              <a:extLst>
                <a:ext uri="{FF2B5EF4-FFF2-40B4-BE49-F238E27FC236}">
                  <a16:creationId xmlns:a16="http://schemas.microsoft.com/office/drawing/2014/main" id="{2A0701F3-90D1-3BA9-F966-DFEC61D6174E}"/>
                </a:ext>
              </a:extLst>
            </p:cNvPr>
            <p:cNvSpPr txBox="1">
              <a:spLocks noChangeArrowheads="1"/>
            </p:cNvSpPr>
            <p:nvPr/>
          </p:nvSpPr>
          <p:spPr bwMode="auto">
            <a:xfrm>
              <a:off x="3752" y="566"/>
              <a:ext cx="483" cy="2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9050"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000" b="1" i="1" dirty="0">
                  <a:solidFill>
                    <a:schemeClr val="tx2"/>
                  </a:solidFill>
                  <a:sym typeface="Symbol" pitchFamily="18" charset="2"/>
                </a:rPr>
                <a:t></a:t>
              </a:r>
            </a:p>
          </p:txBody>
        </p:sp>
      </p:grpSp>
    </p:spTree>
    <p:extLst>
      <p:ext uri="{BB962C8B-B14F-4D97-AF65-F5344CB8AC3E}">
        <p14:creationId xmlns:p14="http://schemas.microsoft.com/office/powerpoint/2010/main" val="4270918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DBC1185-6C2C-5F74-516D-D62F631825D1}"/>
              </a:ext>
            </a:extLst>
          </p:cNvPr>
          <p:cNvSpPr>
            <a:spLocks noGrp="1"/>
          </p:cNvSpPr>
          <p:nvPr>
            <p:ph type="sldNum" sz="quarter" idx="40"/>
          </p:nvPr>
        </p:nvSpPr>
        <p:spPr/>
        <p:txBody>
          <a:bodyPr/>
          <a:lstStyle/>
          <a:p>
            <a:pPr>
              <a:defRPr/>
            </a:pPr>
            <a:fld id="{46425072-6E52-45A8-8A7E-A5B11BCA4176}" type="slidenum">
              <a:rPr lang="en-US" altLang="en-US" smtClean="0"/>
              <a:pPr>
                <a:defRPr/>
              </a:pPr>
              <a:t>226</a:t>
            </a:fld>
            <a:endParaRPr lang="en-US" altLang="en-US" dirty="0"/>
          </a:p>
        </p:txBody>
      </p:sp>
      <p:pic>
        <p:nvPicPr>
          <p:cNvPr id="3" name="Picture 2" descr="DSCN0085">
            <a:extLst>
              <a:ext uri="{FF2B5EF4-FFF2-40B4-BE49-F238E27FC236}">
                <a16:creationId xmlns:a16="http://schemas.microsoft.com/office/drawing/2014/main" id="{5AE81FCB-0759-3811-07B0-F32CD74B1EB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536" y="0"/>
            <a:ext cx="914292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817913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ABE0A01-FE26-B4B2-A6AC-D309A2304BED}"/>
              </a:ext>
            </a:extLst>
          </p:cNvPr>
          <p:cNvSpPr>
            <a:spLocks noGrp="1"/>
          </p:cNvSpPr>
          <p:nvPr>
            <p:ph type="sldNum" sz="quarter" idx="40"/>
          </p:nvPr>
        </p:nvSpPr>
        <p:spPr/>
        <p:txBody>
          <a:bodyPr/>
          <a:lstStyle/>
          <a:p>
            <a:pPr>
              <a:defRPr/>
            </a:pPr>
            <a:fld id="{46425072-6E52-45A8-8A7E-A5B11BCA4176}" type="slidenum">
              <a:rPr lang="en-US" altLang="en-US" smtClean="0"/>
              <a:pPr>
                <a:defRPr/>
              </a:pPr>
              <a:t>227</a:t>
            </a:fld>
            <a:endParaRPr lang="en-US" altLang="en-US" dirty="0"/>
          </a:p>
        </p:txBody>
      </p:sp>
      <p:pic>
        <p:nvPicPr>
          <p:cNvPr id="3" name="Picture 2" descr="DSCN0083">
            <a:extLst>
              <a:ext uri="{FF2B5EF4-FFF2-40B4-BE49-F238E27FC236}">
                <a16:creationId xmlns:a16="http://schemas.microsoft.com/office/drawing/2014/main" id="{82E08F2A-F895-4A4F-0587-FB361286B0C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276" y="0"/>
            <a:ext cx="914344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1290869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System Requirements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AISC Seismic Provisions</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228</a:t>
            </a:fld>
            <a:endParaRPr lang="en-US" altLang="en-US" dirty="0"/>
          </a:p>
        </p:txBody>
      </p:sp>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719404" y="1940818"/>
            <a:ext cx="10314900"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800" b="0" dirty="0">
                <a:latin typeface="+mn-lt"/>
              </a:rPr>
              <a:t>In addition to lateral braces provided at a maximum spacing </a:t>
            </a:r>
            <a:br>
              <a:rPr lang="en-US" altLang="en-US" sz="2800" b="0" dirty="0">
                <a:latin typeface="+mn-lt"/>
              </a:rPr>
            </a:br>
            <a:r>
              <a:rPr lang="en-US" altLang="en-US" sz="2800" b="0" dirty="0">
                <a:latin typeface="+mn-lt"/>
              </a:rPr>
              <a:t>of </a:t>
            </a:r>
            <a:r>
              <a:rPr lang="en-US" altLang="en-US" sz="2800" b="0" i="1" dirty="0" err="1">
                <a:latin typeface="+mn-lt"/>
              </a:rPr>
              <a:t>L</a:t>
            </a:r>
            <a:r>
              <a:rPr lang="en-US" altLang="en-US" sz="2800" b="0" i="1" baseline="-25000" dirty="0" err="1">
                <a:latin typeface="+mn-lt"/>
              </a:rPr>
              <a:t>b</a:t>
            </a:r>
            <a:r>
              <a:rPr lang="en-US" altLang="en-US" sz="2800" b="0" i="1" dirty="0">
                <a:latin typeface="+mn-lt"/>
              </a:rPr>
              <a:t> </a:t>
            </a:r>
            <a:r>
              <a:rPr lang="en-US" altLang="en-US" sz="2800" b="0" dirty="0">
                <a:latin typeface="+mn-lt"/>
              </a:rPr>
              <a:t>= 0.0</a:t>
            </a:r>
            <a:r>
              <a:rPr lang="en-US" altLang="en-US" b="0" dirty="0">
                <a:latin typeface="+mn-lt"/>
              </a:rPr>
              <a:t>86</a:t>
            </a:r>
            <a:r>
              <a:rPr lang="en-US" altLang="en-US" sz="2800" b="0" dirty="0">
                <a:latin typeface="+mn-lt"/>
              </a:rPr>
              <a:t> </a:t>
            </a:r>
            <a:r>
              <a:rPr lang="en-US" altLang="en-US" sz="2800" b="0" i="1" dirty="0" err="1">
                <a:latin typeface="+mn-lt"/>
              </a:rPr>
              <a:t>r</a:t>
            </a:r>
            <a:r>
              <a:rPr lang="en-US" altLang="en-US" sz="2800" b="0" i="1" baseline="-25000" dirty="0" err="1">
                <a:latin typeface="+mn-lt"/>
              </a:rPr>
              <a:t>y</a:t>
            </a:r>
            <a:r>
              <a:rPr lang="en-US" altLang="en-US" sz="2800" b="0" i="1" dirty="0">
                <a:latin typeface="+mn-lt"/>
              </a:rPr>
              <a:t> E / R</a:t>
            </a:r>
            <a:r>
              <a:rPr lang="en-US" altLang="en-US" sz="2800" b="0" i="1" baseline="-25000" dirty="0">
                <a:latin typeface="+mn-lt"/>
              </a:rPr>
              <a:t>y </a:t>
            </a:r>
            <a:r>
              <a:rPr lang="en-US" altLang="en-US" sz="2800" b="0" i="1" dirty="0" err="1">
                <a:latin typeface="+mn-lt"/>
              </a:rPr>
              <a:t>F</a:t>
            </a:r>
            <a:r>
              <a:rPr lang="en-US" altLang="en-US" sz="2800" b="0" i="1" baseline="-25000" dirty="0" err="1">
                <a:latin typeface="+mn-lt"/>
              </a:rPr>
              <a:t>y</a:t>
            </a:r>
            <a:r>
              <a:rPr lang="en-US" altLang="en-US" sz="2800" b="0" i="1" baseline="-25000" dirty="0">
                <a:latin typeface="+mn-lt"/>
              </a:rPr>
              <a:t> </a:t>
            </a:r>
            <a:r>
              <a:rPr lang="en-US" altLang="en-US" sz="2800" b="0" dirty="0">
                <a:latin typeface="+mn-lt"/>
              </a:rPr>
              <a:t>:</a:t>
            </a:r>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u="sng" dirty="0">
                <a:latin typeface="+mn-lt"/>
              </a:rPr>
              <a:t>E3.4b  Stability Bracing of Beams</a:t>
            </a:r>
          </a:p>
        </p:txBody>
      </p:sp>
      <p:sp>
        <p:nvSpPr>
          <p:cNvPr id="11" name="Text Box 4">
            <a:extLst>
              <a:ext uri="{FF2B5EF4-FFF2-40B4-BE49-F238E27FC236}">
                <a16:creationId xmlns:a16="http://schemas.microsoft.com/office/drawing/2014/main" id="{612A293F-8849-A62A-F742-CBBC87180CA2}"/>
              </a:ext>
            </a:extLst>
          </p:cNvPr>
          <p:cNvSpPr txBox="1">
            <a:spLocks noChangeArrowheads="1"/>
          </p:cNvSpPr>
          <p:nvPr/>
        </p:nvSpPr>
        <p:spPr bwMode="auto">
          <a:xfrm>
            <a:off x="1306828" y="3188744"/>
            <a:ext cx="9901740" cy="26776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25400" algn="ctr">
                <a:solidFill>
                  <a:schemeClr val="tx1"/>
                </a:solidFill>
                <a:miter lim="800000"/>
                <a:headEnd/>
                <a:tailEnd type="none" w="med" len="lg"/>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342900" indent="-342900" algn="l">
              <a:buFont typeface="Arial" panose="020B0604020202020204" pitchFamily="34" charset="0"/>
              <a:buChar char="•"/>
            </a:pPr>
            <a:r>
              <a:rPr lang="en-US" altLang="en-US" dirty="0">
                <a:latin typeface="+mn-lt"/>
              </a:rPr>
              <a:t>Lateral braces shall be placed near concentrated forces, changes in cross-section and other locations where analysis indicates that a plastic hinge will form.</a:t>
            </a:r>
          </a:p>
          <a:p>
            <a:pPr marL="342900" indent="-342900" algn="l">
              <a:buFont typeface="Arial" panose="020B0604020202020204" pitchFamily="34" charset="0"/>
              <a:buChar char="•"/>
            </a:pPr>
            <a:endParaRPr lang="en-US" altLang="en-US" dirty="0">
              <a:latin typeface="+mn-lt"/>
            </a:endParaRPr>
          </a:p>
          <a:p>
            <a:pPr marL="342900" indent="-342900" algn="l">
              <a:buFont typeface="Arial" panose="020B0604020202020204" pitchFamily="34" charset="0"/>
              <a:buChar char="•"/>
            </a:pPr>
            <a:r>
              <a:rPr lang="en-US" altLang="en-US" dirty="0">
                <a:latin typeface="+mn-lt"/>
              </a:rPr>
              <a:t>The placement of lateral braces shall be consistent with that specified in ANSI/AISC 358 for a </a:t>
            </a:r>
            <a:r>
              <a:rPr lang="en-US" altLang="en-US" i="1" dirty="0">
                <a:latin typeface="+mn-lt"/>
              </a:rPr>
              <a:t>Prequalified Connection</a:t>
            </a:r>
            <a:r>
              <a:rPr lang="en-US" altLang="en-US" dirty="0">
                <a:latin typeface="+mn-lt"/>
              </a:rPr>
              <a:t>, or as otherwise determined by qualification testing.</a:t>
            </a:r>
          </a:p>
        </p:txBody>
      </p:sp>
    </p:spTree>
    <p:extLst>
      <p:ext uri="{BB962C8B-B14F-4D97-AF65-F5344CB8AC3E}">
        <p14:creationId xmlns:p14="http://schemas.microsoft.com/office/powerpoint/2010/main" val="13824146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8D177E9-1B70-7ED4-EC2D-009C08B2E91C}"/>
              </a:ext>
            </a:extLst>
          </p:cNvPr>
          <p:cNvSpPr>
            <a:spLocks noGrp="1"/>
          </p:cNvSpPr>
          <p:nvPr>
            <p:ph type="sldNum" sz="quarter" idx="40"/>
          </p:nvPr>
        </p:nvSpPr>
        <p:spPr/>
        <p:txBody>
          <a:bodyPr/>
          <a:lstStyle/>
          <a:p>
            <a:pPr>
              <a:defRPr/>
            </a:pPr>
            <a:fld id="{46425072-6E52-45A8-8A7E-A5B11BCA4176}" type="slidenum">
              <a:rPr lang="en-US" altLang="en-US" smtClean="0"/>
              <a:pPr>
                <a:defRPr/>
              </a:pPr>
              <a:t>229</a:t>
            </a:fld>
            <a:endParaRPr lang="en-US" altLang="en-US" dirty="0"/>
          </a:p>
        </p:txBody>
      </p:sp>
      <p:pic>
        <p:nvPicPr>
          <p:cNvPr id="3" name="Picture 6" descr="UTA2">
            <a:extLst>
              <a:ext uri="{FF2B5EF4-FFF2-40B4-BE49-F238E27FC236}">
                <a16:creationId xmlns:a16="http://schemas.microsoft.com/office/drawing/2014/main" id="{24528E80-5782-2EA3-B007-885DCCA1673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19033" y="116632"/>
            <a:ext cx="10153933" cy="66247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159556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A889751-33F5-1148-A8DC-40CC3216046B}"/>
              </a:ext>
            </a:extLst>
          </p:cNvPr>
          <p:cNvSpPr>
            <a:spLocks noGrp="1"/>
          </p:cNvSpPr>
          <p:nvPr>
            <p:ph type="sldNum" sz="quarter" idx="40"/>
          </p:nvPr>
        </p:nvSpPr>
        <p:spPr/>
        <p:txBody>
          <a:bodyPr/>
          <a:lstStyle/>
          <a:p>
            <a:pPr>
              <a:defRPr/>
            </a:pPr>
            <a:fld id="{46425072-6E52-45A8-8A7E-A5B11BCA4176}" type="slidenum">
              <a:rPr lang="en-US" altLang="en-US" smtClean="0"/>
              <a:pPr>
                <a:defRPr/>
              </a:pPr>
              <a:t>23</a:t>
            </a:fld>
            <a:endParaRPr lang="en-US" altLang="en-US" dirty="0"/>
          </a:p>
        </p:txBody>
      </p:sp>
      <p:pic>
        <p:nvPicPr>
          <p:cNvPr id="3" name="Picture 4" descr="NIST7">
            <a:extLst>
              <a:ext uri="{FF2B5EF4-FFF2-40B4-BE49-F238E27FC236}">
                <a16:creationId xmlns:a16="http://schemas.microsoft.com/office/drawing/2014/main" id="{FBCBFA4D-DDAD-06E0-DD02-AFAAC5D936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19462" y="48419"/>
            <a:ext cx="5553075" cy="676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448723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0409DB6-355A-EB50-CB6D-15F86CD6A7ED}"/>
              </a:ext>
            </a:extLst>
          </p:cNvPr>
          <p:cNvSpPr>
            <a:spLocks noGrp="1"/>
          </p:cNvSpPr>
          <p:nvPr>
            <p:ph type="sldNum" sz="quarter" idx="40"/>
          </p:nvPr>
        </p:nvSpPr>
        <p:spPr/>
        <p:txBody>
          <a:bodyPr/>
          <a:lstStyle/>
          <a:p>
            <a:pPr>
              <a:defRPr/>
            </a:pPr>
            <a:fld id="{46425072-6E52-45A8-8A7E-A5B11BCA4176}" type="slidenum">
              <a:rPr lang="en-US" altLang="en-US" smtClean="0"/>
              <a:pPr>
                <a:defRPr/>
              </a:pPr>
              <a:t>230</a:t>
            </a:fld>
            <a:endParaRPr lang="en-US" altLang="en-US" dirty="0"/>
          </a:p>
        </p:txBody>
      </p:sp>
      <p:pic>
        <p:nvPicPr>
          <p:cNvPr id="3" name="Picture 4" descr="USJ10">
            <a:extLst>
              <a:ext uri="{FF2B5EF4-FFF2-40B4-BE49-F238E27FC236}">
                <a16:creationId xmlns:a16="http://schemas.microsoft.com/office/drawing/2014/main" id="{743B11E9-2BD9-1BF4-9470-2E408D40FA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6" y="85401"/>
            <a:ext cx="10128448" cy="66871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0566411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5">
            <a:extLst>
              <a:ext uri="{FF2B5EF4-FFF2-40B4-BE49-F238E27FC236}">
                <a16:creationId xmlns:a16="http://schemas.microsoft.com/office/drawing/2014/main" id="{DFF7B8D9-890E-D935-B010-C690BACC7987}"/>
              </a:ext>
            </a:extLst>
          </p:cNvPr>
          <p:cNvSpPr txBox="1">
            <a:spLocks noChangeArrowheads="1"/>
          </p:cNvSpPr>
          <p:nvPr/>
        </p:nvSpPr>
        <p:spPr bwMode="auto">
          <a:xfrm>
            <a:off x="1306828" y="1940818"/>
            <a:ext cx="9727476" cy="3773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lgn="ctr">
                <a:solidFill>
                  <a:srgbClr val="66330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l">
              <a:buNone/>
            </a:pPr>
            <a:r>
              <a:rPr lang="en-US" altLang="en-US" sz="2400" b="0" dirty="0">
                <a:latin typeface="+mn-lt"/>
              </a:rPr>
              <a:t>Supplemental lateral bracing shall be provided near the RBS. Attach brace just outside of the RBS cut, adjacent to the plastic hinges. The attachment shall be located no greater than d/2 beyond the end of the RBS.</a:t>
            </a:r>
          </a:p>
          <a:p>
            <a:pPr algn="l">
              <a:buNone/>
            </a:pPr>
            <a:endParaRPr lang="en-US" altLang="en-US" sz="2400" b="0" dirty="0">
              <a:latin typeface="+mn-lt"/>
            </a:endParaRPr>
          </a:p>
          <a:p>
            <a:pPr>
              <a:buNone/>
            </a:pPr>
            <a:r>
              <a:rPr lang="en-US" altLang="en-US" sz="2400" b="0" dirty="0">
                <a:latin typeface="+mn-lt"/>
              </a:rPr>
              <a:t>When a composite concrete floor slab (with welded shear connectors at 12” </a:t>
            </a:r>
            <a:r>
              <a:rPr lang="en-US" altLang="en-US" sz="2400" b="0" dirty="0" err="1">
                <a:latin typeface="+mn-lt"/>
              </a:rPr>
              <a:t>oc</a:t>
            </a:r>
            <a:r>
              <a:rPr lang="en-US" altLang="en-US" sz="2400" b="0" dirty="0">
                <a:latin typeface="+mn-lt"/>
              </a:rPr>
              <a:t> max) is present, supplemental top and bottom flange bracing is not required at the reduced section</a:t>
            </a:r>
            <a:r>
              <a:rPr lang="en-US" altLang="en-US" b="0" dirty="0">
                <a:latin typeface="+mn-lt"/>
              </a:rPr>
              <a:t>.</a:t>
            </a:r>
          </a:p>
          <a:p>
            <a:pPr algn="l">
              <a:buNone/>
            </a:pPr>
            <a:endParaRPr lang="en-US" altLang="en-US" b="0" dirty="0">
              <a:latin typeface="+mn-lt"/>
            </a:endParaRPr>
          </a:p>
        </p:txBody>
      </p:sp>
      <p:sp>
        <p:nvSpPr>
          <p:cNvPr id="2" name="Text Placeholder 1">
            <a:extLst>
              <a:ext uri="{FF2B5EF4-FFF2-40B4-BE49-F238E27FC236}">
                <a16:creationId xmlns:a16="http://schemas.microsoft.com/office/drawing/2014/main" id="{82A5CC9F-C448-2A11-87F0-48A8BA0EA982}"/>
              </a:ext>
            </a:extLst>
          </p:cNvPr>
          <p:cNvSpPr>
            <a:spLocks noGrp="1"/>
          </p:cNvSpPr>
          <p:nvPr>
            <p:ph type="body" sz="quarter" idx="38"/>
          </p:nvPr>
        </p:nvSpPr>
        <p:spPr/>
        <p:txBody>
          <a:bodyPr/>
          <a:lstStyle/>
          <a:p>
            <a:r>
              <a:rPr lang="en-US" dirty="0"/>
              <a:t>Lateral Bracing Requirements for the RBS</a:t>
            </a:r>
          </a:p>
        </p:txBody>
      </p:sp>
      <p:sp>
        <p:nvSpPr>
          <p:cNvPr id="3" name="Text Placeholder 2">
            <a:extLst>
              <a:ext uri="{FF2B5EF4-FFF2-40B4-BE49-F238E27FC236}">
                <a16:creationId xmlns:a16="http://schemas.microsoft.com/office/drawing/2014/main" id="{AA422A2A-D3B9-FE3F-D83F-07186CA899F0}"/>
              </a:ext>
            </a:extLst>
          </p:cNvPr>
          <p:cNvSpPr>
            <a:spLocks noGrp="1"/>
          </p:cNvSpPr>
          <p:nvPr>
            <p:ph type="body" sz="quarter" idx="39"/>
          </p:nvPr>
        </p:nvSpPr>
        <p:spPr/>
        <p:txBody>
          <a:bodyPr/>
          <a:lstStyle/>
          <a:p>
            <a:r>
              <a:rPr lang="en-US" dirty="0"/>
              <a:t>ANSI/AISC 358 Prequalified Connections </a:t>
            </a:r>
          </a:p>
        </p:txBody>
      </p:sp>
      <p:sp>
        <p:nvSpPr>
          <p:cNvPr id="4" name="Slide Number Placeholder 3">
            <a:extLst>
              <a:ext uri="{FF2B5EF4-FFF2-40B4-BE49-F238E27FC236}">
                <a16:creationId xmlns:a16="http://schemas.microsoft.com/office/drawing/2014/main" id="{1143C661-5266-0D50-EDFE-5B14827C6BD5}"/>
              </a:ext>
            </a:extLst>
          </p:cNvPr>
          <p:cNvSpPr>
            <a:spLocks noGrp="1"/>
          </p:cNvSpPr>
          <p:nvPr>
            <p:ph type="sldNum" sz="quarter" idx="40"/>
          </p:nvPr>
        </p:nvSpPr>
        <p:spPr/>
        <p:txBody>
          <a:bodyPr/>
          <a:lstStyle/>
          <a:p>
            <a:pPr>
              <a:defRPr/>
            </a:pPr>
            <a:fld id="{46425072-6E52-45A8-8A7E-A5B11BCA4176}" type="slidenum">
              <a:rPr lang="en-US" altLang="en-US" smtClean="0"/>
              <a:pPr>
                <a:defRPr/>
              </a:pPr>
              <a:t>231</a:t>
            </a:fld>
            <a:endParaRPr lang="en-US" altLang="en-US" dirty="0"/>
          </a:p>
        </p:txBody>
      </p:sp>
      <p:sp>
        <p:nvSpPr>
          <p:cNvPr id="10" name="Text Box 2">
            <a:extLst>
              <a:ext uri="{FF2B5EF4-FFF2-40B4-BE49-F238E27FC236}">
                <a16:creationId xmlns:a16="http://schemas.microsoft.com/office/drawing/2014/main" id="{21F2B55D-D02F-7B53-BF5D-3C752B8685C4}"/>
              </a:ext>
            </a:extLst>
          </p:cNvPr>
          <p:cNvSpPr txBox="1">
            <a:spLocks noChangeArrowheads="1"/>
          </p:cNvSpPr>
          <p:nvPr/>
        </p:nvSpPr>
        <p:spPr bwMode="auto">
          <a:xfrm>
            <a:off x="719404" y="1315194"/>
            <a:ext cx="847294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4488" indent="-344488">
              <a:spcBef>
                <a:spcPct val="20000"/>
              </a:spcBef>
              <a:buClr>
                <a:schemeClr val="tx2"/>
              </a:buClr>
              <a:buSzPct val="150000"/>
              <a:buChar char="•"/>
              <a:defRPr sz="2800" b="1">
                <a:solidFill>
                  <a:schemeClr val="tx1"/>
                </a:solidFill>
                <a:latin typeface="Arial" charset="0"/>
              </a:defRPr>
            </a:lvl1pPr>
            <a:lvl2pPr marL="458788"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625475" indent="-625475">
              <a:spcBef>
                <a:spcPct val="0"/>
              </a:spcBef>
              <a:buClrTx/>
              <a:buSzTx/>
              <a:buNone/>
            </a:pPr>
            <a:r>
              <a:rPr lang="en-US" altLang="en-US" sz="2400" b="0" u="sng" dirty="0">
                <a:latin typeface="+mn-lt"/>
              </a:rPr>
              <a:t>For beams with an RBS Connection:</a:t>
            </a:r>
          </a:p>
        </p:txBody>
      </p:sp>
    </p:spTree>
    <p:extLst>
      <p:ext uri="{BB962C8B-B14F-4D97-AF65-F5344CB8AC3E}">
        <p14:creationId xmlns:p14="http://schemas.microsoft.com/office/powerpoint/2010/main" val="119580619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6D57503-1704-D158-FA0A-D8B4FC6EE6A9}"/>
              </a:ext>
            </a:extLst>
          </p:cNvPr>
          <p:cNvSpPr>
            <a:spLocks noGrp="1"/>
          </p:cNvSpPr>
          <p:nvPr>
            <p:ph type="sldNum" sz="quarter" idx="40"/>
          </p:nvPr>
        </p:nvSpPr>
        <p:spPr/>
        <p:txBody>
          <a:bodyPr/>
          <a:lstStyle/>
          <a:p>
            <a:pPr>
              <a:defRPr/>
            </a:pPr>
            <a:fld id="{46425072-6E52-45A8-8A7E-A5B11BCA4176}" type="slidenum">
              <a:rPr lang="en-US" altLang="en-US" smtClean="0"/>
              <a:pPr>
                <a:defRPr/>
              </a:pPr>
              <a:t>232</a:t>
            </a:fld>
            <a:endParaRPr lang="en-US" altLang="en-US" dirty="0"/>
          </a:p>
        </p:txBody>
      </p:sp>
      <p:pic>
        <p:nvPicPr>
          <p:cNvPr id="3" name="Picture 4" descr="RBS6">
            <a:extLst>
              <a:ext uri="{FF2B5EF4-FFF2-40B4-BE49-F238E27FC236}">
                <a16:creationId xmlns:a16="http://schemas.microsoft.com/office/drawing/2014/main" id="{F66F2D70-6FA0-F534-B277-86BD9429D0C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43472" y="195673"/>
            <a:ext cx="9505056" cy="64666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513911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9CF832C-2B35-E262-7742-170B5D2C656F}"/>
              </a:ext>
            </a:extLst>
          </p:cNvPr>
          <p:cNvSpPr>
            <a:spLocks noGrp="1"/>
          </p:cNvSpPr>
          <p:nvPr>
            <p:ph type="body" sz="quarter" idx="38"/>
          </p:nvPr>
        </p:nvSpPr>
        <p:spPr/>
        <p:txBody>
          <a:bodyPr/>
          <a:lstStyle/>
          <a:p>
            <a:r>
              <a:rPr lang="en-US" dirty="0"/>
              <a:t>2022 AISC Seismic Provisions</a:t>
            </a:r>
          </a:p>
        </p:txBody>
      </p:sp>
      <p:sp>
        <p:nvSpPr>
          <p:cNvPr id="3" name="Text Placeholder 2">
            <a:extLst>
              <a:ext uri="{FF2B5EF4-FFF2-40B4-BE49-F238E27FC236}">
                <a16:creationId xmlns:a16="http://schemas.microsoft.com/office/drawing/2014/main" id="{682C27D7-7103-188B-36BC-1B85C06B6909}"/>
              </a:ext>
            </a:extLst>
          </p:cNvPr>
          <p:cNvSpPr>
            <a:spLocks noGrp="1"/>
          </p:cNvSpPr>
          <p:nvPr>
            <p:ph type="body" sz="quarter" idx="39"/>
          </p:nvPr>
        </p:nvSpPr>
        <p:spPr>
          <a:xfrm>
            <a:off x="1199455" y="2420887"/>
            <a:ext cx="10438865" cy="3456383"/>
          </a:xfrm>
        </p:spPr>
        <p:txBody>
          <a:bodyPr/>
          <a:lstStyle/>
          <a:p>
            <a:pPr>
              <a:spcBef>
                <a:spcPct val="50000"/>
              </a:spcBef>
            </a:pPr>
            <a:r>
              <a:rPr lang="en-US" altLang="en-US" sz="2800" dirty="0">
                <a:latin typeface="+mn-lt"/>
              </a:rPr>
              <a:t>E3.1  Special Moment Frames (SMF)</a:t>
            </a:r>
          </a:p>
          <a:p>
            <a:pPr lvl="2">
              <a:spcBef>
                <a:spcPct val="50000"/>
              </a:spcBef>
            </a:pPr>
            <a:r>
              <a:rPr lang="en-US" altLang="en-US" dirty="0">
                <a:solidFill>
                  <a:schemeClr val="tx1"/>
                </a:solidFill>
                <a:latin typeface="+mn-lt"/>
              </a:rPr>
              <a:t>E3.1	Scope</a:t>
            </a:r>
          </a:p>
          <a:p>
            <a:pPr lvl="2">
              <a:spcBef>
                <a:spcPct val="50000"/>
              </a:spcBef>
            </a:pPr>
            <a:r>
              <a:rPr lang="en-US" altLang="en-US" dirty="0">
                <a:solidFill>
                  <a:schemeClr val="tx1"/>
                </a:solidFill>
                <a:latin typeface="+mn-lt"/>
              </a:rPr>
              <a:t>E3.2	Basis of Design</a:t>
            </a:r>
          </a:p>
          <a:p>
            <a:pPr lvl="2">
              <a:spcBef>
                <a:spcPct val="50000"/>
              </a:spcBef>
            </a:pPr>
            <a:r>
              <a:rPr lang="en-US" altLang="en-US" dirty="0">
                <a:solidFill>
                  <a:schemeClr val="tx1"/>
                </a:solidFill>
                <a:latin typeface="+mn-lt"/>
              </a:rPr>
              <a:t>E3.3	Analysis</a:t>
            </a:r>
          </a:p>
          <a:p>
            <a:pPr lvl="2">
              <a:spcBef>
                <a:spcPct val="50000"/>
              </a:spcBef>
            </a:pPr>
            <a:r>
              <a:rPr lang="en-US" altLang="en-US" dirty="0">
                <a:solidFill>
                  <a:schemeClr val="tx1"/>
                </a:solidFill>
                <a:latin typeface="+mn-lt"/>
              </a:rPr>
              <a:t>E3.4	System Requirements</a:t>
            </a:r>
          </a:p>
          <a:p>
            <a:pPr lvl="2">
              <a:spcBef>
                <a:spcPct val="50000"/>
              </a:spcBef>
            </a:pPr>
            <a:r>
              <a:rPr lang="en-US" altLang="en-US" dirty="0">
                <a:solidFill>
                  <a:schemeClr val="tx1"/>
                </a:solidFill>
                <a:latin typeface="+mn-lt"/>
              </a:rPr>
              <a:t>E3.5	Members</a:t>
            </a:r>
          </a:p>
          <a:p>
            <a:pPr lvl="2">
              <a:spcBef>
                <a:spcPct val="50000"/>
              </a:spcBef>
            </a:pPr>
            <a:r>
              <a:rPr lang="en-US" altLang="en-US" dirty="0">
                <a:solidFill>
                  <a:schemeClr val="tx1"/>
                </a:solidFill>
                <a:latin typeface="+mn-lt"/>
              </a:rPr>
              <a:t>E3.6	Connections</a:t>
            </a:r>
          </a:p>
        </p:txBody>
      </p:sp>
      <p:sp>
        <p:nvSpPr>
          <p:cNvPr id="4" name="Slide Number Placeholder 3">
            <a:extLst>
              <a:ext uri="{FF2B5EF4-FFF2-40B4-BE49-F238E27FC236}">
                <a16:creationId xmlns:a16="http://schemas.microsoft.com/office/drawing/2014/main" id="{69662810-CA49-0C21-B724-CD522DC18D26}"/>
              </a:ext>
            </a:extLst>
          </p:cNvPr>
          <p:cNvSpPr>
            <a:spLocks noGrp="1"/>
          </p:cNvSpPr>
          <p:nvPr>
            <p:ph type="sldNum" sz="quarter" idx="40"/>
          </p:nvPr>
        </p:nvSpPr>
        <p:spPr/>
        <p:txBody>
          <a:bodyPr/>
          <a:lstStyle/>
          <a:p>
            <a:pPr>
              <a:defRPr/>
            </a:pPr>
            <a:fld id="{46425072-6E52-45A8-8A7E-A5B11BCA4176}" type="slidenum">
              <a:rPr lang="en-US" altLang="en-US" smtClean="0"/>
              <a:pPr>
                <a:defRPr/>
              </a:pPr>
              <a:t>233</a:t>
            </a:fld>
            <a:endParaRPr lang="en-US" altLang="en-US" dirty="0"/>
          </a:p>
        </p:txBody>
      </p:sp>
      <p:sp>
        <p:nvSpPr>
          <p:cNvPr id="5" name="Text Placeholder 3">
            <a:extLst>
              <a:ext uri="{FF2B5EF4-FFF2-40B4-BE49-F238E27FC236}">
                <a16:creationId xmlns:a16="http://schemas.microsoft.com/office/drawing/2014/main" id="{D12DA123-A073-31ED-7ECD-FBF366FB19C9}"/>
              </a:ext>
            </a:extLst>
          </p:cNvPr>
          <p:cNvSpPr txBox="1">
            <a:spLocks/>
          </p:cNvSpPr>
          <p:nvPr/>
        </p:nvSpPr>
        <p:spPr>
          <a:xfrm>
            <a:off x="681992" y="1690162"/>
            <a:ext cx="10956327" cy="980901"/>
          </a:xfrm>
          <a:prstGeom prst="rect">
            <a:avLst/>
          </a:prstGeom>
        </p:spPr>
        <p:txBody>
          <a:bodyPr vert="horz" lIns="91429" tIns="45714" rIns="91429" bIns="45714" rtlCol="0">
            <a:normAutofit/>
          </a:bodyPr>
          <a:lstStyle>
            <a:lvl1pPr marL="0" indent="0" algn="l" defTabSz="457200" rtl="0" eaLnBrk="1" latinLnBrk="0" hangingPunct="1">
              <a:spcBef>
                <a:spcPct val="20000"/>
              </a:spcBef>
              <a:buFontTx/>
              <a:buNone/>
              <a:defRPr sz="3200" b="0" i="0" kern="1200">
                <a:solidFill>
                  <a:srgbClr val="000000"/>
                </a:solidFill>
                <a:latin typeface="Calibri Light" panose="020F0302020204030204" pitchFamily="34" charset="0"/>
                <a:ea typeface="+mn-ea"/>
                <a:cs typeface="Calibri Light" panose="020F0302020204030204" pitchFamily="34" charset="0"/>
              </a:defRPr>
            </a:lvl1pPr>
            <a:lvl2pPr marL="457146" indent="0" algn="l" defTabSz="457200" rtl="0" eaLnBrk="1" latinLnBrk="0" hangingPunct="1">
              <a:spcBef>
                <a:spcPct val="20000"/>
              </a:spcBef>
              <a:buFontTx/>
              <a:buNone/>
              <a:defRPr sz="2400" kern="1200">
                <a:solidFill>
                  <a:schemeClr val="bg1"/>
                </a:solidFill>
                <a:latin typeface="Akkurat"/>
                <a:ea typeface="+mn-ea"/>
                <a:cs typeface="Akkurat"/>
              </a:defRPr>
            </a:lvl2pPr>
            <a:lvl3pPr marL="914293" indent="0" algn="l" defTabSz="457200" rtl="0" eaLnBrk="1" latinLnBrk="0" hangingPunct="1">
              <a:spcBef>
                <a:spcPct val="20000"/>
              </a:spcBef>
              <a:buFontTx/>
              <a:buNone/>
              <a:defRPr sz="2400" kern="1200">
                <a:solidFill>
                  <a:schemeClr val="bg1"/>
                </a:solidFill>
                <a:latin typeface="Akkurat"/>
                <a:ea typeface="+mn-ea"/>
                <a:cs typeface="Akkurat"/>
              </a:defRPr>
            </a:lvl3pPr>
            <a:lvl4pPr marL="1371440" indent="0" algn="l" defTabSz="457200" rtl="0" eaLnBrk="1" latinLnBrk="0" hangingPunct="1">
              <a:spcBef>
                <a:spcPct val="20000"/>
              </a:spcBef>
              <a:buFontTx/>
              <a:buNone/>
              <a:defRPr sz="2400" kern="1200">
                <a:solidFill>
                  <a:schemeClr val="bg1"/>
                </a:solidFill>
                <a:latin typeface="Akkurat"/>
                <a:ea typeface="+mn-ea"/>
                <a:cs typeface="Akkurat"/>
              </a:defRPr>
            </a:lvl4pPr>
            <a:lvl5pPr marL="1828586" indent="0" algn="l" defTabSz="457200" rtl="0" eaLnBrk="1" latinLnBrk="0" hangingPunct="1">
              <a:spcBef>
                <a:spcPct val="20000"/>
              </a:spcBef>
              <a:buFontTx/>
              <a:buNone/>
              <a:defRPr sz="2400" kern="1200">
                <a:solidFill>
                  <a:schemeClr val="bg1"/>
                </a:solidFill>
                <a:latin typeface="Akkurat"/>
                <a:ea typeface="+mn-ea"/>
                <a:cs typeface="Akkurat"/>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b="1" u="sng" dirty="0">
                <a:latin typeface="+mj-lt"/>
              </a:rPr>
              <a:t>Chapter E:  Moment Frame Systems</a:t>
            </a:r>
          </a:p>
        </p:txBody>
      </p:sp>
    </p:spTree>
    <p:extLst>
      <p:ext uri="{BB962C8B-B14F-4D97-AF65-F5344CB8AC3E}">
        <p14:creationId xmlns:p14="http://schemas.microsoft.com/office/powerpoint/2010/main" val="31354914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5A9B535-7473-C976-B821-74B0639A2971}"/>
              </a:ext>
            </a:extLst>
          </p:cNvPr>
          <p:cNvSpPr>
            <a:spLocks noGrp="1"/>
          </p:cNvSpPr>
          <p:nvPr>
            <p:ph type="sldNum" sz="quarter" idx="40"/>
          </p:nvPr>
        </p:nvSpPr>
        <p:spPr/>
        <p:txBody>
          <a:bodyPr/>
          <a:lstStyle/>
          <a:p>
            <a:pPr>
              <a:defRPr/>
            </a:pPr>
            <a:fld id="{46425072-6E52-45A8-8A7E-A5B11BCA4176}" type="slidenum">
              <a:rPr lang="en-US" altLang="en-US" smtClean="0"/>
              <a:pPr>
                <a:defRPr/>
              </a:pPr>
              <a:t>24</a:t>
            </a:fld>
            <a:endParaRPr lang="en-US" altLang="en-US" dirty="0"/>
          </a:p>
        </p:txBody>
      </p:sp>
      <p:pic>
        <p:nvPicPr>
          <p:cNvPr id="3" name="Picture 2" descr="fab-sequence-1">
            <a:extLst>
              <a:ext uri="{FF2B5EF4-FFF2-40B4-BE49-F238E27FC236}">
                <a16:creationId xmlns:a16="http://schemas.microsoft.com/office/drawing/2014/main" id="{95588076-0F09-5619-86F5-73F01FBFC8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22712" y="0"/>
            <a:ext cx="4346575"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603255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B9B02C-D130-E52A-C395-FF15A8909D02}"/>
              </a:ext>
            </a:extLst>
          </p:cNvPr>
          <p:cNvSpPr>
            <a:spLocks noGrp="1"/>
          </p:cNvSpPr>
          <p:nvPr>
            <p:ph type="sldNum" sz="quarter" idx="40"/>
          </p:nvPr>
        </p:nvSpPr>
        <p:spPr/>
        <p:txBody>
          <a:bodyPr/>
          <a:lstStyle/>
          <a:p>
            <a:pPr>
              <a:defRPr/>
            </a:pPr>
            <a:fld id="{46425072-6E52-45A8-8A7E-A5B11BCA4176}" type="slidenum">
              <a:rPr lang="en-US" altLang="en-US" smtClean="0"/>
              <a:pPr>
                <a:defRPr/>
              </a:pPr>
              <a:t>25</a:t>
            </a:fld>
            <a:endParaRPr lang="en-US" altLang="en-US" dirty="0"/>
          </a:p>
        </p:txBody>
      </p:sp>
      <p:pic>
        <p:nvPicPr>
          <p:cNvPr id="3" name="Picture 2" descr="fab-sequence-2">
            <a:extLst>
              <a:ext uri="{FF2B5EF4-FFF2-40B4-BE49-F238E27FC236}">
                <a16:creationId xmlns:a16="http://schemas.microsoft.com/office/drawing/2014/main" id="{7565C66F-70EC-59DC-1E81-AE22224E6DA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37493" y="12988"/>
            <a:ext cx="9117013" cy="6823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332677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8E26C2-EE29-B09D-B091-B6578ABDC434}"/>
              </a:ext>
            </a:extLst>
          </p:cNvPr>
          <p:cNvSpPr>
            <a:spLocks noGrp="1"/>
          </p:cNvSpPr>
          <p:nvPr>
            <p:ph type="sldNum" sz="quarter" idx="40"/>
          </p:nvPr>
        </p:nvSpPr>
        <p:spPr/>
        <p:txBody>
          <a:bodyPr/>
          <a:lstStyle/>
          <a:p>
            <a:pPr>
              <a:defRPr/>
            </a:pPr>
            <a:fld id="{46425072-6E52-45A8-8A7E-A5B11BCA4176}" type="slidenum">
              <a:rPr lang="en-US" altLang="en-US" smtClean="0"/>
              <a:pPr>
                <a:defRPr/>
              </a:pPr>
              <a:t>26</a:t>
            </a:fld>
            <a:endParaRPr lang="en-US" altLang="en-US" dirty="0"/>
          </a:p>
        </p:txBody>
      </p:sp>
      <p:pic>
        <p:nvPicPr>
          <p:cNvPr id="3" name="Picture 2" descr="fab-sequence-3">
            <a:extLst>
              <a:ext uri="{FF2B5EF4-FFF2-40B4-BE49-F238E27FC236}">
                <a16:creationId xmlns:a16="http://schemas.microsoft.com/office/drawing/2014/main" id="{227D25FC-79DC-88F1-866D-B9C75F8E0D4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8762" y="10319"/>
            <a:ext cx="9134475" cy="6837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2395279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F798E5D-9FA8-CAC0-D270-9F6DE4D02310}"/>
              </a:ext>
            </a:extLst>
          </p:cNvPr>
          <p:cNvSpPr>
            <a:spLocks noGrp="1"/>
          </p:cNvSpPr>
          <p:nvPr>
            <p:ph type="sldNum" sz="quarter" idx="40"/>
          </p:nvPr>
        </p:nvSpPr>
        <p:spPr/>
        <p:txBody>
          <a:bodyPr/>
          <a:lstStyle/>
          <a:p>
            <a:pPr>
              <a:defRPr/>
            </a:pPr>
            <a:fld id="{46425072-6E52-45A8-8A7E-A5B11BCA4176}" type="slidenum">
              <a:rPr lang="en-US" altLang="en-US" smtClean="0"/>
              <a:pPr>
                <a:defRPr/>
              </a:pPr>
              <a:t>27</a:t>
            </a:fld>
            <a:endParaRPr lang="en-US" altLang="en-US" dirty="0"/>
          </a:p>
        </p:txBody>
      </p:sp>
      <p:pic>
        <p:nvPicPr>
          <p:cNvPr id="3" name="Picture 2" descr="fab-sequence-4">
            <a:extLst>
              <a:ext uri="{FF2B5EF4-FFF2-40B4-BE49-F238E27FC236}">
                <a16:creationId xmlns:a16="http://schemas.microsoft.com/office/drawing/2014/main" id="{E45048CE-75A7-BEF9-7415-AE5CBA701E6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5268" y="-1"/>
            <a:ext cx="9161463" cy="685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1905580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E373032-2E72-1417-84E4-88BCE97FED5E}"/>
              </a:ext>
            </a:extLst>
          </p:cNvPr>
          <p:cNvSpPr>
            <a:spLocks noGrp="1"/>
          </p:cNvSpPr>
          <p:nvPr>
            <p:ph type="sldNum" sz="quarter" idx="40"/>
          </p:nvPr>
        </p:nvSpPr>
        <p:spPr/>
        <p:txBody>
          <a:bodyPr/>
          <a:lstStyle/>
          <a:p>
            <a:pPr>
              <a:defRPr/>
            </a:pPr>
            <a:fld id="{46425072-6E52-45A8-8A7E-A5B11BCA4176}" type="slidenum">
              <a:rPr lang="en-US" altLang="en-US" smtClean="0"/>
              <a:pPr>
                <a:defRPr/>
              </a:pPr>
              <a:t>28</a:t>
            </a:fld>
            <a:endParaRPr lang="en-US" altLang="en-US" dirty="0"/>
          </a:p>
        </p:txBody>
      </p:sp>
      <p:pic>
        <p:nvPicPr>
          <p:cNvPr id="3" name="Picture 2" descr="fab-sequence-5">
            <a:extLst>
              <a:ext uri="{FF2B5EF4-FFF2-40B4-BE49-F238E27FC236}">
                <a16:creationId xmlns:a16="http://schemas.microsoft.com/office/drawing/2014/main" id="{9E80F32A-3498-3735-D752-402178FB99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1434" y="38814"/>
            <a:ext cx="10189132" cy="67803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023867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6379F9F-0845-EA7D-5CFC-92AB45A1E086}"/>
              </a:ext>
            </a:extLst>
          </p:cNvPr>
          <p:cNvSpPr>
            <a:spLocks noGrp="1"/>
          </p:cNvSpPr>
          <p:nvPr>
            <p:ph type="sldNum" sz="quarter" idx="40"/>
          </p:nvPr>
        </p:nvSpPr>
        <p:spPr/>
        <p:txBody>
          <a:bodyPr/>
          <a:lstStyle/>
          <a:p>
            <a:pPr>
              <a:defRPr/>
            </a:pPr>
            <a:fld id="{46425072-6E52-45A8-8A7E-A5B11BCA4176}" type="slidenum">
              <a:rPr lang="en-US" altLang="en-US" smtClean="0"/>
              <a:pPr>
                <a:defRPr/>
              </a:pPr>
              <a:t>29</a:t>
            </a:fld>
            <a:endParaRPr lang="en-US" altLang="en-US" dirty="0"/>
          </a:p>
        </p:txBody>
      </p:sp>
      <p:pic>
        <p:nvPicPr>
          <p:cNvPr id="3" name="Picture 2" descr="fab-sequence-6">
            <a:extLst>
              <a:ext uri="{FF2B5EF4-FFF2-40B4-BE49-F238E27FC236}">
                <a16:creationId xmlns:a16="http://schemas.microsoft.com/office/drawing/2014/main" id="{96EAF379-03A8-9B7B-E914-83681B02024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3432" y="26835"/>
            <a:ext cx="10225136" cy="6804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2454735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3</a:t>
            </a:fld>
            <a:endParaRPr lang="en-US" altLang="en-US" dirty="0"/>
          </a:p>
        </p:txBody>
      </p:sp>
    </p:spTree>
    <p:extLst>
      <p:ext uri="{BB962C8B-B14F-4D97-AF65-F5344CB8AC3E}">
        <p14:creationId xmlns:p14="http://schemas.microsoft.com/office/powerpoint/2010/main" val="63777429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29C29D5-A1D9-5150-E9D0-4CD159CDA85B}"/>
              </a:ext>
            </a:extLst>
          </p:cNvPr>
          <p:cNvSpPr>
            <a:spLocks noGrp="1"/>
          </p:cNvSpPr>
          <p:nvPr>
            <p:ph type="sldNum" sz="quarter" idx="40"/>
          </p:nvPr>
        </p:nvSpPr>
        <p:spPr/>
        <p:txBody>
          <a:bodyPr/>
          <a:lstStyle/>
          <a:p>
            <a:pPr>
              <a:defRPr/>
            </a:pPr>
            <a:fld id="{46425072-6E52-45A8-8A7E-A5B11BCA4176}" type="slidenum">
              <a:rPr lang="en-US" altLang="en-US" smtClean="0"/>
              <a:pPr>
                <a:defRPr/>
              </a:pPr>
              <a:t>30</a:t>
            </a:fld>
            <a:endParaRPr lang="en-US" altLang="en-US" dirty="0"/>
          </a:p>
        </p:txBody>
      </p:sp>
      <p:pic>
        <p:nvPicPr>
          <p:cNvPr id="3" name="Picture 2" descr="fab-sequence-7">
            <a:extLst>
              <a:ext uri="{FF2B5EF4-FFF2-40B4-BE49-F238E27FC236}">
                <a16:creationId xmlns:a16="http://schemas.microsoft.com/office/drawing/2014/main" id="{69BFBA74-276C-4231-4D81-47D4CE42EE4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1199" y="12040"/>
            <a:ext cx="10269601" cy="68339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850274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A9A9298-96E9-4B19-05BF-9039CEB69272}"/>
              </a:ext>
            </a:extLst>
          </p:cNvPr>
          <p:cNvSpPr>
            <a:spLocks noGrp="1"/>
          </p:cNvSpPr>
          <p:nvPr>
            <p:ph type="sldNum" sz="quarter" idx="40"/>
          </p:nvPr>
        </p:nvSpPr>
        <p:spPr/>
        <p:txBody>
          <a:bodyPr/>
          <a:lstStyle/>
          <a:p>
            <a:pPr>
              <a:defRPr/>
            </a:pPr>
            <a:fld id="{46425072-6E52-45A8-8A7E-A5B11BCA4176}" type="slidenum">
              <a:rPr lang="en-US" altLang="en-US" smtClean="0"/>
              <a:pPr>
                <a:defRPr/>
              </a:pPr>
              <a:t>31</a:t>
            </a:fld>
            <a:endParaRPr lang="en-US" altLang="en-US" dirty="0"/>
          </a:p>
        </p:txBody>
      </p:sp>
      <p:pic>
        <p:nvPicPr>
          <p:cNvPr id="3" name="Picture 2" descr="fab-sequence-8">
            <a:extLst>
              <a:ext uri="{FF2B5EF4-FFF2-40B4-BE49-F238E27FC236}">
                <a16:creationId xmlns:a16="http://schemas.microsoft.com/office/drawing/2014/main" id="{490AFE95-E933-6CA3-E3E9-D6D6247EAF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0983" y="0"/>
            <a:ext cx="967003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7375654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89987D5-827E-2448-117F-3DED518C4159}"/>
              </a:ext>
            </a:extLst>
          </p:cNvPr>
          <p:cNvSpPr>
            <a:spLocks noGrp="1"/>
          </p:cNvSpPr>
          <p:nvPr>
            <p:ph type="sldNum" sz="quarter" idx="40"/>
          </p:nvPr>
        </p:nvSpPr>
        <p:spPr/>
        <p:txBody>
          <a:bodyPr/>
          <a:lstStyle/>
          <a:p>
            <a:pPr>
              <a:defRPr/>
            </a:pPr>
            <a:fld id="{46425072-6E52-45A8-8A7E-A5B11BCA4176}" type="slidenum">
              <a:rPr lang="en-US" altLang="en-US" smtClean="0"/>
              <a:pPr>
                <a:defRPr/>
              </a:pPr>
              <a:t>32</a:t>
            </a:fld>
            <a:endParaRPr lang="en-US" altLang="en-US" dirty="0"/>
          </a:p>
        </p:txBody>
      </p:sp>
      <p:pic>
        <p:nvPicPr>
          <p:cNvPr id="3" name="Picture 2" descr="fab-sequence-9">
            <a:extLst>
              <a:ext uri="{FF2B5EF4-FFF2-40B4-BE49-F238E27FC236}">
                <a16:creationId xmlns:a16="http://schemas.microsoft.com/office/drawing/2014/main" id="{DC54E62D-97A0-F430-ADC2-726BC9AB173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906" y="-2180"/>
            <a:ext cx="480218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719708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1F2B5248-204B-BF25-5E26-3B9809068A7A}"/>
              </a:ext>
            </a:extLst>
          </p:cNvPr>
          <p:cNvSpPr>
            <a:spLocks noGrp="1"/>
          </p:cNvSpPr>
          <p:nvPr>
            <p:ph type="body" sz="quarter" idx="38"/>
          </p:nvPr>
        </p:nvSpPr>
        <p:spPr/>
        <p:txBody>
          <a:bodyPr/>
          <a:lstStyle/>
          <a:p>
            <a:pPr algn="l"/>
            <a:r>
              <a:rPr lang="en-US" dirty="0"/>
              <a:t>Experimental Data on “Pre-Northridge” Moment Connection</a:t>
            </a:r>
          </a:p>
        </p:txBody>
      </p:sp>
      <p:sp>
        <p:nvSpPr>
          <p:cNvPr id="4" name="Slide Number Placeholder 3">
            <a:extLst>
              <a:ext uri="{FF2B5EF4-FFF2-40B4-BE49-F238E27FC236}">
                <a16:creationId xmlns:a16="http://schemas.microsoft.com/office/drawing/2014/main" id="{8F96AB8B-FB11-6F50-4A86-96A5A5E68DB0}"/>
              </a:ext>
            </a:extLst>
          </p:cNvPr>
          <p:cNvSpPr>
            <a:spLocks noGrp="1"/>
          </p:cNvSpPr>
          <p:nvPr>
            <p:ph type="sldNum" sz="quarter" idx="40"/>
          </p:nvPr>
        </p:nvSpPr>
        <p:spPr/>
        <p:txBody>
          <a:bodyPr/>
          <a:lstStyle/>
          <a:p>
            <a:pPr>
              <a:defRPr/>
            </a:pPr>
            <a:fld id="{46425072-6E52-45A8-8A7E-A5B11BCA4176}" type="slidenum">
              <a:rPr lang="en-US" altLang="en-US" smtClean="0"/>
              <a:pPr>
                <a:defRPr/>
              </a:pPr>
              <a:t>33</a:t>
            </a:fld>
            <a:endParaRPr lang="en-US" altLang="en-US" dirty="0"/>
          </a:p>
        </p:txBody>
      </p:sp>
      <p:pic>
        <p:nvPicPr>
          <p:cNvPr id="5" name="Picture 3">
            <a:extLst>
              <a:ext uri="{FF2B5EF4-FFF2-40B4-BE49-F238E27FC236}">
                <a16:creationId xmlns:a16="http://schemas.microsoft.com/office/drawing/2014/main" id="{42368E38-5B03-7566-FF57-E5F0DDAF2ECC}"/>
              </a:ext>
            </a:extLst>
          </p:cNvPr>
          <p:cNvPicPr>
            <a:picLocks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0" y="1981919"/>
            <a:ext cx="4914900" cy="417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5">
            <a:extLst>
              <a:ext uri="{FF2B5EF4-FFF2-40B4-BE49-F238E27FC236}">
                <a16:creationId xmlns:a16="http://schemas.microsoft.com/office/drawing/2014/main" id="{7A9D5A8A-B374-0895-C6EB-C368E7E73FCB}"/>
              </a:ext>
            </a:extLst>
          </p:cNvPr>
          <p:cNvSpPr>
            <a:spLocks noChangeArrowheads="1"/>
          </p:cNvSpPr>
          <p:nvPr/>
        </p:nvSpPr>
        <p:spPr bwMode="auto">
          <a:xfrm>
            <a:off x="1214209" y="3487003"/>
            <a:ext cx="4254370" cy="10778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sz="3200" b="1" dirty="0"/>
              <a:t>Typical Experimental</a:t>
            </a:r>
          </a:p>
          <a:p>
            <a:pPr algn="ctr">
              <a:spcBef>
                <a:spcPct val="0"/>
              </a:spcBef>
            </a:pPr>
            <a:r>
              <a:rPr lang="en-US" altLang="en-US" sz="3200" b="1" dirty="0"/>
              <a:t>Setup</a:t>
            </a:r>
          </a:p>
        </p:txBody>
      </p:sp>
    </p:spTree>
    <p:extLst>
      <p:ext uri="{BB962C8B-B14F-4D97-AF65-F5344CB8AC3E}">
        <p14:creationId xmlns:p14="http://schemas.microsoft.com/office/powerpoint/2010/main" val="26568191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2F20EAB-F978-8DAF-9767-6115EAB00744}"/>
              </a:ext>
            </a:extLst>
          </p:cNvPr>
          <p:cNvSpPr>
            <a:spLocks noGrp="1"/>
          </p:cNvSpPr>
          <p:nvPr>
            <p:ph type="sldNum" sz="quarter" idx="40"/>
          </p:nvPr>
        </p:nvSpPr>
        <p:spPr/>
        <p:txBody>
          <a:bodyPr/>
          <a:lstStyle/>
          <a:p>
            <a:pPr>
              <a:defRPr/>
            </a:pPr>
            <a:fld id="{46425072-6E52-45A8-8A7E-A5B11BCA4176}" type="slidenum">
              <a:rPr lang="en-US" altLang="en-US" smtClean="0"/>
              <a:pPr>
                <a:defRPr/>
              </a:pPr>
              <a:t>34</a:t>
            </a:fld>
            <a:endParaRPr lang="en-US" altLang="en-US" dirty="0"/>
          </a:p>
        </p:txBody>
      </p:sp>
      <p:pic>
        <p:nvPicPr>
          <p:cNvPr id="3" name="Picture 2" descr="test-setup">
            <a:extLst>
              <a:ext uri="{FF2B5EF4-FFF2-40B4-BE49-F238E27FC236}">
                <a16:creationId xmlns:a16="http://schemas.microsoft.com/office/drawing/2014/main" id="{102255DD-8A13-2247-6EC2-695F7296BEE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00" y="31893"/>
            <a:ext cx="9696400" cy="6794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99144973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B3B4827-286A-2889-9743-555A5FDA5ACB}"/>
              </a:ext>
            </a:extLst>
          </p:cNvPr>
          <p:cNvSpPr>
            <a:spLocks noGrp="1"/>
          </p:cNvSpPr>
          <p:nvPr>
            <p:ph type="body" sz="quarter" idx="12"/>
          </p:nvPr>
        </p:nvSpPr>
        <p:spPr/>
        <p:txBody>
          <a:bodyPr/>
          <a:lstStyle/>
          <a:p>
            <a:pPr marL="342900" indent="-342900">
              <a:spcBef>
                <a:spcPts val="1800"/>
              </a:spcBef>
              <a:buFont typeface="Arial" panose="020B0604020202020204" pitchFamily="34" charset="0"/>
              <a:buChar char="•"/>
            </a:pPr>
            <a:r>
              <a:rPr lang="en-US" sz="2800" dirty="0">
                <a:latin typeface="+mn-lt"/>
              </a:rPr>
              <a:t> Tests conducted at UC Berkeley  ~1970</a:t>
            </a:r>
          </a:p>
          <a:p>
            <a:pPr marL="342900" indent="-342900">
              <a:spcBef>
                <a:spcPts val="1800"/>
              </a:spcBef>
              <a:buFont typeface="Arial" panose="020B0604020202020204" pitchFamily="34" charset="0"/>
              <a:buChar char="•"/>
            </a:pPr>
            <a:r>
              <a:rPr lang="en-US" sz="2800" dirty="0">
                <a:latin typeface="+mn-lt"/>
              </a:rPr>
              <a:t> Tests on W18x50 and W24x76 beams</a:t>
            </a:r>
          </a:p>
          <a:p>
            <a:pPr marL="342900" indent="-342900">
              <a:spcBef>
                <a:spcPts val="1800"/>
              </a:spcBef>
              <a:buFont typeface="Arial" panose="020B0604020202020204" pitchFamily="34" charset="0"/>
              <a:buChar char="•"/>
            </a:pPr>
            <a:r>
              <a:rPr lang="en-US" sz="2800" dirty="0">
                <a:latin typeface="+mn-lt"/>
              </a:rPr>
              <a:t> Tests compared all-welded connections with welded flange-bolted web connections</a:t>
            </a:r>
          </a:p>
        </p:txBody>
      </p:sp>
      <p:sp>
        <p:nvSpPr>
          <p:cNvPr id="3" name="Text Placeholder 2">
            <a:extLst>
              <a:ext uri="{FF2B5EF4-FFF2-40B4-BE49-F238E27FC236}">
                <a16:creationId xmlns:a16="http://schemas.microsoft.com/office/drawing/2014/main" id="{23D2E294-271C-F3FE-524C-80CD99808DEA}"/>
              </a:ext>
            </a:extLst>
          </p:cNvPr>
          <p:cNvSpPr>
            <a:spLocks noGrp="1"/>
          </p:cNvSpPr>
          <p:nvPr>
            <p:ph type="body" sz="quarter" idx="38"/>
          </p:nvPr>
        </p:nvSpPr>
        <p:spPr/>
        <p:txBody>
          <a:bodyPr/>
          <a:lstStyle/>
          <a:p>
            <a:r>
              <a:rPr lang="en-US" sz="3200" dirty="0"/>
              <a:t>Initial Tests on Large Scale Specimens</a:t>
            </a:r>
          </a:p>
        </p:txBody>
      </p:sp>
      <p:sp>
        <p:nvSpPr>
          <p:cNvPr id="5" name="Slide Number Placeholder 4">
            <a:extLst>
              <a:ext uri="{FF2B5EF4-FFF2-40B4-BE49-F238E27FC236}">
                <a16:creationId xmlns:a16="http://schemas.microsoft.com/office/drawing/2014/main" id="{A5874264-5992-CA89-B759-402DA150D5DC}"/>
              </a:ext>
            </a:extLst>
          </p:cNvPr>
          <p:cNvSpPr>
            <a:spLocks noGrp="1"/>
          </p:cNvSpPr>
          <p:nvPr>
            <p:ph type="sldNum" sz="quarter" idx="40"/>
          </p:nvPr>
        </p:nvSpPr>
        <p:spPr/>
        <p:txBody>
          <a:bodyPr/>
          <a:lstStyle/>
          <a:p>
            <a:pPr>
              <a:defRPr/>
            </a:pPr>
            <a:fld id="{46425072-6E52-45A8-8A7E-A5B11BCA4176}" type="slidenum">
              <a:rPr lang="en-US" altLang="en-US" smtClean="0"/>
              <a:pPr>
                <a:defRPr/>
              </a:pPr>
              <a:t>35</a:t>
            </a:fld>
            <a:endParaRPr lang="en-US" altLang="en-US" dirty="0"/>
          </a:p>
        </p:txBody>
      </p:sp>
    </p:spTree>
    <p:extLst>
      <p:ext uri="{BB962C8B-B14F-4D97-AF65-F5344CB8AC3E}">
        <p14:creationId xmlns:p14="http://schemas.microsoft.com/office/powerpoint/2010/main" val="389147857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3769271-F32D-C94C-D5BF-898B03EC5634}"/>
              </a:ext>
            </a:extLst>
          </p:cNvPr>
          <p:cNvSpPr>
            <a:spLocks noGrp="1"/>
          </p:cNvSpPr>
          <p:nvPr>
            <p:ph type="sldNum" sz="quarter" idx="40"/>
          </p:nvPr>
        </p:nvSpPr>
        <p:spPr/>
        <p:txBody>
          <a:bodyPr/>
          <a:lstStyle/>
          <a:p>
            <a:pPr>
              <a:defRPr/>
            </a:pPr>
            <a:fld id="{46425072-6E52-45A8-8A7E-A5B11BCA4176}" type="slidenum">
              <a:rPr lang="en-US" altLang="en-US" smtClean="0"/>
              <a:pPr>
                <a:defRPr/>
              </a:pPr>
              <a:t>36</a:t>
            </a:fld>
            <a:endParaRPr lang="en-US" altLang="en-US" dirty="0"/>
          </a:p>
        </p:txBody>
      </p:sp>
      <p:pic>
        <p:nvPicPr>
          <p:cNvPr id="3" name="Picture 2" descr="popov-2">
            <a:extLst>
              <a:ext uri="{FF2B5EF4-FFF2-40B4-BE49-F238E27FC236}">
                <a16:creationId xmlns:a16="http://schemas.microsoft.com/office/drawing/2014/main" id="{2C746042-6DE2-8CA1-3CE0-7A9E9459F6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50695" y="19843"/>
            <a:ext cx="7490609" cy="6818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571168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8C79B7B3-AA9F-F560-0404-4D0250C6E8C3}"/>
              </a:ext>
            </a:extLst>
          </p:cNvPr>
          <p:cNvSpPr>
            <a:spLocks noGrp="1"/>
          </p:cNvSpPr>
          <p:nvPr>
            <p:ph type="sldNum" sz="quarter" idx="40"/>
          </p:nvPr>
        </p:nvSpPr>
        <p:spPr/>
        <p:txBody>
          <a:bodyPr/>
          <a:lstStyle/>
          <a:p>
            <a:pPr>
              <a:defRPr/>
            </a:pPr>
            <a:fld id="{46425072-6E52-45A8-8A7E-A5B11BCA4176}" type="slidenum">
              <a:rPr lang="en-US" altLang="en-US" smtClean="0"/>
              <a:pPr>
                <a:defRPr/>
              </a:pPr>
              <a:t>37</a:t>
            </a:fld>
            <a:endParaRPr lang="en-US" altLang="en-US" dirty="0"/>
          </a:p>
        </p:txBody>
      </p:sp>
      <p:pic>
        <p:nvPicPr>
          <p:cNvPr id="3" name="Picture 2" descr="popov-3">
            <a:extLst>
              <a:ext uri="{FF2B5EF4-FFF2-40B4-BE49-F238E27FC236}">
                <a16:creationId xmlns:a16="http://schemas.microsoft.com/office/drawing/2014/main" id="{50D4D306-041D-036F-1383-2F0D65B0888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1437" y="35719"/>
            <a:ext cx="6047743" cy="6786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opov-5">
            <a:extLst>
              <a:ext uri="{FF2B5EF4-FFF2-40B4-BE49-F238E27FC236}">
                <a16:creationId xmlns:a16="http://schemas.microsoft.com/office/drawing/2014/main" id="{8FC14A22-49B7-988E-6EAB-C023CE207CE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334764" y="1268760"/>
            <a:ext cx="4290683" cy="39604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457256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8B18CC1-FB7D-0EA7-C0CB-FCCDC02CD07B}"/>
              </a:ext>
            </a:extLst>
          </p:cNvPr>
          <p:cNvSpPr>
            <a:spLocks noGrp="1"/>
          </p:cNvSpPr>
          <p:nvPr>
            <p:ph type="sldNum" sz="quarter" idx="40"/>
          </p:nvPr>
        </p:nvSpPr>
        <p:spPr/>
        <p:txBody>
          <a:bodyPr/>
          <a:lstStyle/>
          <a:p>
            <a:pPr>
              <a:defRPr/>
            </a:pPr>
            <a:fld id="{46425072-6E52-45A8-8A7E-A5B11BCA4176}" type="slidenum">
              <a:rPr lang="en-US" altLang="en-US" smtClean="0"/>
              <a:pPr>
                <a:defRPr/>
              </a:pPr>
              <a:t>38</a:t>
            </a:fld>
            <a:endParaRPr lang="en-US" altLang="en-US" dirty="0"/>
          </a:p>
        </p:txBody>
      </p:sp>
      <p:pic>
        <p:nvPicPr>
          <p:cNvPr id="3" name="Picture 2" descr="popov-4">
            <a:extLst>
              <a:ext uri="{FF2B5EF4-FFF2-40B4-BE49-F238E27FC236}">
                <a16:creationId xmlns:a16="http://schemas.microsoft.com/office/drawing/2014/main" id="{DF9D4BFF-5E01-823F-C650-D4EEDEE6F4B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7408" y="19003"/>
            <a:ext cx="6366828" cy="68226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Picture 3" descr="popov-6">
            <a:extLst>
              <a:ext uri="{FF2B5EF4-FFF2-40B4-BE49-F238E27FC236}">
                <a16:creationId xmlns:a16="http://schemas.microsoft.com/office/drawing/2014/main" id="{B7C317A7-F46B-D79A-EE9E-4A2A92C25CB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44264" y="1639593"/>
            <a:ext cx="3894057" cy="35788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8650485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8B5EB6-62AE-8CFD-7D09-0DD583504866}"/>
              </a:ext>
            </a:extLst>
          </p:cNvPr>
          <p:cNvSpPr>
            <a:spLocks noGrp="1"/>
          </p:cNvSpPr>
          <p:nvPr>
            <p:ph type="sldNum" sz="quarter" idx="40"/>
          </p:nvPr>
        </p:nvSpPr>
        <p:spPr/>
        <p:txBody>
          <a:bodyPr/>
          <a:lstStyle/>
          <a:p>
            <a:pPr>
              <a:defRPr/>
            </a:pPr>
            <a:fld id="{46425072-6E52-45A8-8A7E-A5B11BCA4176}" type="slidenum">
              <a:rPr lang="en-US" altLang="en-US" smtClean="0"/>
              <a:pPr>
                <a:defRPr/>
              </a:pPr>
              <a:t>39</a:t>
            </a:fld>
            <a:endParaRPr lang="en-US" altLang="en-US" dirty="0"/>
          </a:p>
        </p:txBody>
      </p:sp>
      <p:pic>
        <p:nvPicPr>
          <p:cNvPr id="3" name="Picture 2" descr="popov-7">
            <a:extLst>
              <a:ext uri="{FF2B5EF4-FFF2-40B4-BE49-F238E27FC236}">
                <a16:creationId xmlns:a16="http://schemas.microsoft.com/office/drawing/2014/main" id="{A3CB140C-E38B-3A5C-1BAA-7535C112D7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6881" y="0"/>
            <a:ext cx="8758237" cy="606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7C55987A-9836-5FE7-2DDE-90602EA83266}"/>
              </a:ext>
            </a:extLst>
          </p:cNvPr>
          <p:cNvSpPr txBox="1">
            <a:spLocks noChangeArrowheads="1"/>
          </p:cNvSpPr>
          <p:nvPr/>
        </p:nvSpPr>
        <p:spPr bwMode="auto">
          <a:xfrm>
            <a:off x="4060030" y="6160219"/>
            <a:ext cx="4071938"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u="sng" dirty="0"/>
              <a:t>All-Welded Detail</a:t>
            </a:r>
          </a:p>
        </p:txBody>
      </p:sp>
    </p:spTree>
    <p:extLst>
      <p:ext uri="{BB962C8B-B14F-4D97-AF65-F5344CB8AC3E}">
        <p14:creationId xmlns:p14="http://schemas.microsoft.com/office/powerpoint/2010/main" val="311421229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6A55F74-05D2-CBF1-8317-81FAF17BB2DF}"/>
              </a:ext>
            </a:extLst>
          </p:cNvPr>
          <p:cNvSpPr>
            <a:spLocks noGrp="1"/>
          </p:cNvSpPr>
          <p:nvPr>
            <p:ph type="body" sz="quarter" idx="38"/>
          </p:nvPr>
        </p:nvSpPr>
        <p:spPr/>
        <p:txBody>
          <a:bodyPr/>
          <a:lstStyle/>
          <a:p>
            <a:r>
              <a:rPr lang="en-US" dirty="0"/>
              <a:t>2 – Moment Resisting Frames</a:t>
            </a:r>
          </a:p>
        </p:txBody>
      </p:sp>
      <p:sp>
        <p:nvSpPr>
          <p:cNvPr id="3" name="Text Placeholder 2">
            <a:extLst>
              <a:ext uri="{FF2B5EF4-FFF2-40B4-BE49-F238E27FC236}">
                <a16:creationId xmlns:a16="http://schemas.microsoft.com/office/drawing/2014/main" id="{F73B4469-7F82-B034-7015-F39162097348}"/>
              </a:ext>
            </a:extLst>
          </p:cNvPr>
          <p:cNvSpPr>
            <a:spLocks noGrp="1"/>
          </p:cNvSpPr>
          <p:nvPr>
            <p:ph type="body" sz="quarter" idx="39"/>
          </p:nvPr>
        </p:nvSpPr>
        <p:spPr/>
        <p:txBody>
          <a:bodyPr/>
          <a:lstStyle/>
          <a:p>
            <a:pPr marL="457200" indent="-457200">
              <a:buFont typeface="Arial" panose="020B0604020202020204" pitchFamily="34" charset="0"/>
              <a:buChar char="•"/>
            </a:pPr>
            <a:r>
              <a:rPr lang="en-US" b="1" dirty="0">
                <a:latin typeface="Calibri Light" panose="020F0302020204030204" pitchFamily="34" charset="0"/>
                <a:cs typeface="Calibri Light" panose="020F0302020204030204" pitchFamily="34" charset="0"/>
              </a:rPr>
              <a:t>Definition and Basic Behavior of Moment Resisting Frames</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Beam-to-Column Connections: Before and After Northridge</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Panel-Zone Behavior</a:t>
            </a:r>
          </a:p>
          <a:p>
            <a:pPr marL="457200" indent="-457200">
              <a:buFont typeface="Arial" panose="020B0604020202020204" pitchFamily="34" charset="0"/>
              <a:buChar char="•"/>
            </a:pPr>
            <a:r>
              <a:rPr lang="en-US" dirty="0">
                <a:latin typeface="Calibri Light" panose="020F0302020204030204" pitchFamily="34" charset="0"/>
                <a:cs typeface="Calibri Light" panose="020F0302020204030204" pitchFamily="34" charset="0"/>
              </a:rPr>
              <a:t>AISC Seismic Provisions for Special Moment Frames</a:t>
            </a:r>
          </a:p>
        </p:txBody>
      </p:sp>
      <p:sp>
        <p:nvSpPr>
          <p:cNvPr id="4" name="Slide Number Placeholder 3">
            <a:extLst>
              <a:ext uri="{FF2B5EF4-FFF2-40B4-BE49-F238E27FC236}">
                <a16:creationId xmlns:a16="http://schemas.microsoft.com/office/drawing/2014/main" id="{89874D81-4D1E-2CEC-A1F3-D762FB43536A}"/>
              </a:ext>
            </a:extLst>
          </p:cNvPr>
          <p:cNvSpPr>
            <a:spLocks noGrp="1"/>
          </p:cNvSpPr>
          <p:nvPr>
            <p:ph type="sldNum" sz="quarter" idx="40"/>
          </p:nvPr>
        </p:nvSpPr>
        <p:spPr/>
        <p:txBody>
          <a:bodyPr/>
          <a:lstStyle/>
          <a:p>
            <a:pPr>
              <a:defRPr/>
            </a:pPr>
            <a:fld id="{46425072-6E52-45A8-8A7E-A5B11BCA4176}" type="slidenum">
              <a:rPr lang="en-US" altLang="en-US" smtClean="0"/>
              <a:pPr>
                <a:defRPr/>
              </a:pPr>
              <a:t>4</a:t>
            </a:fld>
            <a:endParaRPr lang="en-US" altLang="en-US" dirty="0"/>
          </a:p>
        </p:txBody>
      </p:sp>
      <p:sp>
        <p:nvSpPr>
          <p:cNvPr id="5" name="Rectangle 5">
            <a:extLst>
              <a:ext uri="{FF2B5EF4-FFF2-40B4-BE49-F238E27FC236}">
                <a16:creationId xmlns:a16="http://schemas.microsoft.com/office/drawing/2014/main" id="{54155ABE-C94D-8B94-DA80-D69E8B4A86E0}"/>
              </a:ext>
            </a:extLst>
          </p:cNvPr>
          <p:cNvSpPr>
            <a:spLocks noChangeArrowheads="1"/>
          </p:cNvSpPr>
          <p:nvPr/>
        </p:nvSpPr>
        <p:spPr bwMode="auto">
          <a:xfrm>
            <a:off x="693105" y="1695719"/>
            <a:ext cx="10170934" cy="581153"/>
          </a:xfrm>
          <a:prstGeom prst="rect">
            <a:avLst/>
          </a:prstGeom>
          <a:noFill/>
          <a:ln w="28575" algn="ctr">
            <a:solidFill>
              <a:schemeClr val="tx2"/>
            </a:solidFill>
            <a:miter lim="800000"/>
            <a:headEnd/>
            <a:tailEnd/>
          </a:ln>
          <a:effectLst/>
          <a:extLst>
            <a:ext uri="{909E8E84-426E-40DD-AFC4-6F175D3DCCD1}">
              <a14:hiddenFill xmlns:a14="http://schemas.microsoft.com/office/drawing/2010/main">
                <a:blipFill dpi="0" rotWithShape="0">
                  <a:blip r:embed="rId3"/>
                  <a:srcRect/>
                  <a:tile tx="0" ty="0" sx="100000" sy="100000" flip="none" algn="tl"/>
                </a:blip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nchor="ctr">
            <a:spAutoFit/>
          </a:bodyPr>
          <a:lstStyle>
            <a:lvl1pPr>
              <a:spcBef>
                <a:spcPct val="20000"/>
              </a:spcBef>
              <a:buClr>
                <a:schemeClr val="tx2"/>
              </a:buClr>
              <a:buSzPct val="150000"/>
              <a:buChar char="•"/>
              <a:defRPr sz="2800" b="1">
                <a:solidFill>
                  <a:schemeClr val="tx1"/>
                </a:solidFill>
                <a:latin typeface="Arial" charset="0"/>
              </a:defRPr>
            </a:lvl1pPr>
            <a:lvl2pPr marL="742950" indent="-285750">
              <a:spcBef>
                <a:spcPct val="20000"/>
              </a:spcBef>
              <a:buClr>
                <a:schemeClr val="tx2"/>
              </a:buClr>
              <a:buSzPct val="100000"/>
              <a:buChar char="–"/>
              <a:defRPr sz="2800" b="1">
                <a:solidFill>
                  <a:schemeClr val="tx1"/>
                </a:solidFill>
                <a:latin typeface="Arial" charset="0"/>
              </a:defRPr>
            </a:lvl2pPr>
            <a:lvl3pPr marL="1143000" indent="-228600">
              <a:spcBef>
                <a:spcPct val="20000"/>
              </a:spcBef>
              <a:buClr>
                <a:schemeClr val="tx2"/>
              </a:buClr>
              <a:buSzPct val="100000"/>
              <a:buChar char="•"/>
              <a:defRPr sz="2400">
                <a:solidFill>
                  <a:schemeClr val="tx1"/>
                </a:solidFill>
                <a:latin typeface="Arial" charset="0"/>
              </a:defRPr>
            </a:lvl3pPr>
            <a:lvl4pPr marL="1600200" indent="-228600">
              <a:spcBef>
                <a:spcPct val="20000"/>
              </a:spcBef>
              <a:buClr>
                <a:schemeClr val="tx2"/>
              </a:buClr>
              <a:buSzPct val="100000"/>
              <a:buChar char="–"/>
              <a:defRPr sz="2000">
                <a:solidFill>
                  <a:schemeClr val="tx1"/>
                </a:solidFill>
                <a:latin typeface="Arial" charset="0"/>
              </a:defRPr>
            </a:lvl4pPr>
            <a:lvl5pPr marL="2057400" indent="-228600">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algn="ctr">
              <a:spcBef>
                <a:spcPct val="50000"/>
              </a:spcBef>
              <a:buClrTx/>
              <a:buSzTx/>
              <a:buFontTx/>
              <a:buNone/>
            </a:pPr>
            <a:endParaRPr lang="en-US" altLang="en-US" sz="2400">
              <a:latin typeface="Arial Narrow" pitchFamily="34" charset="0"/>
            </a:endParaRPr>
          </a:p>
        </p:txBody>
      </p:sp>
    </p:spTree>
    <p:extLst>
      <p:ext uri="{BB962C8B-B14F-4D97-AF65-F5344CB8AC3E}">
        <p14:creationId xmlns:p14="http://schemas.microsoft.com/office/powerpoint/2010/main" val="4677658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6BDC381-6954-94F5-BE8D-504E43B020D0}"/>
              </a:ext>
            </a:extLst>
          </p:cNvPr>
          <p:cNvSpPr>
            <a:spLocks noGrp="1"/>
          </p:cNvSpPr>
          <p:nvPr>
            <p:ph type="sldNum" sz="quarter" idx="40"/>
          </p:nvPr>
        </p:nvSpPr>
        <p:spPr/>
        <p:txBody>
          <a:bodyPr/>
          <a:lstStyle/>
          <a:p>
            <a:pPr>
              <a:defRPr/>
            </a:pPr>
            <a:fld id="{46425072-6E52-45A8-8A7E-A5B11BCA4176}" type="slidenum">
              <a:rPr lang="en-US" altLang="en-US" smtClean="0"/>
              <a:pPr>
                <a:defRPr/>
              </a:pPr>
              <a:t>40</a:t>
            </a:fld>
            <a:endParaRPr lang="en-US" altLang="en-US" dirty="0"/>
          </a:p>
        </p:txBody>
      </p:sp>
      <p:pic>
        <p:nvPicPr>
          <p:cNvPr id="3" name="Picture 2" descr="popov-9">
            <a:extLst>
              <a:ext uri="{FF2B5EF4-FFF2-40B4-BE49-F238E27FC236}">
                <a16:creationId xmlns:a16="http://schemas.microsoft.com/office/drawing/2014/main" id="{69BE9DFB-D2DF-11DC-53F0-D18D518B2D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59496" y="31330"/>
            <a:ext cx="9073008" cy="67953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4357623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FFA793-1BF5-8A9D-4980-CAED6698FFEE}"/>
              </a:ext>
            </a:extLst>
          </p:cNvPr>
          <p:cNvSpPr>
            <a:spLocks noGrp="1"/>
          </p:cNvSpPr>
          <p:nvPr>
            <p:ph type="sldNum" sz="quarter" idx="40"/>
          </p:nvPr>
        </p:nvSpPr>
        <p:spPr/>
        <p:txBody>
          <a:bodyPr/>
          <a:lstStyle/>
          <a:p>
            <a:pPr>
              <a:defRPr/>
            </a:pPr>
            <a:fld id="{46425072-6E52-45A8-8A7E-A5B11BCA4176}" type="slidenum">
              <a:rPr lang="en-US" altLang="en-US" smtClean="0"/>
              <a:pPr>
                <a:defRPr/>
              </a:pPr>
              <a:t>41</a:t>
            </a:fld>
            <a:endParaRPr lang="en-US" altLang="en-US" dirty="0"/>
          </a:p>
        </p:txBody>
      </p:sp>
      <p:pic>
        <p:nvPicPr>
          <p:cNvPr id="3" name="Picture 2" descr="popov-8">
            <a:extLst>
              <a:ext uri="{FF2B5EF4-FFF2-40B4-BE49-F238E27FC236}">
                <a16:creationId xmlns:a16="http://schemas.microsoft.com/office/drawing/2014/main" id="{B332DB5D-68D6-3DAD-2EE0-20AB71CCFD1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1486" y="8610"/>
            <a:ext cx="8709025" cy="61388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 Box 3">
            <a:extLst>
              <a:ext uri="{FF2B5EF4-FFF2-40B4-BE49-F238E27FC236}">
                <a16:creationId xmlns:a16="http://schemas.microsoft.com/office/drawing/2014/main" id="{DA68ABF7-B02D-75F5-D092-698031EB8202}"/>
              </a:ext>
            </a:extLst>
          </p:cNvPr>
          <p:cNvSpPr txBox="1">
            <a:spLocks noChangeArrowheads="1"/>
          </p:cNvSpPr>
          <p:nvPr/>
        </p:nvSpPr>
        <p:spPr bwMode="auto">
          <a:xfrm>
            <a:off x="3251681" y="6163953"/>
            <a:ext cx="5688634"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b="1" u="sng" dirty="0"/>
              <a:t>Welded Flange – Bolted Web Detail</a:t>
            </a:r>
          </a:p>
        </p:txBody>
      </p:sp>
    </p:spTree>
    <p:extLst>
      <p:ext uri="{BB962C8B-B14F-4D97-AF65-F5344CB8AC3E}">
        <p14:creationId xmlns:p14="http://schemas.microsoft.com/office/powerpoint/2010/main" val="223463022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F4B3C9-F9E1-CB3D-AC9D-989B5DEECE9D}"/>
              </a:ext>
            </a:extLst>
          </p:cNvPr>
          <p:cNvSpPr>
            <a:spLocks noGrp="1"/>
          </p:cNvSpPr>
          <p:nvPr>
            <p:ph type="sldNum" sz="quarter" idx="40"/>
          </p:nvPr>
        </p:nvSpPr>
        <p:spPr/>
        <p:txBody>
          <a:bodyPr/>
          <a:lstStyle/>
          <a:p>
            <a:pPr>
              <a:defRPr/>
            </a:pPr>
            <a:fld id="{46425072-6E52-45A8-8A7E-A5B11BCA4176}" type="slidenum">
              <a:rPr lang="en-US" altLang="en-US" smtClean="0"/>
              <a:pPr>
                <a:defRPr/>
              </a:pPr>
              <a:t>42</a:t>
            </a:fld>
            <a:endParaRPr lang="en-US" altLang="en-US" dirty="0"/>
          </a:p>
        </p:txBody>
      </p:sp>
      <p:pic>
        <p:nvPicPr>
          <p:cNvPr id="3" name="Picture 2" descr="popov-10">
            <a:extLst>
              <a:ext uri="{FF2B5EF4-FFF2-40B4-BE49-F238E27FC236}">
                <a16:creationId xmlns:a16="http://schemas.microsoft.com/office/drawing/2014/main" id="{EC4DDF7C-B48C-08B4-FF21-8F791AEC382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1325" y="34925"/>
            <a:ext cx="8769350" cy="6788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8905742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5227C3-645B-3489-7C3D-4A2F41DC1025}"/>
              </a:ext>
            </a:extLst>
          </p:cNvPr>
          <p:cNvSpPr>
            <a:spLocks noGrp="1"/>
          </p:cNvSpPr>
          <p:nvPr>
            <p:ph type="sldNum" sz="quarter" idx="40"/>
          </p:nvPr>
        </p:nvSpPr>
        <p:spPr/>
        <p:txBody>
          <a:bodyPr/>
          <a:lstStyle/>
          <a:p>
            <a:pPr>
              <a:defRPr/>
            </a:pPr>
            <a:fld id="{46425072-6E52-45A8-8A7E-A5B11BCA4176}" type="slidenum">
              <a:rPr lang="en-US" altLang="en-US" smtClean="0"/>
              <a:pPr>
                <a:defRPr/>
              </a:pPr>
              <a:t>43</a:t>
            </a:fld>
            <a:endParaRPr lang="en-US" altLang="en-US" dirty="0"/>
          </a:p>
        </p:txBody>
      </p:sp>
      <p:pic>
        <p:nvPicPr>
          <p:cNvPr id="3" name="Picture 2" descr="popov-12">
            <a:extLst>
              <a:ext uri="{FF2B5EF4-FFF2-40B4-BE49-F238E27FC236}">
                <a16:creationId xmlns:a16="http://schemas.microsoft.com/office/drawing/2014/main" id="{824A0683-1EC4-70FA-DCFF-476BC609D1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16627" y="14418"/>
            <a:ext cx="9358745" cy="68435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682057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2878070-64CA-F6F5-4F93-42940BB51262}"/>
              </a:ext>
            </a:extLst>
          </p:cNvPr>
          <p:cNvSpPr>
            <a:spLocks noGrp="1"/>
          </p:cNvSpPr>
          <p:nvPr>
            <p:ph type="body" sz="quarter" idx="38"/>
          </p:nvPr>
        </p:nvSpPr>
        <p:spPr/>
        <p:txBody>
          <a:bodyPr/>
          <a:lstStyle/>
          <a:p>
            <a:pPr algn="l"/>
            <a:r>
              <a:rPr lang="en-US" dirty="0"/>
              <a:t>Observations from Initial UC Berkeley Tests</a:t>
            </a:r>
          </a:p>
        </p:txBody>
      </p:sp>
      <p:sp>
        <p:nvSpPr>
          <p:cNvPr id="3" name="Text Placeholder 2">
            <a:extLst>
              <a:ext uri="{FF2B5EF4-FFF2-40B4-BE49-F238E27FC236}">
                <a16:creationId xmlns:a16="http://schemas.microsoft.com/office/drawing/2014/main" id="{9A436BED-823D-7B4F-0F89-95BE4FCFF2D9}"/>
              </a:ext>
            </a:extLst>
          </p:cNvPr>
          <p:cNvSpPr>
            <a:spLocks noGrp="1"/>
          </p:cNvSpPr>
          <p:nvPr>
            <p:ph type="body" sz="quarter" idx="39"/>
          </p:nvPr>
        </p:nvSpPr>
        <p:spPr/>
        <p:txBody>
          <a:bodyPr/>
          <a:lstStyle/>
          <a:p>
            <a:pPr marL="457200" indent="-457200">
              <a:spcBef>
                <a:spcPts val="3000"/>
              </a:spcBef>
              <a:buFont typeface="Wingdings" panose="05000000000000000000" pitchFamily="2" charset="2"/>
              <a:buChar char="Ø"/>
            </a:pPr>
            <a:r>
              <a:rPr lang="en-US" dirty="0">
                <a:latin typeface="+mn-lt"/>
              </a:rPr>
              <a:t>Large ductility developed by all-welded connections.</a:t>
            </a:r>
          </a:p>
          <a:p>
            <a:pPr marL="457200" indent="-457200">
              <a:spcBef>
                <a:spcPts val="3000"/>
              </a:spcBef>
              <a:buFont typeface="Wingdings" panose="05000000000000000000" pitchFamily="2" charset="2"/>
              <a:buChar char="Ø"/>
            </a:pPr>
            <a:r>
              <a:rPr lang="en-US" dirty="0">
                <a:latin typeface="+mn-lt"/>
              </a:rPr>
              <a:t>Welded flange-bolted web connections developed less ductility but were viewed as still acceptable.</a:t>
            </a:r>
          </a:p>
        </p:txBody>
      </p:sp>
      <p:sp>
        <p:nvSpPr>
          <p:cNvPr id="4" name="Slide Number Placeholder 3">
            <a:extLst>
              <a:ext uri="{FF2B5EF4-FFF2-40B4-BE49-F238E27FC236}">
                <a16:creationId xmlns:a16="http://schemas.microsoft.com/office/drawing/2014/main" id="{2C03C0AF-2C53-54AC-4882-E3176EB234FE}"/>
              </a:ext>
            </a:extLst>
          </p:cNvPr>
          <p:cNvSpPr>
            <a:spLocks noGrp="1"/>
          </p:cNvSpPr>
          <p:nvPr>
            <p:ph type="sldNum" sz="quarter" idx="40"/>
          </p:nvPr>
        </p:nvSpPr>
        <p:spPr/>
        <p:txBody>
          <a:bodyPr/>
          <a:lstStyle/>
          <a:p>
            <a:pPr>
              <a:defRPr/>
            </a:pPr>
            <a:fld id="{46425072-6E52-45A8-8A7E-A5B11BCA4176}" type="slidenum">
              <a:rPr lang="en-US" altLang="en-US" smtClean="0"/>
              <a:pPr>
                <a:defRPr/>
              </a:pPr>
              <a:t>44</a:t>
            </a:fld>
            <a:endParaRPr lang="en-US" altLang="en-US" dirty="0"/>
          </a:p>
        </p:txBody>
      </p:sp>
    </p:spTree>
    <p:extLst>
      <p:ext uri="{BB962C8B-B14F-4D97-AF65-F5344CB8AC3E}">
        <p14:creationId xmlns:p14="http://schemas.microsoft.com/office/powerpoint/2010/main" val="23628383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DAA9660-44FA-17D1-9D4F-3F29888B71B8}"/>
              </a:ext>
            </a:extLst>
          </p:cNvPr>
          <p:cNvSpPr>
            <a:spLocks noGrp="1"/>
          </p:cNvSpPr>
          <p:nvPr>
            <p:ph type="body" sz="quarter" idx="38"/>
          </p:nvPr>
        </p:nvSpPr>
        <p:spPr/>
        <p:txBody>
          <a:bodyPr/>
          <a:lstStyle/>
          <a:p>
            <a:pPr algn="l"/>
            <a:r>
              <a:rPr lang="en-US" dirty="0"/>
              <a:t>Subsequent Test Programs</a:t>
            </a:r>
          </a:p>
        </p:txBody>
      </p:sp>
      <p:sp>
        <p:nvSpPr>
          <p:cNvPr id="3" name="Text Placeholder 2">
            <a:extLst>
              <a:ext uri="{FF2B5EF4-FFF2-40B4-BE49-F238E27FC236}">
                <a16:creationId xmlns:a16="http://schemas.microsoft.com/office/drawing/2014/main" id="{31F9FDBA-1354-EC45-39C0-744B30C79D38}"/>
              </a:ext>
            </a:extLst>
          </p:cNvPr>
          <p:cNvSpPr>
            <a:spLocks noGrp="1"/>
          </p:cNvSpPr>
          <p:nvPr>
            <p:ph type="body" sz="quarter" idx="39"/>
          </p:nvPr>
        </p:nvSpPr>
        <p:spPr/>
        <p:txBody>
          <a:bodyPr/>
          <a:lstStyle/>
          <a:p>
            <a:pPr marL="342900" indent="-342900">
              <a:spcBef>
                <a:spcPts val="1800"/>
              </a:spcBef>
              <a:buFont typeface="Arial" panose="020B0604020202020204" pitchFamily="34" charset="0"/>
              <a:buChar char="•"/>
            </a:pPr>
            <a:r>
              <a:rPr lang="en-US" sz="3200" dirty="0">
                <a:latin typeface="+mn-lt"/>
              </a:rPr>
              <a:t>Welded flange-bolted web connections showed highly variable performance.</a:t>
            </a:r>
          </a:p>
          <a:p>
            <a:pPr marL="342900" indent="-342900">
              <a:spcBef>
                <a:spcPts val="1800"/>
              </a:spcBef>
              <a:buFont typeface="Arial" panose="020B0604020202020204" pitchFamily="34" charset="0"/>
              <a:buChar char="•"/>
            </a:pPr>
            <a:r>
              <a:rPr lang="en-US" sz="3200" dirty="0">
                <a:latin typeface="+mn-lt"/>
              </a:rPr>
              <a:t>Typical failure modes: fracture at or near beam flange groove welds.</a:t>
            </a:r>
          </a:p>
          <a:p>
            <a:pPr marL="342900" indent="-342900">
              <a:spcBef>
                <a:spcPts val="1800"/>
              </a:spcBef>
              <a:buFont typeface="Arial" panose="020B0604020202020204" pitchFamily="34" charset="0"/>
              <a:buChar char="•"/>
            </a:pPr>
            <a:r>
              <a:rPr lang="en-US" sz="3200" dirty="0">
                <a:latin typeface="+mn-lt"/>
              </a:rPr>
              <a:t>A large number of laboratory tested connections did not develop adequate ductility in the beam prior to connection failure.</a:t>
            </a:r>
          </a:p>
        </p:txBody>
      </p:sp>
      <p:sp>
        <p:nvSpPr>
          <p:cNvPr id="4" name="Slide Number Placeholder 3">
            <a:extLst>
              <a:ext uri="{FF2B5EF4-FFF2-40B4-BE49-F238E27FC236}">
                <a16:creationId xmlns:a16="http://schemas.microsoft.com/office/drawing/2014/main" id="{A7438068-1F0B-8DAA-B25D-918847627027}"/>
              </a:ext>
            </a:extLst>
          </p:cNvPr>
          <p:cNvSpPr>
            <a:spLocks noGrp="1"/>
          </p:cNvSpPr>
          <p:nvPr>
            <p:ph type="sldNum" sz="quarter" idx="40"/>
          </p:nvPr>
        </p:nvSpPr>
        <p:spPr/>
        <p:txBody>
          <a:bodyPr/>
          <a:lstStyle/>
          <a:p>
            <a:pPr>
              <a:defRPr/>
            </a:pPr>
            <a:fld id="{46425072-6E52-45A8-8A7E-A5B11BCA4176}" type="slidenum">
              <a:rPr lang="en-US" altLang="en-US" smtClean="0"/>
              <a:pPr>
                <a:defRPr/>
              </a:pPr>
              <a:t>45</a:t>
            </a:fld>
            <a:endParaRPr lang="en-US" altLang="en-US" dirty="0"/>
          </a:p>
        </p:txBody>
      </p:sp>
    </p:spTree>
    <p:extLst>
      <p:ext uri="{BB962C8B-B14F-4D97-AF65-F5344CB8AC3E}">
        <p14:creationId xmlns:p14="http://schemas.microsoft.com/office/powerpoint/2010/main" val="19256486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E1F267-1AE7-0DF7-4425-5FBB92D0C071}"/>
              </a:ext>
            </a:extLst>
          </p:cNvPr>
          <p:cNvSpPr>
            <a:spLocks noGrp="1"/>
          </p:cNvSpPr>
          <p:nvPr>
            <p:ph type="sldNum" sz="quarter" idx="40"/>
          </p:nvPr>
        </p:nvSpPr>
        <p:spPr/>
        <p:txBody>
          <a:bodyPr/>
          <a:lstStyle/>
          <a:p>
            <a:pPr>
              <a:defRPr/>
            </a:pPr>
            <a:fld id="{46425072-6E52-45A8-8A7E-A5B11BCA4176}" type="slidenum">
              <a:rPr lang="en-US" altLang="en-US" smtClean="0"/>
              <a:pPr>
                <a:defRPr/>
              </a:pPr>
              <a:t>46</a:t>
            </a:fld>
            <a:endParaRPr lang="en-US" altLang="en-US" dirty="0"/>
          </a:p>
        </p:txBody>
      </p:sp>
      <p:pic>
        <p:nvPicPr>
          <p:cNvPr id="3" name="Picture 2" descr="pre-northridge test fracture">
            <a:extLst>
              <a:ext uri="{FF2B5EF4-FFF2-40B4-BE49-F238E27FC236}">
                <a16:creationId xmlns:a16="http://schemas.microsoft.com/office/drawing/2014/main" id="{492B53D4-2DB8-19C0-B7F7-652CB69916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8284" y="58316"/>
            <a:ext cx="9835431" cy="6741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129812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FBC213E-FDBA-8A68-5C5D-9033B8B84816}"/>
              </a:ext>
            </a:extLst>
          </p:cNvPr>
          <p:cNvSpPr>
            <a:spLocks noGrp="1"/>
          </p:cNvSpPr>
          <p:nvPr>
            <p:ph type="sldNum" sz="quarter" idx="40"/>
          </p:nvPr>
        </p:nvSpPr>
        <p:spPr/>
        <p:txBody>
          <a:bodyPr/>
          <a:lstStyle/>
          <a:p>
            <a:pPr>
              <a:defRPr/>
            </a:pPr>
            <a:fld id="{46425072-6E52-45A8-8A7E-A5B11BCA4176}" type="slidenum">
              <a:rPr lang="en-US" altLang="en-US" smtClean="0"/>
              <a:pPr>
                <a:defRPr/>
              </a:pPr>
              <a:t>47</a:t>
            </a:fld>
            <a:endParaRPr lang="en-US" altLang="en-US" dirty="0"/>
          </a:p>
        </p:txBody>
      </p:sp>
      <p:pic>
        <p:nvPicPr>
          <p:cNvPr id="3" name="Picture 2" descr="pre-northridge test fracture-2">
            <a:extLst>
              <a:ext uri="{FF2B5EF4-FFF2-40B4-BE49-F238E27FC236}">
                <a16:creationId xmlns:a16="http://schemas.microsoft.com/office/drawing/2014/main" id="{BE1F6C28-0BE1-1832-2104-6D23D5FEA12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6" y="56748"/>
            <a:ext cx="10128448" cy="67445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648618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8AF12D9-EB29-A32E-0974-69D7840EE7AD}"/>
              </a:ext>
            </a:extLst>
          </p:cNvPr>
          <p:cNvSpPr>
            <a:spLocks noGrp="1"/>
          </p:cNvSpPr>
          <p:nvPr>
            <p:ph type="sldNum" sz="quarter" idx="40"/>
          </p:nvPr>
        </p:nvSpPr>
        <p:spPr/>
        <p:txBody>
          <a:bodyPr/>
          <a:lstStyle/>
          <a:p>
            <a:pPr>
              <a:defRPr/>
            </a:pPr>
            <a:fld id="{46425072-6E52-45A8-8A7E-A5B11BCA4176}" type="slidenum">
              <a:rPr lang="en-US" altLang="en-US" smtClean="0"/>
              <a:pPr>
                <a:defRPr/>
              </a:pPr>
              <a:t>48</a:t>
            </a:fld>
            <a:endParaRPr lang="en-US" altLang="en-US" dirty="0"/>
          </a:p>
        </p:txBody>
      </p:sp>
      <p:pic>
        <p:nvPicPr>
          <p:cNvPr id="3" name="Picture 2">
            <a:extLst>
              <a:ext uri="{FF2B5EF4-FFF2-40B4-BE49-F238E27FC236}">
                <a16:creationId xmlns:a16="http://schemas.microsoft.com/office/drawing/2014/main" id="{33DC0DAC-E816-2E72-8763-93F462D8AF65}"/>
              </a:ext>
            </a:extLst>
          </p:cNvPr>
          <p:cNvPicPr>
            <a:picLocks noChangeAspect="1" noChangeArrowheads="1"/>
          </p:cNvPicPr>
          <p:nvPr/>
        </p:nvPicPr>
        <p:blipFill>
          <a:blip r:embed="rId3">
            <a:duotone>
              <a:schemeClr val="accent3">
                <a:shade val="45000"/>
                <a:satMod val="135000"/>
              </a:schemeClr>
              <a:prstClr val="white"/>
            </a:duotone>
            <a:extLst>
              <a:ext uri="{28A0092B-C50C-407E-A947-70E740481C1C}">
                <a14:useLocalDpi xmlns:a14="http://schemas.microsoft.com/office/drawing/2010/main" val="0"/>
              </a:ext>
            </a:extLst>
          </a:blip>
          <a:srcRect/>
          <a:stretch>
            <a:fillRect/>
          </a:stretch>
        </p:blipFill>
        <p:spPr bwMode="invGray">
          <a:xfrm>
            <a:off x="1704659" y="50665"/>
            <a:ext cx="8782681" cy="6756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7526">
                <a:solidFill>
                  <a:srgbClr val="FF33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extLst>
      <p:ext uri="{BB962C8B-B14F-4D97-AF65-F5344CB8AC3E}">
        <p14:creationId xmlns:p14="http://schemas.microsoft.com/office/powerpoint/2010/main" val="362473948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AECDE-AF68-B917-8173-8D867C732AD7}"/>
              </a:ext>
            </a:extLst>
          </p:cNvPr>
          <p:cNvSpPr>
            <a:spLocks noGrp="1"/>
          </p:cNvSpPr>
          <p:nvPr>
            <p:ph type="body" sz="quarter" idx="38"/>
          </p:nvPr>
        </p:nvSpPr>
        <p:spPr/>
        <p:txBody>
          <a:bodyPr/>
          <a:lstStyle/>
          <a:p>
            <a:pPr algn="l"/>
            <a:r>
              <a:rPr lang="en-US" sz="3400" dirty="0"/>
              <a:t>Summary of Testing Prior to Northridge Earthquake</a:t>
            </a:r>
          </a:p>
        </p:txBody>
      </p:sp>
      <p:sp>
        <p:nvSpPr>
          <p:cNvPr id="3" name="Text Placeholder 2">
            <a:extLst>
              <a:ext uri="{FF2B5EF4-FFF2-40B4-BE49-F238E27FC236}">
                <a16:creationId xmlns:a16="http://schemas.microsoft.com/office/drawing/2014/main" id="{135C79DC-840F-46D2-5B3F-719E32EA2677}"/>
              </a:ext>
            </a:extLst>
          </p:cNvPr>
          <p:cNvSpPr>
            <a:spLocks noGrp="1"/>
          </p:cNvSpPr>
          <p:nvPr>
            <p:ph type="body" sz="quarter" idx="39"/>
          </p:nvPr>
        </p:nvSpPr>
        <p:spPr/>
        <p:txBody>
          <a:bodyPr/>
          <a:lstStyle/>
          <a:p>
            <a:pPr marL="342900" indent="-342900">
              <a:spcBef>
                <a:spcPts val="2400"/>
              </a:spcBef>
              <a:buFont typeface="Arial" panose="020B0604020202020204" pitchFamily="34" charset="0"/>
              <a:buChar char="•"/>
            </a:pPr>
            <a:r>
              <a:rPr lang="en-US" sz="3200" dirty="0">
                <a:latin typeface="+mn-lt"/>
              </a:rPr>
              <a:t>Welded flange – bolted web connection showed highly variable performance</a:t>
            </a:r>
          </a:p>
          <a:p>
            <a:pPr marL="342900" indent="-342900">
              <a:spcBef>
                <a:spcPts val="2400"/>
              </a:spcBef>
              <a:buFont typeface="Arial" panose="020B0604020202020204" pitchFamily="34" charset="0"/>
              <a:buChar char="•"/>
            </a:pPr>
            <a:r>
              <a:rPr lang="en-US" sz="3200" dirty="0">
                <a:latin typeface="+mn-lt"/>
              </a:rPr>
              <a:t>Many connections failed in laboratory with little or no ductility</a:t>
            </a:r>
          </a:p>
          <a:p>
            <a:endParaRPr lang="en-US" dirty="0">
              <a:latin typeface="+mn-lt"/>
            </a:endParaRPr>
          </a:p>
        </p:txBody>
      </p:sp>
      <p:sp>
        <p:nvSpPr>
          <p:cNvPr id="4" name="Slide Number Placeholder 3">
            <a:extLst>
              <a:ext uri="{FF2B5EF4-FFF2-40B4-BE49-F238E27FC236}">
                <a16:creationId xmlns:a16="http://schemas.microsoft.com/office/drawing/2014/main" id="{72D5B485-0D0C-6158-CAB5-C505439351DC}"/>
              </a:ext>
            </a:extLst>
          </p:cNvPr>
          <p:cNvSpPr>
            <a:spLocks noGrp="1"/>
          </p:cNvSpPr>
          <p:nvPr>
            <p:ph type="sldNum" sz="quarter" idx="40"/>
          </p:nvPr>
        </p:nvSpPr>
        <p:spPr/>
        <p:txBody>
          <a:bodyPr/>
          <a:lstStyle/>
          <a:p>
            <a:pPr>
              <a:defRPr/>
            </a:pPr>
            <a:fld id="{46425072-6E52-45A8-8A7E-A5B11BCA4176}" type="slidenum">
              <a:rPr lang="en-US" altLang="en-US" smtClean="0"/>
              <a:pPr>
                <a:defRPr/>
              </a:pPr>
              <a:t>49</a:t>
            </a:fld>
            <a:endParaRPr lang="en-US" altLang="en-US" dirty="0"/>
          </a:p>
        </p:txBody>
      </p:sp>
    </p:spTree>
    <p:extLst>
      <p:ext uri="{BB962C8B-B14F-4D97-AF65-F5344CB8AC3E}">
        <p14:creationId xmlns:p14="http://schemas.microsoft.com/office/powerpoint/2010/main" val="14820074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7B94AC-DBB3-7877-5419-46CC0FF8C659}"/>
              </a:ext>
            </a:extLst>
          </p:cNvPr>
          <p:cNvSpPr>
            <a:spLocks noGrp="1"/>
          </p:cNvSpPr>
          <p:nvPr>
            <p:ph type="body" sz="quarter" idx="12"/>
          </p:nvPr>
        </p:nvSpPr>
        <p:spPr>
          <a:xfrm>
            <a:off x="693105" y="1124745"/>
            <a:ext cx="10945216" cy="2808312"/>
          </a:xfrm>
        </p:spPr>
        <p:txBody>
          <a:bodyPr/>
          <a:lstStyle/>
          <a:p>
            <a:r>
              <a:rPr lang="en-US" altLang="en-US" sz="2400" dirty="0">
                <a:latin typeface="+mn-lt"/>
              </a:rPr>
              <a:t>Beams and columns with moment resisting connections; resist lateral forces by flexure and shear in beams and columns</a:t>
            </a:r>
          </a:p>
          <a:p>
            <a:endParaRPr lang="en-US" altLang="en-US" sz="2400" dirty="0">
              <a:latin typeface="+mn-lt"/>
            </a:endParaRPr>
          </a:p>
          <a:p>
            <a:r>
              <a:rPr lang="en-US" altLang="en-US" sz="2400" dirty="0">
                <a:latin typeface="+mn-lt"/>
              </a:rPr>
              <a:t>Develop ductility by:</a:t>
            </a:r>
          </a:p>
          <a:p>
            <a:pPr marL="342900" indent="-342900">
              <a:buFont typeface="Arial" panose="020B0604020202020204" pitchFamily="34" charset="0"/>
              <a:buChar char="•"/>
            </a:pPr>
            <a:r>
              <a:rPr lang="en-US" altLang="en-US" sz="2400" dirty="0">
                <a:latin typeface="+mn-lt"/>
              </a:rPr>
              <a:t>Flexural yielding of beams</a:t>
            </a:r>
          </a:p>
          <a:p>
            <a:pPr marL="342900" indent="-342900">
              <a:buFont typeface="Arial" panose="020B0604020202020204" pitchFamily="34" charset="0"/>
              <a:buChar char="•"/>
            </a:pPr>
            <a:r>
              <a:rPr lang="en-US" altLang="en-US" sz="2400" dirty="0">
                <a:latin typeface="+mn-lt"/>
              </a:rPr>
              <a:t>Shear yielding of column panel zones</a:t>
            </a:r>
          </a:p>
          <a:p>
            <a:pPr marL="342900" indent="-342900">
              <a:buFont typeface="Arial" panose="020B0604020202020204" pitchFamily="34" charset="0"/>
              <a:buChar char="•"/>
            </a:pPr>
            <a:r>
              <a:rPr lang="en-US" altLang="en-US" sz="2400" dirty="0">
                <a:latin typeface="+mn-lt"/>
              </a:rPr>
              <a:t>Flexural yielding of columns</a:t>
            </a:r>
            <a:endParaRPr lang="en-US" altLang="en-US" sz="2400" u="sng" dirty="0">
              <a:latin typeface="+mn-lt"/>
            </a:endParaRPr>
          </a:p>
        </p:txBody>
      </p:sp>
      <p:sp>
        <p:nvSpPr>
          <p:cNvPr id="3" name="Text Placeholder 2">
            <a:extLst>
              <a:ext uri="{FF2B5EF4-FFF2-40B4-BE49-F238E27FC236}">
                <a16:creationId xmlns:a16="http://schemas.microsoft.com/office/drawing/2014/main" id="{ED9E1B40-704E-6133-ECE1-90DEAA862CDC}"/>
              </a:ext>
            </a:extLst>
          </p:cNvPr>
          <p:cNvSpPr>
            <a:spLocks noGrp="1"/>
          </p:cNvSpPr>
          <p:nvPr>
            <p:ph type="body" sz="quarter" idx="38"/>
          </p:nvPr>
        </p:nvSpPr>
        <p:spPr/>
        <p:txBody>
          <a:bodyPr/>
          <a:lstStyle/>
          <a:p>
            <a:r>
              <a:rPr lang="en-US" dirty="0"/>
              <a:t>Moment Resisting Frame (MRF)</a:t>
            </a:r>
          </a:p>
        </p:txBody>
      </p:sp>
      <p:sp>
        <p:nvSpPr>
          <p:cNvPr id="4" name="Slide Number Placeholder 3">
            <a:extLst>
              <a:ext uri="{FF2B5EF4-FFF2-40B4-BE49-F238E27FC236}">
                <a16:creationId xmlns:a16="http://schemas.microsoft.com/office/drawing/2014/main" id="{153598CF-5B34-2652-00D1-868165F797E3}"/>
              </a:ext>
            </a:extLst>
          </p:cNvPr>
          <p:cNvSpPr>
            <a:spLocks noGrp="1"/>
          </p:cNvSpPr>
          <p:nvPr>
            <p:ph type="sldNum" sz="quarter" idx="40"/>
          </p:nvPr>
        </p:nvSpPr>
        <p:spPr/>
        <p:txBody>
          <a:bodyPr/>
          <a:lstStyle/>
          <a:p>
            <a:pPr>
              <a:defRPr/>
            </a:pPr>
            <a:fld id="{6E117181-2254-4C4E-B84D-C4647DF99217}" type="slidenum">
              <a:rPr lang="en-US" altLang="en-US" smtClean="0"/>
              <a:pPr>
                <a:defRPr/>
              </a:pPr>
              <a:t>5</a:t>
            </a:fld>
            <a:endParaRPr lang="en-US" altLang="en-US" dirty="0"/>
          </a:p>
        </p:txBody>
      </p:sp>
      <p:sp>
        <p:nvSpPr>
          <p:cNvPr id="5" name="TextBox 4">
            <a:extLst>
              <a:ext uri="{FF2B5EF4-FFF2-40B4-BE49-F238E27FC236}">
                <a16:creationId xmlns:a16="http://schemas.microsoft.com/office/drawing/2014/main" id="{941BCAA8-E2E8-B1B4-9AB6-08B8060F8D2A}"/>
              </a:ext>
            </a:extLst>
          </p:cNvPr>
          <p:cNvSpPr txBox="1"/>
          <p:nvPr/>
        </p:nvSpPr>
        <p:spPr>
          <a:xfrm>
            <a:off x="693106" y="4178056"/>
            <a:ext cx="4466790" cy="1951496"/>
          </a:xfrm>
          <a:prstGeom prst="rect">
            <a:avLst/>
          </a:prstGeom>
          <a:noFill/>
        </p:spPr>
        <p:txBody>
          <a:bodyPr wrap="square" rtlCol="0">
            <a:spAutoFit/>
          </a:bodyPr>
          <a:lstStyle/>
          <a:p>
            <a:pPr>
              <a:lnSpc>
                <a:spcPct val="150000"/>
              </a:lnSpc>
            </a:pPr>
            <a:r>
              <a:rPr lang="en-US" sz="2800" b="1" u="sng" dirty="0"/>
              <a:t>Advantages</a:t>
            </a:r>
          </a:p>
          <a:p>
            <a:pPr marL="285750" indent="-285750">
              <a:lnSpc>
                <a:spcPct val="150000"/>
              </a:lnSpc>
              <a:buFont typeface="Wingdings" panose="05000000000000000000" pitchFamily="2" charset="2"/>
              <a:buChar char="ü"/>
            </a:pPr>
            <a:r>
              <a:rPr lang="en-US" sz="2800" dirty="0"/>
              <a:t>Architectural Versatility</a:t>
            </a:r>
          </a:p>
          <a:p>
            <a:pPr marL="285750" indent="-285750">
              <a:lnSpc>
                <a:spcPct val="150000"/>
              </a:lnSpc>
              <a:buFont typeface="Wingdings" panose="05000000000000000000" pitchFamily="2" charset="2"/>
              <a:buChar char="ü"/>
            </a:pPr>
            <a:r>
              <a:rPr lang="en-US" sz="2800" dirty="0"/>
              <a:t>High Ductility and Safety</a:t>
            </a:r>
          </a:p>
        </p:txBody>
      </p:sp>
      <p:sp>
        <p:nvSpPr>
          <p:cNvPr id="6" name="TextBox 5">
            <a:extLst>
              <a:ext uri="{FF2B5EF4-FFF2-40B4-BE49-F238E27FC236}">
                <a16:creationId xmlns:a16="http://schemas.microsoft.com/office/drawing/2014/main" id="{D84ED4D3-5915-403A-808E-D2BF9F0E69B9}"/>
              </a:ext>
            </a:extLst>
          </p:cNvPr>
          <p:cNvSpPr txBox="1"/>
          <p:nvPr/>
        </p:nvSpPr>
        <p:spPr>
          <a:xfrm>
            <a:off x="6168008" y="4293096"/>
            <a:ext cx="5330887" cy="1305165"/>
          </a:xfrm>
          <a:prstGeom prst="rect">
            <a:avLst/>
          </a:prstGeom>
          <a:noFill/>
        </p:spPr>
        <p:txBody>
          <a:bodyPr wrap="square" rtlCol="0">
            <a:spAutoFit/>
          </a:bodyPr>
          <a:lstStyle/>
          <a:p>
            <a:pPr>
              <a:lnSpc>
                <a:spcPct val="150000"/>
              </a:lnSpc>
            </a:pPr>
            <a:r>
              <a:rPr lang="en-US" sz="2800" b="1" u="sng" dirty="0"/>
              <a:t>Disadvantages</a:t>
            </a:r>
          </a:p>
          <a:p>
            <a:pPr marL="342900" indent="-342900">
              <a:lnSpc>
                <a:spcPct val="150000"/>
              </a:lnSpc>
              <a:buFont typeface="Arial" panose="020B0604020202020204" pitchFamily="34" charset="0"/>
              <a:buChar char="-"/>
            </a:pPr>
            <a:r>
              <a:rPr lang="en-US" sz="2800" dirty="0"/>
              <a:t>Low Elastic Stiffness</a:t>
            </a:r>
          </a:p>
        </p:txBody>
      </p:sp>
    </p:spTree>
    <p:extLst>
      <p:ext uri="{BB962C8B-B14F-4D97-AF65-F5344CB8AC3E}">
        <p14:creationId xmlns:p14="http://schemas.microsoft.com/office/powerpoint/2010/main" val="4104928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B01FC402-A0FF-F09D-5823-CDB3FF90AF1D}"/>
              </a:ext>
            </a:extLst>
          </p:cNvPr>
          <p:cNvSpPr>
            <a:spLocks noGrp="1"/>
          </p:cNvSpPr>
          <p:nvPr>
            <p:ph type="body" sz="quarter" idx="38"/>
          </p:nvPr>
        </p:nvSpPr>
        <p:spPr/>
        <p:txBody>
          <a:bodyPr/>
          <a:lstStyle/>
          <a:p>
            <a:r>
              <a:rPr lang="en-US" sz="3200" dirty="0"/>
              <a:t>1994 Northridge Earthquake</a:t>
            </a:r>
          </a:p>
        </p:txBody>
      </p:sp>
      <p:sp>
        <p:nvSpPr>
          <p:cNvPr id="4" name="Slide Number Placeholder 3">
            <a:extLst>
              <a:ext uri="{FF2B5EF4-FFF2-40B4-BE49-F238E27FC236}">
                <a16:creationId xmlns:a16="http://schemas.microsoft.com/office/drawing/2014/main" id="{08CD2781-5803-7CB8-1711-2D5F7C85EC9A}"/>
              </a:ext>
            </a:extLst>
          </p:cNvPr>
          <p:cNvSpPr>
            <a:spLocks noGrp="1"/>
          </p:cNvSpPr>
          <p:nvPr>
            <p:ph type="sldNum" sz="quarter" idx="40"/>
          </p:nvPr>
        </p:nvSpPr>
        <p:spPr/>
        <p:txBody>
          <a:bodyPr/>
          <a:lstStyle/>
          <a:p>
            <a:pPr>
              <a:defRPr/>
            </a:pPr>
            <a:fld id="{6E117181-2254-4C4E-B84D-C4647DF99217}" type="slidenum">
              <a:rPr lang="en-US" altLang="en-US" smtClean="0"/>
              <a:pPr>
                <a:defRPr/>
              </a:pPr>
              <a:t>50</a:t>
            </a:fld>
            <a:endParaRPr lang="en-US" altLang="en-US" dirty="0"/>
          </a:p>
        </p:txBody>
      </p:sp>
      <p:sp>
        <p:nvSpPr>
          <p:cNvPr id="5" name="Rectangle 3">
            <a:extLst>
              <a:ext uri="{FF2B5EF4-FFF2-40B4-BE49-F238E27FC236}">
                <a16:creationId xmlns:a16="http://schemas.microsoft.com/office/drawing/2014/main" id="{C7C4AA01-5A99-38EC-E7A3-CE93768BBD62}"/>
              </a:ext>
            </a:extLst>
          </p:cNvPr>
          <p:cNvSpPr txBox="1">
            <a:spLocks noChangeArrowheads="1"/>
          </p:cNvSpPr>
          <p:nvPr/>
        </p:nvSpPr>
        <p:spPr>
          <a:xfrm>
            <a:off x="2633004" y="5513286"/>
            <a:ext cx="6925991" cy="864096"/>
          </a:xfrm>
          <a:prstGeom prst="rect">
            <a:avLst/>
          </a:prstGeom>
        </p:spPr>
        <p:txBody>
          <a:bodyPr vert="horz" lIns="91440" tIns="45720" rIns="91440" bIns="45720" rtlCol="0">
            <a:normAutofit/>
          </a:bodyPr>
          <a:lstStyle>
            <a:lvl1pPr marL="0" indent="0" algn="l" defTabSz="457200" rtl="0" eaLnBrk="1" latinLnBrk="0" hangingPunct="1">
              <a:spcBef>
                <a:spcPct val="20000"/>
              </a:spcBef>
              <a:buFontTx/>
              <a:buNone/>
              <a:defRPr sz="2400" b="1" kern="1200">
                <a:solidFill>
                  <a:schemeClr val="tx1"/>
                </a:solidFill>
                <a:latin typeface="Arial" panose="020B0604020202020204" pitchFamily="34" charset="0"/>
                <a:ea typeface="+mn-ea"/>
                <a:cs typeface="Arial" panose="020B0604020202020204" pitchFamily="34" charset="0"/>
              </a:defRPr>
            </a:lvl1pPr>
            <a:lvl2pPr marL="742950" indent="-28575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2pPr>
            <a:lvl3pPr marL="11430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3pPr>
            <a:lvl4pPr marL="16002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4pPr>
            <a:lvl5pPr marL="2057400" indent="-228600" algn="l" defTabSz="457200" rtl="0" eaLnBrk="1" latinLnBrk="0" hangingPunct="1">
              <a:spcBef>
                <a:spcPct val="20000"/>
              </a:spcBef>
              <a:buFont typeface="Arial"/>
              <a:buChar char="»"/>
              <a:defRPr sz="2000" kern="1200">
                <a:solidFill>
                  <a:schemeClr val="bg1">
                    <a:lumMod val="50000"/>
                  </a:schemeClr>
                </a:solidFill>
                <a:latin typeface="Calibri Light" panose="020F0302020204030204" pitchFamily="34" charset="0"/>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lgn="ctr"/>
            <a:r>
              <a:rPr lang="en-US" altLang="en-US" b="0" dirty="0"/>
              <a:t>Widespread failure of welded flange - bolted web moment connections</a:t>
            </a:r>
          </a:p>
        </p:txBody>
      </p:sp>
      <p:pic>
        <p:nvPicPr>
          <p:cNvPr id="6" name="Picture 4" descr="damage1">
            <a:extLst>
              <a:ext uri="{FF2B5EF4-FFF2-40B4-BE49-F238E27FC236}">
                <a16:creationId xmlns:a16="http://schemas.microsoft.com/office/drawing/2014/main" id="{6E39B6BB-288F-21DF-B8C1-0BB563BA41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473" y="1179910"/>
            <a:ext cx="5499054" cy="42282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53640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AD8F0-305D-E199-6B5E-396DB21D9420}"/>
              </a:ext>
            </a:extLst>
          </p:cNvPr>
          <p:cNvSpPr>
            <a:spLocks noGrp="1"/>
          </p:cNvSpPr>
          <p:nvPr>
            <p:ph type="body" sz="quarter" idx="12"/>
          </p:nvPr>
        </p:nvSpPr>
        <p:spPr/>
        <p:txBody>
          <a:bodyPr/>
          <a:lstStyle/>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January 17, 1994</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Magnitude = 6.8</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Epicenter at Northridge - San Fernando Valley</a:t>
            </a:r>
            <a:br>
              <a:rPr kumimoji="0" lang="en-US" sz="2800" b="0" i="0" u="none" strike="noStrike" kern="1200" cap="none" spc="0" normalizeH="0" baseline="0" noProof="0" dirty="0">
                <a:ln>
                  <a:noFill/>
                </a:ln>
                <a:solidFill>
                  <a:prstClr val="black"/>
                </a:solidFill>
                <a:effectLst/>
                <a:uLnTx/>
                <a:uFillTx/>
                <a:latin typeface="Arial"/>
                <a:ea typeface="+mn-ea"/>
                <a:cs typeface="Calibri Light"/>
              </a:rPr>
            </a:br>
            <a:r>
              <a:rPr kumimoji="0" lang="en-US" sz="2800" b="0" i="0" u="none" strike="noStrike" kern="1200" cap="none" spc="0" normalizeH="0" baseline="0" noProof="0" dirty="0">
                <a:ln>
                  <a:noFill/>
                </a:ln>
                <a:solidFill>
                  <a:prstClr val="black"/>
                </a:solidFill>
                <a:effectLst/>
                <a:uLnTx/>
                <a:uFillTx/>
                <a:latin typeface="Arial"/>
                <a:ea typeface="+mn-ea"/>
                <a:cs typeface="Calibri Light"/>
              </a:rPr>
              <a:t>(Los Angeles area)</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Fatalities:  58</a:t>
            </a:r>
          </a:p>
          <a:p>
            <a:pPr marL="342900" marR="0" lvl="0" indent="-34290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Estimated Damage Cost:  $20 Billion</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400" b="0" i="0" u="none" strike="noStrike" kern="1200" cap="none" spc="0" normalizeH="0" baseline="0" noProof="0" dirty="0">
              <a:ln>
                <a:noFill/>
              </a:ln>
              <a:solidFill>
                <a:prstClr val="black"/>
              </a:solidFill>
              <a:effectLst/>
              <a:uLnTx/>
              <a:uFillTx/>
              <a:latin typeface="Arial"/>
              <a:ea typeface="+mn-ea"/>
              <a:cs typeface="Calibri Light"/>
            </a:endParaRPr>
          </a:p>
          <a:p>
            <a:endParaRPr lang="en-US" sz="2400" dirty="0"/>
          </a:p>
        </p:txBody>
      </p:sp>
      <p:sp>
        <p:nvSpPr>
          <p:cNvPr id="3" name="Text Placeholder 2">
            <a:extLst>
              <a:ext uri="{FF2B5EF4-FFF2-40B4-BE49-F238E27FC236}">
                <a16:creationId xmlns:a16="http://schemas.microsoft.com/office/drawing/2014/main" id="{29EF34A1-6038-EDAB-BBC7-11B2F615AC8B}"/>
              </a:ext>
            </a:extLst>
          </p:cNvPr>
          <p:cNvSpPr>
            <a:spLocks noGrp="1"/>
          </p:cNvSpPr>
          <p:nvPr>
            <p:ph type="body" sz="quarter" idx="38"/>
          </p:nvPr>
        </p:nvSpPr>
        <p:spPr/>
        <p:txBody>
          <a:bodyPr/>
          <a:lstStyle/>
          <a:p>
            <a:r>
              <a:rPr lang="en-US" sz="3200" dirty="0"/>
              <a:t>1994 Northridge Earthquake</a:t>
            </a:r>
          </a:p>
        </p:txBody>
      </p:sp>
      <p:sp>
        <p:nvSpPr>
          <p:cNvPr id="4" name="Slide Number Placeholder 3">
            <a:extLst>
              <a:ext uri="{FF2B5EF4-FFF2-40B4-BE49-F238E27FC236}">
                <a16:creationId xmlns:a16="http://schemas.microsoft.com/office/drawing/2014/main" id="{A8A04A99-243E-05A0-0B0D-2A22BDF794C5}"/>
              </a:ext>
            </a:extLst>
          </p:cNvPr>
          <p:cNvSpPr>
            <a:spLocks noGrp="1"/>
          </p:cNvSpPr>
          <p:nvPr>
            <p:ph type="sldNum" sz="quarter" idx="40"/>
          </p:nvPr>
        </p:nvSpPr>
        <p:spPr/>
        <p:txBody>
          <a:bodyPr/>
          <a:lstStyle/>
          <a:p>
            <a:pPr>
              <a:defRPr/>
            </a:pPr>
            <a:fld id="{6E117181-2254-4C4E-B84D-C4647DF99217}" type="slidenum">
              <a:rPr lang="en-US" altLang="en-US" smtClean="0"/>
              <a:pPr>
                <a:defRPr/>
              </a:pPr>
              <a:t>51</a:t>
            </a:fld>
            <a:endParaRPr lang="en-US" altLang="en-US" dirty="0"/>
          </a:p>
        </p:txBody>
      </p:sp>
    </p:spTree>
    <p:extLst>
      <p:ext uri="{BB962C8B-B14F-4D97-AF65-F5344CB8AC3E}">
        <p14:creationId xmlns:p14="http://schemas.microsoft.com/office/powerpoint/2010/main" val="106766974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64AD8F0-305D-E199-6B5E-396DB21D9420}"/>
              </a:ext>
            </a:extLst>
          </p:cNvPr>
          <p:cNvSpPr>
            <a:spLocks noGrp="1"/>
          </p:cNvSpPr>
          <p:nvPr>
            <p:ph type="body" sz="quarter" idx="12"/>
          </p:nvPr>
        </p:nvSpPr>
        <p:spPr>
          <a:xfrm>
            <a:off x="693105" y="1556792"/>
            <a:ext cx="10945216" cy="4603427"/>
          </a:xfrm>
        </p:spPr>
        <p:txBody>
          <a:bodyPr/>
          <a:lstStyle/>
          <a:p>
            <a:pPr marL="342900" indent="-342900">
              <a:spcBef>
                <a:spcPts val="2400"/>
              </a:spcBef>
              <a:buFont typeface="Wingdings" panose="05000000000000000000" pitchFamily="2" charset="2"/>
              <a:buChar char="Ø"/>
            </a:pPr>
            <a:r>
              <a:rPr lang="en-US" sz="2800" dirty="0">
                <a:latin typeface="+mn-lt"/>
              </a:rPr>
              <a:t>Sylmar:					0.91g H		0.60g V</a:t>
            </a:r>
          </a:p>
          <a:p>
            <a:pPr marL="342900" indent="-342900">
              <a:spcBef>
                <a:spcPts val="2400"/>
              </a:spcBef>
              <a:buFont typeface="Wingdings" panose="05000000000000000000" pitchFamily="2" charset="2"/>
              <a:buChar char="Ø"/>
            </a:pPr>
            <a:r>
              <a:rPr lang="en-US" sz="2800" dirty="0">
                <a:latin typeface="+mn-lt"/>
              </a:rPr>
              <a:t>Sherman Oaks:		0.46g H		0.18g V</a:t>
            </a:r>
          </a:p>
          <a:p>
            <a:pPr marL="342900" indent="-342900">
              <a:spcBef>
                <a:spcPts val="2400"/>
              </a:spcBef>
              <a:buFont typeface="Wingdings" panose="05000000000000000000" pitchFamily="2" charset="2"/>
              <a:buChar char="Ø"/>
            </a:pPr>
            <a:r>
              <a:rPr lang="en-US" sz="2800" dirty="0">
                <a:latin typeface="+mn-lt"/>
              </a:rPr>
              <a:t>Granada Hills:			0.62g H		0.40g V</a:t>
            </a:r>
          </a:p>
          <a:p>
            <a:pPr marL="342900" indent="-342900">
              <a:spcBef>
                <a:spcPts val="2400"/>
              </a:spcBef>
              <a:buFont typeface="Wingdings" panose="05000000000000000000" pitchFamily="2" charset="2"/>
              <a:buChar char="Ø"/>
            </a:pPr>
            <a:r>
              <a:rPr lang="en-US" sz="2800" dirty="0">
                <a:latin typeface="+mn-lt"/>
              </a:rPr>
              <a:t>Santa Monica:			0.93g H		0.25g V</a:t>
            </a:r>
          </a:p>
          <a:p>
            <a:pPr marL="342900" indent="-342900">
              <a:spcBef>
                <a:spcPts val="2400"/>
              </a:spcBef>
              <a:buFont typeface="Wingdings" panose="05000000000000000000" pitchFamily="2" charset="2"/>
              <a:buChar char="Ø"/>
            </a:pPr>
            <a:r>
              <a:rPr lang="en-US" sz="2800" dirty="0">
                <a:latin typeface="+mn-lt"/>
              </a:rPr>
              <a:t>North Hollywood:		0.33g H		0.15g V</a:t>
            </a:r>
          </a:p>
        </p:txBody>
      </p:sp>
      <p:sp>
        <p:nvSpPr>
          <p:cNvPr id="3" name="Text Placeholder 2">
            <a:extLst>
              <a:ext uri="{FF2B5EF4-FFF2-40B4-BE49-F238E27FC236}">
                <a16:creationId xmlns:a16="http://schemas.microsoft.com/office/drawing/2014/main" id="{29EF34A1-6038-EDAB-BBC7-11B2F615AC8B}"/>
              </a:ext>
            </a:extLst>
          </p:cNvPr>
          <p:cNvSpPr>
            <a:spLocks noGrp="1"/>
          </p:cNvSpPr>
          <p:nvPr>
            <p:ph type="body" sz="quarter" idx="38"/>
          </p:nvPr>
        </p:nvSpPr>
        <p:spPr/>
        <p:txBody>
          <a:bodyPr/>
          <a:lstStyle/>
          <a:p>
            <a:r>
              <a:rPr lang="en-US" sz="3200" dirty="0"/>
              <a:t>Northridge - Ground Accelerations</a:t>
            </a:r>
          </a:p>
        </p:txBody>
      </p:sp>
      <p:sp>
        <p:nvSpPr>
          <p:cNvPr id="4" name="Slide Number Placeholder 3">
            <a:extLst>
              <a:ext uri="{FF2B5EF4-FFF2-40B4-BE49-F238E27FC236}">
                <a16:creationId xmlns:a16="http://schemas.microsoft.com/office/drawing/2014/main" id="{A8A04A99-243E-05A0-0B0D-2A22BDF794C5}"/>
              </a:ext>
            </a:extLst>
          </p:cNvPr>
          <p:cNvSpPr>
            <a:spLocks noGrp="1"/>
          </p:cNvSpPr>
          <p:nvPr>
            <p:ph type="sldNum" sz="quarter" idx="40"/>
          </p:nvPr>
        </p:nvSpPr>
        <p:spPr/>
        <p:txBody>
          <a:bodyPr/>
          <a:lstStyle/>
          <a:p>
            <a:pPr>
              <a:defRPr/>
            </a:pPr>
            <a:fld id="{6E117181-2254-4C4E-B84D-C4647DF99217}" type="slidenum">
              <a:rPr lang="en-US" altLang="en-US" smtClean="0"/>
              <a:pPr>
                <a:defRPr/>
              </a:pPr>
              <a:t>52</a:t>
            </a:fld>
            <a:endParaRPr lang="en-US" altLang="en-US" dirty="0"/>
          </a:p>
        </p:txBody>
      </p:sp>
    </p:spTree>
    <p:extLst>
      <p:ext uri="{BB962C8B-B14F-4D97-AF65-F5344CB8AC3E}">
        <p14:creationId xmlns:p14="http://schemas.microsoft.com/office/powerpoint/2010/main" val="348428231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80BB7C9-C920-17CE-EB50-453D9AC04560}"/>
              </a:ext>
            </a:extLst>
          </p:cNvPr>
          <p:cNvSpPr>
            <a:spLocks noGrp="1"/>
          </p:cNvSpPr>
          <p:nvPr>
            <p:ph type="sldNum" sz="quarter" idx="40"/>
          </p:nvPr>
        </p:nvSpPr>
        <p:spPr/>
        <p:txBody>
          <a:bodyPr/>
          <a:lstStyle/>
          <a:p>
            <a:pPr>
              <a:defRPr/>
            </a:pPr>
            <a:fld id="{46425072-6E52-45A8-8A7E-A5B11BCA4176}" type="slidenum">
              <a:rPr lang="en-US" altLang="en-US" smtClean="0"/>
              <a:pPr>
                <a:defRPr/>
              </a:pPr>
              <a:t>53</a:t>
            </a:fld>
            <a:endParaRPr lang="en-US" altLang="en-US" dirty="0"/>
          </a:p>
        </p:txBody>
      </p:sp>
      <p:pic>
        <p:nvPicPr>
          <p:cNvPr id="3" name="Picture 2" descr="Northridge Apartment Collapse">
            <a:extLst>
              <a:ext uri="{FF2B5EF4-FFF2-40B4-BE49-F238E27FC236}">
                <a16:creationId xmlns:a16="http://schemas.microsoft.com/office/drawing/2014/main" id="{D0A86340-464A-A053-F78A-24D14048CD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767931" y="0"/>
            <a:ext cx="4656137"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9280336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6132038-78BB-8875-108B-20D945C1EDA7}"/>
              </a:ext>
            </a:extLst>
          </p:cNvPr>
          <p:cNvSpPr>
            <a:spLocks noGrp="1"/>
          </p:cNvSpPr>
          <p:nvPr>
            <p:ph type="sldNum" sz="quarter" idx="40"/>
          </p:nvPr>
        </p:nvSpPr>
        <p:spPr/>
        <p:txBody>
          <a:bodyPr/>
          <a:lstStyle/>
          <a:p>
            <a:pPr>
              <a:defRPr/>
            </a:pPr>
            <a:fld id="{46425072-6E52-45A8-8A7E-A5B11BCA4176}" type="slidenum">
              <a:rPr lang="en-US" altLang="en-US" smtClean="0"/>
              <a:pPr>
                <a:defRPr/>
              </a:pPr>
              <a:t>54</a:t>
            </a:fld>
            <a:endParaRPr lang="en-US" altLang="en-US" dirty="0"/>
          </a:p>
        </p:txBody>
      </p:sp>
      <p:grpSp>
        <p:nvGrpSpPr>
          <p:cNvPr id="5" name="Group 4">
            <a:extLst>
              <a:ext uri="{FF2B5EF4-FFF2-40B4-BE49-F238E27FC236}">
                <a16:creationId xmlns:a16="http://schemas.microsoft.com/office/drawing/2014/main" id="{6A403E90-9B00-BD29-BF74-41CF95B3AB43}"/>
              </a:ext>
            </a:extLst>
          </p:cNvPr>
          <p:cNvGrpSpPr>
            <a:grpSpLocks noChangeAspect="1"/>
          </p:cNvGrpSpPr>
          <p:nvPr/>
        </p:nvGrpSpPr>
        <p:grpSpPr>
          <a:xfrm>
            <a:off x="1145704" y="95285"/>
            <a:ext cx="9900592" cy="6667430"/>
            <a:chOff x="1524000" y="367431"/>
            <a:chExt cx="9144000" cy="6157913"/>
          </a:xfrm>
        </p:grpSpPr>
        <p:pic>
          <p:nvPicPr>
            <p:cNvPr id="3" name="Picture 2" descr="Northridge RC Building Collapse">
              <a:extLst>
                <a:ext uri="{FF2B5EF4-FFF2-40B4-BE49-F238E27FC236}">
                  <a16:creationId xmlns:a16="http://schemas.microsoft.com/office/drawing/2014/main" id="{6C0A28FC-5377-2F62-CE1A-AC89FB76A8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0" y="367431"/>
              <a:ext cx="9144000" cy="6157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a:extLst>
                <a:ext uri="{FF2B5EF4-FFF2-40B4-BE49-F238E27FC236}">
                  <a16:creationId xmlns:a16="http://schemas.microsoft.com/office/drawing/2014/main" id="{DD40C653-91AA-2C31-10FD-ADE6DEEB740F}"/>
                </a:ext>
              </a:extLst>
            </p:cNvPr>
            <p:cNvSpPr>
              <a:spLocks noChangeArrowheads="1"/>
            </p:cNvSpPr>
            <p:nvPr/>
          </p:nvSpPr>
          <p:spPr bwMode="auto">
            <a:xfrm rot="2383566">
              <a:off x="1912938" y="3356694"/>
              <a:ext cx="1104900" cy="292100"/>
            </a:xfrm>
            <a:prstGeom prst="rightArrow">
              <a:avLst>
                <a:gd name="adj1" fmla="val 50000"/>
                <a:gd name="adj2" fmla="val 94565"/>
              </a:avLst>
            </a:prstGeom>
            <a:solidFill>
              <a:srgbClr val="FFFF00"/>
            </a:solidFill>
            <a:ln w="38100" algn="ctr">
              <a:solidFill>
                <a:srgbClr val="FF0000"/>
              </a:solidFill>
              <a:miter lim="800000"/>
              <a:headEnd/>
              <a:tailEnd/>
            </a:ln>
            <a:effec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5175203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C4A4D6-ABE3-6FBA-40A1-D4EE61079C96}"/>
              </a:ext>
            </a:extLst>
          </p:cNvPr>
          <p:cNvSpPr>
            <a:spLocks noGrp="1"/>
          </p:cNvSpPr>
          <p:nvPr>
            <p:ph type="sldNum" sz="quarter" idx="40"/>
          </p:nvPr>
        </p:nvSpPr>
        <p:spPr/>
        <p:txBody>
          <a:bodyPr/>
          <a:lstStyle/>
          <a:p>
            <a:pPr>
              <a:defRPr/>
            </a:pPr>
            <a:fld id="{46425072-6E52-45A8-8A7E-A5B11BCA4176}" type="slidenum">
              <a:rPr lang="en-US" altLang="en-US" smtClean="0"/>
              <a:pPr>
                <a:defRPr/>
              </a:pPr>
              <a:t>55</a:t>
            </a:fld>
            <a:endParaRPr lang="en-US" altLang="en-US" dirty="0"/>
          </a:p>
        </p:txBody>
      </p:sp>
      <p:pic>
        <p:nvPicPr>
          <p:cNvPr id="3" name="Picture 2" descr="Northridge Parking Building Collapse">
            <a:extLst>
              <a:ext uri="{FF2B5EF4-FFF2-40B4-BE49-F238E27FC236}">
                <a16:creationId xmlns:a16="http://schemas.microsoft.com/office/drawing/2014/main" id="{FAE37E2B-E256-E34B-C77D-AB3FCD10F9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4214" y="0"/>
            <a:ext cx="1018357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88515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DEAECDE-AF68-B917-8173-8D867C732AD7}"/>
              </a:ext>
            </a:extLst>
          </p:cNvPr>
          <p:cNvSpPr>
            <a:spLocks noGrp="1"/>
          </p:cNvSpPr>
          <p:nvPr>
            <p:ph type="body" sz="quarter" idx="38"/>
          </p:nvPr>
        </p:nvSpPr>
        <p:spPr/>
        <p:txBody>
          <a:bodyPr/>
          <a:lstStyle/>
          <a:p>
            <a:pPr algn="l"/>
            <a:r>
              <a:rPr lang="en-US" dirty="0"/>
              <a:t>Damage to Steel Buildings in the            Northridge Earthquake</a:t>
            </a:r>
          </a:p>
        </p:txBody>
      </p:sp>
      <p:sp>
        <p:nvSpPr>
          <p:cNvPr id="3" name="Text Placeholder 2">
            <a:extLst>
              <a:ext uri="{FF2B5EF4-FFF2-40B4-BE49-F238E27FC236}">
                <a16:creationId xmlns:a16="http://schemas.microsoft.com/office/drawing/2014/main" id="{135C79DC-840F-46D2-5B3F-719E32EA2677}"/>
              </a:ext>
            </a:extLst>
          </p:cNvPr>
          <p:cNvSpPr>
            <a:spLocks noGrp="1"/>
          </p:cNvSpPr>
          <p:nvPr>
            <p:ph type="body" sz="quarter" idx="39"/>
          </p:nvPr>
        </p:nvSpPr>
        <p:spPr/>
        <p:txBody>
          <a:bodyPr/>
          <a:lstStyle/>
          <a:p>
            <a:pPr marL="342900" indent="-342900">
              <a:spcBef>
                <a:spcPts val="2400"/>
              </a:spcBef>
              <a:buFont typeface="Arial" panose="020B0604020202020204" pitchFamily="34" charset="0"/>
              <a:buChar char="•"/>
            </a:pPr>
            <a:r>
              <a:rPr lang="en-US" sz="3200" dirty="0">
                <a:latin typeface="+mn-lt"/>
              </a:rPr>
              <a:t>Large number of modern steel buildings sustained severe damage at beam-to-column connections.</a:t>
            </a:r>
          </a:p>
          <a:p>
            <a:pPr marL="342900" indent="-342900">
              <a:spcBef>
                <a:spcPts val="2400"/>
              </a:spcBef>
              <a:buFont typeface="Arial" panose="020B0604020202020204" pitchFamily="34" charset="0"/>
              <a:buChar char="•"/>
            </a:pPr>
            <a:r>
              <a:rPr lang="en-US" sz="3200" dirty="0">
                <a:latin typeface="+mn-lt"/>
              </a:rPr>
              <a:t>Primary Damage: Fracture in and around beam flange groove welds</a:t>
            </a:r>
          </a:p>
          <a:p>
            <a:pPr marL="342900" indent="-342900">
              <a:spcBef>
                <a:spcPts val="2400"/>
              </a:spcBef>
              <a:buFont typeface="Arial" panose="020B0604020202020204" pitchFamily="34" charset="0"/>
              <a:buChar char="•"/>
            </a:pPr>
            <a:r>
              <a:rPr lang="en-US" sz="3200" dirty="0">
                <a:latin typeface="+mn-lt"/>
              </a:rPr>
              <a:t>Damage was largely unexpected by engineering profession</a:t>
            </a:r>
          </a:p>
          <a:p>
            <a:pPr marL="342900" indent="-342900">
              <a:spcBef>
                <a:spcPts val="2400"/>
              </a:spcBef>
              <a:buFont typeface="Arial" panose="020B0604020202020204" pitchFamily="34" charset="0"/>
              <a:buChar char="•"/>
            </a:pPr>
            <a:endParaRPr lang="en-US" sz="3200" dirty="0">
              <a:latin typeface="+mn-lt"/>
            </a:endParaRPr>
          </a:p>
        </p:txBody>
      </p:sp>
      <p:sp>
        <p:nvSpPr>
          <p:cNvPr id="4" name="Slide Number Placeholder 3">
            <a:extLst>
              <a:ext uri="{FF2B5EF4-FFF2-40B4-BE49-F238E27FC236}">
                <a16:creationId xmlns:a16="http://schemas.microsoft.com/office/drawing/2014/main" id="{72D5B485-0D0C-6158-CAB5-C505439351DC}"/>
              </a:ext>
            </a:extLst>
          </p:cNvPr>
          <p:cNvSpPr>
            <a:spLocks noGrp="1"/>
          </p:cNvSpPr>
          <p:nvPr>
            <p:ph type="sldNum" sz="quarter" idx="40"/>
          </p:nvPr>
        </p:nvSpPr>
        <p:spPr/>
        <p:txBody>
          <a:bodyPr/>
          <a:lstStyle/>
          <a:p>
            <a:pPr>
              <a:defRPr/>
            </a:pPr>
            <a:fld id="{46425072-6E52-45A8-8A7E-A5B11BCA4176}" type="slidenum">
              <a:rPr lang="en-US" altLang="en-US" smtClean="0"/>
              <a:pPr>
                <a:defRPr/>
              </a:pPr>
              <a:t>56</a:t>
            </a:fld>
            <a:endParaRPr lang="en-US" altLang="en-US" dirty="0"/>
          </a:p>
        </p:txBody>
      </p:sp>
    </p:spTree>
    <p:extLst>
      <p:ext uri="{BB962C8B-B14F-4D97-AF65-F5344CB8AC3E}">
        <p14:creationId xmlns:p14="http://schemas.microsoft.com/office/powerpoint/2010/main" val="81757931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FB7846-3B0C-AEA9-4C99-CC74F4D04E98}"/>
              </a:ext>
            </a:extLst>
          </p:cNvPr>
          <p:cNvSpPr>
            <a:spLocks noGrp="1"/>
          </p:cNvSpPr>
          <p:nvPr>
            <p:ph type="body" sz="quarter" idx="38"/>
          </p:nvPr>
        </p:nvSpPr>
        <p:spPr/>
        <p:txBody>
          <a:bodyPr/>
          <a:lstStyle/>
          <a:p>
            <a:r>
              <a:rPr lang="en-US" dirty="0"/>
              <a:t>Damage Observations:</a:t>
            </a:r>
          </a:p>
        </p:txBody>
      </p:sp>
      <p:sp>
        <p:nvSpPr>
          <p:cNvPr id="3" name="Text Placeholder 2">
            <a:extLst>
              <a:ext uri="{FF2B5EF4-FFF2-40B4-BE49-F238E27FC236}">
                <a16:creationId xmlns:a16="http://schemas.microsoft.com/office/drawing/2014/main" id="{4E1F1AFA-BA0B-DD02-CC6C-277B6180ADED}"/>
              </a:ext>
            </a:extLst>
          </p:cNvPr>
          <p:cNvSpPr>
            <a:spLocks noGrp="1"/>
          </p:cNvSpPr>
          <p:nvPr>
            <p:ph type="body" sz="quarter" idx="39"/>
          </p:nvPr>
        </p:nvSpPr>
        <p:spPr/>
        <p:txBody>
          <a:bodyPr/>
          <a:lstStyle/>
          <a:p>
            <a:pPr algn="ctr"/>
            <a:r>
              <a:rPr lang="en-US" sz="3600" i="1" dirty="0"/>
              <a:t>Steel Moment Connections</a:t>
            </a:r>
          </a:p>
        </p:txBody>
      </p:sp>
      <p:sp>
        <p:nvSpPr>
          <p:cNvPr id="4" name="Slide Number Placeholder 3">
            <a:extLst>
              <a:ext uri="{FF2B5EF4-FFF2-40B4-BE49-F238E27FC236}">
                <a16:creationId xmlns:a16="http://schemas.microsoft.com/office/drawing/2014/main" id="{B53CCB11-BEDD-DDDB-4F1E-076C005505E1}"/>
              </a:ext>
            </a:extLst>
          </p:cNvPr>
          <p:cNvSpPr>
            <a:spLocks noGrp="1"/>
          </p:cNvSpPr>
          <p:nvPr>
            <p:ph type="sldNum" sz="quarter" idx="40"/>
          </p:nvPr>
        </p:nvSpPr>
        <p:spPr/>
        <p:txBody>
          <a:bodyPr/>
          <a:lstStyle/>
          <a:p>
            <a:pPr>
              <a:defRPr/>
            </a:pPr>
            <a:fld id="{46425072-6E52-45A8-8A7E-A5B11BCA4176}" type="slidenum">
              <a:rPr lang="en-US" altLang="en-US" smtClean="0"/>
              <a:pPr>
                <a:defRPr/>
              </a:pPr>
              <a:t>57</a:t>
            </a:fld>
            <a:endParaRPr lang="en-US" altLang="en-US" dirty="0"/>
          </a:p>
        </p:txBody>
      </p:sp>
    </p:spTree>
    <p:extLst>
      <p:ext uri="{BB962C8B-B14F-4D97-AF65-F5344CB8AC3E}">
        <p14:creationId xmlns:p14="http://schemas.microsoft.com/office/powerpoint/2010/main" val="35970336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7B45CAC-69B7-829F-6B8C-B91C3AA646AD}"/>
              </a:ext>
            </a:extLst>
          </p:cNvPr>
          <p:cNvSpPr>
            <a:spLocks noGrp="1"/>
          </p:cNvSpPr>
          <p:nvPr>
            <p:ph type="body" sz="quarter" idx="38"/>
          </p:nvPr>
        </p:nvSpPr>
        <p:spPr/>
        <p:txBody>
          <a:bodyPr/>
          <a:lstStyle/>
          <a:p>
            <a:pPr algn="l"/>
            <a:r>
              <a:rPr lang="en-US" dirty="0"/>
              <a:t>Pre-Northridge Welded Flange – Bolted Web Moment Connection</a:t>
            </a:r>
          </a:p>
        </p:txBody>
      </p:sp>
      <p:sp>
        <p:nvSpPr>
          <p:cNvPr id="4" name="Slide Number Placeholder 3">
            <a:extLst>
              <a:ext uri="{FF2B5EF4-FFF2-40B4-BE49-F238E27FC236}">
                <a16:creationId xmlns:a16="http://schemas.microsoft.com/office/drawing/2014/main" id="{EA615C21-761B-87A4-1CBE-F8EA3FF906D6}"/>
              </a:ext>
            </a:extLst>
          </p:cNvPr>
          <p:cNvSpPr>
            <a:spLocks noGrp="1"/>
          </p:cNvSpPr>
          <p:nvPr>
            <p:ph type="sldNum" sz="quarter" idx="40"/>
          </p:nvPr>
        </p:nvSpPr>
        <p:spPr/>
        <p:txBody>
          <a:bodyPr/>
          <a:lstStyle/>
          <a:p>
            <a:pPr>
              <a:defRPr/>
            </a:pPr>
            <a:fld id="{46425072-6E52-45A8-8A7E-A5B11BCA4176}" type="slidenum">
              <a:rPr lang="en-US" altLang="en-US" smtClean="0"/>
              <a:pPr>
                <a:defRPr/>
              </a:pPr>
              <a:t>58</a:t>
            </a:fld>
            <a:endParaRPr lang="en-US" altLang="en-US" dirty="0"/>
          </a:p>
        </p:txBody>
      </p:sp>
      <p:sp>
        <p:nvSpPr>
          <p:cNvPr id="7" name="Rectangle 3">
            <a:extLst>
              <a:ext uri="{FF2B5EF4-FFF2-40B4-BE49-F238E27FC236}">
                <a16:creationId xmlns:a16="http://schemas.microsoft.com/office/drawing/2014/main" id="{528E51F7-DFE0-B13F-26F2-1EF53C141F8F}"/>
              </a:ext>
            </a:extLst>
          </p:cNvPr>
          <p:cNvSpPr>
            <a:spLocks noChangeArrowheads="1"/>
          </p:cNvSpPr>
          <p:nvPr/>
        </p:nvSpPr>
        <p:spPr bwMode="auto">
          <a:xfrm>
            <a:off x="1641302" y="1762711"/>
            <a:ext cx="1193800" cy="4528889"/>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4">
            <a:extLst>
              <a:ext uri="{FF2B5EF4-FFF2-40B4-BE49-F238E27FC236}">
                <a16:creationId xmlns:a16="http://schemas.microsoft.com/office/drawing/2014/main" id="{7BA985A3-4850-143B-0690-5A2381065069}"/>
              </a:ext>
            </a:extLst>
          </p:cNvPr>
          <p:cNvSpPr>
            <a:spLocks noChangeArrowheads="1"/>
          </p:cNvSpPr>
          <p:nvPr/>
        </p:nvSpPr>
        <p:spPr bwMode="auto">
          <a:xfrm>
            <a:off x="4813127" y="2831098"/>
            <a:ext cx="47625" cy="2752725"/>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Rectangle 5">
            <a:extLst>
              <a:ext uri="{FF2B5EF4-FFF2-40B4-BE49-F238E27FC236}">
                <a16:creationId xmlns:a16="http://schemas.microsoft.com/office/drawing/2014/main" id="{F8A2C9D1-79E4-C22B-0007-066E760D15A3}"/>
              </a:ext>
            </a:extLst>
          </p:cNvPr>
          <p:cNvSpPr>
            <a:spLocks noChangeArrowheads="1"/>
          </p:cNvSpPr>
          <p:nvPr/>
        </p:nvSpPr>
        <p:spPr bwMode="auto">
          <a:xfrm>
            <a:off x="1642889" y="1675398"/>
            <a:ext cx="1220788" cy="889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0" name="Rectangle 6">
            <a:extLst>
              <a:ext uri="{FF2B5EF4-FFF2-40B4-BE49-F238E27FC236}">
                <a16:creationId xmlns:a16="http://schemas.microsoft.com/office/drawing/2014/main" id="{D9C11103-B08A-E237-FF57-3B2A06E7B4D5}"/>
              </a:ext>
            </a:extLst>
          </p:cNvPr>
          <p:cNvSpPr>
            <a:spLocks noChangeArrowheads="1"/>
          </p:cNvSpPr>
          <p:nvPr/>
        </p:nvSpPr>
        <p:spPr bwMode="auto">
          <a:xfrm>
            <a:off x="2863677" y="2835861"/>
            <a:ext cx="1958975" cy="2757487"/>
          </a:xfrm>
          <a:prstGeom prst="rect">
            <a:avLst/>
          </a:prstGeom>
          <a:solidFill>
            <a:srgbClr val="CECECE"/>
          </a:solidFill>
          <a:ln w="9525">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1" name="Group 7">
            <a:extLst>
              <a:ext uri="{FF2B5EF4-FFF2-40B4-BE49-F238E27FC236}">
                <a16:creationId xmlns:a16="http://schemas.microsoft.com/office/drawing/2014/main" id="{8907DEB0-8D5C-6D18-F987-110FC4514720}"/>
              </a:ext>
            </a:extLst>
          </p:cNvPr>
          <p:cNvGrpSpPr>
            <a:grpSpLocks/>
          </p:cNvGrpSpPr>
          <p:nvPr/>
        </p:nvGrpSpPr>
        <p:grpSpPr bwMode="auto">
          <a:xfrm>
            <a:off x="2863677" y="2934286"/>
            <a:ext cx="239712" cy="306387"/>
            <a:chOff x="1125" y="1665"/>
            <a:chExt cx="151" cy="193"/>
          </a:xfrm>
          <a:solidFill>
            <a:schemeClr val="bg1"/>
          </a:solidFill>
        </p:grpSpPr>
        <p:sp>
          <p:nvSpPr>
            <p:cNvPr id="12" name="Rectangle 8">
              <a:extLst>
                <a:ext uri="{FF2B5EF4-FFF2-40B4-BE49-F238E27FC236}">
                  <a16:creationId xmlns:a16="http://schemas.microsoft.com/office/drawing/2014/main" id="{2E3E3152-C13E-F614-F344-371858CB8C51}"/>
                </a:ext>
              </a:extLst>
            </p:cNvPr>
            <p:cNvSpPr>
              <a:spLocks noChangeArrowheads="1"/>
            </p:cNvSpPr>
            <p:nvPr/>
          </p:nvSpPr>
          <p:spPr bwMode="gray">
            <a:xfrm>
              <a:off x="1125" y="1701"/>
              <a:ext cx="89" cy="157"/>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3" name="Group 9">
              <a:extLst>
                <a:ext uri="{FF2B5EF4-FFF2-40B4-BE49-F238E27FC236}">
                  <a16:creationId xmlns:a16="http://schemas.microsoft.com/office/drawing/2014/main" id="{C65A0E47-2692-929E-8A49-A69A42B81FC9}"/>
                </a:ext>
              </a:extLst>
            </p:cNvPr>
            <p:cNvGrpSpPr>
              <a:grpSpLocks/>
            </p:cNvGrpSpPr>
            <p:nvPr/>
          </p:nvGrpSpPr>
          <p:grpSpPr bwMode="auto">
            <a:xfrm>
              <a:off x="1212" y="1665"/>
              <a:ext cx="64" cy="125"/>
              <a:chOff x="1212" y="1665"/>
              <a:chExt cx="64" cy="125"/>
            </a:xfrm>
            <a:grpFill/>
          </p:grpSpPr>
          <p:grpSp>
            <p:nvGrpSpPr>
              <p:cNvPr id="14" name="Group 10">
                <a:extLst>
                  <a:ext uri="{FF2B5EF4-FFF2-40B4-BE49-F238E27FC236}">
                    <a16:creationId xmlns:a16="http://schemas.microsoft.com/office/drawing/2014/main" id="{FDC25D3A-4752-51FC-DE62-7B53CAEB2F45}"/>
                  </a:ext>
                </a:extLst>
              </p:cNvPr>
              <p:cNvGrpSpPr>
                <a:grpSpLocks/>
              </p:cNvGrpSpPr>
              <p:nvPr/>
            </p:nvGrpSpPr>
            <p:grpSpPr bwMode="auto">
              <a:xfrm>
                <a:off x="1212" y="1665"/>
                <a:ext cx="63" cy="68"/>
                <a:chOff x="1212" y="1665"/>
                <a:chExt cx="63" cy="68"/>
              </a:xfrm>
              <a:grpFill/>
            </p:grpSpPr>
            <p:sp>
              <p:nvSpPr>
                <p:cNvPr id="18" name="Freeform 11">
                  <a:extLst>
                    <a:ext uri="{FF2B5EF4-FFF2-40B4-BE49-F238E27FC236}">
                      <a16:creationId xmlns:a16="http://schemas.microsoft.com/office/drawing/2014/main" id="{A16F92A0-85BC-BFE8-3214-80A455AFF1DC}"/>
                    </a:ext>
                  </a:extLst>
                </p:cNvPr>
                <p:cNvSpPr>
                  <a:spLocks/>
                </p:cNvSpPr>
                <p:nvPr/>
              </p:nvSpPr>
              <p:spPr bwMode="gray">
                <a:xfrm>
                  <a:off x="1212" y="1665"/>
                  <a:ext cx="63" cy="68"/>
                </a:xfrm>
                <a:custGeom>
                  <a:avLst/>
                  <a:gdLst>
                    <a:gd name="T0" fmla="*/ 0 w 127"/>
                    <a:gd name="T1" fmla="*/ 0 h 134"/>
                    <a:gd name="T2" fmla="*/ 1 w 127"/>
                    <a:gd name="T3" fmla="*/ 0 h 134"/>
                    <a:gd name="T4" fmla="*/ 1 w 127"/>
                    <a:gd name="T5" fmla="*/ 0 h 134"/>
                    <a:gd name="T6" fmla="*/ 13 w 127"/>
                    <a:gd name="T7" fmla="*/ 2 h 134"/>
                    <a:gd name="T8" fmla="*/ 25 w 127"/>
                    <a:gd name="T9" fmla="*/ 6 h 134"/>
                    <a:gd name="T10" fmla="*/ 36 w 127"/>
                    <a:gd name="T11" fmla="*/ 11 h 134"/>
                    <a:gd name="T12" fmla="*/ 45 w 127"/>
                    <a:gd name="T13" fmla="*/ 19 h 134"/>
                    <a:gd name="T14" fmla="*/ 52 w 127"/>
                    <a:gd name="T15" fmla="*/ 30 h 134"/>
                    <a:gd name="T16" fmla="*/ 58 w 127"/>
                    <a:gd name="T17" fmla="*/ 42 h 134"/>
                    <a:gd name="T18" fmla="*/ 62 w 127"/>
                    <a:gd name="T19" fmla="*/ 54 h 134"/>
                    <a:gd name="T20" fmla="*/ 63 w 127"/>
                    <a:gd name="T21" fmla="*/ 67 h 134"/>
                    <a:gd name="T22" fmla="*/ 1 w 127"/>
                    <a:gd name="T23" fmla="*/ 68 h 134"/>
                    <a:gd name="T24" fmla="*/ 0 w 127"/>
                    <a:gd name="T25" fmla="*/ 0 h 13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4">
                      <a:moveTo>
                        <a:pt x="0" y="0"/>
                      </a:moveTo>
                      <a:lnTo>
                        <a:pt x="2" y="0"/>
                      </a:lnTo>
                      <a:lnTo>
                        <a:pt x="27" y="3"/>
                      </a:lnTo>
                      <a:lnTo>
                        <a:pt x="50" y="11"/>
                      </a:lnTo>
                      <a:lnTo>
                        <a:pt x="72" y="22"/>
                      </a:lnTo>
                      <a:lnTo>
                        <a:pt x="90" y="38"/>
                      </a:lnTo>
                      <a:lnTo>
                        <a:pt x="104" y="59"/>
                      </a:lnTo>
                      <a:lnTo>
                        <a:pt x="117" y="82"/>
                      </a:lnTo>
                      <a:lnTo>
                        <a:pt x="124" y="106"/>
                      </a:lnTo>
                      <a:lnTo>
                        <a:pt x="127" y="133"/>
                      </a:lnTo>
                      <a:lnTo>
                        <a:pt x="2" y="13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Freeform 12">
                  <a:extLst>
                    <a:ext uri="{FF2B5EF4-FFF2-40B4-BE49-F238E27FC236}">
                      <a16:creationId xmlns:a16="http://schemas.microsoft.com/office/drawing/2014/main" id="{6C81D446-AFE5-6FED-EB18-6833DCA6092A}"/>
                    </a:ext>
                  </a:extLst>
                </p:cNvPr>
                <p:cNvSpPr>
                  <a:spLocks/>
                </p:cNvSpPr>
                <p:nvPr/>
              </p:nvSpPr>
              <p:spPr bwMode="gray">
                <a:xfrm>
                  <a:off x="1212" y="1665"/>
                  <a:ext cx="63" cy="67"/>
                </a:xfrm>
                <a:custGeom>
                  <a:avLst/>
                  <a:gdLst>
                    <a:gd name="T0" fmla="*/ 0 w 127"/>
                    <a:gd name="T1" fmla="*/ 0 h 133"/>
                    <a:gd name="T2" fmla="*/ 1 w 127"/>
                    <a:gd name="T3" fmla="*/ 0 h 133"/>
                    <a:gd name="T4" fmla="*/ 1 w 127"/>
                    <a:gd name="T5" fmla="*/ 0 h 133"/>
                    <a:gd name="T6" fmla="*/ 13 w 127"/>
                    <a:gd name="T7" fmla="*/ 2 h 133"/>
                    <a:gd name="T8" fmla="*/ 25 w 127"/>
                    <a:gd name="T9" fmla="*/ 6 h 133"/>
                    <a:gd name="T10" fmla="*/ 36 w 127"/>
                    <a:gd name="T11" fmla="*/ 11 h 133"/>
                    <a:gd name="T12" fmla="*/ 45 w 127"/>
                    <a:gd name="T13" fmla="*/ 19 h 133"/>
                    <a:gd name="T14" fmla="*/ 52 w 127"/>
                    <a:gd name="T15" fmla="*/ 30 h 133"/>
                    <a:gd name="T16" fmla="*/ 58 w 127"/>
                    <a:gd name="T17" fmla="*/ 41 h 133"/>
                    <a:gd name="T18" fmla="*/ 62 w 127"/>
                    <a:gd name="T19" fmla="*/ 53 h 133"/>
                    <a:gd name="T20" fmla="*/ 63 w 127"/>
                    <a:gd name="T21" fmla="*/ 67 h 13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3">
                      <a:moveTo>
                        <a:pt x="0" y="0"/>
                      </a:moveTo>
                      <a:lnTo>
                        <a:pt x="2" y="0"/>
                      </a:lnTo>
                      <a:lnTo>
                        <a:pt x="27" y="3"/>
                      </a:lnTo>
                      <a:lnTo>
                        <a:pt x="50" y="11"/>
                      </a:lnTo>
                      <a:lnTo>
                        <a:pt x="72" y="22"/>
                      </a:lnTo>
                      <a:lnTo>
                        <a:pt x="90" y="38"/>
                      </a:lnTo>
                      <a:lnTo>
                        <a:pt x="104" y="59"/>
                      </a:lnTo>
                      <a:lnTo>
                        <a:pt x="117" y="82"/>
                      </a:lnTo>
                      <a:lnTo>
                        <a:pt x="124" y="106"/>
                      </a:lnTo>
                      <a:lnTo>
                        <a:pt x="127" y="133"/>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5" name="Group 13">
                <a:extLst>
                  <a:ext uri="{FF2B5EF4-FFF2-40B4-BE49-F238E27FC236}">
                    <a16:creationId xmlns:a16="http://schemas.microsoft.com/office/drawing/2014/main" id="{17D8AA96-AD35-5C6B-66F7-8077EFD448A8}"/>
                  </a:ext>
                </a:extLst>
              </p:cNvPr>
              <p:cNvGrpSpPr>
                <a:grpSpLocks/>
              </p:cNvGrpSpPr>
              <p:nvPr/>
            </p:nvGrpSpPr>
            <p:grpSpPr bwMode="auto">
              <a:xfrm>
                <a:off x="1212" y="1722"/>
                <a:ext cx="64" cy="68"/>
                <a:chOff x="1212" y="1722"/>
                <a:chExt cx="64" cy="68"/>
              </a:xfrm>
              <a:grpFill/>
            </p:grpSpPr>
            <p:sp>
              <p:nvSpPr>
                <p:cNvPr id="16" name="Freeform 14">
                  <a:extLst>
                    <a:ext uri="{FF2B5EF4-FFF2-40B4-BE49-F238E27FC236}">
                      <a16:creationId xmlns:a16="http://schemas.microsoft.com/office/drawing/2014/main" id="{7534CAED-BD03-5DFB-C1AC-47457082FD87}"/>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1 w 129"/>
                    <a:gd name="T27" fmla="*/ 1 h 136"/>
                    <a:gd name="T28" fmla="*/ 64 w 129"/>
                    <a:gd name="T29" fmla="*/ 0 h 1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lnTo>
                        <a:pt x="2" y="1"/>
                      </a:lnTo>
                      <a:lnTo>
                        <a:pt x="129"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Freeform 15">
                  <a:extLst>
                    <a:ext uri="{FF2B5EF4-FFF2-40B4-BE49-F238E27FC236}">
                      <a16:creationId xmlns:a16="http://schemas.microsoft.com/office/drawing/2014/main" id="{CFFE27EB-52DA-9049-51C1-B5E88AB24839}"/>
                    </a:ext>
                  </a:extLst>
                </p:cNvPr>
                <p:cNvSpPr>
                  <a:spLocks/>
                </p:cNvSpPr>
                <p:nvPr/>
              </p:nvSpPr>
              <p:spPr bwMode="gray">
                <a:xfrm>
                  <a:off x="1212" y="1722"/>
                  <a:ext cx="64" cy="68"/>
                </a:xfrm>
                <a:custGeom>
                  <a:avLst/>
                  <a:gdLst>
                    <a:gd name="T0" fmla="*/ 64 w 129"/>
                    <a:gd name="T1" fmla="*/ 0 h 136"/>
                    <a:gd name="T2" fmla="*/ 64 w 129"/>
                    <a:gd name="T3" fmla="*/ 1 h 136"/>
                    <a:gd name="T4" fmla="*/ 64 w 129"/>
                    <a:gd name="T5" fmla="*/ 1 h 136"/>
                    <a:gd name="T6" fmla="*/ 63 w 129"/>
                    <a:gd name="T7" fmla="*/ 14 h 136"/>
                    <a:gd name="T8" fmla="*/ 59 w 129"/>
                    <a:gd name="T9" fmla="*/ 27 h 136"/>
                    <a:gd name="T10" fmla="*/ 53 w 129"/>
                    <a:gd name="T11" fmla="*/ 39 h 136"/>
                    <a:gd name="T12" fmla="*/ 45 w 129"/>
                    <a:gd name="T13" fmla="*/ 48 h 136"/>
                    <a:gd name="T14" fmla="*/ 36 w 129"/>
                    <a:gd name="T15" fmla="*/ 57 h 136"/>
                    <a:gd name="T16" fmla="*/ 26 w 129"/>
                    <a:gd name="T17" fmla="*/ 63 h 136"/>
                    <a:gd name="T18" fmla="*/ 13 w 129"/>
                    <a:gd name="T19" fmla="*/ 67 h 136"/>
                    <a:gd name="T20" fmla="*/ 1 w 129"/>
                    <a:gd name="T21" fmla="*/ 68 h 136"/>
                    <a:gd name="T22" fmla="*/ 1 w 129"/>
                    <a:gd name="T23" fmla="*/ 68 h 136"/>
                    <a:gd name="T24" fmla="*/ 0 w 129"/>
                    <a:gd name="T25" fmla="*/ 68 h 1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9" h="136">
                      <a:moveTo>
                        <a:pt x="129" y="0"/>
                      </a:moveTo>
                      <a:lnTo>
                        <a:pt x="129" y="1"/>
                      </a:lnTo>
                      <a:lnTo>
                        <a:pt x="126" y="28"/>
                      </a:lnTo>
                      <a:lnTo>
                        <a:pt x="119" y="54"/>
                      </a:lnTo>
                      <a:lnTo>
                        <a:pt x="107" y="77"/>
                      </a:lnTo>
                      <a:lnTo>
                        <a:pt x="91" y="96"/>
                      </a:lnTo>
                      <a:lnTo>
                        <a:pt x="73" y="113"/>
                      </a:lnTo>
                      <a:lnTo>
                        <a:pt x="52" y="125"/>
                      </a:lnTo>
                      <a:lnTo>
                        <a:pt x="27" y="133"/>
                      </a:lnTo>
                      <a:lnTo>
                        <a:pt x="2" y="136"/>
                      </a:lnTo>
                      <a:lnTo>
                        <a:pt x="0" y="136"/>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20" name="Freeform 16">
            <a:extLst>
              <a:ext uri="{FF2B5EF4-FFF2-40B4-BE49-F238E27FC236}">
                <a16:creationId xmlns:a16="http://schemas.microsoft.com/office/drawing/2014/main" id="{AB79212C-7FD2-D863-C81F-D7584D532485}"/>
              </a:ext>
            </a:extLst>
          </p:cNvPr>
          <p:cNvSpPr>
            <a:spLocks/>
          </p:cNvSpPr>
          <p:nvPr/>
        </p:nvSpPr>
        <p:spPr bwMode="auto">
          <a:xfrm>
            <a:off x="2903364" y="2783473"/>
            <a:ext cx="138113" cy="146050"/>
          </a:xfrm>
          <a:custGeom>
            <a:avLst/>
            <a:gdLst>
              <a:gd name="T0" fmla="*/ 0 w 172"/>
              <a:gd name="T1" fmla="*/ 117475 h 184"/>
              <a:gd name="T2" fmla="*/ 24089 w 172"/>
              <a:gd name="T3" fmla="*/ 146050 h 184"/>
              <a:gd name="T4" fmla="*/ 138113 w 172"/>
              <a:gd name="T5" fmla="*/ 29369 h 184"/>
              <a:gd name="T6" fmla="*/ 114024 w 172"/>
              <a:gd name="T7" fmla="*/ 0 h 184"/>
              <a:gd name="T8" fmla="*/ 0 w 172"/>
              <a:gd name="T9" fmla="*/ 117475 h 18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4">
                <a:moveTo>
                  <a:pt x="0" y="148"/>
                </a:moveTo>
                <a:lnTo>
                  <a:pt x="30" y="184"/>
                </a:lnTo>
                <a:lnTo>
                  <a:pt x="172" y="37"/>
                </a:lnTo>
                <a:lnTo>
                  <a:pt x="142" y="0"/>
                </a:lnTo>
                <a:lnTo>
                  <a:pt x="0" y="148"/>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Rectangle 17">
            <a:extLst>
              <a:ext uri="{FF2B5EF4-FFF2-40B4-BE49-F238E27FC236}">
                <a16:creationId xmlns:a16="http://schemas.microsoft.com/office/drawing/2014/main" id="{0F476B80-214C-BEB8-AA2A-7771E1D15552}"/>
              </a:ext>
            </a:extLst>
          </p:cNvPr>
          <p:cNvSpPr>
            <a:spLocks noChangeArrowheads="1"/>
          </p:cNvSpPr>
          <p:nvPr/>
        </p:nvSpPr>
        <p:spPr bwMode="auto">
          <a:xfrm>
            <a:off x="3006552" y="2799348"/>
            <a:ext cx="1865312"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2" name="Rectangle 18">
            <a:extLst>
              <a:ext uri="{FF2B5EF4-FFF2-40B4-BE49-F238E27FC236}">
                <a16:creationId xmlns:a16="http://schemas.microsoft.com/office/drawing/2014/main" id="{A7C650E1-3113-4047-A3B6-CA0C78B0404B}"/>
              </a:ext>
            </a:extLst>
          </p:cNvPr>
          <p:cNvSpPr>
            <a:spLocks noChangeArrowheads="1"/>
          </p:cNvSpPr>
          <p:nvPr/>
        </p:nvSpPr>
        <p:spPr bwMode="auto">
          <a:xfrm>
            <a:off x="2916064" y="2902536"/>
            <a:ext cx="1955800"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19">
            <a:extLst>
              <a:ext uri="{FF2B5EF4-FFF2-40B4-BE49-F238E27FC236}">
                <a16:creationId xmlns:a16="http://schemas.microsoft.com/office/drawing/2014/main" id="{98CD157C-07F8-610C-5091-93CFBC090FF7}"/>
              </a:ext>
            </a:extLst>
          </p:cNvPr>
          <p:cNvSpPr>
            <a:spLocks noChangeArrowheads="1"/>
          </p:cNvSpPr>
          <p:nvPr/>
        </p:nvSpPr>
        <p:spPr bwMode="auto">
          <a:xfrm>
            <a:off x="2858914" y="3248611"/>
            <a:ext cx="422275" cy="1887537"/>
          </a:xfrm>
          <a:prstGeom prst="rect">
            <a:avLst/>
          </a:prstGeom>
          <a:solidFill>
            <a:srgbClr val="CECECE"/>
          </a:solidFill>
          <a:ln w="365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4" name="Rectangle 20">
            <a:extLst>
              <a:ext uri="{FF2B5EF4-FFF2-40B4-BE49-F238E27FC236}">
                <a16:creationId xmlns:a16="http://schemas.microsoft.com/office/drawing/2014/main" id="{E9DD6460-FF69-6D57-E2FB-BA98F0AC6980}"/>
              </a:ext>
            </a:extLst>
          </p:cNvPr>
          <p:cNvSpPr>
            <a:spLocks noChangeArrowheads="1"/>
          </p:cNvSpPr>
          <p:nvPr/>
        </p:nvSpPr>
        <p:spPr bwMode="auto">
          <a:xfrm>
            <a:off x="2987502" y="3123198"/>
            <a:ext cx="17462" cy="12065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5" name="Group 21">
            <a:extLst>
              <a:ext uri="{FF2B5EF4-FFF2-40B4-BE49-F238E27FC236}">
                <a16:creationId xmlns:a16="http://schemas.microsoft.com/office/drawing/2014/main" id="{FFAF35CB-6B3D-90C9-EFF2-5C384D654666}"/>
              </a:ext>
            </a:extLst>
          </p:cNvPr>
          <p:cNvGrpSpPr>
            <a:grpSpLocks/>
          </p:cNvGrpSpPr>
          <p:nvPr/>
        </p:nvGrpSpPr>
        <p:grpSpPr bwMode="auto">
          <a:xfrm>
            <a:off x="2871614" y="5174248"/>
            <a:ext cx="239713" cy="307975"/>
            <a:chOff x="1130" y="3076"/>
            <a:chExt cx="151" cy="194"/>
          </a:xfrm>
          <a:solidFill>
            <a:schemeClr val="bg1"/>
          </a:solidFill>
        </p:grpSpPr>
        <p:sp>
          <p:nvSpPr>
            <p:cNvPr id="26" name="Rectangle 22">
              <a:extLst>
                <a:ext uri="{FF2B5EF4-FFF2-40B4-BE49-F238E27FC236}">
                  <a16:creationId xmlns:a16="http://schemas.microsoft.com/office/drawing/2014/main" id="{C51D1B50-F1D5-FAC2-F1C4-DF28EC8855FC}"/>
                </a:ext>
              </a:extLst>
            </p:cNvPr>
            <p:cNvSpPr>
              <a:spLocks noChangeArrowheads="1"/>
            </p:cNvSpPr>
            <p:nvPr/>
          </p:nvSpPr>
          <p:spPr bwMode="auto">
            <a:xfrm>
              <a:off x="1130" y="3076"/>
              <a:ext cx="89" cy="156"/>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7" name="Group 23">
              <a:extLst>
                <a:ext uri="{FF2B5EF4-FFF2-40B4-BE49-F238E27FC236}">
                  <a16:creationId xmlns:a16="http://schemas.microsoft.com/office/drawing/2014/main" id="{6301FC88-933D-BD18-B40D-490F6D61D535}"/>
                </a:ext>
              </a:extLst>
            </p:cNvPr>
            <p:cNvGrpSpPr>
              <a:grpSpLocks/>
            </p:cNvGrpSpPr>
            <p:nvPr/>
          </p:nvGrpSpPr>
          <p:grpSpPr bwMode="auto">
            <a:xfrm>
              <a:off x="1217" y="3145"/>
              <a:ext cx="64" cy="125"/>
              <a:chOff x="1217" y="3145"/>
              <a:chExt cx="64" cy="125"/>
            </a:xfrm>
            <a:grpFill/>
          </p:grpSpPr>
          <p:grpSp>
            <p:nvGrpSpPr>
              <p:cNvPr id="28" name="Group 24">
                <a:extLst>
                  <a:ext uri="{FF2B5EF4-FFF2-40B4-BE49-F238E27FC236}">
                    <a16:creationId xmlns:a16="http://schemas.microsoft.com/office/drawing/2014/main" id="{96870E5F-8427-B0EC-8C1C-996705AD1B3C}"/>
                  </a:ext>
                </a:extLst>
              </p:cNvPr>
              <p:cNvGrpSpPr>
                <a:grpSpLocks/>
              </p:cNvGrpSpPr>
              <p:nvPr/>
            </p:nvGrpSpPr>
            <p:grpSpPr bwMode="auto">
              <a:xfrm>
                <a:off x="1217" y="3203"/>
                <a:ext cx="63" cy="67"/>
                <a:chOff x="1217" y="3203"/>
                <a:chExt cx="63" cy="67"/>
              </a:xfrm>
              <a:grpFill/>
            </p:grpSpPr>
            <p:sp>
              <p:nvSpPr>
                <p:cNvPr id="32" name="Freeform 25">
                  <a:extLst>
                    <a:ext uri="{FF2B5EF4-FFF2-40B4-BE49-F238E27FC236}">
                      <a16:creationId xmlns:a16="http://schemas.microsoft.com/office/drawing/2014/main" id="{1CB67CB4-976E-3131-E45F-EBFCC9F253F6}"/>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1 w 127"/>
                    <a:gd name="T23" fmla="*/ 0 h 135"/>
                    <a:gd name="T24" fmla="*/ 63 w 127"/>
                    <a:gd name="T25" fmla="*/ 0 h 13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lnTo>
                        <a:pt x="2" y="0"/>
                      </a:lnTo>
                      <a:lnTo>
                        <a:pt x="127"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3" name="Freeform 26">
                  <a:extLst>
                    <a:ext uri="{FF2B5EF4-FFF2-40B4-BE49-F238E27FC236}">
                      <a16:creationId xmlns:a16="http://schemas.microsoft.com/office/drawing/2014/main" id="{5174C17A-13F9-38E4-0B88-479DCB166C1E}"/>
                    </a:ext>
                  </a:extLst>
                </p:cNvPr>
                <p:cNvSpPr>
                  <a:spLocks/>
                </p:cNvSpPr>
                <p:nvPr/>
              </p:nvSpPr>
              <p:spPr bwMode="auto">
                <a:xfrm>
                  <a:off x="1217" y="3203"/>
                  <a:ext cx="63" cy="67"/>
                </a:xfrm>
                <a:custGeom>
                  <a:avLst/>
                  <a:gdLst>
                    <a:gd name="T0" fmla="*/ 63 w 127"/>
                    <a:gd name="T1" fmla="*/ 0 h 135"/>
                    <a:gd name="T2" fmla="*/ 62 w 127"/>
                    <a:gd name="T3" fmla="*/ 13 h 135"/>
                    <a:gd name="T4" fmla="*/ 58 w 127"/>
                    <a:gd name="T5" fmla="*/ 26 h 135"/>
                    <a:gd name="T6" fmla="*/ 53 w 127"/>
                    <a:gd name="T7" fmla="*/ 38 h 135"/>
                    <a:gd name="T8" fmla="*/ 45 w 127"/>
                    <a:gd name="T9" fmla="*/ 47 h 135"/>
                    <a:gd name="T10" fmla="*/ 35 w 127"/>
                    <a:gd name="T11" fmla="*/ 56 h 135"/>
                    <a:gd name="T12" fmla="*/ 25 w 127"/>
                    <a:gd name="T13" fmla="*/ 62 h 135"/>
                    <a:gd name="T14" fmla="*/ 13 w 127"/>
                    <a:gd name="T15" fmla="*/ 66 h 135"/>
                    <a:gd name="T16" fmla="*/ 1 w 127"/>
                    <a:gd name="T17" fmla="*/ 67 h 135"/>
                    <a:gd name="T18" fmla="*/ 1 w 127"/>
                    <a:gd name="T19" fmla="*/ 67 h 135"/>
                    <a:gd name="T20" fmla="*/ 0 w 127"/>
                    <a:gd name="T21" fmla="*/ 67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7" h="135">
                      <a:moveTo>
                        <a:pt x="127" y="0"/>
                      </a:moveTo>
                      <a:lnTo>
                        <a:pt x="124" y="27"/>
                      </a:lnTo>
                      <a:lnTo>
                        <a:pt x="117" y="53"/>
                      </a:lnTo>
                      <a:lnTo>
                        <a:pt x="106" y="76"/>
                      </a:lnTo>
                      <a:lnTo>
                        <a:pt x="90" y="95"/>
                      </a:lnTo>
                      <a:lnTo>
                        <a:pt x="71" y="112"/>
                      </a:lnTo>
                      <a:lnTo>
                        <a:pt x="50" y="124"/>
                      </a:lnTo>
                      <a:lnTo>
                        <a:pt x="27" y="132"/>
                      </a:lnTo>
                      <a:lnTo>
                        <a:pt x="2" y="135"/>
                      </a:lnTo>
                      <a:lnTo>
                        <a:pt x="0" y="135"/>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9" name="Group 27">
                <a:extLst>
                  <a:ext uri="{FF2B5EF4-FFF2-40B4-BE49-F238E27FC236}">
                    <a16:creationId xmlns:a16="http://schemas.microsoft.com/office/drawing/2014/main" id="{78C07F31-27DE-C0B9-9812-A30D23312116}"/>
                  </a:ext>
                </a:extLst>
              </p:cNvPr>
              <p:cNvGrpSpPr>
                <a:grpSpLocks/>
              </p:cNvGrpSpPr>
              <p:nvPr/>
            </p:nvGrpSpPr>
            <p:grpSpPr bwMode="auto">
              <a:xfrm>
                <a:off x="1217" y="3145"/>
                <a:ext cx="64" cy="67"/>
                <a:chOff x="1217" y="3145"/>
                <a:chExt cx="64" cy="67"/>
              </a:xfrm>
              <a:grpFill/>
            </p:grpSpPr>
            <p:sp>
              <p:nvSpPr>
                <p:cNvPr id="30" name="Freeform 28">
                  <a:extLst>
                    <a:ext uri="{FF2B5EF4-FFF2-40B4-BE49-F238E27FC236}">
                      <a16:creationId xmlns:a16="http://schemas.microsoft.com/office/drawing/2014/main" id="{55EE3E91-AC1F-33AC-FF0D-CF93501AE82E}"/>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w 126"/>
                    <a:gd name="T19" fmla="*/ 67 h 135"/>
                    <a:gd name="T20" fmla="*/ 0 w 126"/>
                    <a:gd name="T21" fmla="*/ 0 h 135"/>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lnTo>
                        <a:pt x="0" y="135"/>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Freeform 29">
                  <a:extLst>
                    <a:ext uri="{FF2B5EF4-FFF2-40B4-BE49-F238E27FC236}">
                      <a16:creationId xmlns:a16="http://schemas.microsoft.com/office/drawing/2014/main" id="{F4A86C10-AED9-DEE4-2339-48C62ED558D9}"/>
                    </a:ext>
                  </a:extLst>
                </p:cNvPr>
                <p:cNvSpPr>
                  <a:spLocks/>
                </p:cNvSpPr>
                <p:nvPr/>
              </p:nvSpPr>
              <p:spPr bwMode="auto">
                <a:xfrm>
                  <a:off x="1217" y="3145"/>
                  <a:ext cx="64" cy="67"/>
                </a:xfrm>
                <a:custGeom>
                  <a:avLst/>
                  <a:gdLst>
                    <a:gd name="T0" fmla="*/ 0 w 126"/>
                    <a:gd name="T1" fmla="*/ 0 h 135"/>
                    <a:gd name="T2" fmla="*/ 13 w 126"/>
                    <a:gd name="T3" fmla="*/ 1 h 135"/>
                    <a:gd name="T4" fmla="*/ 25 w 126"/>
                    <a:gd name="T5" fmla="*/ 5 h 135"/>
                    <a:gd name="T6" fmla="*/ 36 w 126"/>
                    <a:gd name="T7" fmla="*/ 11 h 135"/>
                    <a:gd name="T8" fmla="*/ 45 w 126"/>
                    <a:gd name="T9" fmla="*/ 20 h 135"/>
                    <a:gd name="T10" fmla="*/ 53 w 126"/>
                    <a:gd name="T11" fmla="*/ 30 h 135"/>
                    <a:gd name="T12" fmla="*/ 59 w 126"/>
                    <a:gd name="T13" fmla="*/ 42 h 135"/>
                    <a:gd name="T14" fmla="*/ 63 w 126"/>
                    <a:gd name="T15" fmla="*/ 54 h 135"/>
                    <a:gd name="T16" fmla="*/ 64 w 126"/>
                    <a:gd name="T17" fmla="*/ 67 h 13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26" h="135">
                      <a:moveTo>
                        <a:pt x="0" y="0"/>
                      </a:moveTo>
                      <a:lnTo>
                        <a:pt x="25" y="3"/>
                      </a:lnTo>
                      <a:lnTo>
                        <a:pt x="50" y="11"/>
                      </a:lnTo>
                      <a:lnTo>
                        <a:pt x="71" y="23"/>
                      </a:lnTo>
                      <a:lnTo>
                        <a:pt x="89" y="40"/>
                      </a:lnTo>
                      <a:lnTo>
                        <a:pt x="105" y="60"/>
                      </a:lnTo>
                      <a:lnTo>
                        <a:pt x="117" y="84"/>
                      </a:lnTo>
                      <a:lnTo>
                        <a:pt x="124" y="108"/>
                      </a:lnTo>
                      <a:lnTo>
                        <a:pt x="126" y="135"/>
                      </a:lnTo>
                    </a:path>
                  </a:pathLst>
                </a:custGeom>
                <a:grpFill/>
                <a:ln w="1746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34" name="Rectangle 30">
            <a:extLst>
              <a:ext uri="{FF2B5EF4-FFF2-40B4-BE49-F238E27FC236}">
                <a16:creationId xmlns:a16="http://schemas.microsoft.com/office/drawing/2014/main" id="{B74BB33B-96A7-40BD-C555-17566D0A6004}"/>
              </a:ext>
            </a:extLst>
          </p:cNvPr>
          <p:cNvSpPr>
            <a:spLocks noChangeArrowheads="1"/>
          </p:cNvSpPr>
          <p:nvPr/>
        </p:nvSpPr>
        <p:spPr bwMode="auto">
          <a:xfrm>
            <a:off x="2863677" y="5145673"/>
            <a:ext cx="138112" cy="25400"/>
          </a:xfrm>
          <a:prstGeom prst="rect">
            <a:avLst/>
          </a:prstGeom>
          <a:solidFill>
            <a:schemeClr val="bg1"/>
          </a:solidFill>
          <a:ln>
            <a:noFill/>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31">
            <a:extLst>
              <a:ext uri="{FF2B5EF4-FFF2-40B4-BE49-F238E27FC236}">
                <a16:creationId xmlns:a16="http://schemas.microsoft.com/office/drawing/2014/main" id="{FCB07D2B-70E1-7683-DA71-4FA1D8D6C5D6}"/>
              </a:ext>
            </a:extLst>
          </p:cNvPr>
          <p:cNvSpPr>
            <a:spLocks noChangeArrowheads="1"/>
          </p:cNvSpPr>
          <p:nvPr/>
        </p:nvSpPr>
        <p:spPr bwMode="auto">
          <a:xfrm>
            <a:off x="2860502" y="5406023"/>
            <a:ext cx="155575" cy="76200"/>
          </a:xfrm>
          <a:prstGeom prst="rect">
            <a:avLst/>
          </a:prstGeom>
          <a:solidFill>
            <a:schemeClr val="bg1"/>
          </a:solidFill>
          <a:ln>
            <a:noFill/>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Freeform 32">
            <a:extLst>
              <a:ext uri="{FF2B5EF4-FFF2-40B4-BE49-F238E27FC236}">
                <a16:creationId xmlns:a16="http://schemas.microsoft.com/office/drawing/2014/main" id="{38E73C9E-00C0-D260-2A72-19CC884A596C}"/>
              </a:ext>
            </a:extLst>
          </p:cNvPr>
          <p:cNvSpPr>
            <a:spLocks/>
          </p:cNvSpPr>
          <p:nvPr/>
        </p:nvSpPr>
        <p:spPr bwMode="auto">
          <a:xfrm>
            <a:off x="2898602" y="5458411"/>
            <a:ext cx="136525" cy="146050"/>
          </a:xfrm>
          <a:custGeom>
            <a:avLst/>
            <a:gdLst>
              <a:gd name="T0" fmla="*/ 0 w 172"/>
              <a:gd name="T1" fmla="*/ 115261 h 185"/>
              <a:gd name="T2" fmla="*/ 23813 w 172"/>
              <a:gd name="T3" fmla="*/ 146050 h 185"/>
              <a:gd name="T4" fmla="*/ 136525 w 172"/>
              <a:gd name="T5" fmla="*/ 30789 h 185"/>
              <a:gd name="T6" fmla="*/ 112713 w 172"/>
              <a:gd name="T7" fmla="*/ 0 h 185"/>
              <a:gd name="T8" fmla="*/ 0 w 172"/>
              <a:gd name="T9" fmla="*/ 115261 h 18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2" h="185">
                <a:moveTo>
                  <a:pt x="0" y="146"/>
                </a:moveTo>
                <a:lnTo>
                  <a:pt x="30" y="185"/>
                </a:lnTo>
                <a:lnTo>
                  <a:pt x="172" y="39"/>
                </a:lnTo>
                <a:lnTo>
                  <a:pt x="142" y="0"/>
                </a:lnTo>
                <a:lnTo>
                  <a:pt x="0" y="146"/>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7" name="Rectangle 33">
            <a:extLst>
              <a:ext uri="{FF2B5EF4-FFF2-40B4-BE49-F238E27FC236}">
                <a16:creationId xmlns:a16="http://schemas.microsoft.com/office/drawing/2014/main" id="{8EB2C3C4-28CD-AD72-6D1D-E2C2CD2409F3}"/>
              </a:ext>
            </a:extLst>
          </p:cNvPr>
          <p:cNvSpPr>
            <a:spLocks noChangeArrowheads="1"/>
          </p:cNvSpPr>
          <p:nvPr/>
        </p:nvSpPr>
        <p:spPr bwMode="auto">
          <a:xfrm>
            <a:off x="2993852" y="5475873"/>
            <a:ext cx="1866900"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8" name="Rectangle 34">
            <a:extLst>
              <a:ext uri="{FF2B5EF4-FFF2-40B4-BE49-F238E27FC236}">
                <a16:creationId xmlns:a16="http://schemas.microsoft.com/office/drawing/2014/main" id="{3A3734ED-9DFD-7932-19C2-869509FB3FD0}"/>
              </a:ext>
            </a:extLst>
          </p:cNvPr>
          <p:cNvSpPr>
            <a:spLocks noChangeArrowheads="1"/>
          </p:cNvSpPr>
          <p:nvPr/>
        </p:nvSpPr>
        <p:spPr bwMode="auto">
          <a:xfrm>
            <a:off x="2903364" y="5579061"/>
            <a:ext cx="1957388"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9" name="Freeform 35">
            <a:extLst>
              <a:ext uri="{FF2B5EF4-FFF2-40B4-BE49-F238E27FC236}">
                <a16:creationId xmlns:a16="http://schemas.microsoft.com/office/drawing/2014/main" id="{619E0CED-62D7-5462-885D-B3D131495AB0}"/>
              </a:ext>
            </a:extLst>
          </p:cNvPr>
          <p:cNvSpPr>
            <a:spLocks/>
          </p:cNvSpPr>
          <p:nvPr/>
        </p:nvSpPr>
        <p:spPr bwMode="auto">
          <a:xfrm>
            <a:off x="2857327" y="5448886"/>
            <a:ext cx="136525" cy="182562"/>
          </a:xfrm>
          <a:custGeom>
            <a:avLst/>
            <a:gdLst>
              <a:gd name="T0" fmla="*/ 4790 w 171"/>
              <a:gd name="T1" fmla="*/ 0 h 230"/>
              <a:gd name="T2" fmla="*/ 136525 w 171"/>
              <a:gd name="T3" fmla="*/ 19844 h 230"/>
              <a:gd name="T4" fmla="*/ 39121 w 171"/>
              <a:gd name="T5" fmla="*/ 182562 h 230"/>
              <a:gd name="T6" fmla="*/ 0 w 171"/>
              <a:gd name="T7" fmla="*/ 182562 h 230"/>
              <a:gd name="T8" fmla="*/ 4790 w 171"/>
              <a:gd name="T9" fmla="*/ 0 h 23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1" h="230">
                <a:moveTo>
                  <a:pt x="6" y="0"/>
                </a:moveTo>
                <a:lnTo>
                  <a:pt x="171" y="25"/>
                </a:lnTo>
                <a:lnTo>
                  <a:pt x="49" y="230"/>
                </a:lnTo>
                <a:lnTo>
                  <a:pt x="0" y="230"/>
                </a:lnTo>
                <a:lnTo>
                  <a:pt x="6"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Freeform 36">
            <a:extLst>
              <a:ext uri="{FF2B5EF4-FFF2-40B4-BE49-F238E27FC236}">
                <a16:creationId xmlns:a16="http://schemas.microsoft.com/office/drawing/2014/main" id="{11864D8F-7001-C8B0-B07C-92C0B7628BB1}"/>
              </a:ext>
            </a:extLst>
          </p:cNvPr>
          <p:cNvSpPr>
            <a:spLocks/>
          </p:cNvSpPr>
          <p:nvPr/>
        </p:nvSpPr>
        <p:spPr bwMode="auto">
          <a:xfrm>
            <a:off x="3044652" y="4148723"/>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1" name="Rectangle 37">
            <a:extLst>
              <a:ext uri="{FF2B5EF4-FFF2-40B4-BE49-F238E27FC236}">
                <a16:creationId xmlns:a16="http://schemas.microsoft.com/office/drawing/2014/main" id="{1AFF6633-25E3-DB13-A097-8DE1D9807D30}"/>
              </a:ext>
            </a:extLst>
          </p:cNvPr>
          <p:cNvSpPr>
            <a:spLocks noChangeArrowheads="1"/>
          </p:cNvSpPr>
          <p:nvPr/>
        </p:nvSpPr>
        <p:spPr bwMode="auto">
          <a:xfrm>
            <a:off x="2871614" y="5618748"/>
            <a:ext cx="127000" cy="49213"/>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Freeform 38">
            <a:extLst>
              <a:ext uri="{FF2B5EF4-FFF2-40B4-BE49-F238E27FC236}">
                <a16:creationId xmlns:a16="http://schemas.microsoft.com/office/drawing/2014/main" id="{7E337485-0679-BA90-14AB-19F09CEA30DC}"/>
              </a:ext>
            </a:extLst>
          </p:cNvPr>
          <p:cNvSpPr>
            <a:spLocks/>
          </p:cNvSpPr>
          <p:nvPr/>
        </p:nvSpPr>
        <p:spPr bwMode="auto">
          <a:xfrm>
            <a:off x="3044652" y="378518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3" name="Freeform 39">
            <a:extLst>
              <a:ext uri="{FF2B5EF4-FFF2-40B4-BE49-F238E27FC236}">
                <a16:creationId xmlns:a16="http://schemas.microsoft.com/office/drawing/2014/main" id="{1FA90092-FBFD-9523-DA8A-0745A299BC58}"/>
              </a:ext>
            </a:extLst>
          </p:cNvPr>
          <p:cNvSpPr>
            <a:spLocks/>
          </p:cNvSpPr>
          <p:nvPr/>
        </p:nvSpPr>
        <p:spPr bwMode="auto">
          <a:xfrm>
            <a:off x="3044652" y="3461336"/>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4" name="Freeform 40">
            <a:extLst>
              <a:ext uri="{FF2B5EF4-FFF2-40B4-BE49-F238E27FC236}">
                <a16:creationId xmlns:a16="http://schemas.microsoft.com/office/drawing/2014/main" id="{B699373D-995A-235A-C4B4-18A084E08149}"/>
              </a:ext>
            </a:extLst>
          </p:cNvPr>
          <p:cNvSpPr>
            <a:spLocks/>
          </p:cNvSpPr>
          <p:nvPr/>
        </p:nvSpPr>
        <p:spPr bwMode="auto">
          <a:xfrm>
            <a:off x="3044652" y="4491623"/>
            <a:ext cx="109537" cy="123825"/>
          </a:xfrm>
          <a:custGeom>
            <a:avLst/>
            <a:gdLst>
              <a:gd name="T0" fmla="*/ 27581 w 139"/>
              <a:gd name="T1" fmla="*/ 0 h 156"/>
              <a:gd name="T2" fmla="*/ 0 w 139"/>
              <a:gd name="T3" fmla="*/ 61119 h 156"/>
              <a:gd name="T4" fmla="*/ 27581 w 139"/>
              <a:gd name="T5" fmla="*/ 123825 h 156"/>
              <a:gd name="T6" fmla="*/ 81956 w 139"/>
              <a:gd name="T7" fmla="*/ 123825 h 156"/>
              <a:gd name="T8" fmla="*/ 109537 w 139"/>
              <a:gd name="T9" fmla="*/ 61119 h 156"/>
              <a:gd name="T10" fmla="*/ 81956 w 139"/>
              <a:gd name="T11" fmla="*/ 0 h 156"/>
              <a:gd name="T12" fmla="*/ 27581 w 139"/>
              <a:gd name="T13" fmla="*/ 0 h 156"/>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6">
                <a:moveTo>
                  <a:pt x="35" y="0"/>
                </a:moveTo>
                <a:lnTo>
                  <a:pt x="0" y="77"/>
                </a:lnTo>
                <a:lnTo>
                  <a:pt x="35" y="156"/>
                </a:lnTo>
                <a:lnTo>
                  <a:pt x="104" y="156"/>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5" name="Freeform 41">
            <a:extLst>
              <a:ext uri="{FF2B5EF4-FFF2-40B4-BE49-F238E27FC236}">
                <a16:creationId xmlns:a16="http://schemas.microsoft.com/office/drawing/2014/main" id="{36B1A368-E5DE-DA62-D42C-46AFF3D41D90}"/>
              </a:ext>
            </a:extLst>
          </p:cNvPr>
          <p:cNvSpPr>
            <a:spLocks/>
          </p:cNvSpPr>
          <p:nvPr/>
        </p:nvSpPr>
        <p:spPr bwMode="auto">
          <a:xfrm>
            <a:off x="3044652" y="4807536"/>
            <a:ext cx="109537" cy="123825"/>
          </a:xfrm>
          <a:custGeom>
            <a:avLst/>
            <a:gdLst>
              <a:gd name="T0" fmla="*/ 27581 w 139"/>
              <a:gd name="T1" fmla="*/ 0 h 155"/>
              <a:gd name="T2" fmla="*/ 0 w 139"/>
              <a:gd name="T3" fmla="*/ 61513 h 155"/>
              <a:gd name="T4" fmla="*/ 27581 w 139"/>
              <a:gd name="T5" fmla="*/ 123825 h 155"/>
              <a:gd name="T6" fmla="*/ 81956 w 139"/>
              <a:gd name="T7" fmla="*/ 123825 h 155"/>
              <a:gd name="T8" fmla="*/ 109537 w 139"/>
              <a:gd name="T9" fmla="*/ 61513 h 155"/>
              <a:gd name="T10" fmla="*/ 81956 w 139"/>
              <a:gd name="T11" fmla="*/ 0 h 155"/>
              <a:gd name="T12" fmla="*/ 27581 w 139"/>
              <a:gd name="T13" fmla="*/ 0 h 155"/>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39" h="155">
                <a:moveTo>
                  <a:pt x="35" y="0"/>
                </a:moveTo>
                <a:lnTo>
                  <a:pt x="0" y="77"/>
                </a:lnTo>
                <a:lnTo>
                  <a:pt x="35" y="155"/>
                </a:lnTo>
                <a:lnTo>
                  <a:pt x="104" y="155"/>
                </a:lnTo>
                <a:lnTo>
                  <a:pt x="139" y="77"/>
                </a:lnTo>
                <a:lnTo>
                  <a:pt x="104" y="0"/>
                </a:lnTo>
                <a:lnTo>
                  <a:pt x="35" y="0"/>
                </a:lnTo>
                <a:close/>
              </a:path>
            </a:pathLst>
          </a:custGeom>
          <a:solidFill>
            <a:srgbClr val="000000"/>
          </a:solidFill>
          <a:ln w="95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6" name="Freeform 42">
            <a:extLst>
              <a:ext uri="{FF2B5EF4-FFF2-40B4-BE49-F238E27FC236}">
                <a16:creationId xmlns:a16="http://schemas.microsoft.com/office/drawing/2014/main" id="{762BB0EB-CE2E-EAB1-4572-447D5D879B7F}"/>
              </a:ext>
            </a:extLst>
          </p:cNvPr>
          <p:cNvSpPr>
            <a:spLocks/>
          </p:cNvSpPr>
          <p:nvPr/>
        </p:nvSpPr>
        <p:spPr bwMode="auto">
          <a:xfrm>
            <a:off x="1804814" y="2913648"/>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Rectangle 43">
            <a:extLst>
              <a:ext uri="{FF2B5EF4-FFF2-40B4-BE49-F238E27FC236}">
                <a16:creationId xmlns:a16="http://schemas.microsoft.com/office/drawing/2014/main" id="{E380A2E3-8306-DF2D-279E-684F57DF79FD}"/>
              </a:ext>
            </a:extLst>
          </p:cNvPr>
          <p:cNvSpPr>
            <a:spLocks noChangeArrowheads="1"/>
          </p:cNvSpPr>
          <p:nvPr/>
        </p:nvSpPr>
        <p:spPr bwMode="auto">
          <a:xfrm>
            <a:off x="1792114" y="2877136"/>
            <a:ext cx="911225" cy="39687"/>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8" name="Freeform 44">
            <a:extLst>
              <a:ext uri="{FF2B5EF4-FFF2-40B4-BE49-F238E27FC236}">
                <a16:creationId xmlns:a16="http://schemas.microsoft.com/office/drawing/2014/main" id="{EAC62A03-14F1-EFB1-90EE-109014B2A634}"/>
              </a:ext>
            </a:extLst>
          </p:cNvPr>
          <p:cNvSpPr>
            <a:spLocks/>
          </p:cNvSpPr>
          <p:nvPr/>
        </p:nvSpPr>
        <p:spPr bwMode="auto">
          <a:xfrm>
            <a:off x="2593802" y="2913648"/>
            <a:ext cx="109537" cy="123825"/>
          </a:xfrm>
          <a:custGeom>
            <a:avLst/>
            <a:gdLst>
              <a:gd name="T0" fmla="*/ 109537 w 138"/>
              <a:gd name="T1" fmla="*/ 123825 h 157"/>
              <a:gd name="T2" fmla="*/ 109537 w 138"/>
              <a:gd name="T3" fmla="*/ 0 h 157"/>
              <a:gd name="T4" fmla="*/ 0 w 138"/>
              <a:gd name="T5" fmla="*/ 0 h 157"/>
              <a:gd name="T6" fmla="*/ 109537 w 138"/>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7">
                <a:moveTo>
                  <a:pt x="138" y="157"/>
                </a:moveTo>
                <a:lnTo>
                  <a:pt x="138" y="0"/>
                </a:lnTo>
                <a:lnTo>
                  <a:pt x="0" y="0"/>
                </a:lnTo>
                <a:lnTo>
                  <a:pt x="138"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9" name="Group 45">
            <a:extLst>
              <a:ext uri="{FF2B5EF4-FFF2-40B4-BE49-F238E27FC236}">
                <a16:creationId xmlns:a16="http://schemas.microsoft.com/office/drawing/2014/main" id="{572CEA34-B403-C8DB-A82E-D695C3C54EC2}"/>
              </a:ext>
            </a:extLst>
          </p:cNvPr>
          <p:cNvGrpSpPr>
            <a:grpSpLocks/>
          </p:cNvGrpSpPr>
          <p:nvPr/>
        </p:nvGrpSpPr>
        <p:grpSpPr bwMode="auto">
          <a:xfrm>
            <a:off x="1804814" y="2642186"/>
            <a:ext cx="901700" cy="168275"/>
            <a:chOff x="458" y="1481"/>
            <a:chExt cx="568" cy="106"/>
          </a:xfrm>
        </p:grpSpPr>
        <p:sp>
          <p:nvSpPr>
            <p:cNvPr id="50" name="Freeform 46">
              <a:extLst>
                <a:ext uri="{FF2B5EF4-FFF2-40B4-BE49-F238E27FC236}">
                  <a16:creationId xmlns:a16="http://schemas.microsoft.com/office/drawing/2014/main" id="{14E0AFF1-2D46-07D9-E606-745B33FA0BF2}"/>
                </a:ext>
              </a:extLst>
            </p:cNvPr>
            <p:cNvSpPr>
              <a:spLocks/>
            </p:cNvSpPr>
            <p:nvPr/>
          </p:nvSpPr>
          <p:spPr bwMode="auto">
            <a:xfrm>
              <a:off x="458" y="1481"/>
              <a:ext cx="69" cy="78"/>
            </a:xfrm>
            <a:custGeom>
              <a:avLst/>
              <a:gdLst>
                <a:gd name="T0" fmla="*/ 0 w 138"/>
                <a:gd name="T1" fmla="*/ 0 h 156"/>
                <a:gd name="T2" fmla="*/ 0 w 138"/>
                <a:gd name="T3" fmla="*/ 78 h 156"/>
                <a:gd name="T4" fmla="*/ 69 w 138"/>
                <a:gd name="T5" fmla="*/ 78 h 156"/>
                <a:gd name="T6" fmla="*/ 0 w 138"/>
                <a:gd name="T7" fmla="*/ 0 h 156"/>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6">
                  <a:moveTo>
                    <a:pt x="0" y="0"/>
                  </a:moveTo>
                  <a:lnTo>
                    <a:pt x="0" y="156"/>
                  </a:lnTo>
                  <a:lnTo>
                    <a:pt x="138" y="156"/>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Freeform 47">
              <a:extLst>
                <a:ext uri="{FF2B5EF4-FFF2-40B4-BE49-F238E27FC236}">
                  <a16:creationId xmlns:a16="http://schemas.microsoft.com/office/drawing/2014/main" id="{98832C1A-0E65-9D5F-2341-CD181368374D}"/>
                </a:ext>
              </a:extLst>
            </p:cNvPr>
            <p:cNvSpPr>
              <a:spLocks/>
            </p:cNvSpPr>
            <p:nvPr/>
          </p:nvSpPr>
          <p:spPr bwMode="auto">
            <a:xfrm>
              <a:off x="954" y="1482"/>
              <a:ext cx="68" cy="78"/>
            </a:xfrm>
            <a:custGeom>
              <a:avLst/>
              <a:gdLst>
                <a:gd name="T0" fmla="*/ 0 w 136"/>
                <a:gd name="T1" fmla="*/ 78 h 157"/>
                <a:gd name="T2" fmla="*/ 68 w 136"/>
                <a:gd name="T3" fmla="*/ 78 h 157"/>
                <a:gd name="T4" fmla="*/ 68 w 136"/>
                <a:gd name="T5" fmla="*/ 0 h 157"/>
                <a:gd name="T6" fmla="*/ 0 w 136"/>
                <a:gd name="T7" fmla="*/ 78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6" h="157">
                  <a:moveTo>
                    <a:pt x="0" y="157"/>
                  </a:moveTo>
                  <a:lnTo>
                    <a:pt x="136" y="157"/>
                  </a:lnTo>
                  <a:lnTo>
                    <a:pt x="136"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2" name="Rectangle 48">
              <a:extLst>
                <a:ext uri="{FF2B5EF4-FFF2-40B4-BE49-F238E27FC236}">
                  <a16:creationId xmlns:a16="http://schemas.microsoft.com/office/drawing/2014/main" id="{4064A579-3DB6-4488-C8E0-8D4FD5FB7D2F}"/>
                </a:ext>
              </a:extLst>
            </p:cNvPr>
            <p:cNvSpPr>
              <a:spLocks noChangeArrowheads="1"/>
            </p:cNvSpPr>
            <p:nvPr/>
          </p:nvSpPr>
          <p:spPr bwMode="auto">
            <a:xfrm>
              <a:off x="458" y="1561"/>
              <a:ext cx="568" cy="26"/>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53" name="Freeform 49">
            <a:extLst>
              <a:ext uri="{FF2B5EF4-FFF2-40B4-BE49-F238E27FC236}">
                <a16:creationId xmlns:a16="http://schemas.microsoft.com/office/drawing/2014/main" id="{D4C270F5-FB5B-B114-1A3A-92A6E1B1A8A2}"/>
              </a:ext>
            </a:extLst>
          </p:cNvPr>
          <p:cNvSpPr>
            <a:spLocks/>
          </p:cNvSpPr>
          <p:nvPr/>
        </p:nvSpPr>
        <p:spPr bwMode="auto">
          <a:xfrm>
            <a:off x="1800052" y="5355223"/>
            <a:ext cx="109537" cy="123825"/>
          </a:xfrm>
          <a:custGeom>
            <a:avLst/>
            <a:gdLst>
              <a:gd name="T0" fmla="*/ 0 w 138"/>
              <a:gd name="T1" fmla="*/ 0 h 155"/>
              <a:gd name="T2" fmla="*/ 0 w 138"/>
              <a:gd name="T3" fmla="*/ 123825 h 155"/>
              <a:gd name="T4" fmla="*/ 109537 w 138"/>
              <a:gd name="T5" fmla="*/ 123825 h 155"/>
              <a:gd name="T6" fmla="*/ 0 w 138"/>
              <a:gd name="T7" fmla="*/ 0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8" h="155">
                <a:moveTo>
                  <a:pt x="0" y="0"/>
                </a:moveTo>
                <a:lnTo>
                  <a:pt x="0" y="155"/>
                </a:lnTo>
                <a:lnTo>
                  <a:pt x="138" y="155"/>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4" name="Freeform 50">
            <a:extLst>
              <a:ext uri="{FF2B5EF4-FFF2-40B4-BE49-F238E27FC236}">
                <a16:creationId xmlns:a16="http://schemas.microsoft.com/office/drawing/2014/main" id="{9D0281A0-01E1-B5EA-84EE-6831553B9B27}"/>
              </a:ext>
            </a:extLst>
          </p:cNvPr>
          <p:cNvSpPr>
            <a:spLocks/>
          </p:cNvSpPr>
          <p:nvPr/>
        </p:nvSpPr>
        <p:spPr bwMode="auto">
          <a:xfrm>
            <a:off x="1803227" y="5591761"/>
            <a:ext cx="107950" cy="123825"/>
          </a:xfrm>
          <a:custGeom>
            <a:avLst/>
            <a:gdLst>
              <a:gd name="T0" fmla="*/ 107950 w 137"/>
              <a:gd name="T1" fmla="*/ 0 h 157"/>
              <a:gd name="T2" fmla="*/ 0 w 137"/>
              <a:gd name="T3" fmla="*/ 0 h 157"/>
              <a:gd name="T4" fmla="*/ 0 w 137"/>
              <a:gd name="T5" fmla="*/ 123825 h 157"/>
              <a:gd name="T6" fmla="*/ 107950 w 137"/>
              <a:gd name="T7" fmla="*/ 0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7" h="157">
                <a:moveTo>
                  <a:pt x="137" y="0"/>
                </a:moveTo>
                <a:lnTo>
                  <a:pt x="0" y="0"/>
                </a:lnTo>
                <a:lnTo>
                  <a:pt x="0" y="157"/>
                </a:lnTo>
                <a:lnTo>
                  <a:pt x="13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5" name="Freeform 51">
            <a:extLst>
              <a:ext uri="{FF2B5EF4-FFF2-40B4-BE49-F238E27FC236}">
                <a16:creationId xmlns:a16="http://schemas.microsoft.com/office/drawing/2014/main" id="{D665DE28-C189-D25F-46CF-E7EFBC2C57C0}"/>
              </a:ext>
            </a:extLst>
          </p:cNvPr>
          <p:cNvSpPr>
            <a:spLocks/>
          </p:cNvSpPr>
          <p:nvPr/>
        </p:nvSpPr>
        <p:spPr bwMode="auto">
          <a:xfrm>
            <a:off x="2589039" y="5598111"/>
            <a:ext cx="109538" cy="123825"/>
          </a:xfrm>
          <a:custGeom>
            <a:avLst/>
            <a:gdLst>
              <a:gd name="T0" fmla="*/ 109538 w 139"/>
              <a:gd name="T1" fmla="*/ 123825 h 155"/>
              <a:gd name="T2" fmla="*/ 109538 w 139"/>
              <a:gd name="T3" fmla="*/ 0 h 155"/>
              <a:gd name="T4" fmla="*/ 0 w 139"/>
              <a:gd name="T5" fmla="*/ 0 h 155"/>
              <a:gd name="T6" fmla="*/ 109538 w 139"/>
              <a:gd name="T7" fmla="*/ 123825 h 155"/>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39" h="155">
                <a:moveTo>
                  <a:pt x="139" y="155"/>
                </a:moveTo>
                <a:lnTo>
                  <a:pt x="139" y="0"/>
                </a:lnTo>
                <a:lnTo>
                  <a:pt x="0" y="0"/>
                </a:lnTo>
                <a:lnTo>
                  <a:pt x="139" y="155"/>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6" name="Freeform 52">
            <a:extLst>
              <a:ext uri="{FF2B5EF4-FFF2-40B4-BE49-F238E27FC236}">
                <a16:creationId xmlns:a16="http://schemas.microsoft.com/office/drawing/2014/main" id="{058A933E-8A65-08BF-F0E1-23EA47C9BF9E}"/>
              </a:ext>
            </a:extLst>
          </p:cNvPr>
          <p:cNvSpPr>
            <a:spLocks/>
          </p:cNvSpPr>
          <p:nvPr/>
        </p:nvSpPr>
        <p:spPr bwMode="auto">
          <a:xfrm>
            <a:off x="2589039" y="5364748"/>
            <a:ext cx="109538" cy="123825"/>
          </a:xfrm>
          <a:custGeom>
            <a:avLst/>
            <a:gdLst>
              <a:gd name="T0" fmla="*/ 0 w 140"/>
              <a:gd name="T1" fmla="*/ 123825 h 157"/>
              <a:gd name="T2" fmla="*/ 109538 w 140"/>
              <a:gd name="T3" fmla="*/ 123825 h 157"/>
              <a:gd name="T4" fmla="*/ 109538 w 140"/>
              <a:gd name="T5" fmla="*/ 0 h 157"/>
              <a:gd name="T6" fmla="*/ 0 w 140"/>
              <a:gd name="T7" fmla="*/ 123825 h 15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40" h="157">
                <a:moveTo>
                  <a:pt x="0" y="157"/>
                </a:moveTo>
                <a:lnTo>
                  <a:pt x="140" y="157"/>
                </a:lnTo>
                <a:lnTo>
                  <a:pt x="140" y="0"/>
                </a:lnTo>
                <a:lnTo>
                  <a:pt x="0" y="15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Rectangle 53">
            <a:extLst>
              <a:ext uri="{FF2B5EF4-FFF2-40B4-BE49-F238E27FC236}">
                <a16:creationId xmlns:a16="http://schemas.microsoft.com/office/drawing/2014/main" id="{E98B6982-5B25-111A-33CE-6E3DA7D1E813}"/>
              </a:ext>
            </a:extLst>
          </p:cNvPr>
          <p:cNvSpPr>
            <a:spLocks noChangeArrowheads="1"/>
          </p:cNvSpPr>
          <p:nvPr/>
        </p:nvSpPr>
        <p:spPr bwMode="auto">
          <a:xfrm>
            <a:off x="1800052" y="5564773"/>
            <a:ext cx="911225" cy="396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Rectangle 54">
            <a:extLst>
              <a:ext uri="{FF2B5EF4-FFF2-40B4-BE49-F238E27FC236}">
                <a16:creationId xmlns:a16="http://schemas.microsoft.com/office/drawing/2014/main" id="{BB03BCF2-7C4E-E363-FE8C-D4AAD387F066}"/>
              </a:ext>
            </a:extLst>
          </p:cNvPr>
          <p:cNvSpPr>
            <a:spLocks noChangeArrowheads="1"/>
          </p:cNvSpPr>
          <p:nvPr/>
        </p:nvSpPr>
        <p:spPr bwMode="auto">
          <a:xfrm>
            <a:off x="1800052" y="5482223"/>
            <a:ext cx="903287" cy="41275"/>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9" name="Group 55">
            <a:extLst>
              <a:ext uri="{FF2B5EF4-FFF2-40B4-BE49-F238E27FC236}">
                <a16:creationId xmlns:a16="http://schemas.microsoft.com/office/drawing/2014/main" id="{EC0A2599-7E15-059B-BB6E-48EEFE5BB403}"/>
              </a:ext>
            </a:extLst>
          </p:cNvPr>
          <p:cNvGrpSpPr>
            <a:grpSpLocks/>
          </p:cNvGrpSpPr>
          <p:nvPr/>
        </p:nvGrpSpPr>
        <p:grpSpPr bwMode="auto">
          <a:xfrm>
            <a:off x="1634952" y="1686512"/>
            <a:ext cx="173037" cy="4605090"/>
            <a:chOff x="351" y="879"/>
            <a:chExt cx="109" cy="3173"/>
          </a:xfrm>
        </p:grpSpPr>
        <p:sp>
          <p:nvSpPr>
            <p:cNvPr id="60" name="Rectangle 56">
              <a:extLst>
                <a:ext uri="{FF2B5EF4-FFF2-40B4-BE49-F238E27FC236}">
                  <a16:creationId xmlns:a16="http://schemas.microsoft.com/office/drawing/2014/main" id="{09FFD972-6A52-611A-8EB6-A7C873744AD4}"/>
                </a:ext>
              </a:extLst>
            </p:cNvPr>
            <p:cNvSpPr>
              <a:spLocks noChangeArrowheads="1"/>
            </p:cNvSpPr>
            <p:nvPr/>
          </p:nvSpPr>
          <p:spPr bwMode="auto">
            <a:xfrm>
              <a:off x="351"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1" name="Rectangle 57">
              <a:extLst>
                <a:ext uri="{FF2B5EF4-FFF2-40B4-BE49-F238E27FC236}">
                  <a16:creationId xmlns:a16="http://schemas.microsoft.com/office/drawing/2014/main" id="{E4769DB9-69BE-F815-FCDF-46D180F0883F}"/>
                </a:ext>
              </a:extLst>
            </p:cNvPr>
            <p:cNvSpPr>
              <a:spLocks noChangeArrowheads="1"/>
            </p:cNvSpPr>
            <p:nvPr/>
          </p:nvSpPr>
          <p:spPr bwMode="auto">
            <a:xfrm>
              <a:off x="437" y="879"/>
              <a:ext cx="23" cy="3173"/>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62" name="Rectangle 58">
            <a:extLst>
              <a:ext uri="{FF2B5EF4-FFF2-40B4-BE49-F238E27FC236}">
                <a16:creationId xmlns:a16="http://schemas.microsoft.com/office/drawing/2014/main" id="{6BD88817-F883-149D-09D7-A3FD0500CE60}"/>
              </a:ext>
            </a:extLst>
          </p:cNvPr>
          <p:cNvSpPr>
            <a:spLocks noChangeArrowheads="1"/>
          </p:cNvSpPr>
          <p:nvPr/>
        </p:nvSpPr>
        <p:spPr bwMode="auto">
          <a:xfrm>
            <a:off x="2990677" y="5136148"/>
            <a:ext cx="34925" cy="141288"/>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3" name="Group 59">
            <a:extLst>
              <a:ext uri="{FF2B5EF4-FFF2-40B4-BE49-F238E27FC236}">
                <a16:creationId xmlns:a16="http://schemas.microsoft.com/office/drawing/2014/main" id="{50B85008-A158-6482-1094-A381C66B75E5}"/>
              </a:ext>
            </a:extLst>
          </p:cNvPr>
          <p:cNvGrpSpPr>
            <a:grpSpLocks/>
          </p:cNvGrpSpPr>
          <p:nvPr/>
        </p:nvGrpSpPr>
        <p:grpSpPr bwMode="auto">
          <a:xfrm>
            <a:off x="2871614" y="2780298"/>
            <a:ext cx="130175" cy="160338"/>
            <a:chOff x="1130" y="1568"/>
            <a:chExt cx="82" cy="101"/>
          </a:xfrm>
        </p:grpSpPr>
        <p:sp>
          <p:nvSpPr>
            <p:cNvPr id="64" name="Freeform 60">
              <a:extLst>
                <a:ext uri="{FF2B5EF4-FFF2-40B4-BE49-F238E27FC236}">
                  <a16:creationId xmlns:a16="http://schemas.microsoft.com/office/drawing/2014/main" id="{332143CB-644B-8441-FEBD-F887A3E4136F}"/>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5" name="Freeform 61">
              <a:extLst>
                <a:ext uri="{FF2B5EF4-FFF2-40B4-BE49-F238E27FC236}">
                  <a16:creationId xmlns:a16="http://schemas.microsoft.com/office/drawing/2014/main" id="{E5D7AEB0-708C-B38B-E9AD-225332441519}"/>
                </a:ext>
              </a:extLst>
            </p:cNvPr>
            <p:cNvSpPr>
              <a:spLocks/>
            </p:cNvSpPr>
            <p:nvPr/>
          </p:nvSpPr>
          <p:spPr bwMode="auto">
            <a:xfrm>
              <a:off x="1130" y="1568"/>
              <a:ext cx="82" cy="101"/>
            </a:xfrm>
            <a:custGeom>
              <a:avLst/>
              <a:gdLst>
                <a:gd name="T0" fmla="*/ 0 w 162"/>
                <a:gd name="T1" fmla="*/ 94 h 202"/>
                <a:gd name="T2" fmla="*/ 0 w 162"/>
                <a:gd name="T3" fmla="*/ 0 h 202"/>
                <a:gd name="T4" fmla="*/ 82 w 162"/>
                <a:gd name="T5" fmla="*/ 12 h 202"/>
                <a:gd name="T6" fmla="*/ 22 w 162"/>
                <a:gd name="T7" fmla="*/ 101 h 202"/>
                <a:gd name="T8" fmla="*/ 0 w 162"/>
                <a:gd name="T9" fmla="*/ 94 h 20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62" h="202">
                  <a:moveTo>
                    <a:pt x="0" y="187"/>
                  </a:moveTo>
                  <a:lnTo>
                    <a:pt x="0" y="0"/>
                  </a:lnTo>
                  <a:lnTo>
                    <a:pt x="162" y="24"/>
                  </a:lnTo>
                  <a:lnTo>
                    <a:pt x="43" y="202"/>
                  </a:lnTo>
                  <a:lnTo>
                    <a:pt x="0" y="187"/>
                  </a:lnTo>
                </a:path>
              </a:pathLst>
            </a:custGeom>
            <a:noFill/>
            <a:ln w="9525">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6" name="Rectangle 62">
            <a:extLst>
              <a:ext uri="{FF2B5EF4-FFF2-40B4-BE49-F238E27FC236}">
                <a16:creationId xmlns:a16="http://schemas.microsoft.com/office/drawing/2014/main" id="{1FA52D94-7494-75D8-8900-F47988F3D6E5}"/>
              </a:ext>
            </a:extLst>
          </p:cNvPr>
          <p:cNvSpPr>
            <a:spLocks noChangeArrowheads="1"/>
          </p:cNvSpPr>
          <p:nvPr/>
        </p:nvSpPr>
        <p:spPr bwMode="auto">
          <a:xfrm>
            <a:off x="2871614" y="2940636"/>
            <a:ext cx="125413" cy="47625"/>
          </a:xfrm>
          <a:prstGeom prst="rect">
            <a:avLst/>
          </a:prstGeom>
          <a:solidFill>
            <a:srgbClr val="CECECE"/>
          </a:solidFill>
          <a:ln w="9525">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7" name="Group 63">
            <a:extLst>
              <a:ext uri="{FF2B5EF4-FFF2-40B4-BE49-F238E27FC236}">
                <a16:creationId xmlns:a16="http://schemas.microsoft.com/office/drawing/2014/main" id="{E5F35A0D-23D6-18D6-6D21-5E0E52BCD242}"/>
              </a:ext>
            </a:extLst>
          </p:cNvPr>
          <p:cNvGrpSpPr>
            <a:grpSpLocks/>
          </p:cNvGrpSpPr>
          <p:nvPr/>
        </p:nvGrpSpPr>
        <p:grpSpPr bwMode="auto">
          <a:xfrm>
            <a:off x="2701752" y="1683337"/>
            <a:ext cx="171450" cy="4608264"/>
            <a:chOff x="1023" y="877"/>
            <a:chExt cx="108" cy="3174"/>
          </a:xfrm>
        </p:grpSpPr>
        <p:sp>
          <p:nvSpPr>
            <p:cNvPr id="68" name="Rectangle 64">
              <a:extLst>
                <a:ext uri="{FF2B5EF4-FFF2-40B4-BE49-F238E27FC236}">
                  <a16:creationId xmlns:a16="http://schemas.microsoft.com/office/drawing/2014/main" id="{9879D41D-5B26-0A5D-B470-2ECFE61F44E8}"/>
                </a:ext>
              </a:extLst>
            </p:cNvPr>
            <p:cNvSpPr>
              <a:spLocks noChangeArrowheads="1"/>
            </p:cNvSpPr>
            <p:nvPr/>
          </p:nvSpPr>
          <p:spPr bwMode="auto">
            <a:xfrm>
              <a:off x="1023"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9" name="Rectangle 65">
              <a:extLst>
                <a:ext uri="{FF2B5EF4-FFF2-40B4-BE49-F238E27FC236}">
                  <a16:creationId xmlns:a16="http://schemas.microsoft.com/office/drawing/2014/main" id="{DD251143-C60E-6A9D-D52C-492A683E2CBA}"/>
                </a:ext>
              </a:extLst>
            </p:cNvPr>
            <p:cNvSpPr>
              <a:spLocks noChangeArrowheads="1"/>
            </p:cNvSpPr>
            <p:nvPr/>
          </p:nvSpPr>
          <p:spPr bwMode="auto">
            <a:xfrm>
              <a:off x="1108" y="877"/>
              <a:ext cx="23" cy="3174"/>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70" name="Oval 66">
            <a:extLst>
              <a:ext uri="{FF2B5EF4-FFF2-40B4-BE49-F238E27FC236}">
                <a16:creationId xmlns:a16="http://schemas.microsoft.com/office/drawing/2014/main" id="{E8671D18-7471-6AD4-3CA4-19935770C4B7}"/>
              </a:ext>
            </a:extLst>
          </p:cNvPr>
          <p:cNvSpPr>
            <a:spLocks noChangeArrowheads="1"/>
          </p:cNvSpPr>
          <p:nvPr/>
        </p:nvSpPr>
        <p:spPr bwMode="auto">
          <a:xfrm>
            <a:off x="2354089" y="5039311"/>
            <a:ext cx="1082675" cy="914400"/>
          </a:xfrm>
          <a:prstGeom prst="ellipse">
            <a:avLst/>
          </a:prstGeom>
          <a:noFill/>
          <a:ln w="6667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1" name="Freeform 68">
            <a:extLst>
              <a:ext uri="{FF2B5EF4-FFF2-40B4-BE49-F238E27FC236}">
                <a16:creationId xmlns:a16="http://schemas.microsoft.com/office/drawing/2014/main" id="{7CED38FA-9C7D-4C0D-EC09-672F74FA326B}"/>
              </a:ext>
            </a:extLst>
          </p:cNvPr>
          <p:cNvSpPr>
            <a:spLocks/>
          </p:cNvSpPr>
          <p:nvPr/>
        </p:nvSpPr>
        <p:spPr bwMode="auto">
          <a:xfrm>
            <a:off x="3282777" y="5874336"/>
            <a:ext cx="1462087" cy="374650"/>
          </a:xfrm>
          <a:custGeom>
            <a:avLst/>
            <a:gdLst>
              <a:gd name="T0" fmla="*/ 0 w 921"/>
              <a:gd name="T1" fmla="*/ 0 h 236"/>
              <a:gd name="T2" fmla="*/ 609600 w 921"/>
              <a:gd name="T3" fmla="*/ 349250 h 236"/>
              <a:gd name="T4" fmla="*/ 1462087 w 921"/>
              <a:gd name="T5" fmla="*/ 157163 h 236"/>
              <a:gd name="T6" fmla="*/ 0 60000 65536"/>
              <a:gd name="T7" fmla="*/ 0 60000 65536"/>
              <a:gd name="T8" fmla="*/ 0 60000 65536"/>
            </a:gdLst>
            <a:ahLst/>
            <a:cxnLst>
              <a:cxn ang="T6">
                <a:pos x="T0" y="T1"/>
              </a:cxn>
              <a:cxn ang="T7">
                <a:pos x="T2" y="T3"/>
              </a:cxn>
              <a:cxn ang="T8">
                <a:pos x="T4" y="T5"/>
              </a:cxn>
            </a:cxnLst>
            <a:rect l="0" t="0" r="r" b="b"/>
            <a:pathLst>
              <a:path w="921" h="236">
                <a:moveTo>
                  <a:pt x="0" y="0"/>
                </a:moveTo>
                <a:cubicBezTo>
                  <a:pt x="115" y="102"/>
                  <a:pt x="231" y="204"/>
                  <a:pt x="384" y="220"/>
                </a:cubicBezTo>
                <a:cubicBezTo>
                  <a:pt x="537" y="236"/>
                  <a:pt x="729" y="167"/>
                  <a:pt x="921" y="99"/>
                </a:cubicBezTo>
              </a:path>
            </a:pathLst>
          </a:custGeom>
          <a:noFill/>
          <a:ln w="57150" cap="flat" cmpd="sng">
            <a:solidFill>
              <a:srgbClr val="000000"/>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72" name="Group 71">
            <a:extLst>
              <a:ext uri="{FF2B5EF4-FFF2-40B4-BE49-F238E27FC236}">
                <a16:creationId xmlns:a16="http://schemas.microsoft.com/office/drawing/2014/main" id="{9C3DC023-F5D5-726F-3ECC-05AB933E8CDD}"/>
              </a:ext>
            </a:extLst>
          </p:cNvPr>
          <p:cNvGrpSpPr/>
          <p:nvPr/>
        </p:nvGrpSpPr>
        <p:grpSpPr>
          <a:xfrm>
            <a:off x="5807968" y="1918888"/>
            <a:ext cx="5107434" cy="4216534"/>
            <a:chOff x="3892550" y="1988840"/>
            <a:chExt cx="5107434" cy="4216534"/>
          </a:xfrm>
        </p:grpSpPr>
        <p:pic>
          <p:nvPicPr>
            <p:cNvPr id="73" name="Picture 67">
              <a:extLst>
                <a:ext uri="{FF2B5EF4-FFF2-40B4-BE49-F238E27FC236}">
                  <a16:creationId xmlns:a16="http://schemas.microsoft.com/office/drawing/2014/main" id="{0C53BE11-E2C6-BEFB-D420-18778E2CBBE1}"/>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blackGray">
            <a:xfrm>
              <a:off x="3892550" y="2043113"/>
              <a:ext cx="5062538" cy="4057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4" name="TextBox 73">
              <a:extLst>
                <a:ext uri="{FF2B5EF4-FFF2-40B4-BE49-F238E27FC236}">
                  <a16:creationId xmlns:a16="http://schemas.microsoft.com/office/drawing/2014/main" id="{518D866C-14DD-9D5F-4470-19C460D9F341}"/>
                </a:ext>
              </a:extLst>
            </p:cNvPr>
            <p:cNvSpPr txBox="1"/>
            <p:nvPr/>
          </p:nvSpPr>
          <p:spPr>
            <a:xfrm>
              <a:off x="6948264" y="1988840"/>
              <a:ext cx="2051720"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Weld Access Hole</a:t>
              </a:r>
            </a:p>
          </p:txBody>
        </p:sp>
        <p:sp>
          <p:nvSpPr>
            <p:cNvPr id="75" name="TextBox 74">
              <a:extLst>
                <a:ext uri="{FF2B5EF4-FFF2-40B4-BE49-F238E27FC236}">
                  <a16:creationId xmlns:a16="http://schemas.microsoft.com/office/drawing/2014/main" id="{48E58D8E-ADD2-5A17-7A47-34A0BE079C12}"/>
                </a:ext>
              </a:extLst>
            </p:cNvPr>
            <p:cNvSpPr txBox="1"/>
            <p:nvPr/>
          </p:nvSpPr>
          <p:spPr>
            <a:xfrm>
              <a:off x="7380312" y="4831308"/>
              <a:ext cx="1574776"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Beam Flange</a:t>
              </a:r>
            </a:p>
          </p:txBody>
        </p:sp>
        <p:sp>
          <p:nvSpPr>
            <p:cNvPr id="76" name="TextBox 75">
              <a:extLst>
                <a:ext uri="{FF2B5EF4-FFF2-40B4-BE49-F238E27FC236}">
                  <a16:creationId xmlns:a16="http://schemas.microsoft.com/office/drawing/2014/main" id="{CBCDD9EF-A175-4B2C-C1D4-31EBCBBBB9E6}"/>
                </a:ext>
              </a:extLst>
            </p:cNvPr>
            <p:cNvSpPr txBox="1"/>
            <p:nvPr/>
          </p:nvSpPr>
          <p:spPr>
            <a:xfrm>
              <a:off x="6948264" y="5466606"/>
              <a:ext cx="1574776"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Backup Bar</a:t>
              </a:r>
            </a:p>
          </p:txBody>
        </p:sp>
        <p:sp>
          <p:nvSpPr>
            <p:cNvPr id="77" name="TextBox 76">
              <a:extLst>
                <a:ext uri="{FF2B5EF4-FFF2-40B4-BE49-F238E27FC236}">
                  <a16:creationId xmlns:a16="http://schemas.microsoft.com/office/drawing/2014/main" id="{D0D8E7B0-8316-CC71-6B9C-FCCE3A665934}"/>
                </a:ext>
              </a:extLst>
            </p:cNvPr>
            <p:cNvSpPr txBox="1"/>
            <p:nvPr/>
          </p:nvSpPr>
          <p:spPr>
            <a:xfrm>
              <a:off x="4822550" y="5805264"/>
              <a:ext cx="1766665" cy="400110"/>
            </a:xfrm>
            <a:prstGeom prst="rect">
              <a:avLst/>
            </a:prstGeom>
            <a:solidFill>
              <a:schemeClr val="bg1"/>
            </a:solidFill>
          </p:spPr>
          <p:txBody>
            <a:bodyPr wrap="square" rtlCol="0">
              <a:spAutoFit/>
            </a:bodyPr>
            <a:lstStyle/>
            <a:p>
              <a:r>
                <a:rPr lang="en-US" sz="2000" b="1" dirty="0">
                  <a:latin typeface="Arial Narrow" panose="020B0606020202030204" pitchFamily="34" charset="0"/>
                </a:rPr>
                <a:t>Column Flange</a:t>
              </a:r>
            </a:p>
          </p:txBody>
        </p:sp>
        <p:sp>
          <p:nvSpPr>
            <p:cNvPr id="78" name="TextBox 77">
              <a:extLst>
                <a:ext uri="{FF2B5EF4-FFF2-40B4-BE49-F238E27FC236}">
                  <a16:creationId xmlns:a16="http://schemas.microsoft.com/office/drawing/2014/main" id="{4CAC2445-584D-D54D-0A68-B522A3D40A70}"/>
                </a:ext>
              </a:extLst>
            </p:cNvPr>
            <p:cNvSpPr txBox="1"/>
            <p:nvPr/>
          </p:nvSpPr>
          <p:spPr>
            <a:xfrm>
              <a:off x="3892550" y="5471338"/>
              <a:ext cx="1083792" cy="400110"/>
            </a:xfrm>
            <a:prstGeom prst="rect">
              <a:avLst/>
            </a:prstGeom>
            <a:solidFill>
              <a:schemeClr val="bg1"/>
            </a:solidFill>
          </p:spPr>
          <p:txBody>
            <a:bodyPr wrap="square" rtlCol="0">
              <a:spAutoFit/>
            </a:bodyPr>
            <a:lstStyle/>
            <a:p>
              <a:pPr algn="r"/>
              <a:r>
                <a:rPr lang="en-US" sz="2000" b="1" dirty="0">
                  <a:latin typeface="Arial Narrow" panose="020B0606020202030204" pitchFamily="34" charset="0"/>
                </a:rPr>
                <a:t>Stiffener</a:t>
              </a:r>
            </a:p>
          </p:txBody>
        </p:sp>
      </p:grpSp>
    </p:spTree>
    <p:extLst>
      <p:ext uri="{BB962C8B-B14F-4D97-AF65-F5344CB8AC3E}">
        <p14:creationId xmlns:p14="http://schemas.microsoft.com/office/powerpoint/2010/main" val="246378462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D25AB86-84C1-EBA2-AC9E-5379E3C92DD4}"/>
              </a:ext>
            </a:extLst>
          </p:cNvPr>
          <p:cNvSpPr>
            <a:spLocks noGrp="1"/>
          </p:cNvSpPr>
          <p:nvPr>
            <p:ph type="sldNum" sz="quarter" idx="40"/>
          </p:nvPr>
        </p:nvSpPr>
        <p:spPr/>
        <p:txBody>
          <a:bodyPr/>
          <a:lstStyle/>
          <a:p>
            <a:pPr>
              <a:defRPr/>
            </a:pPr>
            <a:fld id="{46425072-6E52-45A8-8A7E-A5B11BCA4176}" type="slidenum">
              <a:rPr lang="en-US" altLang="en-US" smtClean="0"/>
              <a:pPr>
                <a:defRPr/>
              </a:pPr>
              <a:t>59</a:t>
            </a:fld>
            <a:endParaRPr lang="en-US" altLang="en-US" dirty="0"/>
          </a:p>
        </p:txBody>
      </p:sp>
      <p:grpSp>
        <p:nvGrpSpPr>
          <p:cNvPr id="3" name="Group 2">
            <a:extLst>
              <a:ext uri="{FF2B5EF4-FFF2-40B4-BE49-F238E27FC236}">
                <a16:creationId xmlns:a16="http://schemas.microsoft.com/office/drawing/2014/main" id="{5382B4CB-1DB3-D44A-FEF3-67AB3245B568}"/>
              </a:ext>
            </a:extLst>
          </p:cNvPr>
          <p:cNvGrpSpPr>
            <a:grpSpLocks/>
          </p:cNvGrpSpPr>
          <p:nvPr/>
        </p:nvGrpSpPr>
        <p:grpSpPr bwMode="auto">
          <a:xfrm>
            <a:off x="2175669" y="486218"/>
            <a:ext cx="7840662" cy="5851525"/>
            <a:chOff x="1191" y="679"/>
            <a:chExt cx="3283" cy="2516"/>
          </a:xfrm>
        </p:grpSpPr>
        <p:sp>
          <p:nvSpPr>
            <p:cNvPr id="4" name="AutoShape 3">
              <a:extLst>
                <a:ext uri="{FF2B5EF4-FFF2-40B4-BE49-F238E27FC236}">
                  <a16:creationId xmlns:a16="http://schemas.microsoft.com/office/drawing/2014/main" id="{D82F2ECE-6472-FCBC-EBF8-F7C8967A0368}"/>
                </a:ext>
              </a:extLst>
            </p:cNvPr>
            <p:cNvSpPr>
              <a:spLocks noChangeArrowheads="1"/>
            </p:cNvSpPr>
            <p:nvPr/>
          </p:nvSpPr>
          <p:spPr bwMode="gray">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Rectangle 4">
              <a:extLst>
                <a:ext uri="{FF2B5EF4-FFF2-40B4-BE49-F238E27FC236}">
                  <a16:creationId xmlns:a16="http://schemas.microsoft.com/office/drawing/2014/main" id="{0C3C540D-08EF-FDB7-7CF5-884BAD4493A7}"/>
                </a:ext>
              </a:extLst>
            </p:cNvPr>
            <p:cNvSpPr>
              <a:spLocks noChangeArrowheads="1"/>
            </p:cNvSpPr>
            <p:nvPr/>
          </p:nvSpPr>
          <p:spPr bwMode="gray">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 name="Freeform 5">
              <a:extLst>
                <a:ext uri="{FF2B5EF4-FFF2-40B4-BE49-F238E27FC236}">
                  <a16:creationId xmlns:a16="http://schemas.microsoft.com/office/drawing/2014/main" id="{A0DB29D1-32F0-0A89-3912-37E4DA7301F0}"/>
                </a:ext>
              </a:extLst>
            </p:cNvPr>
            <p:cNvSpPr>
              <a:spLocks/>
            </p:cNvSpPr>
            <p:nvPr/>
          </p:nvSpPr>
          <p:spPr bwMode="gray">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 name="Rectangle 6">
              <a:extLst>
                <a:ext uri="{FF2B5EF4-FFF2-40B4-BE49-F238E27FC236}">
                  <a16:creationId xmlns:a16="http://schemas.microsoft.com/office/drawing/2014/main" id="{9C4B77D0-BC88-DC7D-87DF-DC9761D4BC61}"/>
                </a:ext>
              </a:extLst>
            </p:cNvPr>
            <p:cNvSpPr>
              <a:spLocks noChangeArrowheads="1"/>
            </p:cNvSpPr>
            <p:nvPr/>
          </p:nvSpPr>
          <p:spPr bwMode="gray">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7">
              <a:extLst>
                <a:ext uri="{FF2B5EF4-FFF2-40B4-BE49-F238E27FC236}">
                  <a16:creationId xmlns:a16="http://schemas.microsoft.com/office/drawing/2014/main" id="{868ED8A4-2385-E0F1-C309-76DF6D40A0B9}"/>
                </a:ext>
              </a:extLst>
            </p:cNvPr>
            <p:cNvSpPr>
              <a:spLocks noChangeArrowheads="1"/>
            </p:cNvSpPr>
            <p:nvPr/>
          </p:nvSpPr>
          <p:spPr bwMode="gray">
            <a:xfrm>
              <a:off x="1991" y="679"/>
              <a:ext cx="745" cy="2495"/>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D932F241-15E6-F054-75BE-1FE7E5C3D4BC}"/>
                </a:ext>
              </a:extLst>
            </p:cNvPr>
            <p:cNvSpPr>
              <a:spLocks noChangeShapeType="1"/>
            </p:cNvSpPr>
            <p:nvPr/>
          </p:nvSpPr>
          <p:spPr bwMode="gray">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Freeform 9">
              <a:extLst>
                <a:ext uri="{FF2B5EF4-FFF2-40B4-BE49-F238E27FC236}">
                  <a16:creationId xmlns:a16="http://schemas.microsoft.com/office/drawing/2014/main" id="{603ECF07-730C-B645-9D9B-5BADD1A53166}"/>
                </a:ext>
              </a:extLst>
            </p:cNvPr>
            <p:cNvSpPr>
              <a:spLocks/>
            </p:cNvSpPr>
            <p:nvPr/>
          </p:nvSpPr>
          <p:spPr bwMode="gray">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Line 10">
              <a:extLst>
                <a:ext uri="{FF2B5EF4-FFF2-40B4-BE49-F238E27FC236}">
                  <a16:creationId xmlns:a16="http://schemas.microsoft.com/office/drawing/2014/main" id="{B5B3F1A5-76D7-6F67-4282-58BEBB09EEE8}"/>
                </a:ext>
              </a:extLst>
            </p:cNvPr>
            <p:cNvSpPr>
              <a:spLocks noChangeShapeType="1"/>
            </p:cNvSpPr>
            <p:nvPr/>
          </p:nvSpPr>
          <p:spPr bwMode="gray">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Line 11">
              <a:extLst>
                <a:ext uri="{FF2B5EF4-FFF2-40B4-BE49-F238E27FC236}">
                  <a16:creationId xmlns:a16="http://schemas.microsoft.com/office/drawing/2014/main" id="{EAB44C53-F4F9-CC6C-54C2-3DAF2C6D559D}"/>
                </a:ext>
              </a:extLst>
            </p:cNvPr>
            <p:cNvSpPr>
              <a:spLocks noChangeShapeType="1"/>
            </p:cNvSpPr>
            <p:nvPr/>
          </p:nvSpPr>
          <p:spPr bwMode="gray">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Rectangle 13">
              <a:extLst>
                <a:ext uri="{FF2B5EF4-FFF2-40B4-BE49-F238E27FC236}">
                  <a16:creationId xmlns:a16="http://schemas.microsoft.com/office/drawing/2014/main" id="{3349CAE5-4D88-E18E-8B57-DA36E12D8116}"/>
                </a:ext>
              </a:extLst>
            </p:cNvPr>
            <p:cNvSpPr>
              <a:spLocks noChangeArrowheads="1"/>
            </p:cNvSpPr>
            <p:nvPr/>
          </p:nvSpPr>
          <p:spPr bwMode="gray">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Rectangle 14">
              <a:extLst>
                <a:ext uri="{FF2B5EF4-FFF2-40B4-BE49-F238E27FC236}">
                  <a16:creationId xmlns:a16="http://schemas.microsoft.com/office/drawing/2014/main" id="{D1F50B5D-A022-FF34-BEDE-63BE96902AEB}"/>
                </a:ext>
              </a:extLst>
            </p:cNvPr>
            <p:cNvSpPr>
              <a:spLocks noChangeArrowheads="1"/>
            </p:cNvSpPr>
            <p:nvPr/>
          </p:nvSpPr>
          <p:spPr bwMode="gray">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AutoShape 15">
              <a:extLst>
                <a:ext uri="{FF2B5EF4-FFF2-40B4-BE49-F238E27FC236}">
                  <a16:creationId xmlns:a16="http://schemas.microsoft.com/office/drawing/2014/main" id="{1235549A-56AD-0667-95A7-3FA142A52C5D}"/>
                </a:ext>
              </a:extLst>
            </p:cNvPr>
            <p:cNvSpPr>
              <a:spLocks noChangeArrowheads="1"/>
            </p:cNvSpPr>
            <p:nvPr/>
          </p:nvSpPr>
          <p:spPr bwMode="gray">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Line 16">
              <a:extLst>
                <a:ext uri="{FF2B5EF4-FFF2-40B4-BE49-F238E27FC236}">
                  <a16:creationId xmlns:a16="http://schemas.microsoft.com/office/drawing/2014/main" id="{6936637F-4582-9F54-DA6D-C12C4260DD5A}"/>
                </a:ext>
              </a:extLst>
            </p:cNvPr>
            <p:cNvSpPr>
              <a:spLocks noChangeShapeType="1"/>
            </p:cNvSpPr>
            <p:nvPr/>
          </p:nvSpPr>
          <p:spPr bwMode="gray">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AutoShape 17">
              <a:extLst>
                <a:ext uri="{FF2B5EF4-FFF2-40B4-BE49-F238E27FC236}">
                  <a16:creationId xmlns:a16="http://schemas.microsoft.com/office/drawing/2014/main" id="{A608E1C5-B1C3-4014-3EAE-EDD9766C17C3}"/>
                </a:ext>
              </a:extLst>
            </p:cNvPr>
            <p:cNvSpPr>
              <a:spLocks noChangeArrowheads="1"/>
            </p:cNvSpPr>
            <p:nvPr/>
          </p:nvSpPr>
          <p:spPr bwMode="gray">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Line 18">
              <a:extLst>
                <a:ext uri="{FF2B5EF4-FFF2-40B4-BE49-F238E27FC236}">
                  <a16:creationId xmlns:a16="http://schemas.microsoft.com/office/drawing/2014/main" id="{2C22CCC7-26F4-2256-FC81-DD0703442196}"/>
                </a:ext>
              </a:extLst>
            </p:cNvPr>
            <p:cNvSpPr>
              <a:spLocks noChangeShapeType="1"/>
            </p:cNvSpPr>
            <p:nvPr/>
          </p:nvSpPr>
          <p:spPr bwMode="gray">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Rectangle 19">
              <a:extLst>
                <a:ext uri="{FF2B5EF4-FFF2-40B4-BE49-F238E27FC236}">
                  <a16:creationId xmlns:a16="http://schemas.microsoft.com/office/drawing/2014/main" id="{7EE56188-CC7B-7C1A-3245-7932E166C63E}"/>
                </a:ext>
              </a:extLst>
            </p:cNvPr>
            <p:cNvSpPr>
              <a:spLocks noChangeArrowheads="1"/>
            </p:cNvSpPr>
            <p:nvPr/>
          </p:nvSpPr>
          <p:spPr bwMode="gray">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Line 20">
              <a:extLst>
                <a:ext uri="{FF2B5EF4-FFF2-40B4-BE49-F238E27FC236}">
                  <a16:creationId xmlns:a16="http://schemas.microsoft.com/office/drawing/2014/main" id="{ED4A9D55-F8D6-FF8C-9969-C95FF6D79615}"/>
                </a:ext>
              </a:extLst>
            </p:cNvPr>
            <p:cNvSpPr>
              <a:spLocks noChangeShapeType="1"/>
            </p:cNvSpPr>
            <p:nvPr/>
          </p:nvSpPr>
          <p:spPr bwMode="gray">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21">
              <a:extLst>
                <a:ext uri="{FF2B5EF4-FFF2-40B4-BE49-F238E27FC236}">
                  <a16:creationId xmlns:a16="http://schemas.microsoft.com/office/drawing/2014/main" id="{3BB3668F-4558-184B-BA4D-C1C3AA6DFD7B}"/>
                </a:ext>
              </a:extLst>
            </p:cNvPr>
            <p:cNvSpPr>
              <a:spLocks noChangeShapeType="1"/>
            </p:cNvSpPr>
            <p:nvPr/>
          </p:nvSpPr>
          <p:spPr bwMode="gray">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22">
              <a:extLst>
                <a:ext uri="{FF2B5EF4-FFF2-40B4-BE49-F238E27FC236}">
                  <a16:creationId xmlns:a16="http://schemas.microsoft.com/office/drawing/2014/main" id="{2A7BEC3E-54A9-EF99-3C4A-92EDDE6A7AB0}"/>
                </a:ext>
              </a:extLst>
            </p:cNvPr>
            <p:cNvSpPr>
              <a:spLocks noChangeShapeType="1"/>
            </p:cNvSpPr>
            <p:nvPr/>
          </p:nvSpPr>
          <p:spPr bwMode="gray">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207529035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ED9E1B40-704E-6133-ECE1-90DEAA862CDC}"/>
              </a:ext>
            </a:extLst>
          </p:cNvPr>
          <p:cNvSpPr>
            <a:spLocks noGrp="1"/>
          </p:cNvSpPr>
          <p:nvPr>
            <p:ph type="body" sz="quarter" idx="38"/>
          </p:nvPr>
        </p:nvSpPr>
        <p:spPr/>
        <p:txBody>
          <a:bodyPr/>
          <a:lstStyle/>
          <a:p>
            <a:r>
              <a:rPr lang="en-US" dirty="0"/>
              <a:t>Moment Resisting Frame (MRF)</a:t>
            </a:r>
          </a:p>
        </p:txBody>
      </p:sp>
      <p:sp>
        <p:nvSpPr>
          <p:cNvPr id="4" name="Slide Number Placeholder 3">
            <a:extLst>
              <a:ext uri="{FF2B5EF4-FFF2-40B4-BE49-F238E27FC236}">
                <a16:creationId xmlns:a16="http://schemas.microsoft.com/office/drawing/2014/main" id="{153598CF-5B34-2652-00D1-868165F797E3}"/>
              </a:ext>
            </a:extLst>
          </p:cNvPr>
          <p:cNvSpPr>
            <a:spLocks noGrp="1"/>
          </p:cNvSpPr>
          <p:nvPr>
            <p:ph type="sldNum" sz="quarter" idx="40"/>
          </p:nvPr>
        </p:nvSpPr>
        <p:spPr/>
        <p:txBody>
          <a:bodyPr/>
          <a:lstStyle/>
          <a:p>
            <a:pPr>
              <a:defRPr/>
            </a:pPr>
            <a:fld id="{6E117181-2254-4C4E-B84D-C4647DF99217}" type="slidenum">
              <a:rPr lang="en-US" altLang="en-US" smtClean="0"/>
              <a:pPr>
                <a:defRPr/>
              </a:pPr>
              <a:t>6</a:t>
            </a:fld>
            <a:endParaRPr lang="en-US" altLang="en-US" dirty="0"/>
          </a:p>
        </p:txBody>
      </p:sp>
      <p:grpSp>
        <p:nvGrpSpPr>
          <p:cNvPr id="9" name="Group 69">
            <a:extLst>
              <a:ext uri="{FF2B5EF4-FFF2-40B4-BE49-F238E27FC236}">
                <a16:creationId xmlns:a16="http://schemas.microsoft.com/office/drawing/2014/main" id="{CE59BDBE-9447-81BB-1406-EA4083EE8AAA}"/>
              </a:ext>
            </a:extLst>
          </p:cNvPr>
          <p:cNvGrpSpPr>
            <a:grpSpLocks/>
          </p:cNvGrpSpPr>
          <p:nvPr/>
        </p:nvGrpSpPr>
        <p:grpSpPr bwMode="auto">
          <a:xfrm>
            <a:off x="3544902" y="1301677"/>
            <a:ext cx="5102195" cy="5122391"/>
            <a:chOff x="1157" y="158"/>
            <a:chExt cx="3537" cy="3551"/>
          </a:xfrm>
        </p:grpSpPr>
        <p:grpSp>
          <p:nvGrpSpPr>
            <p:cNvPr id="10" name="Group 50">
              <a:extLst>
                <a:ext uri="{FF2B5EF4-FFF2-40B4-BE49-F238E27FC236}">
                  <a16:creationId xmlns:a16="http://schemas.microsoft.com/office/drawing/2014/main" id="{683C53AE-5EA4-4877-30C3-2D5DC580CB32}"/>
                </a:ext>
              </a:extLst>
            </p:cNvPr>
            <p:cNvGrpSpPr>
              <a:grpSpLocks/>
            </p:cNvGrpSpPr>
            <p:nvPr/>
          </p:nvGrpSpPr>
          <p:grpSpPr bwMode="auto">
            <a:xfrm>
              <a:off x="4156" y="158"/>
              <a:ext cx="538" cy="3543"/>
              <a:chOff x="4156" y="158"/>
              <a:chExt cx="538" cy="3543"/>
            </a:xfrm>
          </p:grpSpPr>
          <p:grpSp>
            <p:nvGrpSpPr>
              <p:cNvPr id="36" name="Group 44">
                <a:extLst>
                  <a:ext uri="{FF2B5EF4-FFF2-40B4-BE49-F238E27FC236}">
                    <a16:creationId xmlns:a16="http://schemas.microsoft.com/office/drawing/2014/main" id="{FE78C7A9-E4FC-24B3-FDD3-C45CF922781A}"/>
                  </a:ext>
                </a:extLst>
              </p:cNvPr>
              <p:cNvGrpSpPr>
                <a:grpSpLocks/>
              </p:cNvGrpSpPr>
              <p:nvPr/>
            </p:nvGrpSpPr>
            <p:grpSpPr bwMode="auto">
              <a:xfrm>
                <a:off x="4156" y="158"/>
                <a:ext cx="538" cy="3543"/>
                <a:chOff x="4156" y="158"/>
                <a:chExt cx="538" cy="3543"/>
              </a:xfrm>
            </p:grpSpPr>
            <p:sp>
              <p:nvSpPr>
                <p:cNvPr id="38" name="Rectangle 10">
                  <a:extLst>
                    <a:ext uri="{FF2B5EF4-FFF2-40B4-BE49-F238E27FC236}">
                      <a16:creationId xmlns:a16="http://schemas.microsoft.com/office/drawing/2014/main" id="{11C39AA6-EE78-6190-5F6C-30A8478A8035}"/>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9" name="Group 40">
                  <a:extLst>
                    <a:ext uri="{FF2B5EF4-FFF2-40B4-BE49-F238E27FC236}">
                      <a16:creationId xmlns:a16="http://schemas.microsoft.com/office/drawing/2014/main" id="{5085A5D3-1371-E5B7-1AD7-098186922472}"/>
                    </a:ext>
                  </a:extLst>
                </p:cNvPr>
                <p:cNvGrpSpPr>
                  <a:grpSpLocks/>
                </p:cNvGrpSpPr>
                <p:nvPr/>
              </p:nvGrpSpPr>
              <p:grpSpPr bwMode="auto">
                <a:xfrm>
                  <a:off x="4156" y="158"/>
                  <a:ext cx="538" cy="3543"/>
                  <a:chOff x="4156" y="158"/>
                  <a:chExt cx="538" cy="3543"/>
                </a:xfrm>
              </p:grpSpPr>
              <p:sp>
                <p:nvSpPr>
                  <p:cNvPr id="40" name="Rectangle 11">
                    <a:extLst>
                      <a:ext uri="{FF2B5EF4-FFF2-40B4-BE49-F238E27FC236}">
                        <a16:creationId xmlns:a16="http://schemas.microsoft.com/office/drawing/2014/main" id="{D6881C78-1A15-91D2-6AAC-446357DB26B9}"/>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1" name="Rectangle 13">
                    <a:extLst>
                      <a:ext uri="{FF2B5EF4-FFF2-40B4-BE49-F238E27FC236}">
                        <a16:creationId xmlns:a16="http://schemas.microsoft.com/office/drawing/2014/main" id="{9285BCB7-64E7-6121-2BD3-1BFBABACFEC4}"/>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37" name="Rectangle 39">
                <a:extLst>
                  <a:ext uri="{FF2B5EF4-FFF2-40B4-BE49-F238E27FC236}">
                    <a16:creationId xmlns:a16="http://schemas.microsoft.com/office/drawing/2014/main" id="{4B73E185-4011-A37A-C1CB-63BF6E92D466}"/>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1" name="Group 51">
              <a:extLst>
                <a:ext uri="{FF2B5EF4-FFF2-40B4-BE49-F238E27FC236}">
                  <a16:creationId xmlns:a16="http://schemas.microsoft.com/office/drawing/2014/main" id="{A77C0CCB-B674-0968-BB4A-D84759568BB6}"/>
                </a:ext>
              </a:extLst>
            </p:cNvPr>
            <p:cNvGrpSpPr>
              <a:grpSpLocks/>
            </p:cNvGrpSpPr>
            <p:nvPr/>
          </p:nvGrpSpPr>
          <p:grpSpPr bwMode="auto">
            <a:xfrm>
              <a:off x="1157" y="166"/>
              <a:ext cx="538" cy="3543"/>
              <a:chOff x="4156" y="158"/>
              <a:chExt cx="538" cy="3543"/>
            </a:xfrm>
          </p:grpSpPr>
          <p:grpSp>
            <p:nvGrpSpPr>
              <p:cNvPr id="30" name="Group 52">
                <a:extLst>
                  <a:ext uri="{FF2B5EF4-FFF2-40B4-BE49-F238E27FC236}">
                    <a16:creationId xmlns:a16="http://schemas.microsoft.com/office/drawing/2014/main" id="{E97B3791-49AC-D1F4-F40A-B47BEE174D37}"/>
                  </a:ext>
                </a:extLst>
              </p:cNvPr>
              <p:cNvGrpSpPr>
                <a:grpSpLocks/>
              </p:cNvGrpSpPr>
              <p:nvPr/>
            </p:nvGrpSpPr>
            <p:grpSpPr bwMode="auto">
              <a:xfrm>
                <a:off x="4156" y="158"/>
                <a:ext cx="538" cy="3543"/>
                <a:chOff x="4156" y="158"/>
                <a:chExt cx="538" cy="3543"/>
              </a:xfrm>
            </p:grpSpPr>
            <p:sp>
              <p:nvSpPr>
                <p:cNvPr id="32" name="Rectangle 53">
                  <a:extLst>
                    <a:ext uri="{FF2B5EF4-FFF2-40B4-BE49-F238E27FC236}">
                      <a16:creationId xmlns:a16="http://schemas.microsoft.com/office/drawing/2014/main" id="{5378B437-76DA-B41A-9D78-86A57EE9D3F3}"/>
                    </a:ext>
                  </a:extLst>
                </p:cNvPr>
                <p:cNvSpPr>
                  <a:spLocks noChangeArrowheads="1"/>
                </p:cNvSpPr>
                <p:nvPr/>
              </p:nvSpPr>
              <p:spPr bwMode="auto">
                <a:xfrm>
                  <a:off x="4500"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33" name="Group 54">
                  <a:extLst>
                    <a:ext uri="{FF2B5EF4-FFF2-40B4-BE49-F238E27FC236}">
                      <a16:creationId xmlns:a16="http://schemas.microsoft.com/office/drawing/2014/main" id="{483C3685-FBE3-5AB8-C956-1388D83421B9}"/>
                    </a:ext>
                  </a:extLst>
                </p:cNvPr>
                <p:cNvGrpSpPr>
                  <a:grpSpLocks/>
                </p:cNvGrpSpPr>
                <p:nvPr/>
              </p:nvGrpSpPr>
              <p:grpSpPr bwMode="auto">
                <a:xfrm>
                  <a:off x="4156" y="158"/>
                  <a:ext cx="538" cy="3543"/>
                  <a:chOff x="4156" y="158"/>
                  <a:chExt cx="538" cy="3543"/>
                </a:xfrm>
              </p:grpSpPr>
              <p:sp>
                <p:nvSpPr>
                  <p:cNvPr id="34" name="Rectangle 55">
                    <a:extLst>
                      <a:ext uri="{FF2B5EF4-FFF2-40B4-BE49-F238E27FC236}">
                        <a16:creationId xmlns:a16="http://schemas.microsoft.com/office/drawing/2014/main" id="{2560DDBA-32FC-38B6-55C8-0550C17FAAA8}"/>
                      </a:ext>
                    </a:extLst>
                  </p:cNvPr>
                  <p:cNvSpPr>
                    <a:spLocks noChangeArrowheads="1"/>
                  </p:cNvSpPr>
                  <p:nvPr/>
                </p:nvSpPr>
                <p:spPr bwMode="auto">
                  <a:xfrm>
                    <a:off x="4356" y="158"/>
                    <a:ext cx="138" cy="3455"/>
                  </a:xfrm>
                  <a:prstGeom prst="rect">
                    <a:avLst/>
                  </a:prstGeom>
                  <a:gradFill rotWithShape="1">
                    <a:gsLst>
                      <a:gs pos="0">
                        <a:srgbClr val="9A9A9A"/>
                      </a:gs>
                      <a:gs pos="50000">
                        <a:srgbClr val="B2B2B2"/>
                      </a:gs>
                      <a:gs pos="100000">
                        <a:srgbClr val="9A9A9A"/>
                      </a:gs>
                    </a:gsLst>
                    <a:lin ang="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56">
                    <a:extLst>
                      <a:ext uri="{FF2B5EF4-FFF2-40B4-BE49-F238E27FC236}">
                        <a16:creationId xmlns:a16="http://schemas.microsoft.com/office/drawing/2014/main" id="{F0B9E8D3-659D-A462-F88F-B9030C2EC7AE}"/>
                      </a:ext>
                    </a:extLst>
                  </p:cNvPr>
                  <p:cNvSpPr>
                    <a:spLocks noChangeArrowheads="1"/>
                  </p:cNvSpPr>
                  <p:nvPr/>
                </p:nvSpPr>
                <p:spPr bwMode="auto">
                  <a:xfrm>
                    <a:off x="4156" y="3612"/>
                    <a:ext cx="538" cy="89"/>
                  </a:xfrm>
                  <a:prstGeom prst="rect">
                    <a:avLst/>
                  </a:prstGeom>
                  <a:solidFill>
                    <a:srgbClr val="B2B2B2"/>
                  </a:solidFill>
                  <a:ln w="1905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sp>
            <p:nvSpPr>
              <p:cNvPr id="31" name="Rectangle 57">
                <a:extLst>
                  <a:ext uri="{FF2B5EF4-FFF2-40B4-BE49-F238E27FC236}">
                    <a16:creationId xmlns:a16="http://schemas.microsoft.com/office/drawing/2014/main" id="{2585AD12-26D5-35DC-E41F-B58EAC884A77}"/>
                  </a:ext>
                </a:extLst>
              </p:cNvPr>
              <p:cNvSpPr>
                <a:spLocks noChangeArrowheads="1"/>
              </p:cNvSpPr>
              <p:nvPr/>
            </p:nvSpPr>
            <p:spPr bwMode="auto">
              <a:xfrm>
                <a:off x="4296" y="158"/>
                <a:ext cx="60" cy="3455"/>
              </a:xfrm>
              <a:prstGeom prst="rect">
                <a:avLst/>
              </a:prstGeom>
              <a:gradFill rotWithShape="1">
                <a:gsLst>
                  <a:gs pos="0">
                    <a:srgbClr val="DDDDDD"/>
                  </a:gs>
                  <a:gs pos="50000">
                    <a:srgbClr val="7C7C7C"/>
                  </a:gs>
                  <a:gs pos="100000">
                    <a:srgbClr val="DDDDDD"/>
                  </a:gs>
                </a:gsLst>
                <a:lin ang="0" scaled="1"/>
              </a:gradFill>
              <a:ln w="254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grpSp>
          <p:nvGrpSpPr>
            <p:cNvPr id="12" name="Group 59">
              <a:extLst>
                <a:ext uri="{FF2B5EF4-FFF2-40B4-BE49-F238E27FC236}">
                  <a16:creationId xmlns:a16="http://schemas.microsoft.com/office/drawing/2014/main" id="{A97CD508-701F-90D4-4E99-FAFD771CD219}"/>
                </a:ext>
              </a:extLst>
            </p:cNvPr>
            <p:cNvGrpSpPr>
              <a:grpSpLocks/>
            </p:cNvGrpSpPr>
            <p:nvPr/>
          </p:nvGrpSpPr>
          <p:grpSpPr bwMode="auto">
            <a:xfrm>
              <a:off x="1360" y="164"/>
              <a:ext cx="3134" cy="295"/>
              <a:chOff x="1360" y="164"/>
              <a:chExt cx="3134" cy="295"/>
            </a:xfrm>
          </p:grpSpPr>
          <p:sp>
            <p:nvSpPr>
              <p:cNvPr id="22" name="Rectangle 25">
                <a:extLst>
                  <a:ext uri="{FF2B5EF4-FFF2-40B4-BE49-F238E27FC236}">
                    <a16:creationId xmlns:a16="http://schemas.microsoft.com/office/drawing/2014/main" id="{EBBCAB0F-4B92-713F-36BB-95D63516E33C}"/>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3" name="Rectangle 27">
                <a:extLst>
                  <a:ext uri="{FF2B5EF4-FFF2-40B4-BE49-F238E27FC236}">
                    <a16:creationId xmlns:a16="http://schemas.microsoft.com/office/drawing/2014/main" id="{4199C805-60C6-37F8-F4E2-906F82E0DFA3}"/>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4" name="Rectangle 28">
                <a:extLst>
                  <a:ext uri="{FF2B5EF4-FFF2-40B4-BE49-F238E27FC236}">
                    <a16:creationId xmlns:a16="http://schemas.microsoft.com/office/drawing/2014/main" id="{A77E2AE6-E1E9-8425-3D58-6D2C5454BD50}"/>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5" name="Rectangle 29">
                <a:extLst>
                  <a:ext uri="{FF2B5EF4-FFF2-40B4-BE49-F238E27FC236}">
                    <a16:creationId xmlns:a16="http://schemas.microsoft.com/office/drawing/2014/main" id="{FE7BB713-ED45-E1EA-A033-2654280CF77B}"/>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6" name="Group 58">
                <a:extLst>
                  <a:ext uri="{FF2B5EF4-FFF2-40B4-BE49-F238E27FC236}">
                    <a16:creationId xmlns:a16="http://schemas.microsoft.com/office/drawing/2014/main" id="{FAABD75F-9C15-D5CA-072D-2FF956065712}"/>
                  </a:ext>
                </a:extLst>
              </p:cNvPr>
              <p:cNvGrpSpPr>
                <a:grpSpLocks/>
              </p:cNvGrpSpPr>
              <p:nvPr/>
            </p:nvGrpSpPr>
            <p:grpSpPr bwMode="auto">
              <a:xfrm>
                <a:off x="1560" y="164"/>
                <a:ext cx="2739" cy="292"/>
                <a:chOff x="1560" y="164"/>
                <a:chExt cx="2739" cy="292"/>
              </a:xfrm>
            </p:grpSpPr>
            <p:sp>
              <p:nvSpPr>
                <p:cNvPr id="27" name="Rectangle 21">
                  <a:extLst>
                    <a:ext uri="{FF2B5EF4-FFF2-40B4-BE49-F238E27FC236}">
                      <a16:creationId xmlns:a16="http://schemas.microsoft.com/office/drawing/2014/main" id="{D22E6974-AC34-E3B1-40E2-2F661E4C12D3}"/>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8" name="Line 22">
                  <a:extLst>
                    <a:ext uri="{FF2B5EF4-FFF2-40B4-BE49-F238E27FC236}">
                      <a16:creationId xmlns:a16="http://schemas.microsoft.com/office/drawing/2014/main" id="{CEC33F71-740E-8737-F67E-DF65A7317639}"/>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9" name="Line 38">
                  <a:extLst>
                    <a:ext uri="{FF2B5EF4-FFF2-40B4-BE49-F238E27FC236}">
                      <a16:creationId xmlns:a16="http://schemas.microsoft.com/office/drawing/2014/main" id="{65F2731E-78B5-75E8-2DD3-33C7AF205585}"/>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nvGrpSpPr>
            <p:cNvPr id="13" name="Group 60">
              <a:extLst>
                <a:ext uri="{FF2B5EF4-FFF2-40B4-BE49-F238E27FC236}">
                  <a16:creationId xmlns:a16="http://schemas.microsoft.com/office/drawing/2014/main" id="{27955849-23DB-9BDC-8674-78BBA8D5556D}"/>
                </a:ext>
              </a:extLst>
            </p:cNvPr>
            <p:cNvGrpSpPr>
              <a:grpSpLocks/>
            </p:cNvGrpSpPr>
            <p:nvPr/>
          </p:nvGrpSpPr>
          <p:grpSpPr bwMode="auto">
            <a:xfrm>
              <a:off x="1354" y="1875"/>
              <a:ext cx="3134" cy="295"/>
              <a:chOff x="1360" y="164"/>
              <a:chExt cx="3134" cy="295"/>
            </a:xfrm>
          </p:grpSpPr>
          <p:sp>
            <p:nvSpPr>
              <p:cNvPr id="14" name="Rectangle 61">
                <a:extLst>
                  <a:ext uri="{FF2B5EF4-FFF2-40B4-BE49-F238E27FC236}">
                    <a16:creationId xmlns:a16="http://schemas.microsoft.com/office/drawing/2014/main" id="{627200BE-8D07-3F9B-C918-2342BDEEDC32}"/>
                  </a:ext>
                </a:extLst>
              </p:cNvPr>
              <p:cNvSpPr>
                <a:spLocks noChangeArrowheads="1"/>
              </p:cNvSpPr>
              <p:nvPr/>
            </p:nvSpPr>
            <p:spPr bwMode="auto">
              <a:xfrm>
                <a:off x="4356" y="164"/>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Rectangle 62">
                <a:extLst>
                  <a:ext uri="{FF2B5EF4-FFF2-40B4-BE49-F238E27FC236}">
                    <a16:creationId xmlns:a16="http://schemas.microsoft.com/office/drawing/2014/main" id="{68902517-69FD-F1EA-0CB5-4E69D46579A5}"/>
                  </a:ext>
                </a:extLst>
              </p:cNvPr>
              <p:cNvSpPr>
                <a:spLocks noChangeArrowheads="1"/>
              </p:cNvSpPr>
              <p:nvPr/>
            </p:nvSpPr>
            <p:spPr bwMode="auto">
              <a:xfrm>
                <a:off x="4354"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Rectangle 63">
                <a:extLst>
                  <a:ext uri="{FF2B5EF4-FFF2-40B4-BE49-F238E27FC236}">
                    <a16:creationId xmlns:a16="http://schemas.microsoft.com/office/drawing/2014/main" id="{14344C74-3CCE-0BF2-52A9-37BD97AD579E}"/>
                  </a:ext>
                </a:extLst>
              </p:cNvPr>
              <p:cNvSpPr>
                <a:spLocks noChangeArrowheads="1"/>
              </p:cNvSpPr>
              <p:nvPr/>
            </p:nvSpPr>
            <p:spPr bwMode="auto">
              <a:xfrm>
                <a:off x="1362" y="167"/>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7" name="Rectangle 64">
                <a:extLst>
                  <a:ext uri="{FF2B5EF4-FFF2-40B4-BE49-F238E27FC236}">
                    <a16:creationId xmlns:a16="http://schemas.microsoft.com/office/drawing/2014/main" id="{E899B3EA-21D4-2D97-F9E4-308C83A99A10}"/>
                  </a:ext>
                </a:extLst>
              </p:cNvPr>
              <p:cNvSpPr>
                <a:spLocks noChangeArrowheads="1"/>
              </p:cNvSpPr>
              <p:nvPr/>
            </p:nvSpPr>
            <p:spPr bwMode="auto">
              <a:xfrm>
                <a:off x="1360" y="413"/>
                <a:ext cx="138" cy="46"/>
              </a:xfrm>
              <a:prstGeom prst="rect">
                <a:avLst/>
              </a:prstGeom>
              <a:gradFill rotWithShape="1">
                <a:gsLst>
                  <a:gs pos="0">
                    <a:srgbClr val="9A9A9A"/>
                  </a:gs>
                  <a:gs pos="50000">
                    <a:srgbClr val="CECECE"/>
                  </a:gs>
                  <a:gs pos="100000">
                    <a:srgbClr val="9A9A9A"/>
                  </a:gs>
                </a:gsLst>
                <a:lin ang="5400000" scaled="1"/>
              </a:gradFill>
              <a:ln w="12700"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18" name="Group 65">
                <a:extLst>
                  <a:ext uri="{FF2B5EF4-FFF2-40B4-BE49-F238E27FC236}">
                    <a16:creationId xmlns:a16="http://schemas.microsoft.com/office/drawing/2014/main" id="{923CCABE-8A29-80A4-F122-0744C97CFD2E}"/>
                  </a:ext>
                </a:extLst>
              </p:cNvPr>
              <p:cNvGrpSpPr>
                <a:grpSpLocks/>
              </p:cNvGrpSpPr>
              <p:nvPr/>
            </p:nvGrpSpPr>
            <p:grpSpPr bwMode="auto">
              <a:xfrm>
                <a:off x="1560" y="164"/>
                <a:ext cx="2739" cy="292"/>
                <a:chOff x="1560" y="164"/>
                <a:chExt cx="2739" cy="292"/>
              </a:xfrm>
            </p:grpSpPr>
            <p:sp>
              <p:nvSpPr>
                <p:cNvPr id="19" name="Rectangle 66">
                  <a:extLst>
                    <a:ext uri="{FF2B5EF4-FFF2-40B4-BE49-F238E27FC236}">
                      <a16:creationId xmlns:a16="http://schemas.microsoft.com/office/drawing/2014/main" id="{66C48606-563D-7025-CB72-19485C827EE0}"/>
                    </a:ext>
                  </a:extLst>
                </p:cNvPr>
                <p:cNvSpPr>
                  <a:spLocks noChangeArrowheads="1"/>
                </p:cNvSpPr>
                <p:nvPr/>
              </p:nvSpPr>
              <p:spPr bwMode="auto">
                <a:xfrm>
                  <a:off x="1560" y="164"/>
                  <a:ext cx="2736" cy="292"/>
                </a:xfrm>
                <a:prstGeom prst="rect">
                  <a:avLst/>
                </a:prstGeom>
                <a:gradFill rotWithShape="1">
                  <a:gsLst>
                    <a:gs pos="0">
                      <a:srgbClr val="B2B2B2"/>
                    </a:gs>
                    <a:gs pos="50000">
                      <a:srgbClr val="838383"/>
                    </a:gs>
                    <a:gs pos="100000">
                      <a:srgbClr val="B2B2B2"/>
                    </a:gs>
                  </a:gsLst>
                  <a:lin ang="2700000" scaled="1"/>
                </a:gradFill>
                <a:ln w="158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Line 67">
                  <a:extLst>
                    <a:ext uri="{FF2B5EF4-FFF2-40B4-BE49-F238E27FC236}">
                      <a16:creationId xmlns:a16="http://schemas.microsoft.com/office/drawing/2014/main" id="{6CE1D960-181F-1EBE-C908-DCCC6CEB9509}"/>
                    </a:ext>
                  </a:extLst>
                </p:cNvPr>
                <p:cNvSpPr>
                  <a:spLocks noChangeShapeType="1"/>
                </p:cNvSpPr>
                <p:nvPr/>
              </p:nvSpPr>
              <p:spPr bwMode="auto">
                <a:xfrm>
                  <a:off x="1560" y="199"/>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68">
                  <a:extLst>
                    <a:ext uri="{FF2B5EF4-FFF2-40B4-BE49-F238E27FC236}">
                      <a16:creationId xmlns:a16="http://schemas.microsoft.com/office/drawing/2014/main" id="{D6729EC8-B7A4-387A-8BF0-B34236CDB32D}"/>
                    </a:ext>
                  </a:extLst>
                </p:cNvPr>
                <p:cNvSpPr>
                  <a:spLocks noChangeShapeType="1"/>
                </p:cNvSpPr>
                <p:nvPr/>
              </p:nvSpPr>
              <p:spPr bwMode="auto">
                <a:xfrm>
                  <a:off x="1563" y="418"/>
                  <a:ext cx="2736" cy="0"/>
                </a:xfrm>
                <a:prstGeom prst="line">
                  <a:avLst/>
                </a:prstGeom>
                <a:noFill/>
                <a:ln w="1905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Tree>
    <p:extLst>
      <p:ext uri="{BB962C8B-B14F-4D97-AF65-F5344CB8AC3E}">
        <p14:creationId xmlns:p14="http://schemas.microsoft.com/office/powerpoint/2010/main" val="187181938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7029049-7267-9E64-11F6-D0DE643848E6}"/>
              </a:ext>
            </a:extLst>
          </p:cNvPr>
          <p:cNvSpPr>
            <a:spLocks noGrp="1"/>
          </p:cNvSpPr>
          <p:nvPr>
            <p:ph type="sldNum" sz="quarter" idx="40"/>
          </p:nvPr>
        </p:nvSpPr>
        <p:spPr/>
        <p:txBody>
          <a:bodyPr/>
          <a:lstStyle/>
          <a:p>
            <a:pPr>
              <a:defRPr/>
            </a:pPr>
            <a:fld id="{46425072-6E52-45A8-8A7E-A5B11BCA4176}" type="slidenum">
              <a:rPr lang="en-US" altLang="en-US" smtClean="0"/>
              <a:pPr>
                <a:defRPr/>
              </a:pPr>
              <a:t>60</a:t>
            </a:fld>
            <a:endParaRPr lang="en-US" altLang="en-US" dirty="0"/>
          </a:p>
        </p:txBody>
      </p:sp>
      <p:pic>
        <p:nvPicPr>
          <p:cNvPr id="3" name="Picture 2" descr="Damage1">
            <a:extLst>
              <a:ext uri="{FF2B5EF4-FFF2-40B4-BE49-F238E27FC236}">
                <a16:creationId xmlns:a16="http://schemas.microsoft.com/office/drawing/2014/main" id="{5EF2409B-C7AC-89EF-9D08-A3A95B1A76F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436" t="4260" r="3590" b="3195"/>
          <a:stretch>
            <a:fillRect/>
          </a:stretch>
        </p:blipFill>
        <p:spPr bwMode="auto">
          <a:xfrm>
            <a:off x="1031776" y="99448"/>
            <a:ext cx="10128448" cy="6659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2930836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00E7BB7-147C-825C-586C-AF487AF0B8F6}"/>
              </a:ext>
            </a:extLst>
          </p:cNvPr>
          <p:cNvSpPr>
            <a:spLocks noGrp="1"/>
          </p:cNvSpPr>
          <p:nvPr>
            <p:ph type="sldNum" sz="quarter" idx="40"/>
          </p:nvPr>
        </p:nvSpPr>
        <p:spPr/>
        <p:txBody>
          <a:bodyPr/>
          <a:lstStyle/>
          <a:p>
            <a:pPr>
              <a:defRPr/>
            </a:pPr>
            <a:fld id="{46425072-6E52-45A8-8A7E-A5B11BCA4176}" type="slidenum">
              <a:rPr lang="en-US" altLang="en-US" smtClean="0"/>
              <a:pPr>
                <a:defRPr/>
              </a:pPr>
              <a:t>61</a:t>
            </a:fld>
            <a:endParaRPr lang="en-US" altLang="en-US" dirty="0"/>
          </a:p>
        </p:txBody>
      </p:sp>
      <p:pic>
        <p:nvPicPr>
          <p:cNvPr id="3" name="Picture 2" descr="Damage2">
            <a:extLst>
              <a:ext uri="{FF2B5EF4-FFF2-40B4-BE49-F238E27FC236}">
                <a16:creationId xmlns:a16="http://schemas.microsoft.com/office/drawing/2014/main" id="{13703B3C-EAFB-1138-99B6-08AEB579938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154"/>
          <a:stretch/>
        </p:blipFill>
        <p:spPr bwMode="auto">
          <a:xfrm>
            <a:off x="2530911" y="0"/>
            <a:ext cx="7130178"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2438175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1D1A07-6B58-0B52-7950-687C16D5E110}"/>
              </a:ext>
            </a:extLst>
          </p:cNvPr>
          <p:cNvSpPr>
            <a:spLocks noGrp="1"/>
          </p:cNvSpPr>
          <p:nvPr>
            <p:ph type="sldNum" sz="quarter" idx="40"/>
          </p:nvPr>
        </p:nvSpPr>
        <p:spPr/>
        <p:txBody>
          <a:bodyPr/>
          <a:lstStyle/>
          <a:p>
            <a:pPr>
              <a:defRPr/>
            </a:pPr>
            <a:fld id="{46425072-6E52-45A8-8A7E-A5B11BCA4176}" type="slidenum">
              <a:rPr lang="en-US" altLang="en-US" smtClean="0"/>
              <a:pPr>
                <a:defRPr/>
              </a:pPr>
              <a:t>62</a:t>
            </a:fld>
            <a:endParaRPr lang="en-US" altLang="en-US" dirty="0"/>
          </a:p>
        </p:txBody>
      </p:sp>
      <p:pic>
        <p:nvPicPr>
          <p:cNvPr id="3" name="Picture 2" descr="damage-A">
            <a:extLst>
              <a:ext uri="{FF2B5EF4-FFF2-40B4-BE49-F238E27FC236}">
                <a16:creationId xmlns:a16="http://schemas.microsoft.com/office/drawing/2014/main" id="{B2AEE344-1BBD-2C30-95D7-4791411BAD9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1228" y="45918"/>
            <a:ext cx="9169543" cy="6766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7166239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2550A5E-6095-272C-093B-63412A26E837}"/>
              </a:ext>
            </a:extLst>
          </p:cNvPr>
          <p:cNvSpPr>
            <a:spLocks noGrp="1"/>
          </p:cNvSpPr>
          <p:nvPr>
            <p:ph type="sldNum" sz="quarter" idx="40"/>
          </p:nvPr>
        </p:nvSpPr>
        <p:spPr/>
        <p:txBody>
          <a:bodyPr/>
          <a:lstStyle/>
          <a:p>
            <a:pPr>
              <a:defRPr/>
            </a:pPr>
            <a:fld id="{46425072-6E52-45A8-8A7E-A5B11BCA4176}" type="slidenum">
              <a:rPr lang="en-US" altLang="en-US" smtClean="0"/>
              <a:pPr>
                <a:defRPr/>
              </a:pPr>
              <a:t>63</a:t>
            </a:fld>
            <a:endParaRPr lang="en-US" altLang="en-US" dirty="0"/>
          </a:p>
        </p:txBody>
      </p:sp>
      <p:pic>
        <p:nvPicPr>
          <p:cNvPr id="3" name="Picture 2" descr="damage-B">
            <a:extLst>
              <a:ext uri="{FF2B5EF4-FFF2-40B4-BE49-F238E27FC236}">
                <a16:creationId xmlns:a16="http://schemas.microsoft.com/office/drawing/2014/main" id="{1DE6FE4C-B0C6-B7E5-5DFF-6EFD3B19E3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2752" y="60534"/>
            <a:ext cx="10126495" cy="6736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55362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E87D3E-95D7-4C9C-4FB8-1EF900CB9875}"/>
              </a:ext>
            </a:extLst>
          </p:cNvPr>
          <p:cNvSpPr>
            <a:spLocks noGrp="1"/>
          </p:cNvSpPr>
          <p:nvPr>
            <p:ph type="sldNum" sz="quarter" idx="40"/>
          </p:nvPr>
        </p:nvSpPr>
        <p:spPr/>
        <p:txBody>
          <a:bodyPr/>
          <a:lstStyle/>
          <a:p>
            <a:pPr>
              <a:defRPr/>
            </a:pPr>
            <a:fld id="{46425072-6E52-45A8-8A7E-A5B11BCA4176}" type="slidenum">
              <a:rPr lang="en-US" altLang="en-US" smtClean="0"/>
              <a:pPr>
                <a:defRPr/>
              </a:pPr>
              <a:t>64</a:t>
            </a:fld>
            <a:endParaRPr lang="en-US" altLang="en-US" dirty="0"/>
          </a:p>
        </p:txBody>
      </p:sp>
      <p:grpSp>
        <p:nvGrpSpPr>
          <p:cNvPr id="43" name="Group 2">
            <a:extLst>
              <a:ext uri="{FF2B5EF4-FFF2-40B4-BE49-F238E27FC236}">
                <a16:creationId xmlns:a16="http://schemas.microsoft.com/office/drawing/2014/main" id="{C64A9614-8892-CEF4-37D0-887BCC9DDBAE}"/>
              </a:ext>
            </a:extLst>
          </p:cNvPr>
          <p:cNvGrpSpPr>
            <a:grpSpLocks/>
          </p:cNvGrpSpPr>
          <p:nvPr/>
        </p:nvGrpSpPr>
        <p:grpSpPr bwMode="auto">
          <a:xfrm>
            <a:off x="1925637" y="173757"/>
            <a:ext cx="8340725" cy="6351587"/>
            <a:chOff x="1191" y="679"/>
            <a:chExt cx="3283" cy="2516"/>
          </a:xfrm>
        </p:grpSpPr>
        <p:sp>
          <p:nvSpPr>
            <p:cNvPr id="44" name="AutoShape 3">
              <a:extLst>
                <a:ext uri="{FF2B5EF4-FFF2-40B4-BE49-F238E27FC236}">
                  <a16:creationId xmlns:a16="http://schemas.microsoft.com/office/drawing/2014/main" id="{9120B4D7-F837-C62D-0801-BEAA665044BD}"/>
                </a:ext>
              </a:extLst>
            </p:cNvPr>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5" name="Rectangle 4">
              <a:extLst>
                <a:ext uri="{FF2B5EF4-FFF2-40B4-BE49-F238E27FC236}">
                  <a16:creationId xmlns:a16="http://schemas.microsoft.com/office/drawing/2014/main" id="{D5990D25-671F-780C-AB82-F567C1D33859}"/>
                </a:ext>
              </a:extLst>
            </p:cNvPr>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6" name="Freeform 5">
              <a:extLst>
                <a:ext uri="{FF2B5EF4-FFF2-40B4-BE49-F238E27FC236}">
                  <a16:creationId xmlns:a16="http://schemas.microsoft.com/office/drawing/2014/main" id="{DDB14AD0-B6C4-B826-D30F-B9EABAF9AFBE}"/>
                </a:ext>
              </a:extLst>
            </p:cNvPr>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7" name="Rectangle 6">
              <a:extLst>
                <a:ext uri="{FF2B5EF4-FFF2-40B4-BE49-F238E27FC236}">
                  <a16:creationId xmlns:a16="http://schemas.microsoft.com/office/drawing/2014/main" id="{A90ED3CE-CDA4-E850-B55E-F98B203695F3}"/>
                </a:ext>
              </a:extLst>
            </p:cNvPr>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8" name="Rectangle 7">
              <a:extLst>
                <a:ext uri="{FF2B5EF4-FFF2-40B4-BE49-F238E27FC236}">
                  <a16:creationId xmlns:a16="http://schemas.microsoft.com/office/drawing/2014/main" id="{A6485FC2-E5CB-85F5-73BB-4F9E2FE626CB}"/>
                </a:ext>
              </a:extLst>
            </p:cNvPr>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9" name="Line 8">
              <a:extLst>
                <a:ext uri="{FF2B5EF4-FFF2-40B4-BE49-F238E27FC236}">
                  <a16:creationId xmlns:a16="http://schemas.microsoft.com/office/drawing/2014/main" id="{B842C0E2-64C5-6253-4EA8-00AEED6A4A9E}"/>
                </a:ext>
              </a:extLst>
            </p:cNvPr>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0" name="Freeform 9">
              <a:extLst>
                <a:ext uri="{FF2B5EF4-FFF2-40B4-BE49-F238E27FC236}">
                  <a16:creationId xmlns:a16="http://schemas.microsoft.com/office/drawing/2014/main" id="{5D473818-5A54-851A-1D97-B2D820BB18CC}"/>
                </a:ext>
              </a:extLst>
            </p:cNvPr>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Line 10">
              <a:extLst>
                <a:ext uri="{FF2B5EF4-FFF2-40B4-BE49-F238E27FC236}">
                  <a16:creationId xmlns:a16="http://schemas.microsoft.com/office/drawing/2014/main" id="{6A27B45D-15A8-5B80-2478-6C4523D1DBF4}"/>
                </a:ext>
              </a:extLst>
            </p:cNvPr>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2" name="Line 11">
              <a:extLst>
                <a:ext uri="{FF2B5EF4-FFF2-40B4-BE49-F238E27FC236}">
                  <a16:creationId xmlns:a16="http://schemas.microsoft.com/office/drawing/2014/main" id="{73CAE0F1-376B-4822-6DE9-4573A9A63417}"/>
                </a:ext>
              </a:extLst>
            </p:cNvPr>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3" name="Rectangle 13">
              <a:extLst>
                <a:ext uri="{FF2B5EF4-FFF2-40B4-BE49-F238E27FC236}">
                  <a16:creationId xmlns:a16="http://schemas.microsoft.com/office/drawing/2014/main" id="{574228C0-906A-F8EA-B0F8-E277E9F4ADB3}"/>
                </a:ext>
              </a:extLst>
            </p:cNvPr>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4" name="Rectangle 14">
              <a:extLst>
                <a:ext uri="{FF2B5EF4-FFF2-40B4-BE49-F238E27FC236}">
                  <a16:creationId xmlns:a16="http://schemas.microsoft.com/office/drawing/2014/main" id="{40187326-3206-5F86-757E-EE7C8C6590E6}"/>
                </a:ext>
              </a:extLst>
            </p:cNvPr>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5" name="AutoShape 15">
              <a:extLst>
                <a:ext uri="{FF2B5EF4-FFF2-40B4-BE49-F238E27FC236}">
                  <a16:creationId xmlns:a16="http://schemas.microsoft.com/office/drawing/2014/main" id="{AA15CC0F-EFCE-1B24-722E-07D2D5B740BD}"/>
                </a:ext>
              </a:extLst>
            </p:cNvPr>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6" name="Line 16">
              <a:extLst>
                <a:ext uri="{FF2B5EF4-FFF2-40B4-BE49-F238E27FC236}">
                  <a16:creationId xmlns:a16="http://schemas.microsoft.com/office/drawing/2014/main" id="{9977BB66-CE0D-6297-E32C-AC059DA3F834}"/>
                </a:ext>
              </a:extLst>
            </p:cNvPr>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7" name="AutoShape 17">
              <a:extLst>
                <a:ext uri="{FF2B5EF4-FFF2-40B4-BE49-F238E27FC236}">
                  <a16:creationId xmlns:a16="http://schemas.microsoft.com/office/drawing/2014/main" id="{9EFB782E-66BB-9CD4-BDFD-548195ABD081}"/>
                </a:ext>
              </a:extLst>
            </p:cNvPr>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8" name="Line 18">
              <a:extLst>
                <a:ext uri="{FF2B5EF4-FFF2-40B4-BE49-F238E27FC236}">
                  <a16:creationId xmlns:a16="http://schemas.microsoft.com/office/drawing/2014/main" id="{0E9F6E54-367E-BE6F-C7FB-8033F3614698}"/>
                </a:ext>
              </a:extLst>
            </p:cNvPr>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9" name="Rectangle 19">
              <a:extLst>
                <a:ext uri="{FF2B5EF4-FFF2-40B4-BE49-F238E27FC236}">
                  <a16:creationId xmlns:a16="http://schemas.microsoft.com/office/drawing/2014/main" id="{4448C30A-8CB1-8D39-9668-AA9DF1B744BD}"/>
                </a:ext>
              </a:extLst>
            </p:cNvPr>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0" name="Line 20">
              <a:extLst>
                <a:ext uri="{FF2B5EF4-FFF2-40B4-BE49-F238E27FC236}">
                  <a16:creationId xmlns:a16="http://schemas.microsoft.com/office/drawing/2014/main" id="{540981C6-E409-16A4-8340-84D897F6EC49}"/>
                </a:ext>
              </a:extLst>
            </p:cNvPr>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1" name="Line 21">
              <a:extLst>
                <a:ext uri="{FF2B5EF4-FFF2-40B4-BE49-F238E27FC236}">
                  <a16:creationId xmlns:a16="http://schemas.microsoft.com/office/drawing/2014/main" id="{C63C5219-885D-FDB9-A8A7-F94982FDDB27}"/>
                </a:ext>
              </a:extLst>
            </p:cNvPr>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2" name="Line 22">
              <a:extLst>
                <a:ext uri="{FF2B5EF4-FFF2-40B4-BE49-F238E27FC236}">
                  <a16:creationId xmlns:a16="http://schemas.microsoft.com/office/drawing/2014/main" id="{4A0184F8-558A-8ED8-F730-5C65EDD4ADE7}"/>
                </a:ext>
              </a:extLst>
            </p:cNvPr>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3" name="Freeform 23">
            <a:extLst>
              <a:ext uri="{FF2B5EF4-FFF2-40B4-BE49-F238E27FC236}">
                <a16:creationId xmlns:a16="http://schemas.microsoft.com/office/drawing/2014/main" id="{36ABE5A4-D801-D254-A786-F1A85F84BD59}"/>
              </a:ext>
            </a:extLst>
          </p:cNvPr>
          <p:cNvSpPr>
            <a:spLocks/>
          </p:cNvSpPr>
          <p:nvPr/>
        </p:nvSpPr>
        <p:spPr bwMode="auto">
          <a:xfrm>
            <a:off x="5064125" y="2467694"/>
            <a:ext cx="785812" cy="2371725"/>
          </a:xfrm>
          <a:custGeom>
            <a:avLst/>
            <a:gdLst>
              <a:gd name="T0" fmla="*/ 785812 w 495"/>
              <a:gd name="T1" fmla="*/ 2371725 h 1494"/>
              <a:gd name="T2" fmla="*/ 528637 w 495"/>
              <a:gd name="T3" fmla="*/ 2243138 h 1494"/>
              <a:gd name="T4" fmla="*/ 428625 w 495"/>
              <a:gd name="T5" fmla="*/ 1957388 h 1494"/>
              <a:gd name="T6" fmla="*/ 414337 w 495"/>
              <a:gd name="T7" fmla="*/ 1914525 h 1494"/>
              <a:gd name="T8" fmla="*/ 328612 w 495"/>
              <a:gd name="T9" fmla="*/ 1843088 h 1494"/>
              <a:gd name="T10" fmla="*/ 271462 w 495"/>
              <a:gd name="T11" fmla="*/ 1700213 h 1494"/>
              <a:gd name="T12" fmla="*/ 285750 w 495"/>
              <a:gd name="T13" fmla="*/ 1243013 h 1494"/>
              <a:gd name="T14" fmla="*/ 271462 w 495"/>
              <a:gd name="T15" fmla="*/ 857250 h 1494"/>
              <a:gd name="T16" fmla="*/ 157162 w 495"/>
              <a:gd name="T17" fmla="*/ 600075 h 1494"/>
              <a:gd name="T18" fmla="*/ 28575 w 495"/>
              <a:gd name="T19" fmla="*/ 385763 h 1494"/>
              <a:gd name="T20" fmla="*/ 0 w 495"/>
              <a:gd name="T21" fmla="*/ 300038 h 1494"/>
              <a:gd name="T22" fmla="*/ 28575 w 495"/>
              <a:gd name="T23" fmla="*/ 0 h 1494"/>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495" h="1494">
                <a:moveTo>
                  <a:pt x="495" y="1494"/>
                </a:moveTo>
                <a:cubicBezTo>
                  <a:pt x="450" y="1464"/>
                  <a:pt x="384" y="1430"/>
                  <a:pt x="333" y="1413"/>
                </a:cubicBezTo>
                <a:cubicBezTo>
                  <a:pt x="313" y="1331"/>
                  <a:pt x="318" y="1305"/>
                  <a:pt x="270" y="1233"/>
                </a:cubicBezTo>
                <a:cubicBezTo>
                  <a:pt x="265" y="1225"/>
                  <a:pt x="267" y="1213"/>
                  <a:pt x="261" y="1206"/>
                </a:cubicBezTo>
                <a:cubicBezTo>
                  <a:pt x="246" y="1188"/>
                  <a:pt x="222" y="1179"/>
                  <a:pt x="207" y="1161"/>
                </a:cubicBezTo>
                <a:cubicBezTo>
                  <a:pt x="185" y="1134"/>
                  <a:pt x="179" y="1104"/>
                  <a:pt x="171" y="1071"/>
                </a:cubicBezTo>
                <a:cubicBezTo>
                  <a:pt x="166" y="959"/>
                  <a:pt x="147" y="881"/>
                  <a:pt x="180" y="783"/>
                </a:cubicBezTo>
                <a:cubicBezTo>
                  <a:pt x="177" y="702"/>
                  <a:pt x="178" y="621"/>
                  <a:pt x="171" y="540"/>
                </a:cubicBezTo>
                <a:cubicBezTo>
                  <a:pt x="166" y="484"/>
                  <a:pt x="125" y="425"/>
                  <a:pt x="99" y="378"/>
                </a:cubicBezTo>
                <a:cubicBezTo>
                  <a:pt x="73" y="331"/>
                  <a:pt x="40" y="292"/>
                  <a:pt x="18" y="243"/>
                </a:cubicBezTo>
                <a:cubicBezTo>
                  <a:pt x="10" y="226"/>
                  <a:pt x="0" y="189"/>
                  <a:pt x="0" y="189"/>
                </a:cubicBezTo>
                <a:cubicBezTo>
                  <a:pt x="3" y="140"/>
                  <a:pt x="18" y="57"/>
                  <a:pt x="18" y="0"/>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01856518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983AFC5-80D7-9B84-3DAC-0B93ADEF52EC}"/>
              </a:ext>
            </a:extLst>
          </p:cNvPr>
          <p:cNvSpPr>
            <a:spLocks noGrp="1"/>
          </p:cNvSpPr>
          <p:nvPr>
            <p:ph type="sldNum" sz="quarter" idx="40"/>
          </p:nvPr>
        </p:nvSpPr>
        <p:spPr/>
        <p:txBody>
          <a:bodyPr/>
          <a:lstStyle/>
          <a:p>
            <a:pPr>
              <a:defRPr/>
            </a:pPr>
            <a:fld id="{46425072-6E52-45A8-8A7E-A5B11BCA4176}" type="slidenum">
              <a:rPr lang="en-US" altLang="en-US" smtClean="0"/>
              <a:pPr>
                <a:defRPr/>
              </a:pPr>
              <a:t>65</a:t>
            </a:fld>
            <a:endParaRPr lang="en-US" altLang="en-US" dirty="0"/>
          </a:p>
        </p:txBody>
      </p:sp>
      <p:pic>
        <p:nvPicPr>
          <p:cNvPr id="3" name="Picture 2" descr="Miller1">
            <a:extLst>
              <a:ext uri="{FF2B5EF4-FFF2-40B4-BE49-F238E27FC236}">
                <a16:creationId xmlns:a16="http://schemas.microsoft.com/office/drawing/2014/main" id="{5A3FD47A-6E65-398E-E65C-BC6EC283ED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3043" b="2184"/>
          <a:stretch>
            <a:fillRect/>
          </a:stretch>
        </p:blipFill>
        <p:spPr bwMode="auto">
          <a:xfrm>
            <a:off x="0" y="184150"/>
            <a:ext cx="9144000" cy="643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1535271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4" name="Group 2">
            <a:extLst>
              <a:ext uri="{FF2B5EF4-FFF2-40B4-BE49-F238E27FC236}">
                <a16:creationId xmlns:a16="http://schemas.microsoft.com/office/drawing/2014/main" id="{E134A444-C42F-B91B-9503-28A9CC6B172E}"/>
              </a:ext>
            </a:extLst>
          </p:cNvPr>
          <p:cNvGrpSpPr>
            <a:grpSpLocks/>
          </p:cNvGrpSpPr>
          <p:nvPr/>
        </p:nvGrpSpPr>
        <p:grpSpPr bwMode="auto">
          <a:xfrm>
            <a:off x="1925637" y="173757"/>
            <a:ext cx="8340725" cy="6351587"/>
            <a:chOff x="1191" y="679"/>
            <a:chExt cx="3283" cy="2516"/>
          </a:xfrm>
        </p:grpSpPr>
        <p:sp>
          <p:nvSpPr>
            <p:cNvPr id="25" name="AutoShape 3">
              <a:extLst>
                <a:ext uri="{FF2B5EF4-FFF2-40B4-BE49-F238E27FC236}">
                  <a16:creationId xmlns:a16="http://schemas.microsoft.com/office/drawing/2014/main" id="{D7DBBF31-0719-D0BE-51B7-A14E76B24BED}"/>
                </a:ext>
              </a:extLst>
            </p:cNvPr>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6" name="Rectangle 4">
              <a:extLst>
                <a:ext uri="{FF2B5EF4-FFF2-40B4-BE49-F238E27FC236}">
                  <a16:creationId xmlns:a16="http://schemas.microsoft.com/office/drawing/2014/main" id="{08B6F957-C972-AECE-6BBD-77192DFDB551}"/>
                </a:ext>
              </a:extLst>
            </p:cNvPr>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7" name="Freeform 5">
              <a:extLst>
                <a:ext uri="{FF2B5EF4-FFF2-40B4-BE49-F238E27FC236}">
                  <a16:creationId xmlns:a16="http://schemas.microsoft.com/office/drawing/2014/main" id="{764462A6-4F4A-04FC-6CDE-E79C9341063F}"/>
                </a:ext>
              </a:extLst>
            </p:cNvPr>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8" name="Rectangle 6">
              <a:extLst>
                <a:ext uri="{FF2B5EF4-FFF2-40B4-BE49-F238E27FC236}">
                  <a16:creationId xmlns:a16="http://schemas.microsoft.com/office/drawing/2014/main" id="{392BC6E1-4898-A487-59A0-32A3AB73B686}"/>
                </a:ext>
              </a:extLst>
            </p:cNvPr>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9" name="Rectangle 7">
              <a:extLst>
                <a:ext uri="{FF2B5EF4-FFF2-40B4-BE49-F238E27FC236}">
                  <a16:creationId xmlns:a16="http://schemas.microsoft.com/office/drawing/2014/main" id="{315F3332-F2CA-33DC-2B8D-4334442AFAD4}"/>
                </a:ext>
              </a:extLst>
            </p:cNvPr>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0" name="Line 8">
              <a:extLst>
                <a:ext uri="{FF2B5EF4-FFF2-40B4-BE49-F238E27FC236}">
                  <a16:creationId xmlns:a16="http://schemas.microsoft.com/office/drawing/2014/main" id="{056E51AE-F639-F6FF-35E3-B32E35D2386B}"/>
                </a:ext>
              </a:extLst>
            </p:cNvPr>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Freeform 9">
              <a:extLst>
                <a:ext uri="{FF2B5EF4-FFF2-40B4-BE49-F238E27FC236}">
                  <a16:creationId xmlns:a16="http://schemas.microsoft.com/office/drawing/2014/main" id="{570F292E-64D8-8BC3-D307-C6B03D54134E}"/>
                </a:ext>
              </a:extLst>
            </p:cNvPr>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2" name="Line 10">
              <a:extLst>
                <a:ext uri="{FF2B5EF4-FFF2-40B4-BE49-F238E27FC236}">
                  <a16:creationId xmlns:a16="http://schemas.microsoft.com/office/drawing/2014/main" id="{696B1B01-7145-F01D-A4F3-920261A9849F}"/>
                </a:ext>
              </a:extLst>
            </p:cNvPr>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3" name="Line 11">
              <a:extLst>
                <a:ext uri="{FF2B5EF4-FFF2-40B4-BE49-F238E27FC236}">
                  <a16:creationId xmlns:a16="http://schemas.microsoft.com/office/drawing/2014/main" id="{4FE2683B-6088-CCEC-F121-DBFEC2720973}"/>
                </a:ext>
              </a:extLst>
            </p:cNvPr>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4" name="Rectangle 13">
              <a:extLst>
                <a:ext uri="{FF2B5EF4-FFF2-40B4-BE49-F238E27FC236}">
                  <a16:creationId xmlns:a16="http://schemas.microsoft.com/office/drawing/2014/main" id="{575F0A9E-F1AB-1CB2-134E-2F5B4A9E4FD4}"/>
                </a:ext>
              </a:extLst>
            </p:cNvPr>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5" name="Rectangle 14">
              <a:extLst>
                <a:ext uri="{FF2B5EF4-FFF2-40B4-BE49-F238E27FC236}">
                  <a16:creationId xmlns:a16="http://schemas.microsoft.com/office/drawing/2014/main" id="{03922D1D-C8F3-D2B8-BF28-45B21F4C68E1}"/>
                </a:ext>
              </a:extLst>
            </p:cNvPr>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AutoShape 15">
              <a:extLst>
                <a:ext uri="{FF2B5EF4-FFF2-40B4-BE49-F238E27FC236}">
                  <a16:creationId xmlns:a16="http://schemas.microsoft.com/office/drawing/2014/main" id="{EC5A0A19-76FF-5171-4652-C5964DEB6400}"/>
                </a:ext>
              </a:extLst>
            </p:cNvPr>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7" name="Line 16">
              <a:extLst>
                <a:ext uri="{FF2B5EF4-FFF2-40B4-BE49-F238E27FC236}">
                  <a16:creationId xmlns:a16="http://schemas.microsoft.com/office/drawing/2014/main" id="{DBCD6412-1DE4-1976-2F43-137BCE14C038}"/>
                </a:ext>
              </a:extLst>
            </p:cNvPr>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AutoShape 17">
              <a:extLst>
                <a:ext uri="{FF2B5EF4-FFF2-40B4-BE49-F238E27FC236}">
                  <a16:creationId xmlns:a16="http://schemas.microsoft.com/office/drawing/2014/main" id="{68B3145D-5276-A405-BBAA-AC42C3AE0667}"/>
                </a:ext>
              </a:extLst>
            </p:cNvPr>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9" name="Line 18">
              <a:extLst>
                <a:ext uri="{FF2B5EF4-FFF2-40B4-BE49-F238E27FC236}">
                  <a16:creationId xmlns:a16="http://schemas.microsoft.com/office/drawing/2014/main" id="{FCB5A0A3-83C2-E5E8-6B19-0378BBA2B0BC}"/>
                </a:ext>
              </a:extLst>
            </p:cNvPr>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Rectangle 19">
              <a:extLst>
                <a:ext uri="{FF2B5EF4-FFF2-40B4-BE49-F238E27FC236}">
                  <a16:creationId xmlns:a16="http://schemas.microsoft.com/office/drawing/2014/main" id="{63EBC76F-F574-CAD8-3260-013B386C4258}"/>
                </a:ext>
              </a:extLst>
            </p:cNvPr>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1" name="Line 20">
              <a:extLst>
                <a:ext uri="{FF2B5EF4-FFF2-40B4-BE49-F238E27FC236}">
                  <a16:creationId xmlns:a16="http://schemas.microsoft.com/office/drawing/2014/main" id="{CBCF9E96-B85E-9512-3679-5AA69922D5E7}"/>
                </a:ext>
              </a:extLst>
            </p:cNvPr>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2" name="Line 21">
              <a:extLst>
                <a:ext uri="{FF2B5EF4-FFF2-40B4-BE49-F238E27FC236}">
                  <a16:creationId xmlns:a16="http://schemas.microsoft.com/office/drawing/2014/main" id="{6D3BD5DF-7FAD-D405-E9C8-7C4AFB80A0E8}"/>
                </a:ext>
              </a:extLst>
            </p:cNvPr>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64" name="Line 22">
              <a:extLst>
                <a:ext uri="{FF2B5EF4-FFF2-40B4-BE49-F238E27FC236}">
                  <a16:creationId xmlns:a16="http://schemas.microsoft.com/office/drawing/2014/main" id="{A4FC9DA9-0898-5622-A829-15789D9B210F}"/>
                </a:ext>
              </a:extLst>
            </p:cNvPr>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23" name="Freeform 23">
            <a:extLst>
              <a:ext uri="{FF2B5EF4-FFF2-40B4-BE49-F238E27FC236}">
                <a16:creationId xmlns:a16="http://schemas.microsoft.com/office/drawing/2014/main" id="{10AA0433-58FE-A7C2-DC80-59A773E134B7}"/>
              </a:ext>
            </a:extLst>
          </p:cNvPr>
          <p:cNvSpPr>
            <a:spLocks/>
          </p:cNvSpPr>
          <p:nvPr/>
        </p:nvSpPr>
        <p:spPr bwMode="auto">
          <a:xfrm>
            <a:off x="5304476" y="2077091"/>
            <a:ext cx="573088" cy="2803525"/>
          </a:xfrm>
          <a:custGeom>
            <a:avLst/>
            <a:gdLst>
              <a:gd name="T0" fmla="*/ 541338 w 361"/>
              <a:gd name="T1" fmla="*/ 2803525 h 1766"/>
              <a:gd name="T2" fmla="*/ 484188 w 361"/>
              <a:gd name="T3" fmla="*/ 2674938 h 1766"/>
              <a:gd name="T4" fmla="*/ 398463 w 361"/>
              <a:gd name="T5" fmla="*/ 2603500 h 1766"/>
              <a:gd name="T6" fmla="*/ 369888 w 361"/>
              <a:gd name="T7" fmla="*/ 2560638 h 1766"/>
              <a:gd name="T8" fmla="*/ 284163 w 361"/>
              <a:gd name="T9" fmla="*/ 2489200 h 1766"/>
              <a:gd name="T10" fmla="*/ 198438 w 361"/>
              <a:gd name="T11" fmla="*/ 2374900 h 1766"/>
              <a:gd name="T12" fmla="*/ 141288 w 361"/>
              <a:gd name="T13" fmla="*/ 2289175 h 1766"/>
              <a:gd name="T14" fmla="*/ 55563 w 361"/>
              <a:gd name="T15" fmla="*/ 2017713 h 1766"/>
              <a:gd name="T16" fmla="*/ 26988 w 361"/>
              <a:gd name="T17" fmla="*/ 1903413 h 1766"/>
              <a:gd name="T18" fmla="*/ 26988 w 361"/>
              <a:gd name="T19" fmla="*/ 1374775 h 1766"/>
              <a:gd name="T20" fmla="*/ 212725 w 361"/>
              <a:gd name="T21" fmla="*/ 560388 h 1766"/>
              <a:gd name="T22" fmla="*/ 269875 w 361"/>
              <a:gd name="T23" fmla="*/ 388938 h 1766"/>
              <a:gd name="T24" fmla="*/ 469900 w 361"/>
              <a:gd name="T25" fmla="*/ 131763 h 1766"/>
              <a:gd name="T26" fmla="*/ 484188 w 361"/>
              <a:gd name="T27" fmla="*/ 88900 h 1766"/>
              <a:gd name="T28" fmla="*/ 541338 w 361"/>
              <a:gd name="T29" fmla="*/ 46038 h 176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361" h="1766">
                <a:moveTo>
                  <a:pt x="341" y="1766"/>
                </a:moveTo>
                <a:cubicBezTo>
                  <a:pt x="332" y="1739"/>
                  <a:pt x="326" y="1706"/>
                  <a:pt x="305" y="1685"/>
                </a:cubicBezTo>
                <a:cubicBezTo>
                  <a:pt x="234" y="1614"/>
                  <a:pt x="325" y="1728"/>
                  <a:pt x="251" y="1640"/>
                </a:cubicBezTo>
                <a:cubicBezTo>
                  <a:pt x="244" y="1632"/>
                  <a:pt x="241" y="1621"/>
                  <a:pt x="233" y="1613"/>
                </a:cubicBezTo>
                <a:cubicBezTo>
                  <a:pt x="168" y="1548"/>
                  <a:pt x="245" y="1649"/>
                  <a:pt x="179" y="1568"/>
                </a:cubicBezTo>
                <a:cubicBezTo>
                  <a:pt x="160" y="1545"/>
                  <a:pt x="143" y="1520"/>
                  <a:pt x="125" y="1496"/>
                </a:cubicBezTo>
                <a:cubicBezTo>
                  <a:pt x="112" y="1479"/>
                  <a:pt x="96" y="1463"/>
                  <a:pt x="89" y="1442"/>
                </a:cubicBezTo>
                <a:cubicBezTo>
                  <a:pt x="70" y="1385"/>
                  <a:pt x="51" y="1329"/>
                  <a:pt x="35" y="1271"/>
                </a:cubicBezTo>
                <a:cubicBezTo>
                  <a:pt x="28" y="1247"/>
                  <a:pt x="17" y="1199"/>
                  <a:pt x="17" y="1199"/>
                </a:cubicBezTo>
                <a:cubicBezTo>
                  <a:pt x="0" y="1045"/>
                  <a:pt x="3" y="1112"/>
                  <a:pt x="17" y="866"/>
                </a:cubicBezTo>
                <a:cubicBezTo>
                  <a:pt x="27" y="691"/>
                  <a:pt x="64" y="511"/>
                  <a:pt x="134" y="353"/>
                </a:cubicBezTo>
                <a:cubicBezTo>
                  <a:pt x="149" y="320"/>
                  <a:pt x="158" y="280"/>
                  <a:pt x="170" y="245"/>
                </a:cubicBezTo>
                <a:cubicBezTo>
                  <a:pt x="182" y="208"/>
                  <a:pt x="263" y="105"/>
                  <a:pt x="296" y="83"/>
                </a:cubicBezTo>
                <a:cubicBezTo>
                  <a:pt x="299" y="74"/>
                  <a:pt x="298" y="63"/>
                  <a:pt x="305" y="56"/>
                </a:cubicBezTo>
                <a:cubicBezTo>
                  <a:pt x="361" y="0"/>
                  <a:pt x="312" y="87"/>
                  <a:pt x="341" y="29"/>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 name="Slide Number Placeholder 1">
            <a:extLst>
              <a:ext uri="{FF2B5EF4-FFF2-40B4-BE49-F238E27FC236}">
                <a16:creationId xmlns:a16="http://schemas.microsoft.com/office/drawing/2014/main" id="{C1E87D3E-95D7-4C9C-4FB8-1EF900CB9875}"/>
              </a:ext>
            </a:extLst>
          </p:cNvPr>
          <p:cNvSpPr>
            <a:spLocks noGrp="1"/>
          </p:cNvSpPr>
          <p:nvPr>
            <p:ph type="sldNum" sz="quarter" idx="40"/>
          </p:nvPr>
        </p:nvSpPr>
        <p:spPr/>
        <p:txBody>
          <a:bodyPr/>
          <a:lstStyle/>
          <a:p>
            <a:pPr>
              <a:defRPr/>
            </a:pPr>
            <a:fld id="{46425072-6E52-45A8-8A7E-A5B11BCA4176}" type="slidenum">
              <a:rPr lang="en-US" altLang="en-US" smtClean="0"/>
              <a:pPr>
                <a:defRPr/>
              </a:pPr>
              <a:t>66</a:t>
            </a:fld>
            <a:endParaRPr lang="en-US" altLang="en-US" dirty="0"/>
          </a:p>
        </p:txBody>
      </p:sp>
    </p:spTree>
    <p:extLst>
      <p:ext uri="{BB962C8B-B14F-4D97-AF65-F5344CB8AC3E}">
        <p14:creationId xmlns:p14="http://schemas.microsoft.com/office/powerpoint/2010/main" val="36376625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7099372-5D15-C3F9-6786-9AA157BEDADB}"/>
              </a:ext>
            </a:extLst>
          </p:cNvPr>
          <p:cNvSpPr>
            <a:spLocks noGrp="1"/>
          </p:cNvSpPr>
          <p:nvPr>
            <p:ph type="sldNum" sz="quarter" idx="40"/>
          </p:nvPr>
        </p:nvSpPr>
        <p:spPr/>
        <p:txBody>
          <a:bodyPr/>
          <a:lstStyle/>
          <a:p>
            <a:pPr>
              <a:defRPr/>
            </a:pPr>
            <a:fld id="{46425072-6E52-45A8-8A7E-A5B11BCA4176}" type="slidenum">
              <a:rPr lang="en-US" altLang="en-US" smtClean="0"/>
              <a:pPr>
                <a:defRPr/>
              </a:pPr>
              <a:t>67</a:t>
            </a:fld>
            <a:endParaRPr lang="en-US" altLang="en-US" dirty="0"/>
          </a:p>
        </p:txBody>
      </p:sp>
      <p:pic>
        <p:nvPicPr>
          <p:cNvPr id="3" name="Picture 2" descr="Damage3">
            <a:extLst>
              <a:ext uri="{FF2B5EF4-FFF2-40B4-BE49-F238E27FC236}">
                <a16:creationId xmlns:a16="http://schemas.microsoft.com/office/drawing/2014/main" id="{9657659D-A58A-2398-E54F-6D182C12E9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184"/>
          <a:stretch>
            <a:fillRect/>
          </a:stretch>
        </p:blipFill>
        <p:spPr bwMode="auto">
          <a:xfrm>
            <a:off x="1127394" y="39708"/>
            <a:ext cx="9937211" cy="67785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0629918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89C15BC-98C8-9B77-9E8C-1A5F92A8F456}"/>
              </a:ext>
            </a:extLst>
          </p:cNvPr>
          <p:cNvSpPr>
            <a:spLocks noGrp="1"/>
          </p:cNvSpPr>
          <p:nvPr>
            <p:ph type="sldNum" sz="quarter" idx="40"/>
          </p:nvPr>
        </p:nvSpPr>
        <p:spPr/>
        <p:txBody>
          <a:bodyPr/>
          <a:lstStyle/>
          <a:p>
            <a:pPr>
              <a:defRPr/>
            </a:pPr>
            <a:fld id="{46425072-6E52-45A8-8A7E-A5B11BCA4176}" type="slidenum">
              <a:rPr lang="en-US" altLang="en-US" smtClean="0"/>
              <a:pPr>
                <a:defRPr/>
              </a:pPr>
              <a:t>68</a:t>
            </a:fld>
            <a:endParaRPr lang="en-US" altLang="en-US" dirty="0"/>
          </a:p>
        </p:txBody>
      </p:sp>
      <p:pic>
        <p:nvPicPr>
          <p:cNvPr id="3" name="Picture 2" descr="damage-C">
            <a:extLst>
              <a:ext uri="{FF2B5EF4-FFF2-40B4-BE49-F238E27FC236}">
                <a16:creationId xmlns:a16="http://schemas.microsoft.com/office/drawing/2014/main" id="{548B6971-142C-AA92-6016-E151064C128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69650" y="37107"/>
            <a:ext cx="10252700" cy="68208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69365676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3A7E845-99CF-73A3-464E-04B7B0BB2143}"/>
              </a:ext>
            </a:extLst>
          </p:cNvPr>
          <p:cNvSpPr>
            <a:spLocks noGrp="1"/>
          </p:cNvSpPr>
          <p:nvPr>
            <p:ph type="sldNum" sz="quarter" idx="40"/>
          </p:nvPr>
        </p:nvSpPr>
        <p:spPr/>
        <p:txBody>
          <a:bodyPr/>
          <a:lstStyle/>
          <a:p>
            <a:pPr>
              <a:defRPr/>
            </a:pPr>
            <a:fld id="{46425072-6E52-45A8-8A7E-A5B11BCA4176}" type="slidenum">
              <a:rPr lang="en-US" altLang="en-US" smtClean="0"/>
              <a:pPr>
                <a:defRPr/>
              </a:pPr>
              <a:t>69</a:t>
            </a:fld>
            <a:endParaRPr lang="en-US" altLang="en-US" dirty="0"/>
          </a:p>
        </p:txBody>
      </p:sp>
      <p:pic>
        <p:nvPicPr>
          <p:cNvPr id="3" name="Picture 2" descr="Northridge-Fracture">
            <a:extLst>
              <a:ext uri="{FF2B5EF4-FFF2-40B4-BE49-F238E27FC236}">
                <a16:creationId xmlns:a16="http://schemas.microsoft.com/office/drawing/2014/main" id="{FC0C8F22-02B9-36EF-7255-90E8A5ACF98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20526" y="89202"/>
            <a:ext cx="10350948" cy="66795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67516611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32BD7AB-30D5-8ADF-0C2E-8A38EA63B9D5}"/>
              </a:ext>
            </a:extLst>
          </p:cNvPr>
          <p:cNvSpPr>
            <a:spLocks noGrp="1"/>
          </p:cNvSpPr>
          <p:nvPr>
            <p:ph type="sldNum" sz="quarter" idx="40"/>
          </p:nvPr>
        </p:nvSpPr>
        <p:spPr/>
        <p:txBody>
          <a:bodyPr/>
          <a:lstStyle/>
          <a:p>
            <a:pPr>
              <a:defRPr/>
            </a:pPr>
            <a:fld id="{46425072-6E52-45A8-8A7E-A5B11BCA4176}" type="slidenum">
              <a:rPr lang="en-US" altLang="en-US" smtClean="0"/>
              <a:pPr>
                <a:defRPr/>
              </a:pPr>
              <a:t>7</a:t>
            </a:fld>
            <a:endParaRPr lang="en-US" altLang="en-US" dirty="0"/>
          </a:p>
        </p:txBody>
      </p:sp>
      <p:pic>
        <p:nvPicPr>
          <p:cNvPr id="3" name="Picture 2" descr="calframe1">
            <a:extLst>
              <a:ext uri="{FF2B5EF4-FFF2-40B4-BE49-F238E27FC236}">
                <a16:creationId xmlns:a16="http://schemas.microsoft.com/office/drawing/2014/main" id="{76C7EE4B-8D80-C52A-6076-CE841AE70B4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44168" y="0"/>
            <a:ext cx="3903663"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61695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733241C-4216-A458-F448-A3BE770B7D6D}"/>
              </a:ext>
            </a:extLst>
          </p:cNvPr>
          <p:cNvSpPr>
            <a:spLocks noGrp="1"/>
          </p:cNvSpPr>
          <p:nvPr>
            <p:ph type="sldNum" sz="quarter" idx="40"/>
          </p:nvPr>
        </p:nvSpPr>
        <p:spPr/>
        <p:txBody>
          <a:bodyPr/>
          <a:lstStyle/>
          <a:p>
            <a:pPr>
              <a:defRPr/>
            </a:pPr>
            <a:fld id="{46425072-6E52-45A8-8A7E-A5B11BCA4176}" type="slidenum">
              <a:rPr lang="en-US" altLang="en-US" smtClean="0"/>
              <a:pPr>
                <a:defRPr/>
              </a:pPr>
              <a:t>70</a:t>
            </a:fld>
            <a:endParaRPr lang="en-US" altLang="en-US" dirty="0"/>
          </a:p>
        </p:txBody>
      </p:sp>
      <p:pic>
        <p:nvPicPr>
          <p:cNvPr id="3" name="Picture 2" descr="divot-fracture">
            <a:extLst>
              <a:ext uri="{FF2B5EF4-FFF2-40B4-BE49-F238E27FC236}">
                <a16:creationId xmlns:a16="http://schemas.microsoft.com/office/drawing/2014/main" id="{CF8A46E7-CA2F-0C85-791C-24788A4B4C1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63978" y="42719"/>
            <a:ext cx="10464044" cy="6772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863469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4BC1B29-36E8-D256-34F9-5B1C3C6ACBBD}"/>
              </a:ext>
            </a:extLst>
          </p:cNvPr>
          <p:cNvSpPr>
            <a:spLocks noGrp="1"/>
          </p:cNvSpPr>
          <p:nvPr>
            <p:ph type="sldNum" sz="quarter" idx="40"/>
          </p:nvPr>
        </p:nvSpPr>
        <p:spPr/>
        <p:txBody>
          <a:bodyPr/>
          <a:lstStyle/>
          <a:p>
            <a:pPr>
              <a:defRPr/>
            </a:pPr>
            <a:fld id="{46425072-6E52-45A8-8A7E-A5B11BCA4176}" type="slidenum">
              <a:rPr lang="en-US" altLang="en-US" smtClean="0"/>
              <a:pPr>
                <a:defRPr/>
              </a:pPr>
              <a:t>71</a:t>
            </a:fld>
            <a:endParaRPr lang="en-US" altLang="en-US" dirty="0"/>
          </a:p>
        </p:txBody>
      </p:sp>
      <p:grpSp>
        <p:nvGrpSpPr>
          <p:cNvPr id="3" name="Group 2">
            <a:extLst>
              <a:ext uri="{FF2B5EF4-FFF2-40B4-BE49-F238E27FC236}">
                <a16:creationId xmlns:a16="http://schemas.microsoft.com/office/drawing/2014/main" id="{508DBFF3-7572-820C-F893-FC002927C76B}"/>
              </a:ext>
            </a:extLst>
          </p:cNvPr>
          <p:cNvGrpSpPr>
            <a:grpSpLocks/>
          </p:cNvGrpSpPr>
          <p:nvPr/>
        </p:nvGrpSpPr>
        <p:grpSpPr bwMode="auto">
          <a:xfrm>
            <a:off x="1925637" y="173757"/>
            <a:ext cx="8340725" cy="6351587"/>
            <a:chOff x="1191" y="679"/>
            <a:chExt cx="3283" cy="2516"/>
          </a:xfrm>
        </p:grpSpPr>
        <p:sp>
          <p:nvSpPr>
            <p:cNvPr id="4" name="AutoShape 3">
              <a:extLst>
                <a:ext uri="{FF2B5EF4-FFF2-40B4-BE49-F238E27FC236}">
                  <a16:creationId xmlns:a16="http://schemas.microsoft.com/office/drawing/2014/main" id="{1E554FA5-FA14-1DC7-629C-B132C97F8753}"/>
                </a:ext>
              </a:extLst>
            </p:cNvPr>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Rectangle 4">
              <a:extLst>
                <a:ext uri="{FF2B5EF4-FFF2-40B4-BE49-F238E27FC236}">
                  <a16:creationId xmlns:a16="http://schemas.microsoft.com/office/drawing/2014/main" id="{9E07E4F7-2A58-486D-134B-825329F49BCC}"/>
                </a:ext>
              </a:extLst>
            </p:cNvPr>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 name="Freeform 5">
              <a:extLst>
                <a:ext uri="{FF2B5EF4-FFF2-40B4-BE49-F238E27FC236}">
                  <a16:creationId xmlns:a16="http://schemas.microsoft.com/office/drawing/2014/main" id="{B0E94EE7-2D19-DBEE-5890-BAEDA81A781A}"/>
                </a:ext>
              </a:extLst>
            </p:cNvPr>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 name="Rectangle 6">
              <a:extLst>
                <a:ext uri="{FF2B5EF4-FFF2-40B4-BE49-F238E27FC236}">
                  <a16:creationId xmlns:a16="http://schemas.microsoft.com/office/drawing/2014/main" id="{AD27BF15-5FDD-198D-F8CE-5A0DD8911F6F}"/>
                </a:ext>
              </a:extLst>
            </p:cNvPr>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7">
              <a:extLst>
                <a:ext uri="{FF2B5EF4-FFF2-40B4-BE49-F238E27FC236}">
                  <a16:creationId xmlns:a16="http://schemas.microsoft.com/office/drawing/2014/main" id="{AE1E72C7-A0B6-F943-959E-9D802D77642F}"/>
                </a:ext>
              </a:extLst>
            </p:cNvPr>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EFFE2441-4223-C58F-C585-BB5D8B35EE05}"/>
                </a:ext>
              </a:extLst>
            </p:cNvPr>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Freeform 9">
              <a:extLst>
                <a:ext uri="{FF2B5EF4-FFF2-40B4-BE49-F238E27FC236}">
                  <a16:creationId xmlns:a16="http://schemas.microsoft.com/office/drawing/2014/main" id="{C4B1B216-B763-5B8E-9716-3A4217948618}"/>
                </a:ext>
              </a:extLst>
            </p:cNvPr>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Line 10">
              <a:extLst>
                <a:ext uri="{FF2B5EF4-FFF2-40B4-BE49-F238E27FC236}">
                  <a16:creationId xmlns:a16="http://schemas.microsoft.com/office/drawing/2014/main" id="{7AB99A65-64FD-ADA4-5315-B36C1FBA0F01}"/>
                </a:ext>
              </a:extLst>
            </p:cNvPr>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Line 11">
              <a:extLst>
                <a:ext uri="{FF2B5EF4-FFF2-40B4-BE49-F238E27FC236}">
                  <a16:creationId xmlns:a16="http://schemas.microsoft.com/office/drawing/2014/main" id="{3E7ADEBA-CDF4-FEF7-7DA3-ECA4050BCDBB}"/>
                </a:ext>
              </a:extLst>
            </p:cNvPr>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Rectangle 13">
              <a:extLst>
                <a:ext uri="{FF2B5EF4-FFF2-40B4-BE49-F238E27FC236}">
                  <a16:creationId xmlns:a16="http://schemas.microsoft.com/office/drawing/2014/main" id="{D8E3C662-5E9D-8015-BDAF-DAEF4FB9C193}"/>
                </a:ext>
              </a:extLst>
            </p:cNvPr>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Rectangle 14">
              <a:extLst>
                <a:ext uri="{FF2B5EF4-FFF2-40B4-BE49-F238E27FC236}">
                  <a16:creationId xmlns:a16="http://schemas.microsoft.com/office/drawing/2014/main" id="{CA76C07F-A55F-AD3C-9268-D7E2BC2EB1B4}"/>
                </a:ext>
              </a:extLst>
            </p:cNvPr>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AutoShape 15">
              <a:extLst>
                <a:ext uri="{FF2B5EF4-FFF2-40B4-BE49-F238E27FC236}">
                  <a16:creationId xmlns:a16="http://schemas.microsoft.com/office/drawing/2014/main" id="{D7F4EFD0-A5A9-132C-185B-A46DDECA55C0}"/>
                </a:ext>
              </a:extLst>
            </p:cNvPr>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Line 16">
              <a:extLst>
                <a:ext uri="{FF2B5EF4-FFF2-40B4-BE49-F238E27FC236}">
                  <a16:creationId xmlns:a16="http://schemas.microsoft.com/office/drawing/2014/main" id="{4FAAB22D-98EA-7981-0DA6-87355C4BFE0A}"/>
                </a:ext>
              </a:extLst>
            </p:cNvPr>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AutoShape 17">
              <a:extLst>
                <a:ext uri="{FF2B5EF4-FFF2-40B4-BE49-F238E27FC236}">
                  <a16:creationId xmlns:a16="http://schemas.microsoft.com/office/drawing/2014/main" id="{FF1D3C68-EE63-30CB-1CB7-2C738578F35E}"/>
                </a:ext>
              </a:extLst>
            </p:cNvPr>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Line 18">
              <a:extLst>
                <a:ext uri="{FF2B5EF4-FFF2-40B4-BE49-F238E27FC236}">
                  <a16:creationId xmlns:a16="http://schemas.microsoft.com/office/drawing/2014/main" id="{7D62FB69-6499-0D96-38D5-46AC293F45B3}"/>
                </a:ext>
              </a:extLst>
            </p:cNvPr>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Rectangle 19">
              <a:extLst>
                <a:ext uri="{FF2B5EF4-FFF2-40B4-BE49-F238E27FC236}">
                  <a16:creationId xmlns:a16="http://schemas.microsoft.com/office/drawing/2014/main" id="{5F6DBEA3-7DEB-8472-1CEF-C67502C6FCC9}"/>
                </a:ext>
              </a:extLst>
            </p:cNvPr>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Line 20">
              <a:extLst>
                <a:ext uri="{FF2B5EF4-FFF2-40B4-BE49-F238E27FC236}">
                  <a16:creationId xmlns:a16="http://schemas.microsoft.com/office/drawing/2014/main" id="{B7628F81-1B17-F9CD-2D50-1FDE205888FA}"/>
                </a:ext>
              </a:extLst>
            </p:cNvPr>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21">
              <a:extLst>
                <a:ext uri="{FF2B5EF4-FFF2-40B4-BE49-F238E27FC236}">
                  <a16:creationId xmlns:a16="http://schemas.microsoft.com/office/drawing/2014/main" id="{486CAFA2-8D3E-730F-5B84-87A9904795EA}"/>
                </a:ext>
              </a:extLst>
            </p:cNvPr>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22">
              <a:extLst>
                <a:ext uri="{FF2B5EF4-FFF2-40B4-BE49-F238E27FC236}">
                  <a16:creationId xmlns:a16="http://schemas.microsoft.com/office/drawing/2014/main" id="{FE3BC49F-F21A-C128-9012-04A5B5DB5DA5}"/>
                </a:ext>
              </a:extLst>
            </p:cNvPr>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43" name="Freeform 23">
            <a:extLst>
              <a:ext uri="{FF2B5EF4-FFF2-40B4-BE49-F238E27FC236}">
                <a16:creationId xmlns:a16="http://schemas.microsoft.com/office/drawing/2014/main" id="{37855449-21A2-7BBC-BFFC-0B4360FA9DA0}"/>
              </a:ext>
            </a:extLst>
          </p:cNvPr>
          <p:cNvSpPr>
            <a:spLocks/>
          </p:cNvSpPr>
          <p:nvPr/>
        </p:nvSpPr>
        <p:spPr bwMode="auto">
          <a:xfrm>
            <a:off x="3963987" y="4303404"/>
            <a:ext cx="1885950" cy="571500"/>
          </a:xfrm>
          <a:custGeom>
            <a:avLst/>
            <a:gdLst>
              <a:gd name="T0" fmla="*/ 1885950 w 1188"/>
              <a:gd name="T1" fmla="*/ 571500 h 360"/>
              <a:gd name="T2" fmla="*/ 1843088 w 1188"/>
              <a:gd name="T3" fmla="*/ 485775 h 360"/>
              <a:gd name="T4" fmla="*/ 1757363 w 1188"/>
              <a:gd name="T5" fmla="*/ 457200 h 360"/>
              <a:gd name="T6" fmla="*/ 1614488 w 1188"/>
              <a:gd name="T7" fmla="*/ 400050 h 360"/>
              <a:gd name="T8" fmla="*/ 1285875 w 1188"/>
              <a:gd name="T9" fmla="*/ 385763 h 360"/>
              <a:gd name="T10" fmla="*/ 1200150 w 1188"/>
              <a:gd name="T11" fmla="*/ 357188 h 360"/>
              <a:gd name="T12" fmla="*/ 1071563 w 1188"/>
              <a:gd name="T13" fmla="*/ 285750 h 360"/>
              <a:gd name="T14" fmla="*/ 842963 w 1188"/>
              <a:gd name="T15" fmla="*/ 271463 h 360"/>
              <a:gd name="T16" fmla="*/ 428625 w 1188"/>
              <a:gd name="T17" fmla="*/ 185738 h 360"/>
              <a:gd name="T18" fmla="*/ 285750 w 1188"/>
              <a:gd name="T19" fmla="*/ 142875 h 360"/>
              <a:gd name="T20" fmla="*/ 0 w 1188"/>
              <a:gd name="T21" fmla="*/ 0 h 360"/>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188" h="360">
                <a:moveTo>
                  <a:pt x="1188" y="360"/>
                </a:moveTo>
                <a:cubicBezTo>
                  <a:pt x="1183" y="345"/>
                  <a:pt x="1176" y="315"/>
                  <a:pt x="1161" y="306"/>
                </a:cubicBezTo>
                <a:cubicBezTo>
                  <a:pt x="1145" y="296"/>
                  <a:pt x="1125" y="294"/>
                  <a:pt x="1107" y="288"/>
                </a:cubicBezTo>
                <a:cubicBezTo>
                  <a:pt x="1078" y="278"/>
                  <a:pt x="1047" y="254"/>
                  <a:pt x="1017" y="252"/>
                </a:cubicBezTo>
                <a:cubicBezTo>
                  <a:pt x="948" y="247"/>
                  <a:pt x="879" y="246"/>
                  <a:pt x="810" y="243"/>
                </a:cubicBezTo>
                <a:cubicBezTo>
                  <a:pt x="792" y="237"/>
                  <a:pt x="774" y="231"/>
                  <a:pt x="756" y="225"/>
                </a:cubicBezTo>
                <a:cubicBezTo>
                  <a:pt x="712" y="210"/>
                  <a:pt x="715" y="184"/>
                  <a:pt x="675" y="180"/>
                </a:cubicBezTo>
                <a:cubicBezTo>
                  <a:pt x="627" y="175"/>
                  <a:pt x="579" y="174"/>
                  <a:pt x="531" y="171"/>
                </a:cubicBezTo>
                <a:cubicBezTo>
                  <a:pt x="428" y="137"/>
                  <a:pt x="386" y="126"/>
                  <a:pt x="270" y="117"/>
                </a:cubicBezTo>
                <a:cubicBezTo>
                  <a:pt x="242" y="108"/>
                  <a:pt x="206" y="105"/>
                  <a:pt x="180" y="90"/>
                </a:cubicBezTo>
                <a:cubicBezTo>
                  <a:pt x="122" y="58"/>
                  <a:pt x="71" y="0"/>
                  <a:pt x="0" y="0"/>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59369449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0F671F6-24C0-A4DD-87CE-106B91B82EB1}"/>
              </a:ext>
            </a:extLst>
          </p:cNvPr>
          <p:cNvSpPr>
            <a:spLocks noGrp="1"/>
          </p:cNvSpPr>
          <p:nvPr>
            <p:ph type="sldNum" sz="quarter" idx="40"/>
          </p:nvPr>
        </p:nvSpPr>
        <p:spPr/>
        <p:txBody>
          <a:bodyPr/>
          <a:lstStyle/>
          <a:p>
            <a:pPr>
              <a:defRPr/>
            </a:pPr>
            <a:fld id="{46425072-6E52-45A8-8A7E-A5B11BCA4176}" type="slidenum">
              <a:rPr lang="en-US" altLang="en-US" smtClean="0"/>
              <a:pPr>
                <a:defRPr/>
              </a:pPr>
              <a:t>72</a:t>
            </a:fld>
            <a:endParaRPr lang="en-US" altLang="en-US" dirty="0"/>
          </a:p>
        </p:txBody>
      </p:sp>
      <p:grpSp>
        <p:nvGrpSpPr>
          <p:cNvPr id="3" name="Group 2">
            <a:extLst>
              <a:ext uri="{FF2B5EF4-FFF2-40B4-BE49-F238E27FC236}">
                <a16:creationId xmlns:a16="http://schemas.microsoft.com/office/drawing/2014/main" id="{8A717A89-2A76-DD37-F4E1-D320E9322B39}"/>
              </a:ext>
            </a:extLst>
          </p:cNvPr>
          <p:cNvGrpSpPr>
            <a:grpSpLocks/>
          </p:cNvGrpSpPr>
          <p:nvPr/>
        </p:nvGrpSpPr>
        <p:grpSpPr bwMode="auto">
          <a:xfrm>
            <a:off x="1925637" y="173757"/>
            <a:ext cx="8340725" cy="6351587"/>
            <a:chOff x="1191" y="679"/>
            <a:chExt cx="3283" cy="2516"/>
          </a:xfrm>
        </p:grpSpPr>
        <p:sp>
          <p:nvSpPr>
            <p:cNvPr id="4" name="AutoShape 3">
              <a:extLst>
                <a:ext uri="{FF2B5EF4-FFF2-40B4-BE49-F238E27FC236}">
                  <a16:creationId xmlns:a16="http://schemas.microsoft.com/office/drawing/2014/main" id="{59DEDF51-2551-FA6A-64F5-064D0A6FED16}"/>
                </a:ext>
              </a:extLst>
            </p:cNvPr>
            <p:cNvSpPr>
              <a:spLocks noChangeArrowheads="1"/>
            </p:cNvSpPr>
            <p:nvPr/>
          </p:nvSpPr>
          <p:spPr bwMode="auto">
            <a:xfrm rot="-5400000">
              <a:off x="2769" y="2015"/>
              <a:ext cx="566" cy="430"/>
            </a:xfrm>
            <a:prstGeom prst="rtTriangle">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Rectangle 4">
              <a:extLst>
                <a:ext uri="{FF2B5EF4-FFF2-40B4-BE49-F238E27FC236}">
                  <a16:creationId xmlns:a16="http://schemas.microsoft.com/office/drawing/2014/main" id="{9D15A2A4-5803-4D0E-3723-6392D107E7E3}"/>
                </a:ext>
              </a:extLst>
            </p:cNvPr>
            <p:cNvSpPr>
              <a:spLocks noChangeArrowheads="1"/>
            </p:cNvSpPr>
            <p:nvPr/>
          </p:nvSpPr>
          <p:spPr bwMode="auto">
            <a:xfrm>
              <a:off x="3256" y="1960"/>
              <a:ext cx="1150" cy="550"/>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 name="Freeform 5">
              <a:extLst>
                <a:ext uri="{FF2B5EF4-FFF2-40B4-BE49-F238E27FC236}">
                  <a16:creationId xmlns:a16="http://schemas.microsoft.com/office/drawing/2014/main" id="{0E935BDE-493A-3582-6D78-42806FBA2328}"/>
                </a:ext>
              </a:extLst>
            </p:cNvPr>
            <p:cNvSpPr>
              <a:spLocks/>
            </p:cNvSpPr>
            <p:nvPr/>
          </p:nvSpPr>
          <p:spPr bwMode="auto">
            <a:xfrm>
              <a:off x="2917" y="684"/>
              <a:ext cx="1549" cy="1285"/>
            </a:xfrm>
            <a:custGeom>
              <a:avLst/>
              <a:gdLst>
                <a:gd name="T0" fmla="*/ 330 w 1549"/>
                <a:gd name="T1" fmla="*/ 1276 h 1285"/>
                <a:gd name="T2" fmla="*/ 524 w 1549"/>
                <a:gd name="T3" fmla="*/ 1250 h 1285"/>
                <a:gd name="T4" fmla="*/ 651 w 1549"/>
                <a:gd name="T5" fmla="*/ 1166 h 1285"/>
                <a:gd name="T6" fmla="*/ 711 w 1549"/>
                <a:gd name="T7" fmla="*/ 1056 h 1285"/>
                <a:gd name="T8" fmla="*/ 727 w 1549"/>
                <a:gd name="T9" fmla="*/ 955 h 1285"/>
                <a:gd name="T10" fmla="*/ 685 w 1549"/>
                <a:gd name="T11" fmla="*/ 811 h 1285"/>
                <a:gd name="T12" fmla="*/ 626 w 1549"/>
                <a:gd name="T13" fmla="*/ 752 h 1285"/>
                <a:gd name="T14" fmla="*/ 491 w 1549"/>
                <a:gd name="T15" fmla="*/ 693 h 1285"/>
                <a:gd name="T16" fmla="*/ 406 w 1549"/>
                <a:gd name="T17" fmla="*/ 667 h 1285"/>
                <a:gd name="T18" fmla="*/ 347 w 1549"/>
                <a:gd name="T19" fmla="*/ 659 h 1285"/>
                <a:gd name="T20" fmla="*/ 0 w 1549"/>
                <a:gd name="T21" fmla="*/ 659 h 1285"/>
                <a:gd name="T22" fmla="*/ 0 w 1549"/>
                <a:gd name="T23" fmla="*/ 0 h 1285"/>
                <a:gd name="T24" fmla="*/ 1548 w 1549"/>
                <a:gd name="T25" fmla="*/ 0 h 1285"/>
                <a:gd name="T26" fmla="*/ 1548 w 1549"/>
                <a:gd name="T27" fmla="*/ 1284 h 1285"/>
                <a:gd name="T28" fmla="*/ 279 w 1549"/>
                <a:gd name="T29" fmla="*/ 1284 h 1285"/>
                <a:gd name="T30" fmla="*/ 330 w 1549"/>
                <a:gd name="T31" fmla="*/ 1276 h 1285"/>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0" t="0" r="r" b="b"/>
              <a:pathLst>
                <a:path w="1549" h="1285">
                  <a:moveTo>
                    <a:pt x="330" y="1276"/>
                  </a:moveTo>
                  <a:lnTo>
                    <a:pt x="524" y="1250"/>
                  </a:lnTo>
                  <a:lnTo>
                    <a:pt x="651" y="1166"/>
                  </a:lnTo>
                  <a:lnTo>
                    <a:pt x="711" y="1056"/>
                  </a:lnTo>
                  <a:lnTo>
                    <a:pt x="727" y="955"/>
                  </a:lnTo>
                  <a:lnTo>
                    <a:pt x="685" y="811"/>
                  </a:lnTo>
                  <a:lnTo>
                    <a:pt x="626" y="752"/>
                  </a:lnTo>
                  <a:lnTo>
                    <a:pt x="491" y="693"/>
                  </a:lnTo>
                  <a:lnTo>
                    <a:pt x="406" y="667"/>
                  </a:lnTo>
                  <a:lnTo>
                    <a:pt x="347" y="659"/>
                  </a:lnTo>
                  <a:lnTo>
                    <a:pt x="0" y="659"/>
                  </a:lnTo>
                  <a:lnTo>
                    <a:pt x="0" y="0"/>
                  </a:lnTo>
                  <a:lnTo>
                    <a:pt x="1548" y="0"/>
                  </a:lnTo>
                  <a:lnTo>
                    <a:pt x="1548" y="1284"/>
                  </a:lnTo>
                  <a:lnTo>
                    <a:pt x="279" y="1284"/>
                  </a:lnTo>
                  <a:lnTo>
                    <a:pt x="330" y="1276"/>
                  </a:lnTo>
                </a:path>
              </a:pathLst>
            </a:custGeom>
            <a:solidFill>
              <a:srgbClr val="EAEAEA"/>
            </a:solidFill>
            <a:ln w="50800" cap="rnd"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7" name="Rectangle 6">
              <a:extLst>
                <a:ext uri="{FF2B5EF4-FFF2-40B4-BE49-F238E27FC236}">
                  <a16:creationId xmlns:a16="http://schemas.microsoft.com/office/drawing/2014/main" id="{41E14228-5304-6FCD-CC6B-A5CB16660199}"/>
                </a:ext>
              </a:extLst>
            </p:cNvPr>
            <p:cNvSpPr>
              <a:spLocks noChangeArrowheads="1"/>
            </p:cNvSpPr>
            <p:nvPr/>
          </p:nvSpPr>
          <p:spPr bwMode="auto">
            <a:xfrm>
              <a:off x="4398" y="1977"/>
              <a:ext cx="67" cy="533"/>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8" name="Rectangle 7">
              <a:extLst>
                <a:ext uri="{FF2B5EF4-FFF2-40B4-BE49-F238E27FC236}">
                  <a16:creationId xmlns:a16="http://schemas.microsoft.com/office/drawing/2014/main" id="{EC54186D-A12D-C8D3-2E91-D5241B2B44DB}"/>
                </a:ext>
              </a:extLst>
            </p:cNvPr>
            <p:cNvSpPr>
              <a:spLocks noChangeArrowheads="1"/>
            </p:cNvSpPr>
            <p:nvPr/>
          </p:nvSpPr>
          <p:spPr bwMode="auto">
            <a:xfrm>
              <a:off x="1991" y="679"/>
              <a:ext cx="745" cy="2516"/>
            </a:xfrm>
            <a:prstGeom prst="rect">
              <a:avLst/>
            </a:prstGeom>
            <a:solidFill>
              <a:srgbClr val="EAEAEA"/>
            </a:solidFill>
            <a:ln w="12700">
              <a:solidFill>
                <a:srgbClr val="FFFF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Line 8">
              <a:extLst>
                <a:ext uri="{FF2B5EF4-FFF2-40B4-BE49-F238E27FC236}">
                  <a16:creationId xmlns:a16="http://schemas.microsoft.com/office/drawing/2014/main" id="{0F548292-1F20-5601-BC44-2EEAC205A0E8}"/>
                </a:ext>
              </a:extLst>
            </p:cNvPr>
            <p:cNvSpPr>
              <a:spLocks noChangeShapeType="1"/>
            </p:cNvSpPr>
            <p:nvPr/>
          </p:nvSpPr>
          <p:spPr bwMode="auto">
            <a:xfrm>
              <a:off x="2841" y="2514"/>
              <a:ext cx="1629"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Freeform 9">
              <a:extLst>
                <a:ext uri="{FF2B5EF4-FFF2-40B4-BE49-F238E27FC236}">
                  <a16:creationId xmlns:a16="http://schemas.microsoft.com/office/drawing/2014/main" id="{CDFC8910-17D9-4234-5983-F1B5439B4B45}"/>
                </a:ext>
              </a:extLst>
            </p:cNvPr>
            <p:cNvSpPr>
              <a:spLocks/>
            </p:cNvSpPr>
            <p:nvPr/>
          </p:nvSpPr>
          <p:spPr bwMode="auto">
            <a:xfrm>
              <a:off x="2748" y="1938"/>
              <a:ext cx="509" cy="590"/>
            </a:xfrm>
            <a:custGeom>
              <a:avLst/>
              <a:gdLst>
                <a:gd name="T0" fmla="*/ 4 w 509"/>
                <a:gd name="T1" fmla="*/ 0 h 590"/>
                <a:gd name="T2" fmla="*/ 508 w 509"/>
                <a:gd name="T3" fmla="*/ 30 h 590"/>
                <a:gd name="T4" fmla="*/ 76 w 509"/>
                <a:gd name="T5" fmla="*/ 589 h 590"/>
                <a:gd name="T6" fmla="*/ 0 w 509"/>
                <a:gd name="T7" fmla="*/ 585 h 590"/>
                <a:gd name="T8" fmla="*/ 4 w 509"/>
                <a:gd name="T9" fmla="*/ 0 h 59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9" h="590">
                  <a:moveTo>
                    <a:pt x="4" y="0"/>
                  </a:moveTo>
                  <a:lnTo>
                    <a:pt x="508" y="30"/>
                  </a:lnTo>
                  <a:lnTo>
                    <a:pt x="76" y="589"/>
                  </a:lnTo>
                  <a:lnTo>
                    <a:pt x="0" y="585"/>
                  </a:lnTo>
                  <a:lnTo>
                    <a:pt x="4" y="0"/>
                  </a:lnTo>
                </a:path>
              </a:pathLst>
            </a:custGeom>
            <a:solidFill>
              <a:srgbClr val="FF0033"/>
            </a:solidFill>
            <a:ln>
              <a:noFill/>
            </a:ln>
            <a:effectLst/>
            <a:extLst>
              <a:ext uri="{91240B29-F687-4F45-9708-019B960494DF}">
                <a14:hiddenLine xmlns:a14="http://schemas.microsoft.com/office/drawing/2010/main" w="9525" cap="rnd">
                  <a:solidFill>
                    <a:schemeClr val="tx1"/>
                  </a:solidFill>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Line 10">
              <a:extLst>
                <a:ext uri="{FF2B5EF4-FFF2-40B4-BE49-F238E27FC236}">
                  <a16:creationId xmlns:a16="http://schemas.microsoft.com/office/drawing/2014/main" id="{608ED955-1937-0FA9-6147-76AE704EEF91}"/>
                </a:ext>
              </a:extLst>
            </p:cNvPr>
            <p:cNvSpPr>
              <a:spLocks noChangeShapeType="1"/>
            </p:cNvSpPr>
            <p:nvPr/>
          </p:nvSpPr>
          <p:spPr bwMode="auto">
            <a:xfrm>
              <a:off x="2740"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Line 11">
              <a:extLst>
                <a:ext uri="{FF2B5EF4-FFF2-40B4-BE49-F238E27FC236}">
                  <a16:creationId xmlns:a16="http://schemas.microsoft.com/office/drawing/2014/main" id="{379AB7C1-9147-108C-1BDE-333D53AABCFC}"/>
                </a:ext>
              </a:extLst>
            </p:cNvPr>
            <p:cNvSpPr>
              <a:spLocks noChangeShapeType="1"/>
            </p:cNvSpPr>
            <p:nvPr/>
          </p:nvSpPr>
          <p:spPr bwMode="auto">
            <a:xfrm flipH="1">
              <a:off x="2837" y="1977"/>
              <a:ext cx="414" cy="54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Rectangle 13">
              <a:extLst>
                <a:ext uri="{FF2B5EF4-FFF2-40B4-BE49-F238E27FC236}">
                  <a16:creationId xmlns:a16="http://schemas.microsoft.com/office/drawing/2014/main" id="{54A7F733-3660-ADBB-06CC-E73030BBA521}"/>
                </a:ext>
              </a:extLst>
            </p:cNvPr>
            <p:cNvSpPr>
              <a:spLocks noChangeArrowheads="1"/>
            </p:cNvSpPr>
            <p:nvPr/>
          </p:nvSpPr>
          <p:spPr bwMode="auto">
            <a:xfrm>
              <a:off x="2789" y="2543"/>
              <a:ext cx="645" cy="213"/>
            </a:xfrm>
            <a:prstGeom prst="rect">
              <a:avLst/>
            </a:prstGeom>
            <a:solidFill>
              <a:srgbClr val="EAEAEA"/>
            </a:solidFill>
            <a:ln w="50800">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4" name="Rectangle 14">
              <a:extLst>
                <a:ext uri="{FF2B5EF4-FFF2-40B4-BE49-F238E27FC236}">
                  <a16:creationId xmlns:a16="http://schemas.microsoft.com/office/drawing/2014/main" id="{30DC4590-5281-5DE1-88CE-47F2464DE9DE}"/>
                </a:ext>
              </a:extLst>
            </p:cNvPr>
            <p:cNvSpPr>
              <a:spLocks noChangeArrowheads="1"/>
            </p:cNvSpPr>
            <p:nvPr/>
          </p:nvSpPr>
          <p:spPr bwMode="auto">
            <a:xfrm>
              <a:off x="1200" y="684"/>
              <a:ext cx="795" cy="2502"/>
            </a:xfrm>
            <a:prstGeom prst="rect">
              <a:avLst/>
            </a:prstGeom>
            <a:solidFill>
              <a:srgbClr val="EAEAEA"/>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5" name="AutoShape 15">
              <a:extLst>
                <a:ext uri="{FF2B5EF4-FFF2-40B4-BE49-F238E27FC236}">
                  <a16:creationId xmlns:a16="http://schemas.microsoft.com/office/drawing/2014/main" id="{00DF27A1-854A-9AF7-865C-32076F4C0AFD}"/>
                </a:ext>
              </a:extLst>
            </p:cNvPr>
            <p:cNvSpPr>
              <a:spLocks noChangeArrowheads="1"/>
            </p:cNvSpPr>
            <p:nvPr/>
          </p:nvSpPr>
          <p:spPr bwMode="auto">
            <a:xfrm rot="-5400000">
              <a:off x="1649" y="1648"/>
              <a:ext cx="380" cy="312"/>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6" name="Line 16">
              <a:extLst>
                <a:ext uri="{FF2B5EF4-FFF2-40B4-BE49-F238E27FC236}">
                  <a16:creationId xmlns:a16="http://schemas.microsoft.com/office/drawing/2014/main" id="{5E2FC8FE-9C7D-C718-484B-7D925CBB5EBE}"/>
                </a:ext>
              </a:extLst>
            </p:cNvPr>
            <p:cNvSpPr>
              <a:spLocks noChangeShapeType="1"/>
            </p:cNvSpPr>
            <p:nvPr/>
          </p:nvSpPr>
          <p:spPr bwMode="auto">
            <a:xfrm flipH="1">
              <a:off x="1191" y="1994"/>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AutoShape 17">
              <a:extLst>
                <a:ext uri="{FF2B5EF4-FFF2-40B4-BE49-F238E27FC236}">
                  <a16:creationId xmlns:a16="http://schemas.microsoft.com/office/drawing/2014/main" id="{36C4EE8B-A72B-CD8E-9C65-AFB6C82F8D8F}"/>
                </a:ext>
              </a:extLst>
            </p:cNvPr>
            <p:cNvSpPr>
              <a:spLocks noChangeArrowheads="1"/>
            </p:cNvSpPr>
            <p:nvPr/>
          </p:nvSpPr>
          <p:spPr bwMode="auto">
            <a:xfrm rot="10800000">
              <a:off x="1674" y="2502"/>
              <a:ext cx="314" cy="380"/>
            </a:xfrm>
            <a:prstGeom prst="rtTriangle">
              <a:avLst/>
            </a:prstGeom>
            <a:solidFill>
              <a:srgbClr val="FF0033"/>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Line 18">
              <a:extLst>
                <a:ext uri="{FF2B5EF4-FFF2-40B4-BE49-F238E27FC236}">
                  <a16:creationId xmlns:a16="http://schemas.microsoft.com/office/drawing/2014/main" id="{C1CCA56C-C48E-FF2E-2A0D-586ACB318B3C}"/>
                </a:ext>
              </a:extLst>
            </p:cNvPr>
            <p:cNvSpPr>
              <a:spLocks noChangeShapeType="1"/>
            </p:cNvSpPr>
            <p:nvPr/>
          </p:nvSpPr>
          <p:spPr bwMode="auto">
            <a:xfrm flipH="1">
              <a:off x="1191" y="2493"/>
              <a:ext cx="804"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Rectangle 19">
              <a:extLst>
                <a:ext uri="{FF2B5EF4-FFF2-40B4-BE49-F238E27FC236}">
                  <a16:creationId xmlns:a16="http://schemas.microsoft.com/office/drawing/2014/main" id="{8880C04A-EEB1-A89E-7334-EF50DA764832}"/>
                </a:ext>
              </a:extLst>
            </p:cNvPr>
            <p:cNvSpPr>
              <a:spLocks noChangeArrowheads="1"/>
            </p:cNvSpPr>
            <p:nvPr/>
          </p:nvSpPr>
          <p:spPr bwMode="auto">
            <a:xfrm>
              <a:off x="4368" y="700"/>
              <a:ext cx="106" cy="1256"/>
            </a:xfrm>
            <a:prstGeom prst="rect">
              <a:avLst/>
            </a:prstGeom>
            <a:solidFill>
              <a:srgbClr val="EAEAEA"/>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Line 20">
              <a:extLst>
                <a:ext uri="{FF2B5EF4-FFF2-40B4-BE49-F238E27FC236}">
                  <a16:creationId xmlns:a16="http://schemas.microsoft.com/office/drawing/2014/main" id="{E95D8892-6373-1FDD-E9A2-7238BB2CB457}"/>
                </a:ext>
              </a:extLst>
            </p:cNvPr>
            <p:cNvSpPr>
              <a:spLocks noChangeShapeType="1"/>
            </p:cNvSpPr>
            <p:nvPr/>
          </p:nvSpPr>
          <p:spPr bwMode="auto">
            <a:xfrm>
              <a:off x="3253" y="1960"/>
              <a:ext cx="1221" cy="0"/>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21">
              <a:extLst>
                <a:ext uri="{FF2B5EF4-FFF2-40B4-BE49-F238E27FC236}">
                  <a16:creationId xmlns:a16="http://schemas.microsoft.com/office/drawing/2014/main" id="{E13207CF-140C-0952-BD55-40AFDB2C2A75}"/>
                </a:ext>
              </a:extLst>
            </p:cNvPr>
            <p:cNvSpPr>
              <a:spLocks noChangeShapeType="1"/>
            </p:cNvSpPr>
            <p:nvPr/>
          </p:nvSpPr>
          <p:spPr bwMode="auto">
            <a:xfrm>
              <a:off x="1995" y="684"/>
              <a:ext cx="0" cy="2511"/>
            </a:xfrm>
            <a:prstGeom prst="line">
              <a:avLst/>
            </a:prstGeom>
            <a:noFill/>
            <a:ln w="508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Line 22">
              <a:extLst>
                <a:ext uri="{FF2B5EF4-FFF2-40B4-BE49-F238E27FC236}">
                  <a16:creationId xmlns:a16="http://schemas.microsoft.com/office/drawing/2014/main" id="{8AE921B6-08BC-E4D4-A490-9DA8CEB68749}"/>
                </a:ext>
              </a:extLst>
            </p:cNvPr>
            <p:cNvSpPr>
              <a:spLocks noChangeShapeType="1"/>
            </p:cNvSpPr>
            <p:nvPr/>
          </p:nvSpPr>
          <p:spPr bwMode="auto">
            <a:xfrm>
              <a:off x="2784" y="2496"/>
              <a:ext cx="0" cy="0"/>
            </a:xfrm>
            <a:prstGeom prst="line">
              <a:avLst/>
            </a:prstGeom>
            <a:noFill/>
            <a:ln>
              <a:noFill/>
            </a:ln>
            <a:effectLst/>
            <a:extLst>
              <a:ext uri="{909E8E84-426E-40DD-AFC4-6F175D3DCCD1}">
                <a14:hiddenFill xmlns:a14="http://schemas.microsoft.com/office/drawing/2010/main">
                  <a:noFill/>
                </a14:hiddenFill>
              </a:ext>
              <a:ext uri="{91240B29-F687-4F45-9708-019B960494DF}">
                <a14:hiddenLine xmlns:a14="http://schemas.microsoft.com/office/drawing/2010/main" w="9525">
                  <a:solidFill>
                    <a:schemeClr val="tx1"/>
                  </a:solidFill>
                  <a:round/>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43" name="Freeform 23">
            <a:extLst>
              <a:ext uri="{FF2B5EF4-FFF2-40B4-BE49-F238E27FC236}">
                <a16:creationId xmlns:a16="http://schemas.microsoft.com/office/drawing/2014/main" id="{A2150D97-7286-A3A0-4A43-8DCDBFA2ECEF}"/>
              </a:ext>
            </a:extLst>
          </p:cNvPr>
          <p:cNvSpPr>
            <a:spLocks/>
          </p:cNvSpPr>
          <p:nvPr/>
        </p:nvSpPr>
        <p:spPr bwMode="auto">
          <a:xfrm>
            <a:off x="1979300" y="2186707"/>
            <a:ext cx="3890962" cy="2667000"/>
          </a:xfrm>
          <a:custGeom>
            <a:avLst/>
            <a:gdLst>
              <a:gd name="T0" fmla="*/ 3890962 w 2451"/>
              <a:gd name="T1" fmla="*/ 2667000 h 1680"/>
              <a:gd name="T2" fmla="*/ 3705225 w 2451"/>
              <a:gd name="T3" fmla="*/ 2566988 h 1680"/>
              <a:gd name="T4" fmla="*/ 3619500 w 2451"/>
              <a:gd name="T5" fmla="*/ 2538413 h 1680"/>
              <a:gd name="T6" fmla="*/ 3576637 w 2451"/>
              <a:gd name="T7" fmla="*/ 2524125 h 1680"/>
              <a:gd name="T8" fmla="*/ 3419475 w 2451"/>
              <a:gd name="T9" fmla="*/ 2424113 h 1680"/>
              <a:gd name="T10" fmla="*/ 3233737 w 2451"/>
              <a:gd name="T11" fmla="*/ 2209800 h 1680"/>
              <a:gd name="T12" fmla="*/ 3176587 w 2451"/>
              <a:gd name="T13" fmla="*/ 2124075 h 1680"/>
              <a:gd name="T14" fmla="*/ 3133725 w 2451"/>
              <a:gd name="T15" fmla="*/ 2109788 h 1680"/>
              <a:gd name="T16" fmla="*/ 2919412 w 2451"/>
              <a:gd name="T17" fmla="*/ 1981200 h 1680"/>
              <a:gd name="T18" fmla="*/ 2833687 w 2451"/>
              <a:gd name="T19" fmla="*/ 1895475 h 1680"/>
              <a:gd name="T20" fmla="*/ 2790825 w 2451"/>
              <a:gd name="T21" fmla="*/ 1809750 h 1680"/>
              <a:gd name="T22" fmla="*/ 2662237 w 2451"/>
              <a:gd name="T23" fmla="*/ 1709738 h 1680"/>
              <a:gd name="T24" fmla="*/ 2533650 w 2451"/>
              <a:gd name="T25" fmla="*/ 1595438 h 1680"/>
              <a:gd name="T26" fmla="*/ 2433637 w 2451"/>
              <a:gd name="T27" fmla="*/ 1423988 h 1680"/>
              <a:gd name="T28" fmla="*/ 2390775 w 2451"/>
              <a:gd name="T29" fmla="*/ 1338263 h 1680"/>
              <a:gd name="T30" fmla="*/ 1990725 w 2451"/>
              <a:gd name="T31" fmla="*/ 1123950 h 1680"/>
              <a:gd name="T32" fmla="*/ 1847850 w 2451"/>
              <a:gd name="T33" fmla="*/ 1066800 h 1680"/>
              <a:gd name="T34" fmla="*/ 1762125 w 2451"/>
              <a:gd name="T35" fmla="*/ 1023938 h 1680"/>
              <a:gd name="T36" fmla="*/ 1719262 w 2451"/>
              <a:gd name="T37" fmla="*/ 981075 h 1680"/>
              <a:gd name="T38" fmla="*/ 1619250 w 2451"/>
              <a:gd name="T39" fmla="*/ 938213 h 1680"/>
              <a:gd name="T40" fmla="*/ 1390650 w 2451"/>
              <a:gd name="T41" fmla="*/ 809625 h 1680"/>
              <a:gd name="T42" fmla="*/ 1219200 w 2451"/>
              <a:gd name="T43" fmla="*/ 766763 h 1680"/>
              <a:gd name="T44" fmla="*/ 1133475 w 2451"/>
              <a:gd name="T45" fmla="*/ 738188 h 1680"/>
              <a:gd name="T46" fmla="*/ 1004887 w 2451"/>
              <a:gd name="T47" fmla="*/ 623888 h 1680"/>
              <a:gd name="T48" fmla="*/ 904875 w 2451"/>
              <a:gd name="T49" fmla="*/ 495300 h 1680"/>
              <a:gd name="T50" fmla="*/ 819150 w 2451"/>
              <a:gd name="T51" fmla="*/ 466725 h 1680"/>
              <a:gd name="T52" fmla="*/ 776287 w 2451"/>
              <a:gd name="T53" fmla="*/ 452438 h 1680"/>
              <a:gd name="T54" fmla="*/ 719137 w 2451"/>
              <a:gd name="T55" fmla="*/ 409575 h 1680"/>
              <a:gd name="T56" fmla="*/ 690562 w 2451"/>
              <a:gd name="T57" fmla="*/ 366713 h 1680"/>
              <a:gd name="T58" fmla="*/ 347662 w 2451"/>
              <a:gd name="T59" fmla="*/ 195263 h 1680"/>
              <a:gd name="T60" fmla="*/ 161925 w 2451"/>
              <a:gd name="T61" fmla="*/ 138113 h 1680"/>
              <a:gd name="T62" fmla="*/ 76200 w 2451"/>
              <a:gd name="T63" fmla="*/ 80963 h 1680"/>
              <a:gd name="T64" fmla="*/ 47625 w 2451"/>
              <a:gd name="T65" fmla="*/ 38100 h 1680"/>
              <a:gd name="T66" fmla="*/ 4762 w 2451"/>
              <a:gd name="T67" fmla="*/ 9525 h 1680"/>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Lst>
            <a:ahLst/>
            <a:cxnLst>
              <a:cxn ang="T68">
                <a:pos x="T0" y="T1"/>
              </a:cxn>
              <a:cxn ang="T69">
                <a:pos x="T2" y="T3"/>
              </a:cxn>
              <a:cxn ang="T70">
                <a:pos x="T4" y="T5"/>
              </a:cxn>
              <a:cxn ang="T71">
                <a:pos x="T6" y="T7"/>
              </a:cxn>
              <a:cxn ang="T72">
                <a:pos x="T8" y="T9"/>
              </a:cxn>
              <a:cxn ang="T73">
                <a:pos x="T10" y="T11"/>
              </a:cxn>
              <a:cxn ang="T74">
                <a:pos x="T12" y="T13"/>
              </a:cxn>
              <a:cxn ang="T75">
                <a:pos x="T14" y="T15"/>
              </a:cxn>
              <a:cxn ang="T76">
                <a:pos x="T16" y="T17"/>
              </a:cxn>
              <a:cxn ang="T77">
                <a:pos x="T18" y="T19"/>
              </a:cxn>
              <a:cxn ang="T78">
                <a:pos x="T20" y="T21"/>
              </a:cxn>
              <a:cxn ang="T79">
                <a:pos x="T22" y="T23"/>
              </a:cxn>
              <a:cxn ang="T80">
                <a:pos x="T24" y="T25"/>
              </a:cxn>
              <a:cxn ang="T81">
                <a:pos x="T26" y="T27"/>
              </a:cxn>
              <a:cxn ang="T82">
                <a:pos x="T28" y="T29"/>
              </a:cxn>
              <a:cxn ang="T83">
                <a:pos x="T30" y="T31"/>
              </a:cxn>
              <a:cxn ang="T84">
                <a:pos x="T32" y="T33"/>
              </a:cxn>
              <a:cxn ang="T85">
                <a:pos x="T34" y="T35"/>
              </a:cxn>
              <a:cxn ang="T86">
                <a:pos x="T36" y="T37"/>
              </a:cxn>
              <a:cxn ang="T87">
                <a:pos x="T38" y="T39"/>
              </a:cxn>
              <a:cxn ang="T88">
                <a:pos x="T40" y="T41"/>
              </a:cxn>
              <a:cxn ang="T89">
                <a:pos x="T42" y="T43"/>
              </a:cxn>
              <a:cxn ang="T90">
                <a:pos x="T44" y="T45"/>
              </a:cxn>
              <a:cxn ang="T91">
                <a:pos x="T46" y="T47"/>
              </a:cxn>
              <a:cxn ang="T92">
                <a:pos x="T48" y="T49"/>
              </a:cxn>
              <a:cxn ang="T93">
                <a:pos x="T50" y="T51"/>
              </a:cxn>
              <a:cxn ang="T94">
                <a:pos x="T52" y="T53"/>
              </a:cxn>
              <a:cxn ang="T95">
                <a:pos x="T54" y="T55"/>
              </a:cxn>
              <a:cxn ang="T96">
                <a:pos x="T56" y="T57"/>
              </a:cxn>
              <a:cxn ang="T97">
                <a:pos x="T58" y="T59"/>
              </a:cxn>
              <a:cxn ang="T98">
                <a:pos x="T60" y="T61"/>
              </a:cxn>
              <a:cxn ang="T99">
                <a:pos x="T62" y="T63"/>
              </a:cxn>
              <a:cxn ang="T100">
                <a:pos x="T64" y="T65"/>
              </a:cxn>
              <a:cxn ang="T101">
                <a:pos x="T66" y="T67"/>
              </a:cxn>
            </a:cxnLst>
            <a:rect l="0" t="0" r="r" b="b"/>
            <a:pathLst>
              <a:path w="2451" h="1680">
                <a:moveTo>
                  <a:pt x="2451" y="1680"/>
                </a:moveTo>
                <a:cubicBezTo>
                  <a:pt x="2418" y="1631"/>
                  <a:pt x="2388" y="1632"/>
                  <a:pt x="2334" y="1617"/>
                </a:cubicBezTo>
                <a:cubicBezTo>
                  <a:pt x="2316" y="1612"/>
                  <a:pt x="2298" y="1605"/>
                  <a:pt x="2280" y="1599"/>
                </a:cubicBezTo>
                <a:cubicBezTo>
                  <a:pt x="2271" y="1596"/>
                  <a:pt x="2253" y="1590"/>
                  <a:pt x="2253" y="1590"/>
                </a:cubicBezTo>
                <a:cubicBezTo>
                  <a:pt x="2231" y="1556"/>
                  <a:pt x="2193" y="1540"/>
                  <a:pt x="2154" y="1527"/>
                </a:cubicBezTo>
                <a:cubicBezTo>
                  <a:pt x="2120" y="1476"/>
                  <a:pt x="2089" y="1426"/>
                  <a:pt x="2037" y="1392"/>
                </a:cubicBezTo>
                <a:cubicBezTo>
                  <a:pt x="2025" y="1374"/>
                  <a:pt x="2013" y="1356"/>
                  <a:pt x="2001" y="1338"/>
                </a:cubicBezTo>
                <a:cubicBezTo>
                  <a:pt x="1996" y="1330"/>
                  <a:pt x="1982" y="1334"/>
                  <a:pt x="1974" y="1329"/>
                </a:cubicBezTo>
                <a:cubicBezTo>
                  <a:pt x="1927" y="1303"/>
                  <a:pt x="1890" y="1265"/>
                  <a:pt x="1839" y="1248"/>
                </a:cubicBezTo>
                <a:cubicBezTo>
                  <a:pt x="1821" y="1230"/>
                  <a:pt x="1803" y="1212"/>
                  <a:pt x="1785" y="1194"/>
                </a:cubicBezTo>
                <a:cubicBezTo>
                  <a:pt x="1717" y="1126"/>
                  <a:pt x="1809" y="1206"/>
                  <a:pt x="1758" y="1140"/>
                </a:cubicBezTo>
                <a:cubicBezTo>
                  <a:pt x="1716" y="1085"/>
                  <a:pt x="1721" y="1092"/>
                  <a:pt x="1677" y="1077"/>
                </a:cubicBezTo>
                <a:cubicBezTo>
                  <a:pt x="1615" y="1015"/>
                  <a:pt x="1644" y="1037"/>
                  <a:pt x="1596" y="1005"/>
                </a:cubicBezTo>
                <a:cubicBezTo>
                  <a:pt x="1572" y="969"/>
                  <a:pt x="1558" y="934"/>
                  <a:pt x="1533" y="897"/>
                </a:cubicBezTo>
                <a:cubicBezTo>
                  <a:pt x="1479" y="816"/>
                  <a:pt x="1577" y="928"/>
                  <a:pt x="1506" y="843"/>
                </a:cubicBezTo>
                <a:cubicBezTo>
                  <a:pt x="1443" y="768"/>
                  <a:pt x="1346" y="731"/>
                  <a:pt x="1254" y="708"/>
                </a:cubicBezTo>
                <a:cubicBezTo>
                  <a:pt x="1223" y="688"/>
                  <a:pt x="1200" y="681"/>
                  <a:pt x="1164" y="672"/>
                </a:cubicBezTo>
                <a:cubicBezTo>
                  <a:pt x="1147" y="661"/>
                  <a:pt x="1127" y="656"/>
                  <a:pt x="1110" y="645"/>
                </a:cubicBezTo>
                <a:cubicBezTo>
                  <a:pt x="1099" y="638"/>
                  <a:pt x="1094" y="625"/>
                  <a:pt x="1083" y="618"/>
                </a:cubicBezTo>
                <a:cubicBezTo>
                  <a:pt x="1064" y="605"/>
                  <a:pt x="1040" y="603"/>
                  <a:pt x="1020" y="591"/>
                </a:cubicBezTo>
                <a:cubicBezTo>
                  <a:pt x="975" y="564"/>
                  <a:pt x="926" y="527"/>
                  <a:pt x="876" y="510"/>
                </a:cubicBezTo>
                <a:cubicBezTo>
                  <a:pt x="876" y="510"/>
                  <a:pt x="786" y="488"/>
                  <a:pt x="768" y="483"/>
                </a:cubicBezTo>
                <a:cubicBezTo>
                  <a:pt x="750" y="478"/>
                  <a:pt x="714" y="465"/>
                  <a:pt x="714" y="465"/>
                </a:cubicBezTo>
                <a:cubicBezTo>
                  <a:pt x="652" y="403"/>
                  <a:pt x="681" y="425"/>
                  <a:pt x="633" y="393"/>
                </a:cubicBezTo>
                <a:cubicBezTo>
                  <a:pt x="626" y="383"/>
                  <a:pt x="576" y="316"/>
                  <a:pt x="570" y="312"/>
                </a:cubicBezTo>
                <a:cubicBezTo>
                  <a:pt x="554" y="302"/>
                  <a:pt x="534" y="300"/>
                  <a:pt x="516" y="294"/>
                </a:cubicBezTo>
                <a:cubicBezTo>
                  <a:pt x="507" y="291"/>
                  <a:pt x="489" y="285"/>
                  <a:pt x="489" y="285"/>
                </a:cubicBezTo>
                <a:cubicBezTo>
                  <a:pt x="477" y="276"/>
                  <a:pt x="464" y="269"/>
                  <a:pt x="453" y="258"/>
                </a:cubicBezTo>
                <a:cubicBezTo>
                  <a:pt x="445" y="250"/>
                  <a:pt x="443" y="238"/>
                  <a:pt x="435" y="231"/>
                </a:cubicBezTo>
                <a:cubicBezTo>
                  <a:pt x="380" y="183"/>
                  <a:pt x="288" y="146"/>
                  <a:pt x="219" y="123"/>
                </a:cubicBezTo>
                <a:cubicBezTo>
                  <a:pt x="184" y="111"/>
                  <a:pt x="134" y="105"/>
                  <a:pt x="102" y="87"/>
                </a:cubicBezTo>
                <a:cubicBezTo>
                  <a:pt x="83" y="76"/>
                  <a:pt x="48" y="51"/>
                  <a:pt x="48" y="51"/>
                </a:cubicBezTo>
                <a:cubicBezTo>
                  <a:pt x="42" y="42"/>
                  <a:pt x="38" y="31"/>
                  <a:pt x="30" y="24"/>
                </a:cubicBezTo>
                <a:cubicBezTo>
                  <a:pt x="0" y="0"/>
                  <a:pt x="3" y="29"/>
                  <a:pt x="3" y="6"/>
                </a:cubicBezTo>
              </a:path>
            </a:pathLst>
          </a:custGeom>
          <a:noFill/>
          <a:ln w="57150" cap="flat" cmpd="sng">
            <a:solidFill>
              <a:srgbClr val="00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131432290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1F02EC9-28E9-CF33-4102-EA9EF45E511D}"/>
              </a:ext>
            </a:extLst>
          </p:cNvPr>
          <p:cNvSpPr>
            <a:spLocks noGrp="1"/>
          </p:cNvSpPr>
          <p:nvPr>
            <p:ph type="sldNum" sz="quarter" idx="40"/>
          </p:nvPr>
        </p:nvSpPr>
        <p:spPr/>
        <p:txBody>
          <a:bodyPr/>
          <a:lstStyle/>
          <a:p>
            <a:pPr>
              <a:defRPr/>
            </a:pPr>
            <a:fld id="{46425072-6E52-45A8-8A7E-A5B11BCA4176}" type="slidenum">
              <a:rPr lang="en-US" altLang="en-US" smtClean="0"/>
              <a:pPr>
                <a:defRPr/>
              </a:pPr>
              <a:t>73</a:t>
            </a:fld>
            <a:endParaRPr lang="en-US" altLang="en-US" dirty="0"/>
          </a:p>
        </p:txBody>
      </p:sp>
      <p:pic>
        <p:nvPicPr>
          <p:cNvPr id="3" name="Picture 2" descr="damage-D">
            <a:extLst>
              <a:ext uri="{FF2B5EF4-FFF2-40B4-BE49-F238E27FC236}">
                <a16:creationId xmlns:a16="http://schemas.microsoft.com/office/drawing/2014/main" id="{3420C71A-6277-FEFC-4A9A-7F9F00112F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87760" y="58111"/>
            <a:ext cx="10416480" cy="67417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8663836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D6560417-6FEE-D487-C71B-65EE00AAC57E}"/>
              </a:ext>
            </a:extLst>
          </p:cNvPr>
          <p:cNvSpPr>
            <a:spLocks noGrp="1"/>
          </p:cNvSpPr>
          <p:nvPr>
            <p:ph type="sldNum" sz="quarter" idx="40"/>
          </p:nvPr>
        </p:nvSpPr>
        <p:spPr/>
        <p:txBody>
          <a:bodyPr/>
          <a:lstStyle/>
          <a:p>
            <a:pPr>
              <a:defRPr/>
            </a:pPr>
            <a:fld id="{46425072-6E52-45A8-8A7E-A5B11BCA4176}" type="slidenum">
              <a:rPr lang="en-US" altLang="en-US" smtClean="0"/>
              <a:pPr>
                <a:defRPr/>
              </a:pPr>
              <a:t>74</a:t>
            </a:fld>
            <a:endParaRPr lang="en-US" altLang="en-US" dirty="0"/>
          </a:p>
        </p:txBody>
      </p:sp>
      <p:pic>
        <p:nvPicPr>
          <p:cNvPr id="3" name="Picture 2" descr="Damage4">
            <a:extLst>
              <a:ext uri="{FF2B5EF4-FFF2-40B4-BE49-F238E27FC236}">
                <a16:creationId xmlns:a16="http://schemas.microsoft.com/office/drawing/2014/main" id="{7B410764-1F83-FAFD-6154-E5B9B76A92B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1796" y="22797"/>
            <a:ext cx="9768408" cy="68124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6516202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F53D849-E7F0-1588-F4F8-F83A0703E83A}"/>
              </a:ext>
            </a:extLst>
          </p:cNvPr>
          <p:cNvSpPr>
            <a:spLocks noGrp="1"/>
          </p:cNvSpPr>
          <p:nvPr>
            <p:ph type="sldNum" sz="quarter" idx="40"/>
          </p:nvPr>
        </p:nvSpPr>
        <p:spPr/>
        <p:txBody>
          <a:bodyPr/>
          <a:lstStyle/>
          <a:p>
            <a:pPr>
              <a:defRPr/>
            </a:pPr>
            <a:fld id="{46425072-6E52-45A8-8A7E-A5B11BCA4176}" type="slidenum">
              <a:rPr lang="en-US" altLang="en-US" smtClean="0"/>
              <a:pPr>
                <a:defRPr/>
              </a:pPr>
              <a:t>75</a:t>
            </a:fld>
            <a:endParaRPr lang="en-US" altLang="en-US" dirty="0"/>
          </a:p>
        </p:txBody>
      </p:sp>
      <p:pic>
        <p:nvPicPr>
          <p:cNvPr id="3" name="Picture 2" descr="damage-E">
            <a:extLst>
              <a:ext uri="{FF2B5EF4-FFF2-40B4-BE49-F238E27FC236}">
                <a16:creationId xmlns:a16="http://schemas.microsoft.com/office/drawing/2014/main" id="{A50E16F5-0C28-0CEF-E5A3-A4B4E97ED7D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3598" y="168574"/>
            <a:ext cx="10284804" cy="65208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0521331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C847401-F997-90DE-4051-3C37E905CD50}"/>
              </a:ext>
            </a:extLst>
          </p:cNvPr>
          <p:cNvSpPr>
            <a:spLocks noGrp="1"/>
          </p:cNvSpPr>
          <p:nvPr>
            <p:ph type="sldNum" sz="quarter" idx="40"/>
          </p:nvPr>
        </p:nvSpPr>
        <p:spPr/>
        <p:txBody>
          <a:bodyPr/>
          <a:lstStyle/>
          <a:p>
            <a:pPr>
              <a:defRPr/>
            </a:pPr>
            <a:fld id="{46425072-6E52-45A8-8A7E-A5B11BCA4176}" type="slidenum">
              <a:rPr lang="en-US" altLang="en-US" smtClean="0"/>
              <a:pPr>
                <a:defRPr/>
              </a:pPr>
              <a:t>76</a:t>
            </a:fld>
            <a:endParaRPr lang="en-US" altLang="en-US" dirty="0"/>
          </a:p>
        </p:txBody>
      </p:sp>
      <p:pic>
        <p:nvPicPr>
          <p:cNvPr id="3" name="Picture 2" descr="damage-F">
            <a:extLst>
              <a:ext uri="{FF2B5EF4-FFF2-40B4-BE49-F238E27FC236}">
                <a16:creationId xmlns:a16="http://schemas.microsoft.com/office/drawing/2014/main" id="{1B9DB8A0-1184-1C3C-2516-7CDBBEC2DA86}"/>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1125" y="0"/>
            <a:ext cx="434975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a:extLst>
              <a:ext uri="{FF2B5EF4-FFF2-40B4-BE49-F238E27FC236}">
                <a16:creationId xmlns:a16="http://schemas.microsoft.com/office/drawing/2014/main" id="{95753A80-BDB2-ABC1-E634-14BF5F489686}"/>
              </a:ext>
            </a:extLst>
          </p:cNvPr>
          <p:cNvSpPr>
            <a:spLocks noChangeArrowheads="1"/>
          </p:cNvSpPr>
          <p:nvPr/>
        </p:nvSpPr>
        <p:spPr bwMode="auto">
          <a:xfrm rot="-2436077">
            <a:off x="5278437" y="2489200"/>
            <a:ext cx="793750" cy="174625"/>
          </a:xfrm>
          <a:prstGeom prst="leftArrow">
            <a:avLst>
              <a:gd name="adj1" fmla="val 50000"/>
              <a:gd name="adj2" fmla="val 113636"/>
            </a:avLst>
          </a:prstGeom>
          <a:solidFill>
            <a:srgbClr val="FFFF00"/>
          </a:solidFill>
          <a:ln w="28575" algn="ctr">
            <a:solidFill>
              <a:srgbClr val="FF0000"/>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Tree>
    <p:extLst>
      <p:ext uri="{BB962C8B-B14F-4D97-AF65-F5344CB8AC3E}">
        <p14:creationId xmlns:p14="http://schemas.microsoft.com/office/powerpoint/2010/main" val="63379447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5E778CC-D9DF-0DC6-A8E4-AD613D3C7AEF}"/>
              </a:ext>
            </a:extLst>
          </p:cNvPr>
          <p:cNvSpPr>
            <a:spLocks noGrp="1"/>
          </p:cNvSpPr>
          <p:nvPr>
            <p:ph type="body" sz="quarter" idx="12"/>
          </p:nvPr>
        </p:nvSpPr>
        <p:spPr/>
        <p:txBody>
          <a:bodyPr/>
          <a:lstStyle/>
          <a:p>
            <a:pPr marL="342900" indent="-342900">
              <a:spcBef>
                <a:spcPts val="2400"/>
              </a:spcBef>
              <a:buFont typeface="Arial" panose="020B0604020202020204" pitchFamily="34" charset="0"/>
              <a:buChar char="•"/>
            </a:pPr>
            <a:r>
              <a:rPr lang="en-US" sz="2800" dirty="0">
                <a:latin typeface="+mn-lt"/>
              </a:rPr>
              <a:t>A large number of steel moment frame buildings suffered connection damage</a:t>
            </a:r>
          </a:p>
          <a:p>
            <a:pPr marL="342900" indent="-342900">
              <a:spcBef>
                <a:spcPts val="2400"/>
              </a:spcBef>
              <a:buFont typeface="Arial" panose="020B0604020202020204" pitchFamily="34" charset="0"/>
              <a:buChar char="•"/>
            </a:pPr>
            <a:r>
              <a:rPr lang="en-US" sz="2800" dirty="0">
                <a:latin typeface="+mn-lt"/>
              </a:rPr>
              <a:t>No steel moment frame buildings collapsed</a:t>
            </a:r>
          </a:p>
          <a:p>
            <a:pPr marL="342900" indent="-342900">
              <a:spcBef>
                <a:spcPts val="2400"/>
              </a:spcBef>
              <a:buFont typeface="Arial" panose="020B0604020202020204" pitchFamily="34" charset="0"/>
              <a:buChar char="•"/>
            </a:pPr>
            <a:r>
              <a:rPr lang="en-US" sz="2800" dirty="0">
                <a:latin typeface="+mn-lt"/>
              </a:rPr>
              <a:t>Typical Damage:</a:t>
            </a:r>
          </a:p>
          <a:p>
            <a:pPr marL="800046" lvl="1" indent="-342900">
              <a:buFont typeface="Arial" panose="020B0604020202020204" pitchFamily="34" charset="0"/>
              <a:buChar char="-"/>
            </a:pPr>
            <a:r>
              <a:rPr lang="en-US" sz="2800" dirty="0">
                <a:solidFill>
                  <a:schemeClr val="tx1"/>
                </a:solidFill>
                <a:latin typeface="+mn-lt"/>
              </a:rPr>
              <a:t>fracture of groove weld</a:t>
            </a:r>
          </a:p>
          <a:p>
            <a:pPr marL="800046" lvl="1" indent="-342900">
              <a:buFont typeface="Arial" panose="020B0604020202020204" pitchFamily="34" charset="0"/>
              <a:buChar char="-"/>
            </a:pPr>
            <a:r>
              <a:rPr lang="en-US" sz="2800" dirty="0">
                <a:solidFill>
                  <a:schemeClr val="tx1"/>
                </a:solidFill>
                <a:latin typeface="+mn-lt"/>
              </a:rPr>
              <a:t>“divot” fracture within column flange</a:t>
            </a:r>
          </a:p>
          <a:p>
            <a:pPr marL="800046" lvl="1" indent="-342900">
              <a:buFont typeface="Arial" panose="020B0604020202020204" pitchFamily="34" charset="0"/>
              <a:buChar char="-"/>
            </a:pPr>
            <a:r>
              <a:rPr lang="en-US" sz="2800" dirty="0">
                <a:solidFill>
                  <a:schemeClr val="tx1"/>
                </a:solidFill>
                <a:latin typeface="+mn-lt"/>
              </a:rPr>
              <a:t>fracture across column flange and web</a:t>
            </a:r>
          </a:p>
        </p:txBody>
      </p:sp>
      <p:sp>
        <p:nvSpPr>
          <p:cNvPr id="3" name="Text Placeholder 2">
            <a:extLst>
              <a:ext uri="{FF2B5EF4-FFF2-40B4-BE49-F238E27FC236}">
                <a16:creationId xmlns:a16="http://schemas.microsoft.com/office/drawing/2014/main" id="{5EF82068-9899-5E8A-B1DE-02CF4BBC2422}"/>
              </a:ext>
            </a:extLst>
          </p:cNvPr>
          <p:cNvSpPr>
            <a:spLocks noGrp="1"/>
          </p:cNvSpPr>
          <p:nvPr>
            <p:ph type="body" sz="quarter" idx="38"/>
          </p:nvPr>
        </p:nvSpPr>
        <p:spPr/>
        <p:txBody>
          <a:bodyPr/>
          <a:lstStyle/>
          <a:p>
            <a:r>
              <a:rPr lang="en-US" sz="3200" dirty="0"/>
              <a:t>Damage Observations</a:t>
            </a:r>
          </a:p>
        </p:txBody>
      </p:sp>
      <p:sp>
        <p:nvSpPr>
          <p:cNvPr id="4" name="Slide Number Placeholder 3">
            <a:extLst>
              <a:ext uri="{FF2B5EF4-FFF2-40B4-BE49-F238E27FC236}">
                <a16:creationId xmlns:a16="http://schemas.microsoft.com/office/drawing/2014/main" id="{0C50666B-3D6B-FCDA-BA8C-8A4EF6C4EEAF}"/>
              </a:ext>
            </a:extLst>
          </p:cNvPr>
          <p:cNvSpPr>
            <a:spLocks noGrp="1"/>
          </p:cNvSpPr>
          <p:nvPr>
            <p:ph type="sldNum" sz="quarter" idx="40"/>
          </p:nvPr>
        </p:nvSpPr>
        <p:spPr/>
        <p:txBody>
          <a:bodyPr/>
          <a:lstStyle/>
          <a:p>
            <a:pPr>
              <a:defRPr/>
            </a:pPr>
            <a:fld id="{6E117181-2254-4C4E-B84D-C4647DF99217}" type="slidenum">
              <a:rPr lang="en-US" altLang="en-US" smtClean="0"/>
              <a:pPr>
                <a:defRPr/>
              </a:pPr>
              <a:t>77</a:t>
            </a:fld>
            <a:endParaRPr lang="en-US" altLang="en-US" dirty="0"/>
          </a:p>
        </p:txBody>
      </p:sp>
    </p:spTree>
    <p:extLst>
      <p:ext uri="{BB962C8B-B14F-4D97-AF65-F5344CB8AC3E}">
        <p14:creationId xmlns:p14="http://schemas.microsoft.com/office/powerpoint/2010/main" val="34991453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FE3AF8C-5338-2FBA-9764-1DF2D06A8D9A}"/>
              </a:ext>
            </a:extLst>
          </p:cNvPr>
          <p:cNvSpPr>
            <a:spLocks noGrp="1"/>
          </p:cNvSpPr>
          <p:nvPr>
            <p:ph type="body" sz="quarter" idx="38"/>
          </p:nvPr>
        </p:nvSpPr>
        <p:spPr/>
        <p:txBody>
          <a:bodyPr/>
          <a:lstStyle/>
          <a:p>
            <a:pPr algn="l"/>
            <a:r>
              <a:rPr lang="en-US" sz="3300" dirty="0"/>
              <a:t>Observations from Studies of Fractured Connections</a:t>
            </a:r>
          </a:p>
        </p:txBody>
      </p:sp>
      <p:sp>
        <p:nvSpPr>
          <p:cNvPr id="3" name="Text Placeholder 2">
            <a:extLst>
              <a:ext uri="{FF2B5EF4-FFF2-40B4-BE49-F238E27FC236}">
                <a16:creationId xmlns:a16="http://schemas.microsoft.com/office/drawing/2014/main" id="{E2E9E5D6-CFE3-B5DD-2938-02B43AB890DE}"/>
              </a:ext>
            </a:extLst>
          </p:cNvPr>
          <p:cNvSpPr>
            <a:spLocks noGrp="1"/>
          </p:cNvSpPr>
          <p:nvPr>
            <p:ph type="body" sz="quarter" idx="39"/>
          </p:nvPr>
        </p:nvSpPr>
        <p:spPr/>
        <p:txBody>
          <a:bodyPr/>
          <a:lstStyle/>
          <a:p>
            <a:pPr marL="342900" indent="-342900">
              <a:spcBef>
                <a:spcPts val="2400"/>
              </a:spcBef>
              <a:buFont typeface="Arial" panose="020B0604020202020204" pitchFamily="34" charset="0"/>
              <a:buChar char="•"/>
            </a:pPr>
            <a:r>
              <a:rPr lang="en-US" dirty="0"/>
              <a:t>Many connections failed by brittle fracture with little or no ductility</a:t>
            </a:r>
          </a:p>
          <a:p>
            <a:pPr marL="342900" indent="-342900">
              <a:spcBef>
                <a:spcPts val="2400"/>
              </a:spcBef>
              <a:buFont typeface="Arial" panose="020B0604020202020204" pitchFamily="34" charset="0"/>
              <a:buChar char="•"/>
            </a:pPr>
            <a:r>
              <a:rPr lang="en-US" dirty="0"/>
              <a:t>Brittle fractures typically initiated in beam flange groove welds</a:t>
            </a:r>
          </a:p>
          <a:p>
            <a:pPr>
              <a:spcBef>
                <a:spcPts val="2400"/>
              </a:spcBef>
            </a:pPr>
            <a:endParaRPr lang="en-US" dirty="0"/>
          </a:p>
        </p:txBody>
      </p:sp>
      <p:sp>
        <p:nvSpPr>
          <p:cNvPr id="4" name="Slide Number Placeholder 3">
            <a:extLst>
              <a:ext uri="{FF2B5EF4-FFF2-40B4-BE49-F238E27FC236}">
                <a16:creationId xmlns:a16="http://schemas.microsoft.com/office/drawing/2014/main" id="{94D32077-6E05-2351-2409-8E6FA458B914}"/>
              </a:ext>
            </a:extLst>
          </p:cNvPr>
          <p:cNvSpPr>
            <a:spLocks noGrp="1"/>
          </p:cNvSpPr>
          <p:nvPr>
            <p:ph type="sldNum" sz="quarter" idx="40"/>
          </p:nvPr>
        </p:nvSpPr>
        <p:spPr/>
        <p:txBody>
          <a:bodyPr/>
          <a:lstStyle/>
          <a:p>
            <a:pPr>
              <a:defRPr/>
            </a:pPr>
            <a:fld id="{46425072-6E52-45A8-8A7E-A5B11BCA4176}" type="slidenum">
              <a:rPr lang="en-US" altLang="en-US" smtClean="0"/>
              <a:pPr>
                <a:defRPr/>
              </a:pPr>
              <a:t>78</a:t>
            </a:fld>
            <a:endParaRPr lang="en-US" altLang="en-US" dirty="0"/>
          </a:p>
        </p:txBody>
      </p:sp>
    </p:spTree>
    <p:extLst>
      <p:ext uri="{BB962C8B-B14F-4D97-AF65-F5344CB8AC3E}">
        <p14:creationId xmlns:p14="http://schemas.microsoft.com/office/powerpoint/2010/main" val="67860409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EEF1BE-D5DC-D1EB-5D41-DC3ADD7A24DE}"/>
              </a:ext>
            </a:extLst>
          </p:cNvPr>
          <p:cNvSpPr>
            <a:spLocks noGrp="1"/>
          </p:cNvSpPr>
          <p:nvPr>
            <p:ph type="body" sz="quarter" idx="38"/>
          </p:nvPr>
        </p:nvSpPr>
        <p:spPr/>
        <p:txBody>
          <a:bodyPr/>
          <a:lstStyle/>
          <a:p>
            <a:pPr algn="l"/>
            <a:r>
              <a:rPr lang="en-US" sz="3300" dirty="0"/>
              <a:t>Response to Northridge Moment Connection Damage</a:t>
            </a:r>
          </a:p>
        </p:txBody>
      </p:sp>
      <p:sp>
        <p:nvSpPr>
          <p:cNvPr id="3" name="Text Placeholder 2">
            <a:extLst>
              <a:ext uri="{FF2B5EF4-FFF2-40B4-BE49-F238E27FC236}">
                <a16:creationId xmlns:a16="http://schemas.microsoft.com/office/drawing/2014/main" id="{90B1F64D-6468-17F2-E1A7-DD5007120CDD}"/>
              </a:ext>
            </a:extLst>
          </p:cNvPr>
          <p:cNvSpPr>
            <a:spLocks noGrp="1"/>
          </p:cNvSpPr>
          <p:nvPr>
            <p:ph type="body" sz="quarter" idx="39"/>
          </p:nvPr>
        </p:nvSpPr>
        <p:spPr/>
        <p:txBody>
          <a:bodyPr/>
          <a:lstStyle/>
          <a:p>
            <a:pPr marL="342900" indent="-342900">
              <a:buFont typeface="Arial" panose="020B0604020202020204" pitchFamily="34" charset="0"/>
              <a:buChar char="•"/>
            </a:pPr>
            <a:r>
              <a:rPr lang="en-US" sz="2800" dirty="0">
                <a:latin typeface="+mn-lt"/>
              </a:rPr>
              <a:t>Nearly immediate elimination of welded flange - bolted web connection from US building codes and design practice</a:t>
            </a:r>
            <a:br>
              <a:rPr lang="en-US" sz="2800" dirty="0">
                <a:latin typeface="+mn-lt"/>
              </a:rPr>
            </a:br>
            <a:endParaRPr lang="en-US" sz="2800" dirty="0">
              <a:latin typeface="+mn-lt"/>
            </a:endParaRPr>
          </a:p>
          <a:p>
            <a:pPr marL="342900" indent="-342900">
              <a:buFont typeface="Arial" panose="020B0604020202020204" pitchFamily="34" charset="0"/>
              <a:buChar char="•"/>
            </a:pPr>
            <a:r>
              <a:rPr lang="en-US" sz="2800" dirty="0">
                <a:latin typeface="+mn-lt"/>
              </a:rPr>
              <a:t>Intensive research and testing efforts to understand causes of damage and to develop improved connections</a:t>
            </a:r>
          </a:p>
          <a:p>
            <a:pPr marL="800046" lvl="1" indent="-342900">
              <a:buFont typeface="Arial" panose="020B0604020202020204" pitchFamily="34" charset="0"/>
              <a:buChar char="-"/>
            </a:pPr>
            <a:r>
              <a:rPr lang="en-US" sz="2800" dirty="0">
                <a:solidFill>
                  <a:schemeClr val="tx1"/>
                </a:solidFill>
                <a:latin typeface="+mn-lt"/>
              </a:rPr>
              <a:t>AISC, NIST, NSF, etc.</a:t>
            </a:r>
          </a:p>
          <a:p>
            <a:pPr marL="800046" lvl="1" indent="-342900">
              <a:buFont typeface="Arial" panose="020B0604020202020204" pitchFamily="34" charset="0"/>
              <a:buChar char="-"/>
            </a:pPr>
            <a:r>
              <a:rPr lang="en-US" sz="2800" dirty="0">
                <a:solidFill>
                  <a:schemeClr val="tx1"/>
                </a:solidFill>
                <a:latin typeface="+mn-lt"/>
              </a:rPr>
              <a:t>SAC Program (FEMA)</a:t>
            </a:r>
          </a:p>
        </p:txBody>
      </p:sp>
      <p:sp>
        <p:nvSpPr>
          <p:cNvPr id="4" name="Slide Number Placeholder 3">
            <a:extLst>
              <a:ext uri="{FF2B5EF4-FFF2-40B4-BE49-F238E27FC236}">
                <a16:creationId xmlns:a16="http://schemas.microsoft.com/office/drawing/2014/main" id="{62949DCC-D3CA-476D-07EC-D35C6CCAC451}"/>
              </a:ext>
            </a:extLst>
          </p:cNvPr>
          <p:cNvSpPr>
            <a:spLocks noGrp="1"/>
          </p:cNvSpPr>
          <p:nvPr>
            <p:ph type="sldNum" sz="quarter" idx="40"/>
          </p:nvPr>
        </p:nvSpPr>
        <p:spPr/>
        <p:txBody>
          <a:bodyPr/>
          <a:lstStyle/>
          <a:p>
            <a:pPr>
              <a:defRPr/>
            </a:pPr>
            <a:fld id="{46425072-6E52-45A8-8A7E-A5B11BCA4176}" type="slidenum">
              <a:rPr lang="en-US" altLang="en-US" smtClean="0"/>
              <a:pPr>
                <a:defRPr/>
              </a:pPr>
              <a:t>79</a:t>
            </a:fld>
            <a:endParaRPr lang="en-US" altLang="en-US" dirty="0"/>
          </a:p>
        </p:txBody>
      </p:sp>
    </p:spTree>
    <p:extLst>
      <p:ext uri="{BB962C8B-B14F-4D97-AF65-F5344CB8AC3E}">
        <p14:creationId xmlns:p14="http://schemas.microsoft.com/office/powerpoint/2010/main" val="400178277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B3ED62B-50FC-A474-929F-D1E900A437C9}"/>
              </a:ext>
            </a:extLst>
          </p:cNvPr>
          <p:cNvSpPr>
            <a:spLocks noGrp="1"/>
          </p:cNvSpPr>
          <p:nvPr>
            <p:ph type="sldNum" sz="quarter" idx="40"/>
          </p:nvPr>
        </p:nvSpPr>
        <p:spPr/>
        <p:txBody>
          <a:bodyPr/>
          <a:lstStyle/>
          <a:p>
            <a:pPr>
              <a:defRPr/>
            </a:pPr>
            <a:fld id="{46425072-6E52-45A8-8A7E-A5B11BCA4176}" type="slidenum">
              <a:rPr lang="en-US" altLang="en-US" smtClean="0"/>
              <a:pPr>
                <a:defRPr/>
              </a:pPr>
              <a:t>8</a:t>
            </a:fld>
            <a:endParaRPr lang="en-US" altLang="en-US" dirty="0"/>
          </a:p>
        </p:txBody>
      </p:sp>
      <p:pic>
        <p:nvPicPr>
          <p:cNvPr id="3" name="Picture 2" descr="calframe3">
            <a:extLst>
              <a:ext uri="{FF2B5EF4-FFF2-40B4-BE49-F238E27FC236}">
                <a16:creationId xmlns:a16="http://schemas.microsoft.com/office/drawing/2014/main" id="{9EFFC32A-60A6-816D-EB57-FD470C13328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16732" y="90975"/>
            <a:ext cx="9158536" cy="6676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6836760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sz="3300" dirty="0"/>
              <a:t>Causes of Moment Connection Damage in Northridge</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p:txBody>
          <a:bodyPr/>
          <a:lstStyle/>
          <a:p>
            <a:pPr marL="342900" indent="-342900">
              <a:buFont typeface="Wingdings" panose="05000000000000000000" pitchFamily="2" charset="2"/>
              <a:buChar char="Ø"/>
            </a:pPr>
            <a:r>
              <a:rPr lang="en-US" sz="3200" dirty="0">
                <a:latin typeface="+mn-lt"/>
              </a:rPr>
              <a:t>Welding</a:t>
            </a:r>
            <a:br>
              <a:rPr lang="en-US" sz="3200" dirty="0">
                <a:latin typeface="+mn-lt"/>
              </a:rPr>
            </a:br>
            <a:endParaRPr lang="en-US" sz="3200" dirty="0">
              <a:latin typeface="+mn-lt"/>
            </a:endParaRPr>
          </a:p>
          <a:p>
            <a:pPr marL="342900" indent="-342900">
              <a:buFont typeface="Wingdings" panose="05000000000000000000" pitchFamily="2" charset="2"/>
              <a:buChar char="Ø"/>
            </a:pPr>
            <a:r>
              <a:rPr lang="en-US" sz="3200" dirty="0">
                <a:latin typeface="+mn-lt"/>
              </a:rPr>
              <a:t>Connection Design</a:t>
            </a:r>
            <a:br>
              <a:rPr lang="en-US" sz="3200" dirty="0">
                <a:latin typeface="+mn-lt"/>
              </a:rPr>
            </a:br>
            <a:endParaRPr lang="en-US" sz="3200" dirty="0">
              <a:latin typeface="+mn-lt"/>
            </a:endParaRPr>
          </a:p>
          <a:p>
            <a:pPr marL="342900" indent="-342900">
              <a:buFont typeface="Wingdings" panose="05000000000000000000" pitchFamily="2" charset="2"/>
              <a:buChar char="Ø"/>
            </a:pPr>
            <a:r>
              <a:rPr lang="en-US" sz="3200" dirty="0">
                <a:latin typeface="+mn-lt"/>
              </a:rPr>
              <a:t>Materials</a:t>
            </a:r>
          </a:p>
          <a:p>
            <a:pPr marL="342900" indent="-342900">
              <a:buFont typeface="Arial" panose="020B0604020202020204" pitchFamily="34" charset="0"/>
              <a:buChar char="•"/>
            </a:pPr>
            <a:endParaRPr lang="en-US" dirty="0">
              <a:latin typeface="+mn-lt"/>
            </a:endParaRPr>
          </a:p>
          <a:p>
            <a:endParaRPr lang="en-US" dirty="0">
              <a:latin typeface="+mn-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80</a:t>
            </a:fld>
            <a:endParaRPr lang="en-US" altLang="en-US" dirty="0"/>
          </a:p>
        </p:txBody>
      </p:sp>
    </p:spTree>
    <p:extLst>
      <p:ext uri="{BB962C8B-B14F-4D97-AF65-F5344CB8AC3E}">
        <p14:creationId xmlns:p14="http://schemas.microsoft.com/office/powerpoint/2010/main" val="354585040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sz="3300" dirty="0"/>
              <a:t>Causes of Moment Connection Damage in Northridge</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p:txBody>
          <a:bodyPr/>
          <a:lstStyle/>
          <a:p>
            <a:pPr>
              <a:spcBef>
                <a:spcPts val="2400"/>
              </a:spcBef>
            </a:pPr>
            <a:r>
              <a:rPr lang="en-US" sz="3200" b="1" u="sng" dirty="0">
                <a:latin typeface="+mj-lt"/>
              </a:rPr>
              <a:t>Welding Factors</a:t>
            </a:r>
          </a:p>
          <a:p>
            <a:pPr marL="342900" indent="-342900">
              <a:spcBef>
                <a:spcPts val="2400"/>
              </a:spcBef>
              <a:buFont typeface="Arial" panose="020B0604020202020204" pitchFamily="34" charset="0"/>
              <a:buChar char="•"/>
            </a:pPr>
            <a:r>
              <a:rPr lang="en-US" sz="3200" dirty="0">
                <a:latin typeface="+mj-lt"/>
              </a:rPr>
              <a:t>Low Fracture Toughness of Weld Metal</a:t>
            </a:r>
          </a:p>
          <a:p>
            <a:pPr marL="342900" indent="-342900">
              <a:spcBef>
                <a:spcPts val="2400"/>
              </a:spcBef>
              <a:buFont typeface="Arial" panose="020B0604020202020204" pitchFamily="34" charset="0"/>
              <a:buChar char="•"/>
            </a:pPr>
            <a:r>
              <a:rPr lang="en-US" sz="3200" dirty="0">
                <a:latin typeface="+mj-lt"/>
              </a:rPr>
              <a:t>Poor Quality</a:t>
            </a:r>
          </a:p>
          <a:p>
            <a:pPr marL="342900" indent="-342900">
              <a:spcBef>
                <a:spcPts val="2400"/>
              </a:spcBef>
              <a:buFont typeface="Arial" panose="020B0604020202020204" pitchFamily="34" charset="0"/>
              <a:buChar char="•"/>
            </a:pPr>
            <a:r>
              <a:rPr lang="en-US" sz="3200" dirty="0">
                <a:latin typeface="+mj-lt"/>
              </a:rPr>
              <a:t>Effect of Backing Bars and Weld Tabs</a:t>
            </a:r>
          </a:p>
          <a:p>
            <a:pPr marL="342900" indent="-342900">
              <a:buFont typeface="Arial" panose="020B0604020202020204" pitchFamily="34" charset="0"/>
              <a:buChar char="•"/>
            </a:pPr>
            <a:endParaRPr lang="en-US" dirty="0">
              <a:latin typeface="+mj-lt"/>
            </a:endParaRPr>
          </a:p>
          <a:p>
            <a:endParaRPr lang="en-US"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81</a:t>
            </a:fld>
            <a:endParaRPr lang="en-US" altLang="en-US" dirty="0"/>
          </a:p>
        </p:txBody>
      </p:sp>
    </p:spTree>
    <p:extLst>
      <p:ext uri="{BB962C8B-B14F-4D97-AF65-F5344CB8AC3E}">
        <p14:creationId xmlns:p14="http://schemas.microsoft.com/office/powerpoint/2010/main" val="333798924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247BA-EC0D-71A3-EC13-BCCDC081B020}"/>
              </a:ext>
            </a:extLst>
          </p:cNvPr>
          <p:cNvSpPr>
            <a:spLocks noGrp="1"/>
          </p:cNvSpPr>
          <p:nvPr>
            <p:ph type="body" sz="quarter" idx="12"/>
          </p:nvPr>
        </p:nvSpPr>
        <p:spPr>
          <a:xfrm>
            <a:off x="693105" y="1484784"/>
            <a:ext cx="10945216" cy="4675435"/>
          </a:xfrm>
        </p:spPr>
        <p:txBody>
          <a:bodyPr/>
          <a:lstStyle/>
          <a:p>
            <a:pPr marL="0" marR="0" lvl="0" indent="0" algn="l" defTabSz="457200" rtl="0" eaLnBrk="1" fontAlgn="auto" latinLnBrk="0" hangingPunct="1">
              <a:lnSpc>
                <a:spcPct val="100000"/>
              </a:lnSpc>
              <a:spcBef>
                <a:spcPct val="2000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Most common Pre-Northridge welding electrode (E70T-4) had very low fracture toughness.</a:t>
            </a:r>
            <a:br>
              <a:rPr kumimoji="0" lang="en-US" sz="2800" b="0" i="0" u="none" strike="noStrike" kern="1200" cap="none" spc="0" normalizeH="0" baseline="0" noProof="0" dirty="0">
                <a:ln>
                  <a:noFill/>
                </a:ln>
                <a:solidFill>
                  <a:prstClr val="black"/>
                </a:solidFill>
                <a:effectLst/>
                <a:uLnTx/>
                <a:uFillTx/>
                <a:latin typeface="Arial"/>
                <a:ea typeface="+mn-ea"/>
                <a:cs typeface="Calibri Light"/>
              </a:rPr>
            </a:br>
            <a:br>
              <a:rPr kumimoji="0" lang="en-US" sz="2800" b="0" i="0" u="none" strike="noStrike" kern="1200" cap="none" spc="0" normalizeH="0" baseline="0" noProof="0" dirty="0">
                <a:ln>
                  <a:noFill/>
                </a:ln>
                <a:solidFill>
                  <a:prstClr val="black"/>
                </a:solidFill>
                <a:effectLst/>
                <a:uLnTx/>
                <a:uFillTx/>
                <a:latin typeface="Arial"/>
                <a:ea typeface="+mn-ea"/>
                <a:cs typeface="Calibri Light"/>
              </a:rPr>
            </a:br>
            <a:r>
              <a:rPr kumimoji="0" lang="en-US" sz="2800" b="0" i="0" u="none" strike="noStrike" kern="1200" cap="none" spc="0" normalizeH="0" baseline="0" noProof="0" dirty="0">
                <a:ln>
                  <a:noFill/>
                </a:ln>
                <a:solidFill>
                  <a:prstClr val="black"/>
                </a:solidFill>
                <a:effectLst/>
                <a:uLnTx/>
                <a:uFillTx/>
                <a:latin typeface="Arial"/>
                <a:ea typeface="+mn-ea"/>
                <a:cs typeface="Calibri Light"/>
              </a:rPr>
              <a:t>Typical Charpy V-Notch: &lt;   5 ft.-</a:t>
            </a:r>
            <a:r>
              <a:rPr kumimoji="0" lang="en-US" sz="2800" b="0" i="0" u="none" strike="noStrike" kern="1200" cap="none" spc="0" normalizeH="0" baseline="0" noProof="0" dirty="0" err="1">
                <a:ln>
                  <a:noFill/>
                </a:ln>
                <a:solidFill>
                  <a:prstClr val="black"/>
                </a:solidFill>
                <a:effectLst/>
                <a:uLnTx/>
                <a:uFillTx/>
                <a:latin typeface="Arial"/>
                <a:ea typeface="+mn-ea"/>
                <a:cs typeface="Calibri Light"/>
              </a:rPr>
              <a:t>lbs</a:t>
            </a:r>
            <a:r>
              <a:rPr kumimoji="0" lang="en-US" sz="2800" b="0" i="0" u="none" strike="noStrike" kern="1200" cap="none" spc="0" normalizeH="0" baseline="0" noProof="0" dirty="0">
                <a:ln>
                  <a:noFill/>
                </a:ln>
                <a:solidFill>
                  <a:prstClr val="black"/>
                </a:solidFill>
                <a:effectLst/>
                <a:uLnTx/>
                <a:uFillTx/>
                <a:latin typeface="Arial"/>
                <a:ea typeface="+mn-ea"/>
                <a:cs typeface="Calibri Light"/>
              </a:rPr>
              <a:t> at 70°F</a:t>
            </a:r>
            <a:br>
              <a:rPr kumimoji="0" lang="en-US" sz="2800" b="0" i="0" u="none" strike="noStrike" kern="1200" cap="none" spc="0" normalizeH="0" baseline="0" noProof="0" dirty="0">
                <a:ln>
                  <a:noFill/>
                </a:ln>
                <a:solidFill>
                  <a:prstClr val="black"/>
                </a:solidFill>
                <a:effectLst/>
                <a:uLnTx/>
                <a:uFillTx/>
                <a:latin typeface="Arial"/>
                <a:ea typeface="+mn-ea"/>
                <a:cs typeface="Calibri Light"/>
              </a:rPr>
            </a:br>
            <a:r>
              <a:rPr kumimoji="0" lang="en-US" sz="2800" b="0" i="0" u="none" strike="noStrike" kern="1200" cap="none" spc="0" normalizeH="0" baseline="0" noProof="0" dirty="0">
                <a:ln>
                  <a:noFill/>
                </a:ln>
                <a:solidFill>
                  <a:prstClr val="black"/>
                </a:solidFill>
                <a:effectLst/>
                <a:uLnTx/>
                <a:uFillTx/>
                <a:latin typeface="Arial"/>
                <a:ea typeface="+mn-ea"/>
                <a:cs typeface="Calibri Light"/>
              </a:rPr>
              <a:t>					                 (7 J at 21°C)</a:t>
            </a:r>
          </a:p>
          <a:p>
            <a:pPr marL="342900" marR="0" lvl="0" indent="-34290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Arial"/>
              <a:ea typeface="+mn-ea"/>
              <a:cs typeface="Calibri Light"/>
            </a:endParaRPr>
          </a:p>
          <a:p>
            <a:endParaRPr lang="en-US" dirty="0"/>
          </a:p>
        </p:txBody>
      </p:sp>
      <p:sp>
        <p:nvSpPr>
          <p:cNvPr id="3" name="Text Placeholder 2">
            <a:extLst>
              <a:ext uri="{FF2B5EF4-FFF2-40B4-BE49-F238E27FC236}">
                <a16:creationId xmlns:a16="http://schemas.microsoft.com/office/drawing/2014/main" id="{C0E55B68-15AF-6C82-CA75-66441FF8E14E}"/>
              </a:ext>
            </a:extLst>
          </p:cNvPr>
          <p:cNvSpPr>
            <a:spLocks noGrp="1"/>
          </p:cNvSpPr>
          <p:nvPr>
            <p:ph type="body" sz="quarter" idx="38"/>
          </p:nvPr>
        </p:nvSpPr>
        <p:spPr/>
        <p:txBody>
          <a:bodyPr/>
          <a:lstStyle/>
          <a:p>
            <a:r>
              <a:rPr lang="en-US" sz="3200" dirty="0"/>
              <a:t>Weld Metal Toughness</a:t>
            </a:r>
          </a:p>
        </p:txBody>
      </p:sp>
      <p:sp>
        <p:nvSpPr>
          <p:cNvPr id="4" name="Slide Number Placeholder 3">
            <a:extLst>
              <a:ext uri="{FF2B5EF4-FFF2-40B4-BE49-F238E27FC236}">
                <a16:creationId xmlns:a16="http://schemas.microsoft.com/office/drawing/2014/main" id="{FB568B08-D5F1-A916-E5FC-6AC6CAE3AE32}"/>
              </a:ext>
            </a:extLst>
          </p:cNvPr>
          <p:cNvSpPr>
            <a:spLocks noGrp="1"/>
          </p:cNvSpPr>
          <p:nvPr>
            <p:ph type="sldNum" sz="quarter" idx="40"/>
          </p:nvPr>
        </p:nvSpPr>
        <p:spPr/>
        <p:txBody>
          <a:bodyPr/>
          <a:lstStyle/>
          <a:p>
            <a:pPr>
              <a:defRPr/>
            </a:pPr>
            <a:fld id="{6E117181-2254-4C4E-B84D-C4647DF99217}" type="slidenum">
              <a:rPr lang="en-US" altLang="en-US" smtClean="0"/>
              <a:pPr>
                <a:defRPr/>
              </a:pPr>
              <a:t>82</a:t>
            </a:fld>
            <a:endParaRPr lang="en-US" altLang="en-US" dirty="0"/>
          </a:p>
        </p:txBody>
      </p:sp>
    </p:spTree>
    <p:extLst>
      <p:ext uri="{BB962C8B-B14F-4D97-AF65-F5344CB8AC3E}">
        <p14:creationId xmlns:p14="http://schemas.microsoft.com/office/powerpoint/2010/main" val="330285743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DA50076-612E-CEC6-6639-6F63456E5707}"/>
              </a:ext>
            </a:extLst>
          </p:cNvPr>
          <p:cNvSpPr>
            <a:spLocks noGrp="1"/>
          </p:cNvSpPr>
          <p:nvPr>
            <p:ph type="sldNum" sz="quarter" idx="40"/>
          </p:nvPr>
        </p:nvSpPr>
        <p:spPr/>
        <p:txBody>
          <a:bodyPr/>
          <a:lstStyle/>
          <a:p>
            <a:pPr>
              <a:defRPr/>
            </a:pPr>
            <a:fld id="{46425072-6E52-45A8-8A7E-A5B11BCA4176}" type="slidenum">
              <a:rPr lang="en-US" altLang="en-US" smtClean="0"/>
              <a:pPr>
                <a:defRPr/>
              </a:pPr>
              <a:t>83</a:t>
            </a:fld>
            <a:endParaRPr lang="en-US" altLang="en-US" dirty="0"/>
          </a:p>
        </p:txBody>
      </p:sp>
      <p:pic>
        <p:nvPicPr>
          <p:cNvPr id="3" name="Picture 2" descr="Spec1A-Weld Fracture">
            <a:extLst>
              <a:ext uri="{FF2B5EF4-FFF2-40B4-BE49-F238E27FC236}">
                <a16:creationId xmlns:a16="http://schemas.microsoft.com/office/drawing/2014/main" id="{89B58487-27F5-7CFC-FAC7-E665DDD9165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2184"/>
          <a:stretch>
            <a:fillRect/>
          </a:stretch>
        </p:blipFill>
        <p:spPr bwMode="auto">
          <a:xfrm>
            <a:off x="1132449" y="42411"/>
            <a:ext cx="9927101" cy="67731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87521083"/>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247BA-EC0D-71A3-EC13-BCCDC081B020}"/>
              </a:ext>
            </a:extLst>
          </p:cNvPr>
          <p:cNvSpPr>
            <a:spLocks noGrp="1"/>
          </p:cNvSpPr>
          <p:nvPr>
            <p:ph type="body" sz="quarter" idx="12"/>
          </p:nvPr>
        </p:nvSpPr>
        <p:spPr>
          <a:xfrm>
            <a:off x="693105" y="1484784"/>
            <a:ext cx="10945216" cy="4675435"/>
          </a:xfrm>
        </p:spPr>
        <p:txBody>
          <a:bodyPr/>
          <a:lstStyle/>
          <a:p>
            <a:pPr marL="342900" marR="0" lvl="0" indent="-342900" algn="l" defTabSz="4572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Many failed connections showed evidence of poor weld quality</a:t>
            </a:r>
          </a:p>
          <a:p>
            <a:pPr marL="342900" marR="0" lvl="0" indent="-342900" algn="l" defTabSz="457200" rtl="0" eaLnBrk="1" fontAlgn="auto" latinLnBrk="0" hangingPunct="1">
              <a:lnSpc>
                <a:spcPct val="100000"/>
              </a:lnSpc>
              <a:spcBef>
                <a:spcPts val="240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rial"/>
                <a:ea typeface="+mn-ea"/>
                <a:cs typeface="Calibri Light"/>
              </a:rPr>
              <a:t>Many fractures initiated at root defects in bottom flange weld, in vicinity of weld access hole</a:t>
            </a:r>
            <a:endParaRPr kumimoji="0" lang="en-US" sz="2400" b="0" i="0" u="none" strike="noStrike" kern="1200" cap="none" spc="0" normalizeH="0" baseline="0" noProof="0" dirty="0">
              <a:ln>
                <a:noFill/>
              </a:ln>
              <a:solidFill>
                <a:prstClr val="black"/>
              </a:solidFill>
              <a:effectLst/>
              <a:uLnTx/>
              <a:uFillTx/>
              <a:latin typeface="Arial"/>
              <a:ea typeface="+mn-ea"/>
              <a:cs typeface="Calibri Light"/>
            </a:endParaRPr>
          </a:p>
        </p:txBody>
      </p:sp>
      <p:sp>
        <p:nvSpPr>
          <p:cNvPr id="3" name="Text Placeholder 2">
            <a:extLst>
              <a:ext uri="{FF2B5EF4-FFF2-40B4-BE49-F238E27FC236}">
                <a16:creationId xmlns:a16="http://schemas.microsoft.com/office/drawing/2014/main" id="{C0E55B68-15AF-6C82-CA75-66441FF8E14E}"/>
              </a:ext>
            </a:extLst>
          </p:cNvPr>
          <p:cNvSpPr>
            <a:spLocks noGrp="1"/>
          </p:cNvSpPr>
          <p:nvPr>
            <p:ph type="body" sz="quarter" idx="38"/>
          </p:nvPr>
        </p:nvSpPr>
        <p:spPr/>
        <p:txBody>
          <a:bodyPr/>
          <a:lstStyle/>
          <a:p>
            <a:r>
              <a:rPr lang="en-US" sz="3200" dirty="0"/>
              <a:t>Welding Quality</a:t>
            </a:r>
          </a:p>
        </p:txBody>
      </p:sp>
      <p:sp>
        <p:nvSpPr>
          <p:cNvPr id="4" name="Slide Number Placeholder 3">
            <a:extLst>
              <a:ext uri="{FF2B5EF4-FFF2-40B4-BE49-F238E27FC236}">
                <a16:creationId xmlns:a16="http://schemas.microsoft.com/office/drawing/2014/main" id="{FB568B08-D5F1-A916-E5FC-6AC6CAE3AE32}"/>
              </a:ext>
            </a:extLst>
          </p:cNvPr>
          <p:cNvSpPr>
            <a:spLocks noGrp="1"/>
          </p:cNvSpPr>
          <p:nvPr>
            <p:ph type="sldNum" sz="quarter" idx="40"/>
          </p:nvPr>
        </p:nvSpPr>
        <p:spPr/>
        <p:txBody>
          <a:bodyPr/>
          <a:lstStyle/>
          <a:p>
            <a:pPr>
              <a:defRPr/>
            </a:pPr>
            <a:fld id="{6E117181-2254-4C4E-B84D-C4647DF99217}" type="slidenum">
              <a:rPr lang="en-US" altLang="en-US" smtClean="0"/>
              <a:pPr>
                <a:defRPr/>
              </a:pPr>
              <a:t>84</a:t>
            </a:fld>
            <a:endParaRPr lang="en-US" altLang="en-US" dirty="0"/>
          </a:p>
        </p:txBody>
      </p:sp>
    </p:spTree>
    <p:extLst>
      <p:ext uri="{BB962C8B-B14F-4D97-AF65-F5344CB8AC3E}">
        <p14:creationId xmlns:p14="http://schemas.microsoft.com/office/powerpoint/2010/main" val="20971833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C1C8638-49BE-C238-CA9B-4D70F6B87A8D}"/>
              </a:ext>
            </a:extLst>
          </p:cNvPr>
          <p:cNvSpPr>
            <a:spLocks noGrp="1"/>
          </p:cNvSpPr>
          <p:nvPr>
            <p:ph type="sldNum" sz="quarter" idx="40"/>
          </p:nvPr>
        </p:nvSpPr>
        <p:spPr/>
        <p:txBody>
          <a:bodyPr/>
          <a:lstStyle/>
          <a:p>
            <a:pPr>
              <a:defRPr/>
            </a:pPr>
            <a:fld id="{46425072-6E52-45A8-8A7E-A5B11BCA4176}" type="slidenum">
              <a:rPr lang="en-US" altLang="en-US" smtClean="0"/>
              <a:pPr>
                <a:defRPr/>
              </a:pPr>
              <a:t>85</a:t>
            </a:fld>
            <a:endParaRPr lang="en-US" altLang="en-US" dirty="0"/>
          </a:p>
        </p:txBody>
      </p:sp>
      <p:grpSp>
        <p:nvGrpSpPr>
          <p:cNvPr id="6" name="Group 5">
            <a:extLst>
              <a:ext uri="{FF2B5EF4-FFF2-40B4-BE49-F238E27FC236}">
                <a16:creationId xmlns:a16="http://schemas.microsoft.com/office/drawing/2014/main" id="{8B51BE0C-5359-8CEA-3687-9F59DEE71A6E}"/>
              </a:ext>
            </a:extLst>
          </p:cNvPr>
          <p:cNvGrpSpPr>
            <a:grpSpLocks noChangeAspect="1"/>
          </p:cNvGrpSpPr>
          <p:nvPr/>
        </p:nvGrpSpPr>
        <p:grpSpPr>
          <a:xfrm>
            <a:off x="1064410" y="166328"/>
            <a:ext cx="10063180" cy="6525344"/>
            <a:chOff x="0" y="404664"/>
            <a:chExt cx="9144000" cy="5929313"/>
          </a:xfrm>
        </p:grpSpPr>
        <p:pic>
          <p:nvPicPr>
            <p:cNvPr id="4" name="Picture 2" descr="Miller2">
              <a:extLst>
                <a:ext uri="{FF2B5EF4-FFF2-40B4-BE49-F238E27FC236}">
                  <a16:creationId xmlns:a16="http://schemas.microsoft.com/office/drawing/2014/main" id="{2380E51D-DB01-9624-4C0B-3767E074362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2206" t="2316" r="2206"/>
            <a:stretch>
              <a:fillRect/>
            </a:stretch>
          </p:blipFill>
          <p:spPr bwMode="auto">
            <a:xfrm>
              <a:off x="0" y="404664"/>
              <a:ext cx="9144000" cy="5929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AutoShape 3">
              <a:extLst>
                <a:ext uri="{FF2B5EF4-FFF2-40B4-BE49-F238E27FC236}">
                  <a16:creationId xmlns:a16="http://schemas.microsoft.com/office/drawing/2014/main" id="{507987D5-0B46-3924-83CB-AD5E2AA56B02}"/>
                </a:ext>
              </a:extLst>
            </p:cNvPr>
            <p:cNvSpPr>
              <a:spLocks noChangeArrowheads="1"/>
            </p:cNvSpPr>
            <p:nvPr/>
          </p:nvSpPr>
          <p:spPr bwMode="auto">
            <a:xfrm rot="-2335107">
              <a:off x="4470400" y="2868613"/>
              <a:ext cx="1009650" cy="204787"/>
            </a:xfrm>
            <a:prstGeom prst="leftArrow">
              <a:avLst>
                <a:gd name="adj1" fmla="val 50000"/>
                <a:gd name="adj2" fmla="val 123256"/>
              </a:avLst>
            </a:prstGeom>
            <a:solidFill>
              <a:srgbClr val="FFFF00"/>
            </a:solidFill>
            <a:ln w="28575" algn="ctr">
              <a:solidFill>
                <a:srgbClr val="FF0000"/>
              </a:solidFill>
              <a:miter lim="800000"/>
              <a:headEnd/>
              <a:tailEnd/>
            </a:ln>
            <a:effec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7642236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9F166507-1A80-BE04-C2C4-7D130AF01F4C}"/>
              </a:ext>
            </a:extLst>
          </p:cNvPr>
          <p:cNvSpPr>
            <a:spLocks noGrp="1"/>
          </p:cNvSpPr>
          <p:nvPr>
            <p:ph type="sldNum" sz="quarter" idx="40"/>
          </p:nvPr>
        </p:nvSpPr>
        <p:spPr/>
        <p:txBody>
          <a:bodyPr/>
          <a:lstStyle/>
          <a:p>
            <a:pPr>
              <a:defRPr/>
            </a:pPr>
            <a:fld id="{46425072-6E52-45A8-8A7E-A5B11BCA4176}" type="slidenum">
              <a:rPr lang="en-US" altLang="en-US" smtClean="0"/>
              <a:pPr>
                <a:defRPr/>
              </a:pPr>
              <a:t>86</a:t>
            </a:fld>
            <a:endParaRPr lang="en-US" altLang="en-US" dirty="0"/>
          </a:p>
        </p:txBody>
      </p:sp>
      <p:grpSp>
        <p:nvGrpSpPr>
          <p:cNvPr id="5" name="Group 4">
            <a:extLst>
              <a:ext uri="{FF2B5EF4-FFF2-40B4-BE49-F238E27FC236}">
                <a16:creationId xmlns:a16="http://schemas.microsoft.com/office/drawing/2014/main" id="{EC08F112-31AB-92A1-08B5-218A7C8BAABC}"/>
              </a:ext>
            </a:extLst>
          </p:cNvPr>
          <p:cNvGrpSpPr>
            <a:grpSpLocks noChangeAspect="1"/>
          </p:cNvGrpSpPr>
          <p:nvPr/>
        </p:nvGrpSpPr>
        <p:grpSpPr>
          <a:xfrm>
            <a:off x="915126" y="140584"/>
            <a:ext cx="10361747" cy="6576831"/>
            <a:chOff x="0" y="525463"/>
            <a:chExt cx="9144000" cy="5803900"/>
          </a:xfrm>
        </p:grpSpPr>
        <p:pic>
          <p:nvPicPr>
            <p:cNvPr id="3" name="Picture 2" descr="lack-of-fusion-defect">
              <a:extLst>
                <a:ext uri="{FF2B5EF4-FFF2-40B4-BE49-F238E27FC236}">
                  <a16:creationId xmlns:a16="http://schemas.microsoft.com/office/drawing/2014/main" id="{EE07EF21-6B5C-3E42-8CF9-43ABEAB042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525463"/>
              <a:ext cx="9144000" cy="5803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AutoShape 3">
              <a:extLst>
                <a:ext uri="{FF2B5EF4-FFF2-40B4-BE49-F238E27FC236}">
                  <a16:creationId xmlns:a16="http://schemas.microsoft.com/office/drawing/2014/main" id="{766B9EF3-162F-5155-36C2-8FB191A4792F}"/>
                </a:ext>
              </a:extLst>
            </p:cNvPr>
            <p:cNvSpPr>
              <a:spLocks noChangeArrowheads="1"/>
            </p:cNvSpPr>
            <p:nvPr/>
          </p:nvSpPr>
          <p:spPr bwMode="auto">
            <a:xfrm rot="1563880">
              <a:off x="4689475" y="4087813"/>
              <a:ext cx="1009650" cy="204787"/>
            </a:xfrm>
            <a:prstGeom prst="leftArrow">
              <a:avLst>
                <a:gd name="adj1" fmla="val 50000"/>
                <a:gd name="adj2" fmla="val 123256"/>
              </a:avLst>
            </a:prstGeom>
            <a:solidFill>
              <a:srgbClr val="FFFF00"/>
            </a:solidFill>
            <a:ln w="28575" algn="ctr">
              <a:solidFill>
                <a:srgbClr val="FF0000"/>
              </a:solidFill>
              <a:miter lim="800000"/>
              <a:headEnd/>
              <a:tailEnd/>
            </a:ln>
            <a:effectLst/>
          </p:spPr>
          <p:txBody>
            <a:bodyPr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Tree>
    <p:extLst>
      <p:ext uri="{BB962C8B-B14F-4D97-AF65-F5344CB8AC3E}">
        <p14:creationId xmlns:p14="http://schemas.microsoft.com/office/powerpoint/2010/main" val="397644759"/>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39247BA-EC0D-71A3-EC13-BCCDC081B020}"/>
              </a:ext>
            </a:extLst>
          </p:cNvPr>
          <p:cNvSpPr>
            <a:spLocks noGrp="1"/>
          </p:cNvSpPr>
          <p:nvPr>
            <p:ph type="body" sz="quarter" idx="12"/>
          </p:nvPr>
        </p:nvSpPr>
        <p:spPr>
          <a:xfrm>
            <a:off x="693105" y="1484784"/>
            <a:ext cx="10945216" cy="4675435"/>
          </a:xfrm>
        </p:spPr>
        <p:txBody>
          <a:bodyPr/>
          <a:lstStyle/>
          <a:p>
            <a:pPr marL="342900" indent="-342900">
              <a:buFont typeface="Arial" panose="020B0604020202020204" pitchFamily="34" charset="0"/>
              <a:buChar char="•"/>
            </a:pPr>
            <a:r>
              <a:rPr lang="en-US" sz="2800" dirty="0">
                <a:latin typeface="+mn-lt"/>
              </a:rPr>
              <a:t>Backing Bars:</a:t>
            </a:r>
          </a:p>
          <a:p>
            <a:pPr marL="800046" lvl="1" indent="-342900">
              <a:buFont typeface="Arial" panose="020B0604020202020204" pitchFamily="34" charset="0"/>
              <a:buChar char="-"/>
            </a:pPr>
            <a:r>
              <a:rPr lang="en-US" sz="2800" dirty="0">
                <a:solidFill>
                  <a:schemeClr val="tx1"/>
                </a:solidFill>
                <a:latin typeface="+mn-lt"/>
              </a:rPr>
              <a:t>Can create notch effect</a:t>
            </a:r>
          </a:p>
          <a:p>
            <a:pPr marL="800046" lvl="1" indent="-342900">
              <a:buFont typeface="Arial" panose="020B0604020202020204" pitchFamily="34" charset="0"/>
              <a:buChar char="-"/>
            </a:pPr>
            <a:r>
              <a:rPr lang="en-US" sz="2800" dirty="0">
                <a:solidFill>
                  <a:schemeClr val="tx1"/>
                </a:solidFill>
                <a:latin typeface="+mn-lt"/>
              </a:rPr>
              <a:t>Increases difficulty of inspection</a:t>
            </a:r>
          </a:p>
          <a:p>
            <a:pPr marL="800046" lvl="1" indent="-342900">
              <a:buFont typeface="Arial" panose="020B0604020202020204" pitchFamily="34" charset="0"/>
              <a:buChar char="-"/>
            </a:pPr>
            <a:endParaRPr lang="en-US" sz="2800" dirty="0">
              <a:solidFill>
                <a:schemeClr val="tx1"/>
              </a:solidFill>
              <a:latin typeface="+mn-lt"/>
            </a:endParaRPr>
          </a:p>
          <a:p>
            <a:pPr marL="342900" lvl="1" indent="-342900">
              <a:buFont typeface="Arial" panose="020B0604020202020204" pitchFamily="34" charset="0"/>
              <a:buChar char="•"/>
            </a:pPr>
            <a:r>
              <a:rPr lang="en-US" sz="2800" dirty="0">
                <a:solidFill>
                  <a:schemeClr val="tx1"/>
                </a:solidFill>
                <a:latin typeface="+mn-lt"/>
                <a:cs typeface="Calibri Light"/>
              </a:rPr>
              <a:t>Weld Tabs:</a:t>
            </a:r>
          </a:p>
          <a:p>
            <a:pPr marL="800046" lvl="1" indent="-342900">
              <a:buFont typeface="Arial" panose="020B0604020202020204" pitchFamily="34" charset="0"/>
              <a:buChar char="-"/>
            </a:pPr>
            <a:r>
              <a:rPr lang="en-US" sz="2800" dirty="0">
                <a:solidFill>
                  <a:schemeClr val="tx1"/>
                </a:solidFill>
                <a:latin typeface="+mn-lt"/>
              </a:rPr>
              <a:t>Weld runoff regions at weld tabs contain numerous discontinuities that can potentially initiate fracture</a:t>
            </a:r>
          </a:p>
          <a:p>
            <a:pPr marL="342900" indent="-342900">
              <a:buFont typeface="Arial" panose="020B0604020202020204" pitchFamily="34" charset="0"/>
              <a:buChar char="-"/>
            </a:pPr>
            <a:endParaRPr lang="en-US" sz="3200" dirty="0">
              <a:solidFill>
                <a:schemeClr val="tx1"/>
              </a:solidFill>
              <a:latin typeface="+mn-lt"/>
            </a:endParaRPr>
          </a:p>
          <a:p>
            <a:pPr marL="342900" indent="-342900">
              <a:buFont typeface="Arial" panose="020B0604020202020204" pitchFamily="34" charset="0"/>
              <a:buChar char="•"/>
            </a:pPr>
            <a:endParaRPr lang="en-US" sz="2400" dirty="0"/>
          </a:p>
        </p:txBody>
      </p:sp>
      <p:sp>
        <p:nvSpPr>
          <p:cNvPr id="3" name="Text Placeholder 2">
            <a:extLst>
              <a:ext uri="{FF2B5EF4-FFF2-40B4-BE49-F238E27FC236}">
                <a16:creationId xmlns:a16="http://schemas.microsoft.com/office/drawing/2014/main" id="{C0E55B68-15AF-6C82-CA75-66441FF8E14E}"/>
              </a:ext>
            </a:extLst>
          </p:cNvPr>
          <p:cNvSpPr>
            <a:spLocks noGrp="1"/>
          </p:cNvSpPr>
          <p:nvPr>
            <p:ph type="body" sz="quarter" idx="38"/>
          </p:nvPr>
        </p:nvSpPr>
        <p:spPr/>
        <p:txBody>
          <a:bodyPr/>
          <a:lstStyle/>
          <a:p>
            <a:r>
              <a:rPr lang="en-US" sz="3200" dirty="0"/>
              <a:t>Weld Backing Bars and Weld Tabs</a:t>
            </a:r>
          </a:p>
        </p:txBody>
      </p:sp>
      <p:sp>
        <p:nvSpPr>
          <p:cNvPr id="4" name="Slide Number Placeholder 3">
            <a:extLst>
              <a:ext uri="{FF2B5EF4-FFF2-40B4-BE49-F238E27FC236}">
                <a16:creationId xmlns:a16="http://schemas.microsoft.com/office/drawing/2014/main" id="{FB568B08-D5F1-A916-E5FC-6AC6CAE3AE32}"/>
              </a:ext>
            </a:extLst>
          </p:cNvPr>
          <p:cNvSpPr>
            <a:spLocks noGrp="1"/>
          </p:cNvSpPr>
          <p:nvPr>
            <p:ph type="sldNum" sz="quarter" idx="40"/>
          </p:nvPr>
        </p:nvSpPr>
        <p:spPr/>
        <p:txBody>
          <a:bodyPr/>
          <a:lstStyle/>
          <a:p>
            <a:pPr>
              <a:defRPr/>
            </a:pPr>
            <a:fld id="{6E117181-2254-4C4E-B84D-C4647DF99217}" type="slidenum">
              <a:rPr lang="en-US" altLang="en-US" smtClean="0"/>
              <a:pPr>
                <a:defRPr/>
              </a:pPr>
              <a:t>87</a:t>
            </a:fld>
            <a:endParaRPr lang="en-US" altLang="en-US" dirty="0"/>
          </a:p>
        </p:txBody>
      </p:sp>
    </p:spTree>
    <p:extLst>
      <p:ext uri="{BB962C8B-B14F-4D97-AF65-F5344CB8AC3E}">
        <p14:creationId xmlns:p14="http://schemas.microsoft.com/office/powerpoint/2010/main" val="288391520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AFA1F32-8CF5-BBE4-A5F7-DF1B1C63FFDE}"/>
              </a:ext>
            </a:extLst>
          </p:cNvPr>
          <p:cNvSpPr>
            <a:spLocks noGrp="1"/>
          </p:cNvSpPr>
          <p:nvPr>
            <p:ph type="sldNum" sz="quarter" idx="40"/>
          </p:nvPr>
        </p:nvSpPr>
        <p:spPr/>
        <p:txBody>
          <a:bodyPr/>
          <a:lstStyle/>
          <a:p>
            <a:pPr>
              <a:defRPr/>
            </a:pPr>
            <a:fld id="{46425072-6E52-45A8-8A7E-A5B11BCA4176}" type="slidenum">
              <a:rPr lang="en-US" altLang="en-US" smtClean="0"/>
              <a:pPr>
                <a:defRPr/>
              </a:pPr>
              <a:t>88</a:t>
            </a:fld>
            <a:endParaRPr lang="en-US" altLang="en-US" dirty="0"/>
          </a:p>
        </p:txBody>
      </p:sp>
      <p:pic>
        <p:nvPicPr>
          <p:cNvPr id="3" name="Picture 2" descr="Miller3">
            <a:extLst>
              <a:ext uri="{FF2B5EF4-FFF2-40B4-BE49-F238E27FC236}">
                <a16:creationId xmlns:a16="http://schemas.microsoft.com/office/drawing/2014/main" id="{CEC727EA-CE1F-ACBC-197B-4FDCE85736A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792" y="20731"/>
            <a:ext cx="9840416" cy="681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6806094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0A7AECC-A688-8DC9-4823-C10363DB3EE7}"/>
              </a:ext>
            </a:extLst>
          </p:cNvPr>
          <p:cNvSpPr>
            <a:spLocks noGrp="1"/>
          </p:cNvSpPr>
          <p:nvPr>
            <p:ph type="sldNum" sz="quarter" idx="40"/>
          </p:nvPr>
        </p:nvSpPr>
        <p:spPr/>
        <p:txBody>
          <a:bodyPr/>
          <a:lstStyle/>
          <a:p>
            <a:pPr>
              <a:defRPr/>
            </a:pPr>
            <a:fld id="{46425072-6E52-45A8-8A7E-A5B11BCA4176}" type="slidenum">
              <a:rPr lang="en-US" altLang="en-US" smtClean="0"/>
              <a:pPr>
                <a:defRPr/>
              </a:pPr>
              <a:t>89</a:t>
            </a:fld>
            <a:endParaRPr lang="en-US" altLang="en-US" dirty="0"/>
          </a:p>
        </p:txBody>
      </p:sp>
      <p:pic>
        <p:nvPicPr>
          <p:cNvPr id="3" name="Picture 2" descr="weld-tab">
            <a:extLst>
              <a:ext uri="{FF2B5EF4-FFF2-40B4-BE49-F238E27FC236}">
                <a16:creationId xmlns:a16="http://schemas.microsoft.com/office/drawing/2014/main" id="{0B2322A7-7EA5-A112-EC5D-0FD34DA0B86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31776" y="65159"/>
            <a:ext cx="10128448" cy="672768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297923217"/>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EB24669B-E280-37CA-B5F7-03124DF2DDDD}"/>
              </a:ext>
            </a:extLst>
          </p:cNvPr>
          <p:cNvSpPr>
            <a:spLocks noGrp="1"/>
          </p:cNvSpPr>
          <p:nvPr>
            <p:ph type="sldNum" sz="quarter" idx="40"/>
          </p:nvPr>
        </p:nvSpPr>
        <p:spPr/>
        <p:txBody>
          <a:bodyPr/>
          <a:lstStyle/>
          <a:p>
            <a:pPr>
              <a:defRPr/>
            </a:pPr>
            <a:fld id="{46425072-6E52-45A8-8A7E-A5B11BCA4176}" type="slidenum">
              <a:rPr lang="en-US" altLang="en-US" smtClean="0"/>
              <a:pPr>
                <a:defRPr/>
              </a:pPr>
              <a:t>9</a:t>
            </a:fld>
            <a:endParaRPr lang="en-US" altLang="en-US" dirty="0"/>
          </a:p>
        </p:txBody>
      </p:sp>
      <p:pic>
        <p:nvPicPr>
          <p:cNvPr id="3" name="Picture 5" descr="DSCN1287">
            <a:extLst>
              <a:ext uri="{FF2B5EF4-FFF2-40B4-BE49-F238E27FC236}">
                <a16:creationId xmlns:a16="http://schemas.microsoft.com/office/drawing/2014/main" id="{A35C4414-FD98-26D4-1B29-35C2F397AAB5}"/>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78022" y="40116"/>
            <a:ext cx="9035956" cy="67777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3703460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74470-6581-0F3B-E184-CF466D4594DE}"/>
              </a:ext>
            </a:extLst>
          </p:cNvPr>
          <p:cNvSpPr>
            <a:spLocks noGrp="1"/>
          </p:cNvSpPr>
          <p:nvPr>
            <p:ph type="sldNum" sz="quarter" idx="40"/>
          </p:nvPr>
        </p:nvSpPr>
        <p:spPr/>
        <p:txBody>
          <a:bodyPr/>
          <a:lstStyle/>
          <a:p>
            <a:pPr>
              <a:defRPr/>
            </a:pPr>
            <a:fld id="{46425072-6E52-45A8-8A7E-A5B11BCA4176}" type="slidenum">
              <a:rPr lang="en-US" altLang="en-US" smtClean="0"/>
              <a:pPr>
                <a:defRPr/>
              </a:pPr>
              <a:t>90</a:t>
            </a:fld>
            <a:endParaRPr lang="en-US" altLang="en-US" dirty="0"/>
          </a:p>
        </p:txBody>
      </p:sp>
      <p:pic>
        <p:nvPicPr>
          <p:cNvPr id="3" name="Picture 2" descr="weld-tab-fracture">
            <a:extLst>
              <a:ext uri="{FF2B5EF4-FFF2-40B4-BE49-F238E27FC236}">
                <a16:creationId xmlns:a16="http://schemas.microsoft.com/office/drawing/2014/main" id="{FB530663-1AEF-AAD0-C23B-48E5910FACC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b="10872"/>
          <a:stretch>
            <a:fillRect/>
          </a:stretch>
        </p:blipFill>
        <p:spPr bwMode="auto">
          <a:xfrm>
            <a:off x="263352" y="91560"/>
            <a:ext cx="10910133" cy="66748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15999664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sz="3300" dirty="0"/>
              <a:t>Causes of Moment Connection Damage in Northridge</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9"/>
            <a:ext cx="10945216" cy="576064"/>
          </a:xfrm>
        </p:spPr>
        <p:txBody>
          <a:bodyPr/>
          <a:lstStyle/>
          <a:p>
            <a:r>
              <a:rPr lang="en-US" b="1" dirty="0">
                <a:latin typeface="+mj-lt"/>
              </a:rPr>
              <a:t>Design Factors</a:t>
            </a: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91</a:t>
            </a:fld>
            <a:endParaRPr lang="en-US" altLang="en-US" dirty="0"/>
          </a:p>
        </p:txBody>
      </p:sp>
      <p:sp>
        <p:nvSpPr>
          <p:cNvPr id="6" name="TextBox 5">
            <a:extLst>
              <a:ext uri="{FF2B5EF4-FFF2-40B4-BE49-F238E27FC236}">
                <a16:creationId xmlns:a16="http://schemas.microsoft.com/office/drawing/2014/main" id="{4F507D8B-F4FF-7701-12B2-99BB02DDFBCC}"/>
              </a:ext>
            </a:extLst>
          </p:cNvPr>
          <p:cNvSpPr txBox="1"/>
          <p:nvPr/>
        </p:nvSpPr>
        <p:spPr>
          <a:xfrm>
            <a:off x="693104" y="2420888"/>
            <a:ext cx="10945215" cy="4031873"/>
          </a:xfrm>
          <a:prstGeom prst="rect">
            <a:avLst/>
          </a:prstGeom>
          <a:noFill/>
        </p:spPr>
        <p:txBody>
          <a:bodyPr wrap="square">
            <a:spAutoFit/>
          </a:bodyPr>
          <a:lstStyle/>
          <a:p>
            <a:pPr>
              <a:spcBef>
                <a:spcPts val="1800"/>
              </a:spcBef>
            </a:pPr>
            <a:r>
              <a:rPr lang="en-US" sz="2800" dirty="0"/>
              <a:t>Stress/Strain Too High at Beam Flange Groove Weld</a:t>
            </a:r>
          </a:p>
          <a:p>
            <a:pPr marL="342900" indent="-342900">
              <a:spcBef>
                <a:spcPts val="1800"/>
              </a:spcBef>
              <a:buFont typeface="Arial" panose="020B0604020202020204" pitchFamily="34" charset="0"/>
              <a:buChar char="•"/>
            </a:pPr>
            <a:r>
              <a:rPr lang="en-US" sz="2800" dirty="0"/>
              <a:t>Inadequate Participation of Beam Web Connection in Transferring Moment and Shear</a:t>
            </a:r>
          </a:p>
          <a:p>
            <a:pPr marL="342900" indent="-342900">
              <a:spcBef>
                <a:spcPts val="1800"/>
              </a:spcBef>
              <a:buFont typeface="Arial" panose="020B0604020202020204" pitchFamily="34" charset="0"/>
              <a:buChar char="•"/>
            </a:pPr>
            <a:r>
              <a:rPr lang="en-US" sz="2800" dirty="0"/>
              <a:t>Effect of Weld Access Hole</a:t>
            </a:r>
          </a:p>
          <a:p>
            <a:pPr marL="342900" indent="-342900">
              <a:spcBef>
                <a:spcPts val="1800"/>
              </a:spcBef>
              <a:buFont typeface="Arial" panose="020B0604020202020204" pitchFamily="34" charset="0"/>
              <a:buChar char="•"/>
            </a:pPr>
            <a:r>
              <a:rPr lang="en-US" sz="2800" dirty="0"/>
              <a:t>Effect of Column Flange Bending</a:t>
            </a:r>
          </a:p>
          <a:p>
            <a:pPr marL="342900" indent="-342900">
              <a:spcBef>
                <a:spcPts val="1800"/>
              </a:spcBef>
              <a:buFont typeface="Arial" panose="020B0604020202020204" pitchFamily="34" charset="0"/>
              <a:buChar char="•"/>
            </a:pPr>
            <a:r>
              <a:rPr lang="en-US" sz="2800" dirty="0"/>
              <a:t>Other Factors</a:t>
            </a:r>
          </a:p>
          <a:p>
            <a:endParaRPr lang="en-US" sz="2800" dirty="0"/>
          </a:p>
        </p:txBody>
      </p:sp>
    </p:spTree>
    <p:extLst>
      <p:ext uri="{BB962C8B-B14F-4D97-AF65-F5344CB8AC3E}">
        <p14:creationId xmlns:p14="http://schemas.microsoft.com/office/powerpoint/2010/main" val="7066823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35A7E656-8484-7862-A203-F244323E27E3}"/>
              </a:ext>
            </a:extLst>
          </p:cNvPr>
          <p:cNvSpPr>
            <a:spLocks noGrp="1"/>
          </p:cNvSpPr>
          <p:nvPr>
            <p:ph type="sldNum" sz="quarter" idx="40"/>
          </p:nvPr>
        </p:nvSpPr>
        <p:spPr/>
        <p:txBody>
          <a:bodyPr/>
          <a:lstStyle/>
          <a:p>
            <a:pPr>
              <a:defRPr/>
            </a:pPr>
            <a:fld id="{46425072-6E52-45A8-8A7E-A5B11BCA4176}" type="slidenum">
              <a:rPr lang="en-US" altLang="en-US" smtClean="0"/>
              <a:pPr>
                <a:defRPr/>
              </a:pPr>
              <a:t>92</a:t>
            </a:fld>
            <a:endParaRPr lang="en-US" altLang="en-US" dirty="0"/>
          </a:p>
        </p:txBody>
      </p:sp>
      <p:sp>
        <p:nvSpPr>
          <p:cNvPr id="3" name="Freeform 2">
            <a:extLst>
              <a:ext uri="{FF2B5EF4-FFF2-40B4-BE49-F238E27FC236}">
                <a16:creationId xmlns:a16="http://schemas.microsoft.com/office/drawing/2014/main" id="{037865C7-F5CC-7B9F-AECC-7E753AB91F6A}"/>
              </a:ext>
            </a:extLst>
          </p:cNvPr>
          <p:cNvSpPr>
            <a:spLocks/>
          </p:cNvSpPr>
          <p:nvPr/>
        </p:nvSpPr>
        <p:spPr bwMode="auto">
          <a:xfrm>
            <a:off x="3770139" y="2783694"/>
            <a:ext cx="4146550" cy="1992312"/>
          </a:xfrm>
          <a:custGeom>
            <a:avLst/>
            <a:gdLst>
              <a:gd name="T0" fmla="*/ 0 w 2939"/>
              <a:gd name="T1" fmla="*/ 4762 h 1255"/>
              <a:gd name="T2" fmla="*/ 131211 w 2939"/>
              <a:gd name="T3" fmla="*/ 14287 h 1255"/>
              <a:gd name="T4" fmla="*/ 156607 w 2939"/>
              <a:gd name="T5" fmla="*/ 46037 h 1255"/>
              <a:gd name="T6" fmla="*/ 152374 w 2939"/>
              <a:gd name="T7" fmla="*/ 85725 h 1255"/>
              <a:gd name="T8" fmla="*/ 94528 w 2939"/>
              <a:gd name="T9" fmla="*/ 106362 h 1255"/>
              <a:gd name="T10" fmla="*/ 18341 w 2939"/>
              <a:gd name="T11" fmla="*/ 111125 h 1255"/>
              <a:gd name="T12" fmla="*/ 0 w 2939"/>
              <a:gd name="T13" fmla="*/ 111125 h 1255"/>
              <a:gd name="T14" fmla="*/ 0 w 2939"/>
              <a:gd name="T15" fmla="*/ 1854200 h 1255"/>
              <a:gd name="T16" fmla="*/ 110048 w 2939"/>
              <a:gd name="T17" fmla="*/ 1854200 h 1255"/>
              <a:gd name="T18" fmla="*/ 191878 w 2939"/>
              <a:gd name="T19" fmla="*/ 1868487 h 1255"/>
              <a:gd name="T20" fmla="*/ 203165 w 2939"/>
              <a:gd name="T21" fmla="*/ 1905000 h 1255"/>
              <a:gd name="T22" fmla="*/ 177770 w 2939"/>
              <a:gd name="T23" fmla="*/ 1935162 h 1255"/>
              <a:gd name="T24" fmla="*/ 126978 w 2939"/>
              <a:gd name="T25" fmla="*/ 1955800 h 1255"/>
              <a:gd name="T26" fmla="*/ 59257 w 2939"/>
              <a:gd name="T27" fmla="*/ 1990725 h 1255"/>
              <a:gd name="T28" fmla="*/ 4145139 w 2939"/>
              <a:gd name="T29" fmla="*/ 1990725 h 1255"/>
              <a:gd name="T30" fmla="*/ 4145139 w 2939"/>
              <a:gd name="T31" fmla="*/ 0 h 1255"/>
              <a:gd name="T32" fmla="*/ 0 w 2939"/>
              <a:gd name="T33" fmla="*/ 0 h 1255"/>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0" t="0" r="r" b="b"/>
            <a:pathLst>
              <a:path w="2939" h="1255">
                <a:moveTo>
                  <a:pt x="0" y="3"/>
                </a:moveTo>
                <a:lnTo>
                  <a:pt x="93" y="9"/>
                </a:lnTo>
                <a:lnTo>
                  <a:pt x="111" y="29"/>
                </a:lnTo>
                <a:lnTo>
                  <a:pt x="108" y="54"/>
                </a:lnTo>
                <a:lnTo>
                  <a:pt x="67" y="67"/>
                </a:lnTo>
                <a:lnTo>
                  <a:pt x="13" y="70"/>
                </a:lnTo>
                <a:lnTo>
                  <a:pt x="0" y="70"/>
                </a:lnTo>
                <a:lnTo>
                  <a:pt x="0" y="1168"/>
                </a:lnTo>
                <a:lnTo>
                  <a:pt x="78" y="1168"/>
                </a:lnTo>
                <a:lnTo>
                  <a:pt x="136" y="1177"/>
                </a:lnTo>
                <a:lnTo>
                  <a:pt x="144" y="1200"/>
                </a:lnTo>
                <a:lnTo>
                  <a:pt x="126" y="1219"/>
                </a:lnTo>
                <a:lnTo>
                  <a:pt x="90" y="1232"/>
                </a:lnTo>
                <a:lnTo>
                  <a:pt x="42" y="1254"/>
                </a:lnTo>
                <a:lnTo>
                  <a:pt x="2938" y="1254"/>
                </a:lnTo>
                <a:lnTo>
                  <a:pt x="2938" y="0"/>
                </a:lnTo>
                <a:lnTo>
                  <a:pt x="0" y="0"/>
                </a:lnTo>
              </a:path>
            </a:pathLst>
          </a:custGeom>
          <a:solidFill>
            <a:srgbClr val="EAEAEA"/>
          </a:solidFill>
          <a:ln w="25400" cap="rnd" cmpd="sng">
            <a:solidFill>
              <a:schemeClr val="tx1"/>
            </a:solidFill>
            <a:prstDash val="solid"/>
            <a:round/>
            <a:headEnd type="none" w="sm" len="sm"/>
            <a:tailEnd type="none" w="sm" len="sm"/>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4" name="Freeform 3">
            <a:extLst>
              <a:ext uri="{FF2B5EF4-FFF2-40B4-BE49-F238E27FC236}">
                <a16:creationId xmlns:a16="http://schemas.microsoft.com/office/drawing/2014/main" id="{BCC332E1-7706-D6E6-E251-4AC3890A7ED6}"/>
              </a:ext>
            </a:extLst>
          </p:cNvPr>
          <p:cNvSpPr>
            <a:spLocks/>
          </p:cNvSpPr>
          <p:nvPr/>
        </p:nvSpPr>
        <p:spPr bwMode="auto">
          <a:xfrm>
            <a:off x="3652664" y="2636056"/>
            <a:ext cx="4268788" cy="153988"/>
          </a:xfrm>
          <a:custGeom>
            <a:avLst/>
            <a:gdLst>
              <a:gd name="T0" fmla="*/ 4267377 w 3025"/>
              <a:gd name="T1" fmla="*/ 0 h 97"/>
              <a:gd name="T2" fmla="*/ 152406 w 3025"/>
              <a:gd name="T3" fmla="*/ 0 h 97"/>
              <a:gd name="T4" fmla="*/ 0 w 3025"/>
              <a:gd name="T5" fmla="*/ 152400 h 97"/>
              <a:gd name="T6" fmla="*/ 4267377 w 3025"/>
              <a:gd name="T7" fmla="*/ 152400 h 97"/>
              <a:gd name="T8" fmla="*/ 4267377 w 3025"/>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5" h="97">
                <a:moveTo>
                  <a:pt x="3024" y="0"/>
                </a:moveTo>
                <a:lnTo>
                  <a:pt x="108" y="0"/>
                </a:lnTo>
                <a:lnTo>
                  <a:pt x="0" y="96"/>
                </a:lnTo>
                <a:lnTo>
                  <a:pt x="3024" y="96"/>
                </a:lnTo>
                <a:lnTo>
                  <a:pt x="3024" y="0"/>
                </a:lnTo>
              </a:path>
            </a:pathLst>
          </a:custGeom>
          <a:solidFill>
            <a:srgbClr val="DDDDDD"/>
          </a:solidFill>
          <a:ln w="254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5" name="Freeform 4">
            <a:extLst>
              <a:ext uri="{FF2B5EF4-FFF2-40B4-BE49-F238E27FC236}">
                <a16:creationId xmlns:a16="http://schemas.microsoft.com/office/drawing/2014/main" id="{A1A66289-E5E5-79DD-3CD7-5AB1AAEB6981}"/>
              </a:ext>
            </a:extLst>
          </p:cNvPr>
          <p:cNvSpPr>
            <a:spLocks/>
          </p:cNvSpPr>
          <p:nvPr/>
        </p:nvSpPr>
        <p:spPr bwMode="auto">
          <a:xfrm>
            <a:off x="3652664" y="4769656"/>
            <a:ext cx="4268788" cy="153988"/>
          </a:xfrm>
          <a:custGeom>
            <a:avLst/>
            <a:gdLst>
              <a:gd name="T0" fmla="*/ 4267377 w 3025"/>
              <a:gd name="T1" fmla="*/ 0 h 97"/>
              <a:gd name="T2" fmla="*/ 152406 w 3025"/>
              <a:gd name="T3" fmla="*/ 0 h 97"/>
              <a:gd name="T4" fmla="*/ 0 w 3025"/>
              <a:gd name="T5" fmla="*/ 152400 h 97"/>
              <a:gd name="T6" fmla="*/ 4267377 w 3025"/>
              <a:gd name="T7" fmla="*/ 152400 h 97"/>
              <a:gd name="T8" fmla="*/ 4267377 w 3025"/>
              <a:gd name="T9" fmla="*/ 0 h 9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25" h="97">
                <a:moveTo>
                  <a:pt x="3024" y="0"/>
                </a:moveTo>
                <a:lnTo>
                  <a:pt x="108" y="0"/>
                </a:lnTo>
                <a:lnTo>
                  <a:pt x="0" y="96"/>
                </a:lnTo>
                <a:lnTo>
                  <a:pt x="3024" y="96"/>
                </a:lnTo>
                <a:lnTo>
                  <a:pt x="3024" y="0"/>
                </a:lnTo>
              </a:path>
            </a:pathLst>
          </a:custGeom>
          <a:solidFill>
            <a:srgbClr val="DDDDDD"/>
          </a:solidFill>
          <a:ln w="25400" cap="rnd" cmpd="sng">
            <a:solidFill>
              <a:schemeClr val="tx1"/>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a:p>
        </p:txBody>
      </p:sp>
      <p:sp>
        <p:nvSpPr>
          <p:cNvPr id="6" name="Line 5">
            <a:extLst>
              <a:ext uri="{FF2B5EF4-FFF2-40B4-BE49-F238E27FC236}">
                <a16:creationId xmlns:a16="http://schemas.microsoft.com/office/drawing/2014/main" id="{ACB0DB67-F01C-F1A1-435A-6676A20E4171}"/>
              </a:ext>
            </a:extLst>
          </p:cNvPr>
          <p:cNvSpPr>
            <a:spLocks noChangeShapeType="1"/>
          </p:cNvSpPr>
          <p:nvPr/>
        </p:nvSpPr>
        <p:spPr bwMode="auto">
          <a:xfrm>
            <a:off x="4871864" y="3626656"/>
            <a:ext cx="3200400"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 name="Arc 6">
            <a:extLst>
              <a:ext uri="{FF2B5EF4-FFF2-40B4-BE49-F238E27FC236}">
                <a16:creationId xmlns:a16="http://schemas.microsoft.com/office/drawing/2014/main" id="{083812EB-96E7-98F2-9F67-04AB16311406}"/>
              </a:ext>
            </a:extLst>
          </p:cNvPr>
          <p:cNvSpPr>
            <a:spLocks/>
          </p:cNvSpPr>
          <p:nvPr/>
        </p:nvSpPr>
        <p:spPr bwMode="auto">
          <a:xfrm>
            <a:off x="4416252" y="3321856"/>
            <a:ext cx="457200" cy="304800"/>
          </a:xfrm>
          <a:custGeom>
            <a:avLst/>
            <a:gdLst>
              <a:gd name="T0" fmla="*/ 457200 w 21600"/>
              <a:gd name="T1" fmla="*/ 304800 h 21600"/>
              <a:gd name="T2" fmla="*/ 0 w 21600"/>
              <a:gd name="T3" fmla="*/ 0 h 21600"/>
              <a:gd name="T4" fmla="*/ 4572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 name="Arc 7">
            <a:extLst>
              <a:ext uri="{FF2B5EF4-FFF2-40B4-BE49-F238E27FC236}">
                <a16:creationId xmlns:a16="http://schemas.microsoft.com/office/drawing/2014/main" id="{28191123-C001-97E8-6389-3C8161AA8689}"/>
              </a:ext>
            </a:extLst>
          </p:cNvPr>
          <p:cNvSpPr>
            <a:spLocks/>
          </p:cNvSpPr>
          <p:nvPr/>
        </p:nvSpPr>
        <p:spPr bwMode="auto">
          <a:xfrm>
            <a:off x="3500264" y="2790044"/>
            <a:ext cx="915988" cy="533400"/>
          </a:xfrm>
          <a:custGeom>
            <a:avLst/>
            <a:gdLst>
              <a:gd name="T0" fmla="*/ 0 w 21633"/>
              <a:gd name="T1" fmla="*/ 0 h 21600"/>
              <a:gd name="T2" fmla="*/ 915988 w 21633"/>
              <a:gd name="T3" fmla="*/ 533400 h 21600"/>
              <a:gd name="T4" fmla="*/ 1397 w 21633"/>
              <a:gd name="T5" fmla="*/ 533400 h 21600"/>
              <a:gd name="T6" fmla="*/ 0 60000 65536"/>
              <a:gd name="T7" fmla="*/ 0 60000 65536"/>
              <a:gd name="T8" fmla="*/ 0 60000 65536"/>
            </a:gdLst>
            <a:ahLst/>
            <a:cxnLst>
              <a:cxn ang="T6">
                <a:pos x="T0" y="T1"/>
              </a:cxn>
              <a:cxn ang="T7">
                <a:pos x="T2" y="T3"/>
              </a:cxn>
              <a:cxn ang="T8">
                <a:pos x="T4" y="T5"/>
              </a:cxn>
            </a:cxnLst>
            <a:rect l="0" t="0" r="r" b="b"/>
            <a:pathLst>
              <a:path w="21633" h="21600" fill="none" extrusionOk="0">
                <a:moveTo>
                  <a:pt x="0" y="0"/>
                </a:moveTo>
                <a:cubicBezTo>
                  <a:pt x="11" y="0"/>
                  <a:pt x="22" y="-1"/>
                  <a:pt x="33" y="0"/>
                </a:cubicBezTo>
                <a:cubicBezTo>
                  <a:pt x="11962" y="0"/>
                  <a:pt x="21633" y="9670"/>
                  <a:pt x="21633" y="21600"/>
                </a:cubicBezTo>
              </a:path>
              <a:path w="21633" h="21600" stroke="0" extrusionOk="0">
                <a:moveTo>
                  <a:pt x="0" y="0"/>
                </a:moveTo>
                <a:cubicBezTo>
                  <a:pt x="11" y="0"/>
                  <a:pt x="22" y="-1"/>
                  <a:pt x="33" y="0"/>
                </a:cubicBezTo>
                <a:cubicBezTo>
                  <a:pt x="11962" y="0"/>
                  <a:pt x="21633" y="9670"/>
                  <a:pt x="21633" y="21600"/>
                </a:cubicBezTo>
                <a:lnTo>
                  <a:pt x="33"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9" name="Group 8">
            <a:extLst>
              <a:ext uri="{FF2B5EF4-FFF2-40B4-BE49-F238E27FC236}">
                <a16:creationId xmlns:a16="http://schemas.microsoft.com/office/drawing/2014/main" id="{5D0160FF-4CF8-5C12-7EB9-32F6C6BB1A33}"/>
              </a:ext>
            </a:extLst>
          </p:cNvPr>
          <p:cNvGrpSpPr>
            <a:grpSpLocks/>
          </p:cNvGrpSpPr>
          <p:nvPr/>
        </p:nvGrpSpPr>
        <p:grpSpPr bwMode="auto">
          <a:xfrm>
            <a:off x="3498677" y="2713844"/>
            <a:ext cx="4573587" cy="760412"/>
            <a:chOff x="1358" y="1585"/>
            <a:chExt cx="3241" cy="479"/>
          </a:xfrm>
        </p:grpSpPr>
        <p:sp>
          <p:nvSpPr>
            <p:cNvPr id="10" name="Line 9">
              <a:extLst>
                <a:ext uri="{FF2B5EF4-FFF2-40B4-BE49-F238E27FC236}">
                  <a16:creationId xmlns:a16="http://schemas.microsoft.com/office/drawing/2014/main" id="{E8B558BB-4F3F-0D1B-B33A-462EB37E99E4}"/>
                </a:ext>
              </a:extLst>
            </p:cNvPr>
            <p:cNvSpPr>
              <a:spLocks noChangeShapeType="1"/>
            </p:cNvSpPr>
            <p:nvPr/>
          </p:nvSpPr>
          <p:spPr bwMode="auto">
            <a:xfrm>
              <a:off x="2331" y="2064"/>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1" name="Arc 10">
              <a:extLst>
                <a:ext uri="{FF2B5EF4-FFF2-40B4-BE49-F238E27FC236}">
                  <a16:creationId xmlns:a16="http://schemas.microsoft.com/office/drawing/2014/main" id="{13D6828E-A38F-8D5D-E345-7325EF4EA154}"/>
                </a:ext>
              </a:extLst>
            </p:cNvPr>
            <p:cNvSpPr>
              <a:spLocks/>
            </p:cNvSpPr>
            <p:nvPr/>
          </p:nvSpPr>
          <p:spPr bwMode="auto">
            <a:xfrm>
              <a:off x="2116" y="1920"/>
              <a:ext cx="216" cy="144"/>
            </a:xfrm>
            <a:custGeom>
              <a:avLst/>
              <a:gdLst>
                <a:gd name="T0" fmla="*/ 216 w 21600"/>
                <a:gd name="T1" fmla="*/ 144 h 21600"/>
                <a:gd name="T2" fmla="*/ 0 w 21600"/>
                <a:gd name="T3" fmla="*/ 0 h 21600"/>
                <a:gd name="T4" fmla="*/ 21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 name="Arc 11">
              <a:extLst>
                <a:ext uri="{FF2B5EF4-FFF2-40B4-BE49-F238E27FC236}">
                  <a16:creationId xmlns:a16="http://schemas.microsoft.com/office/drawing/2014/main" id="{749C5FEA-5CCC-24B0-7E62-02FDD6C92EAD}"/>
                </a:ext>
              </a:extLst>
            </p:cNvPr>
            <p:cNvSpPr>
              <a:spLocks/>
            </p:cNvSpPr>
            <p:nvPr/>
          </p:nvSpPr>
          <p:spPr bwMode="auto">
            <a:xfrm>
              <a:off x="1358" y="1585"/>
              <a:ext cx="757" cy="336"/>
            </a:xfrm>
            <a:custGeom>
              <a:avLst/>
              <a:gdLst>
                <a:gd name="T0" fmla="*/ 0 w 21629"/>
                <a:gd name="T1" fmla="*/ 0 h 21600"/>
                <a:gd name="T2" fmla="*/ 757 w 21629"/>
                <a:gd name="T3" fmla="*/ 336 h 21600"/>
                <a:gd name="T4" fmla="*/ 1 w 21629"/>
                <a:gd name="T5" fmla="*/ 336 h 21600"/>
                <a:gd name="T6" fmla="*/ 0 60000 65536"/>
                <a:gd name="T7" fmla="*/ 0 60000 65536"/>
                <a:gd name="T8" fmla="*/ 0 60000 65536"/>
              </a:gdLst>
              <a:ahLst/>
              <a:cxnLst>
                <a:cxn ang="T6">
                  <a:pos x="T0" y="T1"/>
                </a:cxn>
                <a:cxn ang="T7">
                  <a:pos x="T2" y="T3"/>
                </a:cxn>
                <a:cxn ang="T8">
                  <a:pos x="T4" y="T5"/>
                </a:cxn>
              </a:cxnLst>
              <a:rect l="0" t="0" r="r" b="b"/>
              <a:pathLst>
                <a:path w="21629" h="21600" fill="none" extrusionOk="0">
                  <a:moveTo>
                    <a:pt x="0" y="0"/>
                  </a:moveTo>
                  <a:cubicBezTo>
                    <a:pt x="9" y="0"/>
                    <a:pt x="19" y="-1"/>
                    <a:pt x="29" y="0"/>
                  </a:cubicBezTo>
                  <a:cubicBezTo>
                    <a:pt x="11958" y="0"/>
                    <a:pt x="21629" y="9670"/>
                    <a:pt x="21629" y="21600"/>
                  </a:cubicBezTo>
                </a:path>
                <a:path w="21629" h="21600" stroke="0" extrusionOk="0">
                  <a:moveTo>
                    <a:pt x="0" y="0"/>
                  </a:moveTo>
                  <a:cubicBezTo>
                    <a:pt x="9" y="0"/>
                    <a:pt x="19" y="-1"/>
                    <a:pt x="29" y="0"/>
                  </a:cubicBezTo>
                  <a:cubicBezTo>
                    <a:pt x="11958" y="0"/>
                    <a:pt x="21629" y="9670"/>
                    <a:pt x="21629" y="21600"/>
                  </a:cubicBezTo>
                  <a:lnTo>
                    <a:pt x="29"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3" name="Group 12">
            <a:extLst>
              <a:ext uri="{FF2B5EF4-FFF2-40B4-BE49-F238E27FC236}">
                <a16:creationId xmlns:a16="http://schemas.microsoft.com/office/drawing/2014/main" id="{B818DA38-84D2-81DA-7FD2-C0265959BA87}"/>
              </a:ext>
            </a:extLst>
          </p:cNvPr>
          <p:cNvGrpSpPr>
            <a:grpSpLocks/>
          </p:cNvGrpSpPr>
          <p:nvPr/>
        </p:nvGrpSpPr>
        <p:grpSpPr bwMode="auto">
          <a:xfrm>
            <a:off x="3498677" y="2637644"/>
            <a:ext cx="4573587" cy="684212"/>
            <a:chOff x="1358" y="1537"/>
            <a:chExt cx="3241" cy="431"/>
          </a:xfrm>
        </p:grpSpPr>
        <p:sp>
          <p:nvSpPr>
            <p:cNvPr id="14" name="Line 13">
              <a:extLst>
                <a:ext uri="{FF2B5EF4-FFF2-40B4-BE49-F238E27FC236}">
                  <a16:creationId xmlns:a16="http://schemas.microsoft.com/office/drawing/2014/main" id="{30136D3D-AD6C-B158-C099-036BC04EE064}"/>
                </a:ext>
              </a:extLst>
            </p:cNvPr>
            <p:cNvSpPr>
              <a:spLocks noChangeShapeType="1"/>
            </p:cNvSpPr>
            <p:nvPr/>
          </p:nvSpPr>
          <p:spPr bwMode="auto">
            <a:xfrm>
              <a:off x="2331" y="1968"/>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5" name="Arc 14">
              <a:extLst>
                <a:ext uri="{FF2B5EF4-FFF2-40B4-BE49-F238E27FC236}">
                  <a16:creationId xmlns:a16="http://schemas.microsoft.com/office/drawing/2014/main" id="{076C677A-6739-B6F8-5319-C39C1D5FDC9F}"/>
                </a:ext>
              </a:extLst>
            </p:cNvPr>
            <p:cNvSpPr>
              <a:spLocks/>
            </p:cNvSpPr>
            <p:nvPr/>
          </p:nvSpPr>
          <p:spPr bwMode="auto">
            <a:xfrm>
              <a:off x="2170" y="1824"/>
              <a:ext cx="162" cy="144"/>
            </a:xfrm>
            <a:custGeom>
              <a:avLst/>
              <a:gdLst>
                <a:gd name="T0" fmla="*/ 162 w 21600"/>
                <a:gd name="T1" fmla="*/ 144 h 21600"/>
                <a:gd name="T2" fmla="*/ 0 w 21600"/>
                <a:gd name="T3" fmla="*/ 0 h 21600"/>
                <a:gd name="T4" fmla="*/ 162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6" name="Arc 15">
              <a:extLst>
                <a:ext uri="{FF2B5EF4-FFF2-40B4-BE49-F238E27FC236}">
                  <a16:creationId xmlns:a16="http://schemas.microsoft.com/office/drawing/2014/main" id="{2E66AC22-A252-DBA1-A9B1-12B2FE84CD7F}"/>
                </a:ext>
              </a:extLst>
            </p:cNvPr>
            <p:cNvSpPr>
              <a:spLocks/>
            </p:cNvSpPr>
            <p:nvPr/>
          </p:nvSpPr>
          <p:spPr bwMode="auto">
            <a:xfrm>
              <a:off x="1358" y="1537"/>
              <a:ext cx="811" cy="288"/>
            </a:xfrm>
            <a:custGeom>
              <a:avLst/>
              <a:gdLst>
                <a:gd name="T0" fmla="*/ 0 w 21627"/>
                <a:gd name="T1" fmla="*/ 0 h 21600"/>
                <a:gd name="T2" fmla="*/ 811 w 21627"/>
                <a:gd name="T3" fmla="*/ 288 h 21600"/>
                <a:gd name="T4" fmla="*/ 1 w 21627"/>
                <a:gd name="T5" fmla="*/ 288 h 21600"/>
                <a:gd name="T6" fmla="*/ 0 60000 65536"/>
                <a:gd name="T7" fmla="*/ 0 60000 65536"/>
                <a:gd name="T8" fmla="*/ 0 60000 65536"/>
              </a:gdLst>
              <a:ahLst/>
              <a:cxnLst>
                <a:cxn ang="T6">
                  <a:pos x="T0" y="T1"/>
                </a:cxn>
                <a:cxn ang="T7">
                  <a:pos x="T2" y="T3"/>
                </a:cxn>
                <a:cxn ang="T8">
                  <a:pos x="T4" y="T5"/>
                </a:cxn>
              </a:cxnLst>
              <a:rect l="0" t="0" r="r" b="b"/>
              <a:pathLst>
                <a:path w="21627" h="21600" fill="none" extrusionOk="0">
                  <a:moveTo>
                    <a:pt x="0" y="0"/>
                  </a:moveTo>
                  <a:cubicBezTo>
                    <a:pt x="9" y="0"/>
                    <a:pt x="18" y="-1"/>
                    <a:pt x="27" y="0"/>
                  </a:cubicBezTo>
                  <a:cubicBezTo>
                    <a:pt x="11956" y="0"/>
                    <a:pt x="21627" y="9670"/>
                    <a:pt x="21627" y="21600"/>
                  </a:cubicBezTo>
                </a:path>
                <a:path w="21627" h="21600" stroke="0" extrusionOk="0">
                  <a:moveTo>
                    <a:pt x="0" y="0"/>
                  </a:moveTo>
                  <a:cubicBezTo>
                    <a:pt x="9" y="0"/>
                    <a:pt x="18" y="-1"/>
                    <a:pt x="27" y="0"/>
                  </a:cubicBezTo>
                  <a:cubicBezTo>
                    <a:pt x="11956" y="0"/>
                    <a:pt x="21627" y="9670"/>
                    <a:pt x="21627" y="21600"/>
                  </a:cubicBezTo>
                  <a:lnTo>
                    <a:pt x="27"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17" name="Group 16">
            <a:extLst>
              <a:ext uri="{FF2B5EF4-FFF2-40B4-BE49-F238E27FC236}">
                <a16:creationId xmlns:a16="http://schemas.microsoft.com/office/drawing/2014/main" id="{B3E912E1-CF77-AE1F-7F48-C7505F437BE8}"/>
              </a:ext>
            </a:extLst>
          </p:cNvPr>
          <p:cNvGrpSpPr>
            <a:grpSpLocks/>
          </p:cNvGrpSpPr>
          <p:nvPr/>
        </p:nvGrpSpPr>
        <p:grpSpPr bwMode="auto">
          <a:xfrm>
            <a:off x="3500264" y="2637644"/>
            <a:ext cx="4572000" cy="531812"/>
            <a:chOff x="1359" y="1537"/>
            <a:chExt cx="3240" cy="335"/>
          </a:xfrm>
        </p:grpSpPr>
        <p:sp>
          <p:nvSpPr>
            <p:cNvPr id="18" name="Line 17">
              <a:extLst>
                <a:ext uri="{FF2B5EF4-FFF2-40B4-BE49-F238E27FC236}">
                  <a16:creationId xmlns:a16="http://schemas.microsoft.com/office/drawing/2014/main" id="{AD1C085C-AC19-7FFC-DFFA-BDC77F0006F0}"/>
                </a:ext>
              </a:extLst>
            </p:cNvPr>
            <p:cNvSpPr>
              <a:spLocks noChangeShapeType="1"/>
            </p:cNvSpPr>
            <p:nvPr/>
          </p:nvSpPr>
          <p:spPr bwMode="auto">
            <a:xfrm>
              <a:off x="2331" y="1872"/>
              <a:ext cx="226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9" name="Arc 18">
              <a:extLst>
                <a:ext uri="{FF2B5EF4-FFF2-40B4-BE49-F238E27FC236}">
                  <a16:creationId xmlns:a16="http://schemas.microsoft.com/office/drawing/2014/main" id="{38D87C4D-7C91-9317-5DC2-BE87184A3048}"/>
                </a:ext>
              </a:extLst>
            </p:cNvPr>
            <p:cNvSpPr>
              <a:spLocks/>
            </p:cNvSpPr>
            <p:nvPr/>
          </p:nvSpPr>
          <p:spPr bwMode="auto">
            <a:xfrm>
              <a:off x="1359" y="1537"/>
              <a:ext cx="865" cy="192"/>
            </a:xfrm>
            <a:custGeom>
              <a:avLst/>
              <a:gdLst>
                <a:gd name="T0" fmla="*/ 0 w 21625"/>
                <a:gd name="T1" fmla="*/ 0 h 21600"/>
                <a:gd name="T2" fmla="*/ 865 w 21625"/>
                <a:gd name="T3" fmla="*/ 192 h 21600"/>
                <a:gd name="T4" fmla="*/ 1 w 21625"/>
                <a:gd name="T5" fmla="*/ 192 h 21600"/>
                <a:gd name="T6" fmla="*/ 0 60000 65536"/>
                <a:gd name="T7" fmla="*/ 0 60000 65536"/>
                <a:gd name="T8" fmla="*/ 0 60000 65536"/>
              </a:gdLst>
              <a:ahLst/>
              <a:cxnLst>
                <a:cxn ang="T6">
                  <a:pos x="T0" y="T1"/>
                </a:cxn>
                <a:cxn ang="T7">
                  <a:pos x="T2" y="T3"/>
                </a:cxn>
                <a:cxn ang="T8">
                  <a:pos x="T4" y="T5"/>
                </a:cxn>
              </a:cxnLst>
              <a:rect l="0" t="0" r="r" b="b"/>
              <a:pathLst>
                <a:path w="21625" h="21600" fill="none" extrusionOk="0">
                  <a:moveTo>
                    <a:pt x="0" y="0"/>
                  </a:moveTo>
                  <a:cubicBezTo>
                    <a:pt x="8" y="0"/>
                    <a:pt x="16" y="-1"/>
                    <a:pt x="25" y="0"/>
                  </a:cubicBezTo>
                  <a:cubicBezTo>
                    <a:pt x="11954" y="0"/>
                    <a:pt x="21625" y="9670"/>
                    <a:pt x="21625" y="21600"/>
                  </a:cubicBezTo>
                </a:path>
                <a:path w="21625" h="21600" stroke="0" extrusionOk="0">
                  <a:moveTo>
                    <a:pt x="0" y="0"/>
                  </a:moveTo>
                  <a:cubicBezTo>
                    <a:pt x="8" y="0"/>
                    <a:pt x="16" y="-1"/>
                    <a:pt x="25" y="0"/>
                  </a:cubicBezTo>
                  <a:cubicBezTo>
                    <a:pt x="11954" y="0"/>
                    <a:pt x="21625" y="9670"/>
                    <a:pt x="21625" y="21600"/>
                  </a:cubicBezTo>
                  <a:lnTo>
                    <a:pt x="25"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0" name="Arc 19">
              <a:extLst>
                <a:ext uri="{FF2B5EF4-FFF2-40B4-BE49-F238E27FC236}">
                  <a16:creationId xmlns:a16="http://schemas.microsoft.com/office/drawing/2014/main" id="{660CFB92-1849-9A20-1912-669B25EAF3EE}"/>
                </a:ext>
              </a:extLst>
            </p:cNvPr>
            <p:cNvSpPr>
              <a:spLocks/>
            </p:cNvSpPr>
            <p:nvPr/>
          </p:nvSpPr>
          <p:spPr bwMode="auto">
            <a:xfrm>
              <a:off x="2224" y="1728"/>
              <a:ext cx="108" cy="144"/>
            </a:xfrm>
            <a:custGeom>
              <a:avLst/>
              <a:gdLst>
                <a:gd name="T0" fmla="*/ 108 w 21600"/>
                <a:gd name="T1" fmla="*/ 144 h 21600"/>
                <a:gd name="T2" fmla="*/ 0 w 21600"/>
                <a:gd name="T3" fmla="*/ 0 h 21600"/>
                <a:gd name="T4" fmla="*/ 108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1" name="Group 20">
            <a:extLst>
              <a:ext uri="{FF2B5EF4-FFF2-40B4-BE49-F238E27FC236}">
                <a16:creationId xmlns:a16="http://schemas.microsoft.com/office/drawing/2014/main" id="{2E30EE98-39AC-04A5-D55B-AAE2AC016BD3}"/>
              </a:ext>
            </a:extLst>
          </p:cNvPr>
          <p:cNvGrpSpPr>
            <a:grpSpLocks/>
          </p:cNvGrpSpPr>
          <p:nvPr/>
        </p:nvGrpSpPr>
        <p:grpSpPr bwMode="auto">
          <a:xfrm>
            <a:off x="3498677" y="2637644"/>
            <a:ext cx="4573587" cy="379412"/>
            <a:chOff x="1358" y="1537"/>
            <a:chExt cx="3241" cy="239"/>
          </a:xfrm>
        </p:grpSpPr>
        <p:sp>
          <p:nvSpPr>
            <p:cNvPr id="22" name="Line 21">
              <a:extLst>
                <a:ext uri="{FF2B5EF4-FFF2-40B4-BE49-F238E27FC236}">
                  <a16:creationId xmlns:a16="http://schemas.microsoft.com/office/drawing/2014/main" id="{0F19CACB-FC16-A5AD-535C-E78ADF53941D}"/>
                </a:ext>
              </a:extLst>
            </p:cNvPr>
            <p:cNvSpPr>
              <a:spLocks noChangeShapeType="1"/>
            </p:cNvSpPr>
            <p:nvPr/>
          </p:nvSpPr>
          <p:spPr bwMode="auto">
            <a:xfrm>
              <a:off x="2439" y="1776"/>
              <a:ext cx="2160"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3" name="Arc 22">
              <a:extLst>
                <a:ext uri="{FF2B5EF4-FFF2-40B4-BE49-F238E27FC236}">
                  <a16:creationId xmlns:a16="http://schemas.microsoft.com/office/drawing/2014/main" id="{C6841F52-32D3-2FEF-C503-A0049C264102}"/>
                </a:ext>
              </a:extLst>
            </p:cNvPr>
            <p:cNvSpPr>
              <a:spLocks/>
            </p:cNvSpPr>
            <p:nvPr/>
          </p:nvSpPr>
          <p:spPr bwMode="auto">
            <a:xfrm>
              <a:off x="1358" y="1537"/>
              <a:ext cx="919" cy="144"/>
            </a:xfrm>
            <a:custGeom>
              <a:avLst/>
              <a:gdLst>
                <a:gd name="T0" fmla="*/ 0 w 21624"/>
                <a:gd name="T1" fmla="*/ 0 h 21600"/>
                <a:gd name="T2" fmla="*/ 919 w 21624"/>
                <a:gd name="T3" fmla="*/ 144 h 21600"/>
                <a:gd name="T4" fmla="*/ 1 w 21624"/>
                <a:gd name="T5" fmla="*/ 144 h 21600"/>
                <a:gd name="T6" fmla="*/ 0 60000 65536"/>
                <a:gd name="T7" fmla="*/ 0 60000 65536"/>
                <a:gd name="T8" fmla="*/ 0 60000 65536"/>
              </a:gdLst>
              <a:ahLst/>
              <a:cxnLst>
                <a:cxn ang="T6">
                  <a:pos x="T0" y="T1"/>
                </a:cxn>
                <a:cxn ang="T7">
                  <a:pos x="T2" y="T3"/>
                </a:cxn>
                <a:cxn ang="T8">
                  <a:pos x="T4" y="T5"/>
                </a:cxn>
              </a:cxnLst>
              <a:rect l="0" t="0" r="r" b="b"/>
              <a:pathLst>
                <a:path w="21624" h="21600" fill="none" extrusionOk="0">
                  <a:moveTo>
                    <a:pt x="0" y="0"/>
                  </a:moveTo>
                  <a:cubicBezTo>
                    <a:pt x="8" y="0"/>
                    <a:pt x="16" y="-1"/>
                    <a:pt x="24" y="0"/>
                  </a:cubicBezTo>
                  <a:cubicBezTo>
                    <a:pt x="11953" y="0"/>
                    <a:pt x="21624" y="9670"/>
                    <a:pt x="21624" y="21600"/>
                  </a:cubicBezTo>
                </a:path>
                <a:path w="21624" h="21600" stroke="0" extrusionOk="0">
                  <a:moveTo>
                    <a:pt x="0" y="0"/>
                  </a:moveTo>
                  <a:cubicBezTo>
                    <a:pt x="8" y="0"/>
                    <a:pt x="16" y="-1"/>
                    <a:pt x="24" y="0"/>
                  </a:cubicBezTo>
                  <a:cubicBezTo>
                    <a:pt x="11953" y="0"/>
                    <a:pt x="21624" y="9670"/>
                    <a:pt x="21624" y="21600"/>
                  </a:cubicBezTo>
                  <a:lnTo>
                    <a:pt x="24"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4" name="Arc 23">
              <a:extLst>
                <a:ext uri="{FF2B5EF4-FFF2-40B4-BE49-F238E27FC236}">
                  <a16:creationId xmlns:a16="http://schemas.microsoft.com/office/drawing/2014/main" id="{98DEA247-AFDE-9875-CBF3-B565C7497CBE}"/>
                </a:ext>
              </a:extLst>
            </p:cNvPr>
            <p:cNvSpPr>
              <a:spLocks/>
            </p:cNvSpPr>
            <p:nvPr/>
          </p:nvSpPr>
          <p:spPr bwMode="auto">
            <a:xfrm>
              <a:off x="2278" y="1680"/>
              <a:ext cx="162" cy="96"/>
            </a:xfrm>
            <a:custGeom>
              <a:avLst/>
              <a:gdLst>
                <a:gd name="T0" fmla="*/ 162 w 21600"/>
                <a:gd name="T1" fmla="*/ 96 h 21600"/>
                <a:gd name="T2" fmla="*/ 0 w 21600"/>
                <a:gd name="T3" fmla="*/ 0 h 21600"/>
                <a:gd name="T4" fmla="*/ 162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25" name="Group 24">
            <a:extLst>
              <a:ext uri="{FF2B5EF4-FFF2-40B4-BE49-F238E27FC236}">
                <a16:creationId xmlns:a16="http://schemas.microsoft.com/office/drawing/2014/main" id="{140CC114-2F52-350D-B502-A0C578C7425A}"/>
              </a:ext>
            </a:extLst>
          </p:cNvPr>
          <p:cNvGrpSpPr>
            <a:grpSpLocks/>
          </p:cNvGrpSpPr>
          <p:nvPr/>
        </p:nvGrpSpPr>
        <p:grpSpPr bwMode="auto">
          <a:xfrm>
            <a:off x="3500264" y="2637644"/>
            <a:ext cx="4572000" cy="227012"/>
            <a:chOff x="1359" y="1537"/>
            <a:chExt cx="3240" cy="143"/>
          </a:xfrm>
        </p:grpSpPr>
        <p:sp>
          <p:nvSpPr>
            <p:cNvPr id="26" name="Line 25">
              <a:extLst>
                <a:ext uri="{FF2B5EF4-FFF2-40B4-BE49-F238E27FC236}">
                  <a16:creationId xmlns:a16="http://schemas.microsoft.com/office/drawing/2014/main" id="{01F54F3F-A35A-0026-8C5B-74C5DE98BE2E}"/>
                </a:ext>
              </a:extLst>
            </p:cNvPr>
            <p:cNvSpPr>
              <a:spLocks noChangeShapeType="1"/>
            </p:cNvSpPr>
            <p:nvPr/>
          </p:nvSpPr>
          <p:spPr bwMode="auto">
            <a:xfrm>
              <a:off x="2601" y="1680"/>
              <a:ext cx="1998"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7" name="Arc 26">
              <a:extLst>
                <a:ext uri="{FF2B5EF4-FFF2-40B4-BE49-F238E27FC236}">
                  <a16:creationId xmlns:a16="http://schemas.microsoft.com/office/drawing/2014/main" id="{E357885C-8A92-7984-2D66-52EFAB40ACE2}"/>
                </a:ext>
              </a:extLst>
            </p:cNvPr>
            <p:cNvSpPr>
              <a:spLocks/>
            </p:cNvSpPr>
            <p:nvPr/>
          </p:nvSpPr>
          <p:spPr bwMode="auto">
            <a:xfrm>
              <a:off x="1359" y="1537"/>
              <a:ext cx="1027" cy="96"/>
            </a:xfrm>
            <a:custGeom>
              <a:avLst/>
              <a:gdLst>
                <a:gd name="T0" fmla="*/ 0 w 21621"/>
                <a:gd name="T1" fmla="*/ 0 h 21600"/>
                <a:gd name="T2" fmla="*/ 1027 w 21621"/>
                <a:gd name="T3" fmla="*/ 96 h 21600"/>
                <a:gd name="T4" fmla="*/ 1 w 21621"/>
                <a:gd name="T5" fmla="*/ 96 h 21600"/>
                <a:gd name="T6" fmla="*/ 0 60000 65536"/>
                <a:gd name="T7" fmla="*/ 0 60000 65536"/>
                <a:gd name="T8" fmla="*/ 0 60000 65536"/>
              </a:gdLst>
              <a:ahLst/>
              <a:cxnLst>
                <a:cxn ang="T6">
                  <a:pos x="T0" y="T1"/>
                </a:cxn>
                <a:cxn ang="T7">
                  <a:pos x="T2" y="T3"/>
                </a:cxn>
                <a:cxn ang="T8">
                  <a:pos x="T4" y="T5"/>
                </a:cxn>
              </a:cxnLst>
              <a:rect l="0" t="0" r="r" b="b"/>
              <a:pathLst>
                <a:path w="21621" h="21600" fill="none" extrusionOk="0">
                  <a:moveTo>
                    <a:pt x="0" y="0"/>
                  </a:moveTo>
                  <a:cubicBezTo>
                    <a:pt x="7" y="0"/>
                    <a:pt x="14" y="-1"/>
                    <a:pt x="21" y="0"/>
                  </a:cubicBezTo>
                  <a:cubicBezTo>
                    <a:pt x="11950" y="0"/>
                    <a:pt x="21621" y="9670"/>
                    <a:pt x="21621" y="21600"/>
                  </a:cubicBezTo>
                </a:path>
                <a:path w="21621" h="21600" stroke="0" extrusionOk="0">
                  <a:moveTo>
                    <a:pt x="0" y="0"/>
                  </a:moveTo>
                  <a:cubicBezTo>
                    <a:pt x="7" y="0"/>
                    <a:pt x="14" y="-1"/>
                    <a:pt x="21" y="0"/>
                  </a:cubicBezTo>
                  <a:cubicBezTo>
                    <a:pt x="11950" y="0"/>
                    <a:pt x="21621" y="9670"/>
                    <a:pt x="21621" y="21600"/>
                  </a:cubicBezTo>
                  <a:lnTo>
                    <a:pt x="21" y="21600"/>
                  </a:lnTo>
                  <a:lnTo>
                    <a:pt x="0" y="0"/>
                  </a:lnTo>
                  <a:close/>
                </a:path>
              </a:pathLst>
            </a:custGeom>
            <a:noFill/>
            <a:ln w="25400" cap="rnd">
              <a:solidFill>
                <a:schemeClr val="hlink"/>
              </a:solidFill>
              <a:round/>
              <a:headEnd type="stealth" w="med" len="med"/>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8" name="Arc 27">
              <a:extLst>
                <a:ext uri="{FF2B5EF4-FFF2-40B4-BE49-F238E27FC236}">
                  <a16:creationId xmlns:a16="http://schemas.microsoft.com/office/drawing/2014/main" id="{F30BEC70-4D39-9A5F-5506-29DCE59332CA}"/>
                </a:ext>
              </a:extLst>
            </p:cNvPr>
            <p:cNvSpPr>
              <a:spLocks/>
            </p:cNvSpPr>
            <p:nvPr/>
          </p:nvSpPr>
          <p:spPr bwMode="auto">
            <a:xfrm>
              <a:off x="2386" y="1632"/>
              <a:ext cx="216" cy="48"/>
            </a:xfrm>
            <a:custGeom>
              <a:avLst/>
              <a:gdLst>
                <a:gd name="T0" fmla="*/ 216 w 21600"/>
                <a:gd name="T1" fmla="*/ 48 h 21600"/>
                <a:gd name="T2" fmla="*/ 0 w 21600"/>
                <a:gd name="T3" fmla="*/ 0 h 21600"/>
                <a:gd name="T4" fmla="*/ 216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29" name="Line 28">
              <a:extLst>
                <a:ext uri="{FF2B5EF4-FFF2-40B4-BE49-F238E27FC236}">
                  <a16:creationId xmlns:a16="http://schemas.microsoft.com/office/drawing/2014/main" id="{A79C49EE-C1A3-4718-A488-00B03254A7A9}"/>
                </a:ext>
              </a:extLst>
            </p:cNvPr>
            <p:cNvSpPr>
              <a:spLocks noChangeShapeType="1"/>
            </p:cNvSpPr>
            <p:nvPr/>
          </p:nvSpPr>
          <p:spPr bwMode="auto">
            <a:xfrm>
              <a:off x="2223" y="1584"/>
              <a:ext cx="2376"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0" name="Group 29">
            <a:extLst>
              <a:ext uri="{FF2B5EF4-FFF2-40B4-BE49-F238E27FC236}">
                <a16:creationId xmlns:a16="http://schemas.microsoft.com/office/drawing/2014/main" id="{17FBFBAA-9010-1F9A-C5E4-B79C05338932}"/>
              </a:ext>
            </a:extLst>
          </p:cNvPr>
          <p:cNvGrpSpPr>
            <a:grpSpLocks/>
          </p:cNvGrpSpPr>
          <p:nvPr/>
        </p:nvGrpSpPr>
        <p:grpSpPr bwMode="auto">
          <a:xfrm>
            <a:off x="3501852" y="3931456"/>
            <a:ext cx="4570412" cy="839788"/>
            <a:chOff x="1360" y="2352"/>
            <a:chExt cx="3239" cy="529"/>
          </a:xfrm>
        </p:grpSpPr>
        <p:sp>
          <p:nvSpPr>
            <p:cNvPr id="31" name="Line 30">
              <a:extLst>
                <a:ext uri="{FF2B5EF4-FFF2-40B4-BE49-F238E27FC236}">
                  <a16:creationId xmlns:a16="http://schemas.microsoft.com/office/drawing/2014/main" id="{7031A880-20FC-A817-E9F3-02EB01C869A0}"/>
                </a:ext>
              </a:extLst>
            </p:cNvPr>
            <p:cNvSpPr>
              <a:spLocks noChangeShapeType="1"/>
            </p:cNvSpPr>
            <p:nvPr/>
          </p:nvSpPr>
          <p:spPr bwMode="auto">
            <a:xfrm>
              <a:off x="2331" y="2352"/>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2" name="Arc 31">
              <a:extLst>
                <a:ext uri="{FF2B5EF4-FFF2-40B4-BE49-F238E27FC236}">
                  <a16:creationId xmlns:a16="http://schemas.microsoft.com/office/drawing/2014/main" id="{12D3669C-A0FA-3121-E55D-DF56084AB47E}"/>
                </a:ext>
              </a:extLst>
            </p:cNvPr>
            <p:cNvSpPr>
              <a:spLocks/>
            </p:cNvSpPr>
            <p:nvPr/>
          </p:nvSpPr>
          <p:spPr bwMode="auto">
            <a:xfrm rot="10800000">
              <a:off x="2007" y="2352"/>
              <a:ext cx="324" cy="192"/>
            </a:xfrm>
            <a:custGeom>
              <a:avLst/>
              <a:gdLst>
                <a:gd name="T0" fmla="*/ 324 w 21600"/>
                <a:gd name="T1" fmla="*/ 0 h 21600"/>
                <a:gd name="T2" fmla="*/ 0 w 21600"/>
                <a:gd name="T3" fmla="*/ 192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3" name="Arc 32">
              <a:extLst>
                <a:ext uri="{FF2B5EF4-FFF2-40B4-BE49-F238E27FC236}">
                  <a16:creationId xmlns:a16="http://schemas.microsoft.com/office/drawing/2014/main" id="{66C8896E-3E1B-C75E-66B7-E58180C029FB}"/>
                </a:ext>
              </a:extLst>
            </p:cNvPr>
            <p:cNvSpPr>
              <a:spLocks/>
            </p:cNvSpPr>
            <p:nvPr/>
          </p:nvSpPr>
          <p:spPr bwMode="auto">
            <a:xfrm rot="10800000">
              <a:off x="1360" y="2545"/>
              <a:ext cx="648" cy="336"/>
            </a:xfrm>
            <a:custGeom>
              <a:avLst/>
              <a:gdLst>
                <a:gd name="T0" fmla="*/ 0 w 21600"/>
                <a:gd name="T1" fmla="*/ 336 h 21600"/>
                <a:gd name="T2" fmla="*/ 647 w 21600"/>
                <a:gd name="T3" fmla="*/ 0 h 21600"/>
                <a:gd name="T4" fmla="*/ 648 w 21600"/>
                <a:gd name="T5" fmla="*/ 3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3"/>
                    <a:pt x="9650" y="18"/>
                    <a:pt x="21567" y="0"/>
                  </a:cubicBezTo>
                </a:path>
                <a:path w="21600" h="21600" stroke="0" extrusionOk="0">
                  <a:moveTo>
                    <a:pt x="0" y="21600"/>
                  </a:moveTo>
                  <a:cubicBezTo>
                    <a:pt x="0" y="9683"/>
                    <a:pt x="9650" y="18"/>
                    <a:pt x="21567"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4" name="Group 33">
            <a:extLst>
              <a:ext uri="{FF2B5EF4-FFF2-40B4-BE49-F238E27FC236}">
                <a16:creationId xmlns:a16="http://schemas.microsoft.com/office/drawing/2014/main" id="{895E0387-DD3D-BF3C-69BE-EFCB28036682}"/>
              </a:ext>
            </a:extLst>
          </p:cNvPr>
          <p:cNvGrpSpPr>
            <a:grpSpLocks/>
          </p:cNvGrpSpPr>
          <p:nvPr/>
        </p:nvGrpSpPr>
        <p:grpSpPr bwMode="auto">
          <a:xfrm>
            <a:off x="3501852" y="4083856"/>
            <a:ext cx="4570412" cy="763588"/>
            <a:chOff x="1360" y="2448"/>
            <a:chExt cx="3239" cy="481"/>
          </a:xfrm>
        </p:grpSpPr>
        <p:sp>
          <p:nvSpPr>
            <p:cNvPr id="35" name="Line 34">
              <a:extLst>
                <a:ext uri="{FF2B5EF4-FFF2-40B4-BE49-F238E27FC236}">
                  <a16:creationId xmlns:a16="http://schemas.microsoft.com/office/drawing/2014/main" id="{985C526B-A726-A55C-D39B-85509C082924}"/>
                </a:ext>
              </a:extLst>
            </p:cNvPr>
            <p:cNvSpPr>
              <a:spLocks noChangeShapeType="1"/>
            </p:cNvSpPr>
            <p:nvPr/>
          </p:nvSpPr>
          <p:spPr bwMode="auto">
            <a:xfrm>
              <a:off x="2331" y="2448"/>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6" name="Arc 35">
              <a:extLst>
                <a:ext uri="{FF2B5EF4-FFF2-40B4-BE49-F238E27FC236}">
                  <a16:creationId xmlns:a16="http://schemas.microsoft.com/office/drawing/2014/main" id="{930CB33E-1D1A-83CA-1577-16AADBD56B83}"/>
                </a:ext>
              </a:extLst>
            </p:cNvPr>
            <p:cNvSpPr>
              <a:spLocks/>
            </p:cNvSpPr>
            <p:nvPr/>
          </p:nvSpPr>
          <p:spPr bwMode="auto">
            <a:xfrm rot="10800000">
              <a:off x="2115" y="2448"/>
              <a:ext cx="216" cy="144"/>
            </a:xfrm>
            <a:custGeom>
              <a:avLst/>
              <a:gdLst>
                <a:gd name="T0" fmla="*/ 216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37" name="Arc 36">
              <a:extLst>
                <a:ext uri="{FF2B5EF4-FFF2-40B4-BE49-F238E27FC236}">
                  <a16:creationId xmlns:a16="http://schemas.microsoft.com/office/drawing/2014/main" id="{4A07134D-2CC8-5AC6-7C6E-6FC69D608D4B}"/>
                </a:ext>
              </a:extLst>
            </p:cNvPr>
            <p:cNvSpPr>
              <a:spLocks/>
            </p:cNvSpPr>
            <p:nvPr/>
          </p:nvSpPr>
          <p:spPr bwMode="auto">
            <a:xfrm rot="10800000">
              <a:off x="1360" y="2593"/>
              <a:ext cx="756" cy="336"/>
            </a:xfrm>
            <a:custGeom>
              <a:avLst/>
              <a:gdLst>
                <a:gd name="T0" fmla="*/ 0 w 21600"/>
                <a:gd name="T1" fmla="*/ 336 h 21600"/>
                <a:gd name="T2" fmla="*/ 755 w 21600"/>
                <a:gd name="T3" fmla="*/ 0 h 21600"/>
                <a:gd name="T4" fmla="*/ 756 w 21600"/>
                <a:gd name="T5" fmla="*/ 33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1"/>
                    <a:pt x="9652" y="16"/>
                    <a:pt x="21571" y="0"/>
                  </a:cubicBezTo>
                </a:path>
                <a:path w="21600" h="21600" stroke="0" extrusionOk="0">
                  <a:moveTo>
                    <a:pt x="0" y="21600"/>
                  </a:moveTo>
                  <a:cubicBezTo>
                    <a:pt x="0" y="9681"/>
                    <a:pt x="9652" y="16"/>
                    <a:pt x="21571"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38" name="Group 37">
            <a:extLst>
              <a:ext uri="{FF2B5EF4-FFF2-40B4-BE49-F238E27FC236}">
                <a16:creationId xmlns:a16="http://schemas.microsoft.com/office/drawing/2014/main" id="{DA1DFAB3-785E-4CAE-F186-061E2A832CFE}"/>
              </a:ext>
            </a:extLst>
          </p:cNvPr>
          <p:cNvGrpSpPr>
            <a:grpSpLocks/>
          </p:cNvGrpSpPr>
          <p:nvPr/>
        </p:nvGrpSpPr>
        <p:grpSpPr bwMode="auto">
          <a:xfrm>
            <a:off x="3501852" y="4236256"/>
            <a:ext cx="4570412" cy="687388"/>
            <a:chOff x="1360" y="2544"/>
            <a:chExt cx="3239" cy="433"/>
          </a:xfrm>
        </p:grpSpPr>
        <p:sp>
          <p:nvSpPr>
            <p:cNvPr id="39" name="Line 38">
              <a:extLst>
                <a:ext uri="{FF2B5EF4-FFF2-40B4-BE49-F238E27FC236}">
                  <a16:creationId xmlns:a16="http://schemas.microsoft.com/office/drawing/2014/main" id="{1BDDAE43-AE17-C44F-2BC9-1DE00CD055F7}"/>
                </a:ext>
              </a:extLst>
            </p:cNvPr>
            <p:cNvSpPr>
              <a:spLocks noChangeShapeType="1"/>
            </p:cNvSpPr>
            <p:nvPr/>
          </p:nvSpPr>
          <p:spPr bwMode="auto">
            <a:xfrm>
              <a:off x="2331" y="2544"/>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0" name="Arc 39">
              <a:extLst>
                <a:ext uri="{FF2B5EF4-FFF2-40B4-BE49-F238E27FC236}">
                  <a16:creationId xmlns:a16="http://schemas.microsoft.com/office/drawing/2014/main" id="{9A6DBEB2-BD00-5B6F-3542-CCB634FF52CC}"/>
                </a:ext>
              </a:extLst>
            </p:cNvPr>
            <p:cNvSpPr>
              <a:spLocks/>
            </p:cNvSpPr>
            <p:nvPr/>
          </p:nvSpPr>
          <p:spPr bwMode="auto">
            <a:xfrm rot="10800000">
              <a:off x="2169" y="2544"/>
              <a:ext cx="162" cy="144"/>
            </a:xfrm>
            <a:custGeom>
              <a:avLst/>
              <a:gdLst>
                <a:gd name="T0" fmla="*/ 162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1" name="Arc 40">
              <a:extLst>
                <a:ext uri="{FF2B5EF4-FFF2-40B4-BE49-F238E27FC236}">
                  <a16:creationId xmlns:a16="http://schemas.microsoft.com/office/drawing/2014/main" id="{4AA7695F-766E-5297-3926-93299C418E32}"/>
                </a:ext>
              </a:extLst>
            </p:cNvPr>
            <p:cNvSpPr>
              <a:spLocks/>
            </p:cNvSpPr>
            <p:nvPr/>
          </p:nvSpPr>
          <p:spPr bwMode="auto">
            <a:xfrm rot="10800000">
              <a:off x="1360" y="2689"/>
              <a:ext cx="810" cy="288"/>
            </a:xfrm>
            <a:custGeom>
              <a:avLst/>
              <a:gdLst>
                <a:gd name="T0" fmla="*/ 0 w 21600"/>
                <a:gd name="T1" fmla="*/ 288 h 21600"/>
                <a:gd name="T2" fmla="*/ 809 w 21600"/>
                <a:gd name="T3" fmla="*/ 0 h 21600"/>
                <a:gd name="T4" fmla="*/ 810 w 21600"/>
                <a:gd name="T5" fmla="*/ 288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1"/>
                    <a:pt x="9654" y="14"/>
                    <a:pt x="21573" y="0"/>
                  </a:cubicBezTo>
                </a:path>
                <a:path w="21600" h="21600" stroke="0" extrusionOk="0">
                  <a:moveTo>
                    <a:pt x="0" y="21600"/>
                  </a:moveTo>
                  <a:cubicBezTo>
                    <a:pt x="0" y="9681"/>
                    <a:pt x="9654" y="14"/>
                    <a:pt x="21573"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2" name="Group 41">
            <a:extLst>
              <a:ext uri="{FF2B5EF4-FFF2-40B4-BE49-F238E27FC236}">
                <a16:creationId xmlns:a16="http://schemas.microsoft.com/office/drawing/2014/main" id="{F35AD107-AD5E-B5BA-0853-65E899886541}"/>
              </a:ext>
            </a:extLst>
          </p:cNvPr>
          <p:cNvGrpSpPr>
            <a:grpSpLocks/>
          </p:cNvGrpSpPr>
          <p:nvPr/>
        </p:nvGrpSpPr>
        <p:grpSpPr bwMode="auto">
          <a:xfrm>
            <a:off x="3501852" y="4388656"/>
            <a:ext cx="4570412" cy="534988"/>
            <a:chOff x="1360" y="2640"/>
            <a:chExt cx="3239" cy="337"/>
          </a:xfrm>
        </p:grpSpPr>
        <p:sp>
          <p:nvSpPr>
            <p:cNvPr id="43" name="Line 42">
              <a:extLst>
                <a:ext uri="{FF2B5EF4-FFF2-40B4-BE49-F238E27FC236}">
                  <a16:creationId xmlns:a16="http://schemas.microsoft.com/office/drawing/2014/main" id="{83EB3015-A7D3-513B-22B6-22F4918DAB8B}"/>
                </a:ext>
              </a:extLst>
            </p:cNvPr>
            <p:cNvSpPr>
              <a:spLocks noChangeShapeType="1"/>
            </p:cNvSpPr>
            <p:nvPr/>
          </p:nvSpPr>
          <p:spPr bwMode="auto">
            <a:xfrm>
              <a:off x="2331" y="2640"/>
              <a:ext cx="226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4" name="Arc 43">
              <a:extLst>
                <a:ext uri="{FF2B5EF4-FFF2-40B4-BE49-F238E27FC236}">
                  <a16:creationId xmlns:a16="http://schemas.microsoft.com/office/drawing/2014/main" id="{86A3DF46-7676-8E60-3F22-26B4CD0C3A46}"/>
                </a:ext>
              </a:extLst>
            </p:cNvPr>
            <p:cNvSpPr>
              <a:spLocks/>
            </p:cNvSpPr>
            <p:nvPr/>
          </p:nvSpPr>
          <p:spPr bwMode="auto">
            <a:xfrm rot="10800000">
              <a:off x="1360" y="2785"/>
              <a:ext cx="864" cy="192"/>
            </a:xfrm>
            <a:custGeom>
              <a:avLst/>
              <a:gdLst>
                <a:gd name="T0" fmla="*/ 0 w 21600"/>
                <a:gd name="T1" fmla="*/ 192 h 21600"/>
                <a:gd name="T2" fmla="*/ 863 w 21600"/>
                <a:gd name="T3" fmla="*/ 0 h 21600"/>
                <a:gd name="T4" fmla="*/ 864 w 21600"/>
                <a:gd name="T5" fmla="*/ 192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0"/>
                    <a:pt x="9655" y="13"/>
                    <a:pt x="21575" y="0"/>
                  </a:cubicBezTo>
                </a:path>
                <a:path w="21600" h="21600" stroke="0" extrusionOk="0">
                  <a:moveTo>
                    <a:pt x="0" y="21600"/>
                  </a:moveTo>
                  <a:cubicBezTo>
                    <a:pt x="0" y="9680"/>
                    <a:pt x="9655" y="13"/>
                    <a:pt x="21575"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5" name="Arc 44">
              <a:extLst>
                <a:ext uri="{FF2B5EF4-FFF2-40B4-BE49-F238E27FC236}">
                  <a16:creationId xmlns:a16="http://schemas.microsoft.com/office/drawing/2014/main" id="{D819EEA6-6356-61C3-57BE-C813909A4DF3}"/>
                </a:ext>
              </a:extLst>
            </p:cNvPr>
            <p:cNvSpPr>
              <a:spLocks/>
            </p:cNvSpPr>
            <p:nvPr/>
          </p:nvSpPr>
          <p:spPr bwMode="auto">
            <a:xfrm rot="10800000">
              <a:off x="2223" y="2640"/>
              <a:ext cx="108" cy="144"/>
            </a:xfrm>
            <a:custGeom>
              <a:avLst/>
              <a:gdLst>
                <a:gd name="T0" fmla="*/ 108 w 21600"/>
                <a:gd name="T1" fmla="*/ 0 h 21600"/>
                <a:gd name="T2" fmla="*/ 0 w 21600"/>
                <a:gd name="T3" fmla="*/ 144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46" name="Group 45">
            <a:extLst>
              <a:ext uri="{FF2B5EF4-FFF2-40B4-BE49-F238E27FC236}">
                <a16:creationId xmlns:a16="http://schemas.microsoft.com/office/drawing/2014/main" id="{28C29AEE-3EF6-7B93-BA82-E50D4889FC91}"/>
              </a:ext>
            </a:extLst>
          </p:cNvPr>
          <p:cNvGrpSpPr>
            <a:grpSpLocks/>
          </p:cNvGrpSpPr>
          <p:nvPr/>
        </p:nvGrpSpPr>
        <p:grpSpPr bwMode="auto">
          <a:xfrm>
            <a:off x="3501852" y="4541056"/>
            <a:ext cx="4570412" cy="382588"/>
            <a:chOff x="1360" y="2736"/>
            <a:chExt cx="3239" cy="241"/>
          </a:xfrm>
        </p:grpSpPr>
        <p:sp>
          <p:nvSpPr>
            <p:cNvPr id="47" name="Line 46">
              <a:extLst>
                <a:ext uri="{FF2B5EF4-FFF2-40B4-BE49-F238E27FC236}">
                  <a16:creationId xmlns:a16="http://schemas.microsoft.com/office/drawing/2014/main" id="{A11E15B2-1E53-2714-DF20-07345F8EE52E}"/>
                </a:ext>
              </a:extLst>
            </p:cNvPr>
            <p:cNvSpPr>
              <a:spLocks noChangeShapeType="1"/>
            </p:cNvSpPr>
            <p:nvPr/>
          </p:nvSpPr>
          <p:spPr bwMode="auto">
            <a:xfrm>
              <a:off x="2439" y="2736"/>
              <a:ext cx="2160"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8" name="Arc 47">
              <a:extLst>
                <a:ext uri="{FF2B5EF4-FFF2-40B4-BE49-F238E27FC236}">
                  <a16:creationId xmlns:a16="http://schemas.microsoft.com/office/drawing/2014/main" id="{DFC57207-9271-4B9B-1983-0672C9DD1E96}"/>
                </a:ext>
              </a:extLst>
            </p:cNvPr>
            <p:cNvSpPr>
              <a:spLocks/>
            </p:cNvSpPr>
            <p:nvPr/>
          </p:nvSpPr>
          <p:spPr bwMode="auto">
            <a:xfrm rot="10800000">
              <a:off x="1360" y="2833"/>
              <a:ext cx="918" cy="144"/>
            </a:xfrm>
            <a:custGeom>
              <a:avLst/>
              <a:gdLst>
                <a:gd name="T0" fmla="*/ 0 w 21600"/>
                <a:gd name="T1" fmla="*/ 144 h 21600"/>
                <a:gd name="T2" fmla="*/ 917 w 21600"/>
                <a:gd name="T3" fmla="*/ 0 h 21600"/>
                <a:gd name="T4" fmla="*/ 918 w 21600"/>
                <a:gd name="T5" fmla="*/ 144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0"/>
                    <a:pt x="9656" y="13"/>
                    <a:pt x="21576" y="0"/>
                  </a:cubicBezTo>
                </a:path>
                <a:path w="21600" h="21600" stroke="0" extrusionOk="0">
                  <a:moveTo>
                    <a:pt x="0" y="21600"/>
                  </a:moveTo>
                  <a:cubicBezTo>
                    <a:pt x="0" y="9680"/>
                    <a:pt x="9656" y="13"/>
                    <a:pt x="21576"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49" name="Arc 48">
              <a:extLst>
                <a:ext uri="{FF2B5EF4-FFF2-40B4-BE49-F238E27FC236}">
                  <a16:creationId xmlns:a16="http://schemas.microsoft.com/office/drawing/2014/main" id="{CD7744E6-0240-D654-58C3-02A170A31E5F}"/>
                </a:ext>
              </a:extLst>
            </p:cNvPr>
            <p:cNvSpPr>
              <a:spLocks/>
            </p:cNvSpPr>
            <p:nvPr/>
          </p:nvSpPr>
          <p:spPr bwMode="auto">
            <a:xfrm rot="10800000">
              <a:off x="2277" y="2736"/>
              <a:ext cx="162" cy="96"/>
            </a:xfrm>
            <a:custGeom>
              <a:avLst/>
              <a:gdLst>
                <a:gd name="T0" fmla="*/ 162 w 21600"/>
                <a:gd name="T1" fmla="*/ 0 h 21600"/>
                <a:gd name="T2" fmla="*/ 0 w 21600"/>
                <a:gd name="T3" fmla="*/ 96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0" name="Group 49">
            <a:extLst>
              <a:ext uri="{FF2B5EF4-FFF2-40B4-BE49-F238E27FC236}">
                <a16:creationId xmlns:a16="http://schemas.microsoft.com/office/drawing/2014/main" id="{DBA7032D-C504-2031-9DDC-4DBD07656052}"/>
              </a:ext>
            </a:extLst>
          </p:cNvPr>
          <p:cNvGrpSpPr>
            <a:grpSpLocks/>
          </p:cNvGrpSpPr>
          <p:nvPr/>
        </p:nvGrpSpPr>
        <p:grpSpPr bwMode="auto">
          <a:xfrm>
            <a:off x="3501852" y="4693456"/>
            <a:ext cx="4570412" cy="230188"/>
            <a:chOff x="1360" y="2832"/>
            <a:chExt cx="3239" cy="145"/>
          </a:xfrm>
        </p:grpSpPr>
        <p:sp>
          <p:nvSpPr>
            <p:cNvPr id="51" name="Line 50">
              <a:extLst>
                <a:ext uri="{FF2B5EF4-FFF2-40B4-BE49-F238E27FC236}">
                  <a16:creationId xmlns:a16="http://schemas.microsoft.com/office/drawing/2014/main" id="{DE79E143-1328-3E60-2514-E05A96FB45F0}"/>
                </a:ext>
              </a:extLst>
            </p:cNvPr>
            <p:cNvSpPr>
              <a:spLocks noChangeShapeType="1"/>
            </p:cNvSpPr>
            <p:nvPr/>
          </p:nvSpPr>
          <p:spPr bwMode="auto">
            <a:xfrm>
              <a:off x="2601" y="2832"/>
              <a:ext cx="1998"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2" name="Arc 51">
              <a:extLst>
                <a:ext uri="{FF2B5EF4-FFF2-40B4-BE49-F238E27FC236}">
                  <a16:creationId xmlns:a16="http://schemas.microsoft.com/office/drawing/2014/main" id="{90739EB9-7894-9219-2DE8-499572B5633F}"/>
                </a:ext>
              </a:extLst>
            </p:cNvPr>
            <p:cNvSpPr>
              <a:spLocks/>
            </p:cNvSpPr>
            <p:nvPr/>
          </p:nvSpPr>
          <p:spPr bwMode="auto">
            <a:xfrm rot="10800000">
              <a:off x="1360" y="2881"/>
              <a:ext cx="1026" cy="96"/>
            </a:xfrm>
            <a:custGeom>
              <a:avLst/>
              <a:gdLst>
                <a:gd name="T0" fmla="*/ 0 w 21600"/>
                <a:gd name="T1" fmla="*/ 96 h 21600"/>
                <a:gd name="T2" fmla="*/ 1025 w 21600"/>
                <a:gd name="T3" fmla="*/ 0 h 21600"/>
                <a:gd name="T4" fmla="*/ 1026 w 21600"/>
                <a:gd name="T5" fmla="*/ 96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78"/>
                    <a:pt x="9657" y="11"/>
                    <a:pt x="21579" y="0"/>
                  </a:cubicBezTo>
                </a:path>
                <a:path w="21600" h="21600" stroke="0" extrusionOk="0">
                  <a:moveTo>
                    <a:pt x="0" y="21600"/>
                  </a:moveTo>
                  <a:cubicBezTo>
                    <a:pt x="0" y="9678"/>
                    <a:pt x="9657" y="11"/>
                    <a:pt x="21579" y="0"/>
                  </a:cubicBezTo>
                  <a:lnTo>
                    <a:pt x="21600" y="21600"/>
                  </a:lnTo>
                  <a:lnTo>
                    <a:pt x="0" y="2160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3" name="Arc 52">
              <a:extLst>
                <a:ext uri="{FF2B5EF4-FFF2-40B4-BE49-F238E27FC236}">
                  <a16:creationId xmlns:a16="http://schemas.microsoft.com/office/drawing/2014/main" id="{7B3725A9-0F17-27A3-7C5A-A31C0FAB3B9F}"/>
                </a:ext>
              </a:extLst>
            </p:cNvPr>
            <p:cNvSpPr>
              <a:spLocks/>
            </p:cNvSpPr>
            <p:nvPr/>
          </p:nvSpPr>
          <p:spPr bwMode="auto">
            <a:xfrm rot="10800000">
              <a:off x="2385" y="2832"/>
              <a:ext cx="216" cy="48"/>
            </a:xfrm>
            <a:custGeom>
              <a:avLst/>
              <a:gdLst>
                <a:gd name="T0" fmla="*/ 216 w 21600"/>
                <a:gd name="T1" fmla="*/ 0 h 21600"/>
                <a:gd name="T2" fmla="*/ 0 w 21600"/>
                <a:gd name="T3" fmla="*/ 48 h 21600"/>
                <a:gd name="T4" fmla="*/ 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0"/>
                  </a:moveTo>
                  <a:cubicBezTo>
                    <a:pt x="21600" y="11929"/>
                    <a:pt x="11929" y="21599"/>
                    <a:pt x="0" y="21600"/>
                  </a:cubicBezTo>
                </a:path>
                <a:path w="21600" h="21600" stroke="0" extrusionOk="0">
                  <a:moveTo>
                    <a:pt x="21600" y="0"/>
                  </a:moveTo>
                  <a:cubicBezTo>
                    <a:pt x="21600" y="11929"/>
                    <a:pt x="11929" y="21599"/>
                    <a:pt x="0" y="21600"/>
                  </a:cubicBezTo>
                  <a:lnTo>
                    <a:pt x="0" y="0"/>
                  </a:lnTo>
                  <a:lnTo>
                    <a:pt x="21600" y="0"/>
                  </a:lnTo>
                  <a:close/>
                </a:path>
              </a:pathLst>
            </a:custGeom>
            <a:noFill/>
            <a:ln w="25400" cap="rnd">
              <a:solidFill>
                <a:schemeClr val="hlink"/>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54" name="Line 53">
              <a:extLst>
                <a:ext uri="{FF2B5EF4-FFF2-40B4-BE49-F238E27FC236}">
                  <a16:creationId xmlns:a16="http://schemas.microsoft.com/office/drawing/2014/main" id="{893DFBCE-E092-0961-A955-FCA76890AC2D}"/>
                </a:ext>
              </a:extLst>
            </p:cNvPr>
            <p:cNvSpPr>
              <a:spLocks noChangeShapeType="1"/>
            </p:cNvSpPr>
            <p:nvPr/>
          </p:nvSpPr>
          <p:spPr bwMode="auto">
            <a:xfrm>
              <a:off x="2223" y="2928"/>
              <a:ext cx="2376" cy="0"/>
            </a:xfrm>
            <a:prstGeom prst="line">
              <a:avLst/>
            </a:prstGeom>
            <a:noFill/>
            <a:ln w="25400">
              <a:solidFill>
                <a:schemeClr val="hlink"/>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nvGrpSpPr>
          <p:cNvPr id="55" name="Group 54">
            <a:extLst>
              <a:ext uri="{FF2B5EF4-FFF2-40B4-BE49-F238E27FC236}">
                <a16:creationId xmlns:a16="http://schemas.microsoft.com/office/drawing/2014/main" id="{4C3788D6-CC11-81AF-FC8A-D706F807A3BE}"/>
              </a:ext>
            </a:extLst>
          </p:cNvPr>
          <p:cNvGrpSpPr>
            <a:grpSpLocks/>
          </p:cNvGrpSpPr>
          <p:nvPr/>
        </p:nvGrpSpPr>
        <p:grpSpPr bwMode="auto">
          <a:xfrm>
            <a:off x="3874914" y="3078969"/>
            <a:ext cx="104775" cy="352425"/>
            <a:chOff x="1624" y="1815"/>
            <a:chExt cx="75" cy="222"/>
          </a:xfrm>
          <a:solidFill>
            <a:schemeClr val="tx1"/>
          </a:solidFill>
        </p:grpSpPr>
        <p:sp>
          <p:nvSpPr>
            <p:cNvPr id="56" name="Oval 55">
              <a:extLst>
                <a:ext uri="{FF2B5EF4-FFF2-40B4-BE49-F238E27FC236}">
                  <a16:creationId xmlns:a16="http://schemas.microsoft.com/office/drawing/2014/main" id="{F31D81EC-2E5A-749C-A1DF-A701C46B71F1}"/>
                </a:ext>
              </a:extLst>
            </p:cNvPr>
            <p:cNvSpPr>
              <a:spLocks noChangeArrowheads="1"/>
            </p:cNvSpPr>
            <p:nvPr/>
          </p:nvSpPr>
          <p:spPr bwMode="auto">
            <a:xfrm>
              <a:off x="1624" y="1815"/>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57" name="Oval 56">
              <a:extLst>
                <a:ext uri="{FF2B5EF4-FFF2-40B4-BE49-F238E27FC236}">
                  <a16:creationId xmlns:a16="http://schemas.microsoft.com/office/drawing/2014/main" id="{A171C900-9A65-F968-9DD4-B61A0A2A1D55}"/>
                </a:ext>
              </a:extLst>
            </p:cNvPr>
            <p:cNvSpPr>
              <a:spLocks noChangeArrowheads="1"/>
            </p:cNvSpPr>
            <p:nvPr/>
          </p:nvSpPr>
          <p:spPr bwMode="auto">
            <a:xfrm>
              <a:off x="1624" y="1971"/>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58" name="Group 57">
            <a:extLst>
              <a:ext uri="{FF2B5EF4-FFF2-40B4-BE49-F238E27FC236}">
                <a16:creationId xmlns:a16="http://schemas.microsoft.com/office/drawing/2014/main" id="{C41382A3-41E4-C9CF-AD95-8260789B5B55}"/>
              </a:ext>
            </a:extLst>
          </p:cNvPr>
          <p:cNvGrpSpPr>
            <a:grpSpLocks/>
          </p:cNvGrpSpPr>
          <p:nvPr/>
        </p:nvGrpSpPr>
        <p:grpSpPr bwMode="auto">
          <a:xfrm>
            <a:off x="3874914" y="3574269"/>
            <a:ext cx="104775" cy="352425"/>
            <a:chOff x="1624" y="2127"/>
            <a:chExt cx="75" cy="222"/>
          </a:xfrm>
          <a:solidFill>
            <a:schemeClr val="tx1"/>
          </a:solidFill>
        </p:grpSpPr>
        <p:sp>
          <p:nvSpPr>
            <p:cNvPr id="59" name="Oval 58">
              <a:extLst>
                <a:ext uri="{FF2B5EF4-FFF2-40B4-BE49-F238E27FC236}">
                  <a16:creationId xmlns:a16="http://schemas.microsoft.com/office/drawing/2014/main" id="{91B2352C-78DF-84D3-35E9-BC525725BB15}"/>
                </a:ext>
              </a:extLst>
            </p:cNvPr>
            <p:cNvSpPr>
              <a:spLocks noChangeArrowheads="1"/>
            </p:cNvSpPr>
            <p:nvPr/>
          </p:nvSpPr>
          <p:spPr bwMode="auto">
            <a:xfrm>
              <a:off x="1624" y="2127"/>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0" name="Oval 59">
              <a:extLst>
                <a:ext uri="{FF2B5EF4-FFF2-40B4-BE49-F238E27FC236}">
                  <a16:creationId xmlns:a16="http://schemas.microsoft.com/office/drawing/2014/main" id="{C625C4EE-74F5-9866-6D6A-A23477A682E9}"/>
                </a:ext>
              </a:extLst>
            </p:cNvPr>
            <p:cNvSpPr>
              <a:spLocks noChangeArrowheads="1"/>
            </p:cNvSpPr>
            <p:nvPr/>
          </p:nvSpPr>
          <p:spPr bwMode="auto">
            <a:xfrm>
              <a:off x="1624" y="2283"/>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grpSp>
        <p:nvGrpSpPr>
          <p:cNvPr id="61" name="Group 60">
            <a:extLst>
              <a:ext uri="{FF2B5EF4-FFF2-40B4-BE49-F238E27FC236}">
                <a16:creationId xmlns:a16="http://schemas.microsoft.com/office/drawing/2014/main" id="{78CAABC2-30F8-5A6C-283F-34129E181292}"/>
              </a:ext>
            </a:extLst>
          </p:cNvPr>
          <p:cNvGrpSpPr>
            <a:grpSpLocks/>
          </p:cNvGrpSpPr>
          <p:nvPr/>
        </p:nvGrpSpPr>
        <p:grpSpPr bwMode="auto">
          <a:xfrm>
            <a:off x="3874914" y="4067981"/>
            <a:ext cx="104775" cy="352425"/>
            <a:chOff x="1624" y="2438"/>
            <a:chExt cx="75" cy="222"/>
          </a:xfrm>
          <a:solidFill>
            <a:schemeClr val="tx1"/>
          </a:solidFill>
        </p:grpSpPr>
        <p:sp>
          <p:nvSpPr>
            <p:cNvPr id="62" name="Oval 61">
              <a:extLst>
                <a:ext uri="{FF2B5EF4-FFF2-40B4-BE49-F238E27FC236}">
                  <a16:creationId xmlns:a16="http://schemas.microsoft.com/office/drawing/2014/main" id="{AC183C27-9506-FAAF-28A9-4C68A7D34E35}"/>
                </a:ext>
              </a:extLst>
            </p:cNvPr>
            <p:cNvSpPr>
              <a:spLocks noChangeArrowheads="1"/>
            </p:cNvSpPr>
            <p:nvPr/>
          </p:nvSpPr>
          <p:spPr bwMode="auto">
            <a:xfrm>
              <a:off x="1624" y="2438"/>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sp>
          <p:nvSpPr>
            <p:cNvPr id="63" name="Oval 62">
              <a:extLst>
                <a:ext uri="{FF2B5EF4-FFF2-40B4-BE49-F238E27FC236}">
                  <a16:creationId xmlns:a16="http://schemas.microsoft.com/office/drawing/2014/main" id="{46CED0A3-30DE-9306-57BA-58D3BA05BAC7}"/>
                </a:ext>
              </a:extLst>
            </p:cNvPr>
            <p:cNvSpPr>
              <a:spLocks noChangeArrowheads="1"/>
            </p:cNvSpPr>
            <p:nvPr/>
          </p:nvSpPr>
          <p:spPr bwMode="auto">
            <a:xfrm>
              <a:off x="1624" y="2594"/>
              <a:ext cx="75" cy="66"/>
            </a:xfrm>
            <a:prstGeom prst="ellipse">
              <a:avLst/>
            </a:prstGeom>
            <a:grpFill/>
            <a:ln w="1270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endParaRPr lang="en-US" altLang="en-US"/>
            </a:p>
          </p:txBody>
        </p:sp>
      </p:grpSp>
      <p:sp>
        <p:nvSpPr>
          <p:cNvPr id="64" name="Arc 63">
            <a:extLst>
              <a:ext uri="{FF2B5EF4-FFF2-40B4-BE49-F238E27FC236}">
                <a16:creationId xmlns:a16="http://schemas.microsoft.com/office/drawing/2014/main" id="{0EEF2680-3C1F-F8D4-C0C0-90A078CBBCE0}"/>
              </a:ext>
            </a:extLst>
          </p:cNvPr>
          <p:cNvSpPr>
            <a:spLocks/>
          </p:cNvSpPr>
          <p:nvPr/>
        </p:nvSpPr>
        <p:spPr bwMode="auto">
          <a:xfrm>
            <a:off x="8146877" y="2713844"/>
            <a:ext cx="992187" cy="990600"/>
          </a:xfrm>
          <a:custGeom>
            <a:avLst/>
            <a:gdLst>
              <a:gd name="T0" fmla="*/ 0 w 21631"/>
              <a:gd name="T1" fmla="*/ 0 h 21600"/>
              <a:gd name="T2" fmla="*/ 992187 w 21631"/>
              <a:gd name="T3" fmla="*/ 990600 h 21600"/>
              <a:gd name="T4" fmla="*/ 1422 w 21631"/>
              <a:gd name="T5" fmla="*/ 990600 h 21600"/>
              <a:gd name="T6" fmla="*/ 0 60000 65536"/>
              <a:gd name="T7" fmla="*/ 0 60000 65536"/>
              <a:gd name="T8" fmla="*/ 0 60000 65536"/>
            </a:gdLst>
            <a:ahLst/>
            <a:cxnLst>
              <a:cxn ang="T6">
                <a:pos x="T0" y="T1"/>
              </a:cxn>
              <a:cxn ang="T7">
                <a:pos x="T2" y="T3"/>
              </a:cxn>
              <a:cxn ang="T8">
                <a:pos x="T4" y="T5"/>
              </a:cxn>
            </a:cxnLst>
            <a:rect l="0" t="0" r="r" b="b"/>
            <a:pathLst>
              <a:path w="21631" h="21600" fill="none" extrusionOk="0">
                <a:moveTo>
                  <a:pt x="0" y="0"/>
                </a:moveTo>
                <a:cubicBezTo>
                  <a:pt x="10" y="0"/>
                  <a:pt x="20" y="-1"/>
                  <a:pt x="31" y="0"/>
                </a:cubicBezTo>
                <a:cubicBezTo>
                  <a:pt x="11960" y="0"/>
                  <a:pt x="21631" y="9670"/>
                  <a:pt x="21631" y="21600"/>
                </a:cubicBezTo>
              </a:path>
              <a:path w="21631" h="21600" stroke="0" extrusionOk="0">
                <a:moveTo>
                  <a:pt x="0" y="0"/>
                </a:moveTo>
                <a:cubicBezTo>
                  <a:pt x="10" y="0"/>
                  <a:pt x="20" y="-1"/>
                  <a:pt x="31" y="0"/>
                </a:cubicBezTo>
                <a:cubicBezTo>
                  <a:pt x="11960" y="0"/>
                  <a:pt x="21631" y="9670"/>
                  <a:pt x="21631" y="21600"/>
                </a:cubicBezTo>
                <a:lnTo>
                  <a:pt x="31" y="21600"/>
                </a:lnTo>
                <a:lnTo>
                  <a:pt x="0" y="0"/>
                </a:lnTo>
                <a:close/>
              </a:path>
            </a:pathLst>
          </a:custGeom>
          <a:noFill/>
          <a:ln w="50800" cap="rnd">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5" name="Arc 64">
            <a:extLst>
              <a:ext uri="{FF2B5EF4-FFF2-40B4-BE49-F238E27FC236}">
                <a16:creationId xmlns:a16="http://schemas.microsoft.com/office/drawing/2014/main" id="{4A3B8780-3141-146F-FCC4-2287FE5E5C25}"/>
              </a:ext>
            </a:extLst>
          </p:cNvPr>
          <p:cNvSpPr>
            <a:spLocks/>
          </p:cNvSpPr>
          <p:nvPr/>
        </p:nvSpPr>
        <p:spPr bwMode="auto">
          <a:xfrm rot="10800000">
            <a:off x="8150052" y="3704444"/>
            <a:ext cx="990600" cy="990600"/>
          </a:xfrm>
          <a:custGeom>
            <a:avLst/>
            <a:gdLst>
              <a:gd name="T0" fmla="*/ 0 w 21600"/>
              <a:gd name="T1" fmla="*/ 990600 h 21600"/>
              <a:gd name="T2" fmla="*/ 989178 w 21600"/>
              <a:gd name="T3" fmla="*/ 0 h 21600"/>
              <a:gd name="T4" fmla="*/ 990600 w 21600"/>
              <a:gd name="T5" fmla="*/ 99060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0" y="21600"/>
                </a:moveTo>
                <a:cubicBezTo>
                  <a:pt x="0" y="9682"/>
                  <a:pt x="9651" y="17"/>
                  <a:pt x="21569" y="0"/>
                </a:cubicBezTo>
              </a:path>
              <a:path w="21600" h="21600" stroke="0" extrusionOk="0">
                <a:moveTo>
                  <a:pt x="0" y="21600"/>
                </a:moveTo>
                <a:cubicBezTo>
                  <a:pt x="0" y="9682"/>
                  <a:pt x="9651" y="17"/>
                  <a:pt x="21569" y="0"/>
                </a:cubicBezTo>
                <a:lnTo>
                  <a:pt x="21600" y="21600"/>
                </a:lnTo>
                <a:lnTo>
                  <a:pt x="0" y="21600"/>
                </a:lnTo>
                <a:close/>
              </a:path>
            </a:pathLst>
          </a:custGeom>
          <a:noFill/>
          <a:ln w="50800" cap="rnd">
            <a:solidFill>
              <a:schemeClr val="tx2"/>
            </a:solidFill>
            <a:round/>
            <a:headEnd type="none" w="sm" len="sm"/>
            <a:tailEnd type="stealth"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6" name="Line 65">
            <a:extLst>
              <a:ext uri="{FF2B5EF4-FFF2-40B4-BE49-F238E27FC236}">
                <a16:creationId xmlns:a16="http://schemas.microsoft.com/office/drawing/2014/main" id="{21B3E5C2-4E6A-1279-2CAD-DD699A90EE7D}"/>
              </a:ext>
            </a:extLst>
          </p:cNvPr>
          <p:cNvSpPr>
            <a:spLocks noChangeShapeType="1"/>
          </p:cNvSpPr>
          <p:nvPr/>
        </p:nvSpPr>
        <p:spPr bwMode="auto">
          <a:xfrm flipV="1">
            <a:off x="3297064" y="4749019"/>
            <a:ext cx="214313"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7" name="Line 66">
            <a:extLst>
              <a:ext uri="{FF2B5EF4-FFF2-40B4-BE49-F238E27FC236}">
                <a16:creationId xmlns:a16="http://schemas.microsoft.com/office/drawing/2014/main" id="{39B4993A-24C5-93AE-B14C-1C7D7B36D72D}"/>
              </a:ext>
            </a:extLst>
          </p:cNvPr>
          <p:cNvSpPr>
            <a:spLocks noChangeShapeType="1"/>
          </p:cNvSpPr>
          <p:nvPr/>
        </p:nvSpPr>
        <p:spPr bwMode="auto">
          <a:xfrm flipV="1">
            <a:off x="3292302" y="4901419"/>
            <a:ext cx="214312"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 name="Line 67">
            <a:extLst>
              <a:ext uri="{FF2B5EF4-FFF2-40B4-BE49-F238E27FC236}">
                <a16:creationId xmlns:a16="http://schemas.microsoft.com/office/drawing/2014/main" id="{38F1D5B5-8587-A9E4-F4D0-A06459A09511}"/>
              </a:ext>
            </a:extLst>
          </p:cNvPr>
          <p:cNvSpPr>
            <a:spLocks noChangeShapeType="1"/>
          </p:cNvSpPr>
          <p:nvPr/>
        </p:nvSpPr>
        <p:spPr bwMode="auto">
          <a:xfrm flipV="1">
            <a:off x="3287539" y="4825219"/>
            <a:ext cx="214313" cy="635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9" name="Rectangle 68">
            <a:extLst>
              <a:ext uri="{FF2B5EF4-FFF2-40B4-BE49-F238E27FC236}">
                <a16:creationId xmlns:a16="http://schemas.microsoft.com/office/drawing/2014/main" id="{E170711D-E0E1-1D04-C39A-F6FD8C1FD528}"/>
              </a:ext>
            </a:extLst>
          </p:cNvPr>
          <p:cNvSpPr>
            <a:spLocks noChangeArrowheads="1"/>
          </p:cNvSpPr>
          <p:nvPr/>
        </p:nvSpPr>
        <p:spPr bwMode="auto">
          <a:xfrm>
            <a:off x="9224789" y="3439331"/>
            <a:ext cx="635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r>
              <a:rPr lang="en-US" altLang="en-US" b="1" dirty="0">
                <a:solidFill>
                  <a:schemeClr val="tx2"/>
                </a:solidFill>
              </a:rPr>
              <a:t>M</a:t>
            </a:r>
            <a:r>
              <a:rPr lang="en-US" altLang="en-US" b="1" baseline="-25000" dirty="0">
                <a:solidFill>
                  <a:schemeClr val="tx2"/>
                </a:solidFill>
              </a:rPr>
              <a:t>p</a:t>
            </a:r>
          </a:p>
        </p:txBody>
      </p:sp>
      <p:sp>
        <p:nvSpPr>
          <p:cNvPr id="70" name="Line 69">
            <a:extLst>
              <a:ext uri="{FF2B5EF4-FFF2-40B4-BE49-F238E27FC236}">
                <a16:creationId xmlns:a16="http://schemas.microsoft.com/office/drawing/2014/main" id="{7A249C08-532A-E511-255A-BF70A6BF8A7B}"/>
              </a:ext>
            </a:extLst>
          </p:cNvPr>
          <p:cNvSpPr>
            <a:spLocks noChangeShapeType="1"/>
          </p:cNvSpPr>
          <p:nvPr/>
        </p:nvSpPr>
        <p:spPr bwMode="auto">
          <a:xfrm flipH="1">
            <a:off x="7975427" y="48458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1" name="Line 70">
            <a:extLst>
              <a:ext uri="{FF2B5EF4-FFF2-40B4-BE49-F238E27FC236}">
                <a16:creationId xmlns:a16="http://schemas.microsoft.com/office/drawing/2014/main" id="{02D737BE-C0B5-EFD6-6DBE-B727D0634492}"/>
              </a:ext>
            </a:extLst>
          </p:cNvPr>
          <p:cNvSpPr>
            <a:spLocks noChangeShapeType="1"/>
          </p:cNvSpPr>
          <p:nvPr/>
        </p:nvSpPr>
        <p:spPr bwMode="auto">
          <a:xfrm flipH="1">
            <a:off x="7964314" y="4687106"/>
            <a:ext cx="188913"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2" name="Line 71">
            <a:extLst>
              <a:ext uri="{FF2B5EF4-FFF2-40B4-BE49-F238E27FC236}">
                <a16:creationId xmlns:a16="http://schemas.microsoft.com/office/drawing/2014/main" id="{52FF2C03-E463-2BB0-AF1B-BFA9067BFFD9}"/>
              </a:ext>
            </a:extLst>
          </p:cNvPr>
          <p:cNvSpPr>
            <a:spLocks noChangeShapeType="1"/>
          </p:cNvSpPr>
          <p:nvPr/>
        </p:nvSpPr>
        <p:spPr bwMode="auto">
          <a:xfrm flipH="1">
            <a:off x="7956377" y="45410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3" name="Line 72">
            <a:extLst>
              <a:ext uri="{FF2B5EF4-FFF2-40B4-BE49-F238E27FC236}">
                <a16:creationId xmlns:a16="http://schemas.microsoft.com/office/drawing/2014/main" id="{9EA14A8C-85EC-0A07-DB00-EBE28FDA6D2B}"/>
              </a:ext>
            </a:extLst>
          </p:cNvPr>
          <p:cNvSpPr>
            <a:spLocks noChangeShapeType="1"/>
          </p:cNvSpPr>
          <p:nvPr/>
        </p:nvSpPr>
        <p:spPr bwMode="auto">
          <a:xfrm flipH="1">
            <a:off x="7940502" y="43886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4" name="Line 73">
            <a:extLst>
              <a:ext uri="{FF2B5EF4-FFF2-40B4-BE49-F238E27FC236}">
                <a16:creationId xmlns:a16="http://schemas.microsoft.com/office/drawing/2014/main" id="{2C81656A-9FF7-2F4E-6FC8-BDE0A17F44B4}"/>
              </a:ext>
            </a:extLst>
          </p:cNvPr>
          <p:cNvSpPr>
            <a:spLocks noChangeShapeType="1"/>
          </p:cNvSpPr>
          <p:nvPr/>
        </p:nvSpPr>
        <p:spPr bwMode="auto">
          <a:xfrm flipH="1">
            <a:off x="7954789" y="4236256"/>
            <a:ext cx="188913"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5" name="Line 74">
            <a:extLst>
              <a:ext uri="{FF2B5EF4-FFF2-40B4-BE49-F238E27FC236}">
                <a16:creationId xmlns:a16="http://schemas.microsoft.com/office/drawing/2014/main" id="{95B5C36D-47F3-E42D-1196-78E1E2C1F0D4}"/>
              </a:ext>
            </a:extLst>
          </p:cNvPr>
          <p:cNvSpPr>
            <a:spLocks noChangeShapeType="1"/>
          </p:cNvSpPr>
          <p:nvPr/>
        </p:nvSpPr>
        <p:spPr bwMode="auto">
          <a:xfrm flipH="1">
            <a:off x="7950027" y="40838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6" name="Line 75">
            <a:extLst>
              <a:ext uri="{FF2B5EF4-FFF2-40B4-BE49-F238E27FC236}">
                <a16:creationId xmlns:a16="http://schemas.microsoft.com/office/drawing/2014/main" id="{5F6D2F5E-5BF8-C378-68AF-460D6404D19D}"/>
              </a:ext>
            </a:extLst>
          </p:cNvPr>
          <p:cNvSpPr>
            <a:spLocks noChangeShapeType="1"/>
          </p:cNvSpPr>
          <p:nvPr/>
        </p:nvSpPr>
        <p:spPr bwMode="auto">
          <a:xfrm flipH="1">
            <a:off x="7950027" y="3931456"/>
            <a:ext cx="188912" cy="0"/>
          </a:xfrm>
          <a:prstGeom prst="line">
            <a:avLst/>
          </a:prstGeom>
          <a:noFill/>
          <a:ln w="25400">
            <a:solidFill>
              <a:schemeClr val="hlink"/>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77" name="Rectangle 76">
            <a:extLst>
              <a:ext uri="{FF2B5EF4-FFF2-40B4-BE49-F238E27FC236}">
                <a16:creationId xmlns:a16="http://schemas.microsoft.com/office/drawing/2014/main" id="{B6755889-5032-D080-40C8-346B7C7325FE}"/>
              </a:ext>
            </a:extLst>
          </p:cNvPr>
          <p:cNvSpPr>
            <a:spLocks noChangeArrowheads="1"/>
          </p:cNvSpPr>
          <p:nvPr/>
        </p:nvSpPr>
        <p:spPr bwMode="auto">
          <a:xfrm>
            <a:off x="1299485" y="5301208"/>
            <a:ext cx="9567684" cy="954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spcBef>
                <a:spcPct val="0"/>
              </a:spcBef>
            </a:pPr>
            <a:r>
              <a:rPr lang="en-US" altLang="en-US" sz="2800" b="1" dirty="0"/>
              <a:t>Increase in Flange Stress Due to </a:t>
            </a:r>
          </a:p>
          <a:p>
            <a:pPr>
              <a:spcBef>
                <a:spcPct val="0"/>
              </a:spcBef>
            </a:pPr>
            <a:r>
              <a:rPr lang="en-US" altLang="en-US" sz="2800" b="1" dirty="0"/>
              <a:t>Inadequate Moment Transfer Through Web Connection</a:t>
            </a:r>
          </a:p>
        </p:txBody>
      </p:sp>
      <p:sp>
        <p:nvSpPr>
          <p:cNvPr id="78" name="Rectangle 77">
            <a:extLst>
              <a:ext uri="{FF2B5EF4-FFF2-40B4-BE49-F238E27FC236}">
                <a16:creationId xmlns:a16="http://schemas.microsoft.com/office/drawing/2014/main" id="{E973BE0C-9B00-3851-47A0-E4790372FA80}"/>
              </a:ext>
            </a:extLst>
          </p:cNvPr>
          <p:cNvSpPr>
            <a:spLocks noChangeArrowheads="1"/>
          </p:cNvSpPr>
          <p:nvPr/>
        </p:nvSpPr>
        <p:spPr bwMode="auto">
          <a:xfrm rot="-5400000">
            <a:off x="1710575" y="1079469"/>
            <a:ext cx="1699183" cy="3699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1800" b="1" dirty="0"/>
              <a:t>Flange Stress</a:t>
            </a:r>
          </a:p>
        </p:txBody>
      </p:sp>
      <p:sp>
        <p:nvSpPr>
          <p:cNvPr id="79" name="Line 78">
            <a:extLst>
              <a:ext uri="{FF2B5EF4-FFF2-40B4-BE49-F238E27FC236}">
                <a16:creationId xmlns:a16="http://schemas.microsoft.com/office/drawing/2014/main" id="{3AF8764B-B226-98E7-E3F8-F1BB68C73C81}"/>
              </a:ext>
            </a:extLst>
          </p:cNvPr>
          <p:cNvSpPr>
            <a:spLocks noChangeShapeType="1"/>
          </p:cNvSpPr>
          <p:nvPr/>
        </p:nvSpPr>
        <p:spPr bwMode="auto">
          <a:xfrm flipH="1" flipV="1">
            <a:off x="4122564" y="1275795"/>
            <a:ext cx="3733800" cy="152400"/>
          </a:xfrm>
          <a:prstGeom prst="line">
            <a:avLst/>
          </a:prstGeom>
          <a:noFill/>
          <a:ln w="508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0" name="Arc 79">
            <a:extLst>
              <a:ext uri="{FF2B5EF4-FFF2-40B4-BE49-F238E27FC236}">
                <a16:creationId xmlns:a16="http://schemas.microsoft.com/office/drawing/2014/main" id="{C9A06FF2-3C58-0C44-6545-06DB07F34660}"/>
              </a:ext>
            </a:extLst>
          </p:cNvPr>
          <p:cNvSpPr>
            <a:spLocks/>
          </p:cNvSpPr>
          <p:nvPr/>
        </p:nvSpPr>
        <p:spPr bwMode="auto">
          <a:xfrm>
            <a:off x="3489152" y="578656"/>
            <a:ext cx="685800" cy="685800"/>
          </a:xfrm>
          <a:custGeom>
            <a:avLst/>
            <a:gdLst>
              <a:gd name="T0" fmla="*/ 685800 w 21600"/>
              <a:gd name="T1" fmla="*/ 685800 h 21600"/>
              <a:gd name="T2" fmla="*/ 0 w 21600"/>
              <a:gd name="T3" fmla="*/ 0 h 21600"/>
              <a:gd name="T4" fmla="*/ 685800 w 21600"/>
              <a:gd name="T5" fmla="*/ 0 h 21600"/>
              <a:gd name="T6" fmla="*/ 0 60000 65536"/>
              <a:gd name="T7" fmla="*/ 0 60000 65536"/>
              <a:gd name="T8" fmla="*/ 0 60000 65536"/>
            </a:gdLst>
            <a:ahLst/>
            <a:cxnLst>
              <a:cxn ang="T6">
                <a:pos x="T0" y="T1"/>
              </a:cxn>
              <a:cxn ang="T7">
                <a:pos x="T2" y="T3"/>
              </a:cxn>
              <a:cxn ang="T8">
                <a:pos x="T4" y="T5"/>
              </a:cxn>
            </a:cxnLst>
            <a:rect l="0" t="0" r="r" b="b"/>
            <a:pathLst>
              <a:path w="21600" h="21600" fill="none" extrusionOk="0">
                <a:moveTo>
                  <a:pt x="21600" y="21600"/>
                </a:moveTo>
                <a:cubicBezTo>
                  <a:pt x="9670" y="21600"/>
                  <a:pt x="0" y="11929"/>
                  <a:pt x="0" y="0"/>
                </a:cubicBezTo>
              </a:path>
              <a:path w="21600" h="21600" stroke="0" extrusionOk="0">
                <a:moveTo>
                  <a:pt x="21600" y="21600"/>
                </a:moveTo>
                <a:cubicBezTo>
                  <a:pt x="9670" y="21600"/>
                  <a:pt x="0" y="11929"/>
                  <a:pt x="0" y="0"/>
                </a:cubicBezTo>
                <a:lnTo>
                  <a:pt x="21600" y="0"/>
                </a:lnTo>
                <a:lnTo>
                  <a:pt x="21600" y="21600"/>
                </a:lnTo>
                <a:close/>
              </a:path>
            </a:pathLst>
          </a:custGeom>
          <a:noFill/>
          <a:ln w="50800" cap="rnd">
            <a:solidFill>
              <a:schemeClr val="tx2"/>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1" name="Line 80">
            <a:extLst>
              <a:ext uri="{FF2B5EF4-FFF2-40B4-BE49-F238E27FC236}">
                <a16:creationId xmlns:a16="http://schemas.microsoft.com/office/drawing/2014/main" id="{24377B82-A02A-6E2D-C179-E5B38A92BE78}"/>
              </a:ext>
            </a:extLst>
          </p:cNvPr>
          <p:cNvSpPr>
            <a:spLocks noChangeShapeType="1"/>
          </p:cNvSpPr>
          <p:nvPr/>
        </p:nvSpPr>
        <p:spPr bwMode="auto">
          <a:xfrm flipV="1">
            <a:off x="3411364" y="149776"/>
            <a:ext cx="0" cy="1828800"/>
          </a:xfrm>
          <a:prstGeom prst="line">
            <a:avLst/>
          </a:prstGeom>
          <a:noFill/>
          <a:ln w="25400">
            <a:solidFill>
              <a:schemeClr val="tx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2" name="Line 81">
            <a:extLst>
              <a:ext uri="{FF2B5EF4-FFF2-40B4-BE49-F238E27FC236}">
                <a16:creationId xmlns:a16="http://schemas.microsoft.com/office/drawing/2014/main" id="{805BF601-4613-51D3-2D25-054F9C602608}"/>
              </a:ext>
            </a:extLst>
          </p:cNvPr>
          <p:cNvSpPr>
            <a:spLocks noChangeShapeType="1"/>
          </p:cNvSpPr>
          <p:nvPr/>
        </p:nvSpPr>
        <p:spPr bwMode="auto">
          <a:xfrm>
            <a:off x="3411364" y="2178856"/>
            <a:ext cx="4495800" cy="0"/>
          </a:xfrm>
          <a:prstGeom prst="line">
            <a:avLst/>
          </a:prstGeom>
          <a:noFill/>
          <a:ln w="25400">
            <a:solidFill>
              <a:schemeClr val="tx2"/>
            </a:solidFill>
            <a:round/>
            <a:headEnd type="none" w="sm" len="sm"/>
            <a:tailEnd type="stealth"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3" name="Line 82">
            <a:extLst>
              <a:ext uri="{FF2B5EF4-FFF2-40B4-BE49-F238E27FC236}">
                <a16:creationId xmlns:a16="http://schemas.microsoft.com/office/drawing/2014/main" id="{B4701DBF-83CB-D676-13FD-2D6CD8264AE0}"/>
              </a:ext>
            </a:extLst>
          </p:cNvPr>
          <p:cNvSpPr>
            <a:spLocks noChangeShapeType="1"/>
          </p:cNvSpPr>
          <p:nvPr/>
        </p:nvSpPr>
        <p:spPr bwMode="auto">
          <a:xfrm>
            <a:off x="3258964" y="1264456"/>
            <a:ext cx="228600" cy="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4" name="Line 83">
            <a:extLst>
              <a:ext uri="{FF2B5EF4-FFF2-40B4-BE49-F238E27FC236}">
                <a16:creationId xmlns:a16="http://schemas.microsoft.com/office/drawing/2014/main" id="{26658664-9311-10BF-BAE0-49EE64ADD447}"/>
              </a:ext>
            </a:extLst>
          </p:cNvPr>
          <p:cNvSpPr>
            <a:spLocks noChangeShapeType="1"/>
          </p:cNvSpPr>
          <p:nvPr/>
        </p:nvSpPr>
        <p:spPr bwMode="auto">
          <a:xfrm>
            <a:off x="3258964" y="578656"/>
            <a:ext cx="228600" cy="0"/>
          </a:xfrm>
          <a:prstGeom prst="line">
            <a:avLst/>
          </a:prstGeom>
          <a:noFill/>
          <a:ln w="25400">
            <a:solidFill>
              <a:schemeClr val="tx2"/>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85" name="Rectangle 84">
            <a:extLst>
              <a:ext uri="{FF2B5EF4-FFF2-40B4-BE49-F238E27FC236}">
                <a16:creationId xmlns:a16="http://schemas.microsoft.com/office/drawing/2014/main" id="{5AD9C833-9BC1-2CBB-372D-936317482DC1}"/>
              </a:ext>
            </a:extLst>
          </p:cNvPr>
          <p:cNvSpPr>
            <a:spLocks noChangeArrowheads="1"/>
          </p:cNvSpPr>
          <p:nvPr/>
        </p:nvSpPr>
        <p:spPr bwMode="auto">
          <a:xfrm>
            <a:off x="2862089" y="1066019"/>
            <a:ext cx="4318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000" b="1" dirty="0"/>
              <a:t>F</a:t>
            </a:r>
            <a:r>
              <a:rPr lang="en-US" altLang="en-US" sz="2000" b="1" baseline="-25000" dirty="0"/>
              <a:t>y</a:t>
            </a:r>
          </a:p>
        </p:txBody>
      </p:sp>
      <p:sp>
        <p:nvSpPr>
          <p:cNvPr id="86" name="Rectangle 85">
            <a:extLst>
              <a:ext uri="{FF2B5EF4-FFF2-40B4-BE49-F238E27FC236}">
                <a16:creationId xmlns:a16="http://schemas.microsoft.com/office/drawing/2014/main" id="{D36E78E8-18F2-A5B8-67B3-F8820901C3B0}"/>
              </a:ext>
            </a:extLst>
          </p:cNvPr>
          <p:cNvSpPr>
            <a:spLocks noChangeArrowheads="1"/>
          </p:cNvSpPr>
          <p:nvPr/>
        </p:nvSpPr>
        <p:spPr bwMode="auto">
          <a:xfrm>
            <a:off x="2862089" y="380219"/>
            <a:ext cx="392113"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2075" tIns="46038" rIns="92075" bIns="46038">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l">
              <a:spcBef>
                <a:spcPct val="0"/>
              </a:spcBef>
            </a:pPr>
            <a:r>
              <a:rPr lang="en-US" altLang="en-US" sz="2000" b="1"/>
              <a:t>F</a:t>
            </a:r>
            <a:r>
              <a:rPr lang="en-US" altLang="en-US" sz="2000" b="1" baseline="-25000"/>
              <a:t>u</a:t>
            </a:r>
          </a:p>
        </p:txBody>
      </p:sp>
    </p:spTree>
    <p:extLst>
      <p:ext uri="{BB962C8B-B14F-4D97-AF65-F5344CB8AC3E}">
        <p14:creationId xmlns:p14="http://schemas.microsoft.com/office/powerpoint/2010/main" val="4247159214"/>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52EBC4D-6C7E-409A-4A09-7BA33F2FBB12}"/>
              </a:ext>
            </a:extLst>
          </p:cNvPr>
          <p:cNvSpPr>
            <a:spLocks noGrp="1"/>
          </p:cNvSpPr>
          <p:nvPr>
            <p:ph type="sldNum" sz="quarter" idx="40"/>
          </p:nvPr>
        </p:nvSpPr>
        <p:spPr/>
        <p:txBody>
          <a:bodyPr/>
          <a:lstStyle/>
          <a:p>
            <a:pPr>
              <a:defRPr/>
            </a:pPr>
            <a:fld id="{46425072-6E52-45A8-8A7E-A5B11BCA4176}" type="slidenum">
              <a:rPr lang="en-US" altLang="en-US" smtClean="0"/>
              <a:pPr>
                <a:defRPr/>
              </a:pPr>
              <a:t>93</a:t>
            </a:fld>
            <a:endParaRPr lang="en-US" altLang="en-US" dirty="0"/>
          </a:p>
        </p:txBody>
      </p:sp>
      <p:sp>
        <p:nvSpPr>
          <p:cNvPr id="3" name="Freeform 14">
            <a:extLst>
              <a:ext uri="{FF2B5EF4-FFF2-40B4-BE49-F238E27FC236}">
                <a16:creationId xmlns:a16="http://schemas.microsoft.com/office/drawing/2014/main" id="{13CD716D-6447-F770-A932-558B736FE9B0}"/>
              </a:ext>
            </a:extLst>
          </p:cNvPr>
          <p:cNvSpPr>
            <a:spLocks/>
          </p:cNvSpPr>
          <p:nvPr/>
        </p:nvSpPr>
        <p:spPr bwMode="auto">
          <a:xfrm>
            <a:off x="4639033" y="660553"/>
            <a:ext cx="4152900" cy="3000375"/>
          </a:xfrm>
          <a:custGeom>
            <a:avLst/>
            <a:gdLst>
              <a:gd name="T0" fmla="*/ 395077 w 2712"/>
              <a:gd name="T1" fmla="*/ 2963103 h 1932"/>
              <a:gd name="T2" fmla="*/ 624773 w 2712"/>
              <a:gd name="T3" fmla="*/ 2860606 h 1932"/>
              <a:gd name="T4" fmla="*/ 882032 w 2712"/>
              <a:gd name="T5" fmla="*/ 2562432 h 1932"/>
              <a:gd name="T6" fmla="*/ 937159 w 2712"/>
              <a:gd name="T7" fmla="*/ 2385391 h 1932"/>
              <a:gd name="T8" fmla="*/ 854468 w 2712"/>
              <a:gd name="T9" fmla="*/ 2133807 h 1932"/>
              <a:gd name="T10" fmla="*/ 652336 w 2712"/>
              <a:gd name="T11" fmla="*/ 1994038 h 1932"/>
              <a:gd name="T12" fmla="*/ 450204 w 2712"/>
              <a:gd name="T13" fmla="*/ 1947448 h 1932"/>
              <a:gd name="T14" fmla="*/ 238884 w 2712"/>
              <a:gd name="T15" fmla="*/ 1928812 h 1932"/>
              <a:gd name="T16" fmla="*/ 0 w 2712"/>
              <a:gd name="T17" fmla="*/ 1919495 h 1932"/>
              <a:gd name="T18" fmla="*/ 0 w 2712"/>
              <a:gd name="T19" fmla="*/ 0 h 1932"/>
              <a:gd name="T20" fmla="*/ 4152900 w 2712"/>
              <a:gd name="T21" fmla="*/ 0 h 1932"/>
              <a:gd name="T22" fmla="*/ 4152900 w 2712"/>
              <a:gd name="T23" fmla="*/ 3000375 h 1932"/>
              <a:gd name="T24" fmla="*/ 330762 w 2712"/>
              <a:gd name="T25" fmla="*/ 3000375 h 1932"/>
              <a:gd name="T26" fmla="*/ 395077 w 2712"/>
              <a:gd name="T27" fmla="*/ 2963103 h 1932"/>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Lst>
            <a:ahLst/>
            <a:cxnLst>
              <a:cxn ang="T28">
                <a:pos x="T0" y="T1"/>
              </a:cxn>
              <a:cxn ang="T29">
                <a:pos x="T2" y="T3"/>
              </a:cxn>
              <a:cxn ang="T30">
                <a:pos x="T4" y="T5"/>
              </a:cxn>
              <a:cxn ang="T31">
                <a:pos x="T6" y="T7"/>
              </a:cxn>
              <a:cxn ang="T32">
                <a:pos x="T8" y="T9"/>
              </a:cxn>
              <a:cxn ang="T33">
                <a:pos x="T10" y="T11"/>
              </a:cxn>
              <a:cxn ang="T34">
                <a:pos x="T12" y="T13"/>
              </a:cxn>
              <a:cxn ang="T35">
                <a:pos x="T14" y="T15"/>
              </a:cxn>
              <a:cxn ang="T36">
                <a:pos x="T16" y="T17"/>
              </a:cxn>
              <a:cxn ang="T37">
                <a:pos x="T18" y="T19"/>
              </a:cxn>
              <a:cxn ang="T38">
                <a:pos x="T20" y="T21"/>
              </a:cxn>
              <a:cxn ang="T39">
                <a:pos x="T22" y="T23"/>
              </a:cxn>
              <a:cxn ang="T40">
                <a:pos x="T24" y="T25"/>
              </a:cxn>
              <a:cxn ang="T41">
                <a:pos x="T26" y="T27"/>
              </a:cxn>
            </a:cxnLst>
            <a:rect l="0" t="0" r="r" b="b"/>
            <a:pathLst>
              <a:path w="2712" h="1932">
                <a:moveTo>
                  <a:pt x="258" y="1908"/>
                </a:moveTo>
                <a:lnTo>
                  <a:pt x="408" y="1842"/>
                </a:lnTo>
                <a:lnTo>
                  <a:pt x="576" y="1650"/>
                </a:lnTo>
                <a:lnTo>
                  <a:pt x="612" y="1536"/>
                </a:lnTo>
                <a:lnTo>
                  <a:pt x="558" y="1374"/>
                </a:lnTo>
                <a:lnTo>
                  <a:pt x="426" y="1284"/>
                </a:lnTo>
                <a:lnTo>
                  <a:pt x="294" y="1254"/>
                </a:lnTo>
                <a:lnTo>
                  <a:pt x="156" y="1242"/>
                </a:lnTo>
                <a:lnTo>
                  <a:pt x="0" y="1236"/>
                </a:lnTo>
                <a:lnTo>
                  <a:pt x="0" y="0"/>
                </a:lnTo>
                <a:lnTo>
                  <a:pt x="2712" y="0"/>
                </a:lnTo>
                <a:lnTo>
                  <a:pt x="2712" y="1932"/>
                </a:lnTo>
                <a:lnTo>
                  <a:pt x="216" y="1932"/>
                </a:lnTo>
                <a:lnTo>
                  <a:pt x="258" y="1908"/>
                </a:lnTo>
                <a:close/>
              </a:path>
            </a:pathLst>
          </a:custGeom>
          <a:solidFill>
            <a:srgbClr val="B2B2B2"/>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 name="AutoShape 15">
            <a:extLst>
              <a:ext uri="{FF2B5EF4-FFF2-40B4-BE49-F238E27FC236}">
                <a16:creationId xmlns:a16="http://schemas.microsoft.com/office/drawing/2014/main" id="{2FF7B563-0ED6-0277-F886-F30B664F24B0}"/>
              </a:ext>
            </a:extLst>
          </p:cNvPr>
          <p:cNvSpPr>
            <a:spLocks noChangeArrowheads="1"/>
          </p:cNvSpPr>
          <p:nvPr/>
        </p:nvSpPr>
        <p:spPr bwMode="auto">
          <a:xfrm>
            <a:off x="9077683" y="3473603"/>
            <a:ext cx="285750" cy="1238250"/>
          </a:xfrm>
          <a:prstGeom prst="upArrow">
            <a:avLst>
              <a:gd name="adj1" fmla="val 50000"/>
              <a:gd name="adj2" fmla="val 108333"/>
            </a:avLst>
          </a:prstGeom>
          <a:solidFill>
            <a:schemeClr val="tx2">
              <a:lumMod val="40000"/>
              <a:lumOff val="60000"/>
            </a:schemeClr>
          </a:solidFill>
          <a:ln w="38100" algn="ctr">
            <a:solidFill>
              <a:schemeClr val="tx2"/>
            </a:solidFill>
            <a:miter lim="800000"/>
            <a:headEnd/>
            <a:tailEnd/>
          </a:ln>
          <a:effec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Text Box 17">
            <a:extLst>
              <a:ext uri="{FF2B5EF4-FFF2-40B4-BE49-F238E27FC236}">
                <a16:creationId xmlns:a16="http://schemas.microsoft.com/office/drawing/2014/main" id="{55BA0F52-F736-5C95-440E-5C6F4D0FCECA}"/>
              </a:ext>
            </a:extLst>
          </p:cNvPr>
          <p:cNvSpPr txBox="1">
            <a:spLocks noChangeArrowheads="1"/>
          </p:cNvSpPr>
          <p:nvPr/>
        </p:nvSpPr>
        <p:spPr bwMode="auto">
          <a:xfrm>
            <a:off x="9363433" y="4003828"/>
            <a:ext cx="1257300" cy="584775"/>
          </a:xfrm>
          <a:prstGeom prst="rect">
            <a:avLst/>
          </a:prstGeom>
          <a:noFill/>
          <a:ln>
            <a:noFill/>
          </a:ln>
          <a:effectLst/>
          <a:extLst>
            <a:ext uri="{909E8E84-426E-40DD-AFC4-6F175D3DCCD1}">
              <a14:hiddenFill xmlns:a14="http://schemas.microsoft.com/office/drawing/2010/main">
                <a:solidFill>
                  <a:srgbClr val="B2B2B2"/>
                </a:solidFill>
              </a14:hiddenFill>
            </a:ext>
            <a:ext uri="{91240B29-F687-4F45-9708-019B960494DF}">
              <a14:hiddenLine xmlns:a14="http://schemas.microsoft.com/office/drawing/2010/main" w="2857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3200" b="0" i="0" u="none" strike="noStrike" kern="0" cap="none" spc="0" normalizeH="0" baseline="0" noProof="0" dirty="0" err="1">
                <a:ln>
                  <a:noFill/>
                </a:ln>
                <a:effectLst/>
                <a:uLnTx/>
                <a:uFillTx/>
                <a:latin typeface="Arial" charset="0"/>
              </a:rPr>
              <a:t>V</a:t>
            </a:r>
            <a:r>
              <a:rPr kumimoji="0" lang="en-US" altLang="en-US" sz="3200" b="0" i="0" u="none" strike="noStrike" kern="0" cap="none" spc="0" normalizeH="0" baseline="-25000" noProof="0" dirty="0" err="1">
                <a:ln>
                  <a:noFill/>
                </a:ln>
                <a:effectLst/>
                <a:uLnTx/>
                <a:uFillTx/>
                <a:latin typeface="Arial" charset="0"/>
              </a:rPr>
              <a:t>flange</a:t>
            </a:r>
            <a:endParaRPr kumimoji="0" lang="en-US" altLang="en-US" sz="3200" b="0" i="0" u="none" strike="noStrike" kern="0" cap="none" spc="0" normalizeH="0" baseline="0" noProof="0" dirty="0">
              <a:ln>
                <a:noFill/>
              </a:ln>
              <a:effectLst/>
              <a:uLnTx/>
              <a:uFillTx/>
              <a:latin typeface="Arial" charset="0"/>
            </a:endParaRPr>
          </a:p>
        </p:txBody>
      </p:sp>
      <p:sp>
        <p:nvSpPr>
          <p:cNvPr id="6" name="Rectangle 4">
            <a:extLst>
              <a:ext uri="{FF2B5EF4-FFF2-40B4-BE49-F238E27FC236}">
                <a16:creationId xmlns:a16="http://schemas.microsoft.com/office/drawing/2014/main" id="{0879DCB6-F53F-2A75-2843-A86356E5E9DB}"/>
              </a:ext>
            </a:extLst>
          </p:cNvPr>
          <p:cNvSpPr>
            <a:spLocks noChangeArrowheads="1"/>
          </p:cNvSpPr>
          <p:nvPr/>
        </p:nvSpPr>
        <p:spPr bwMode="auto">
          <a:xfrm>
            <a:off x="2487971" y="608166"/>
            <a:ext cx="1433512" cy="4543425"/>
          </a:xfrm>
          <a:prstGeom prst="rect">
            <a:avLst/>
          </a:prstGeom>
          <a:solidFill>
            <a:srgbClr val="B2B2B2"/>
          </a:solidFill>
          <a:ln w="28575" algn="ctr">
            <a:solidFill>
              <a:srgbClr val="000000"/>
            </a:solidFill>
            <a:miter lim="800000"/>
            <a:headEnd/>
            <a:tailEnd/>
          </a:ln>
          <a:effectLst/>
          <a:extLst>
            <a:ext uri="{AF507438-7753-43E0-B8FC-AC1667EBCBE1}">
              <a14:hiddenEffects xmlns:a14="http://schemas.microsoft.com/office/drawing/2010/main">
                <a:effectLst>
                  <a:outerShdw sy="50000" kx="-2453608" rotWithShape="0">
                    <a:schemeClr val="bg2">
                      <a:alpha val="50000"/>
                    </a:schemeClr>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7" name="Freeform 5">
            <a:extLst>
              <a:ext uri="{FF2B5EF4-FFF2-40B4-BE49-F238E27FC236}">
                <a16:creationId xmlns:a16="http://schemas.microsoft.com/office/drawing/2014/main" id="{1F679D36-2A3E-6C47-C7EE-4499ED560199}"/>
              </a:ext>
            </a:extLst>
          </p:cNvPr>
          <p:cNvSpPr>
            <a:spLocks/>
          </p:cNvSpPr>
          <p:nvPr/>
        </p:nvSpPr>
        <p:spPr bwMode="auto">
          <a:xfrm>
            <a:off x="4192946" y="3649816"/>
            <a:ext cx="4600575" cy="1068387"/>
          </a:xfrm>
          <a:custGeom>
            <a:avLst/>
            <a:gdLst>
              <a:gd name="T0" fmla="*/ 4475163 w 2898"/>
              <a:gd name="T1" fmla="*/ 0 h 521"/>
              <a:gd name="T2" fmla="*/ 760413 w 2898"/>
              <a:gd name="T3" fmla="*/ 0 h 521"/>
              <a:gd name="T4" fmla="*/ 0 w 2898"/>
              <a:gd name="T5" fmla="*/ 1068387 h 521"/>
              <a:gd name="T6" fmla="*/ 4600575 w 2898"/>
              <a:gd name="T7" fmla="*/ 1068387 h 521"/>
              <a:gd name="T8" fmla="*/ 4600575 w 2898"/>
              <a:gd name="T9" fmla="*/ 12304 h 521"/>
              <a:gd name="T10" fmla="*/ 4475163 w 2898"/>
              <a:gd name="T11" fmla="*/ 0 h 52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98" h="521">
                <a:moveTo>
                  <a:pt x="2819" y="0"/>
                </a:moveTo>
                <a:lnTo>
                  <a:pt x="479" y="0"/>
                </a:lnTo>
                <a:lnTo>
                  <a:pt x="0" y="521"/>
                </a:lnTo>
                <a:lnTo>
                  <a:pt x="2898" y="521"/>
                </a:lnTo>
                <a:lnTo>
                  <a:pt x="2898" y="6"/>
                </a:lnTo>
                <a:lnTo>
                  <a:pt x="2819" y="0"/>
                </a:lnTo>
                <a:close/>
              </a:path>
            </a:pathLst>
          </a:custGeom>
          <a:solidFill>
            <a:srgbClr val="B2B2B2"/>
          </a:solidFill>
          <a:ln w="28575" cap="flat" cmpd="sng">
            <a:solidFill>
              <a:srgbClr val="000000"/>
            </a:solidFill>
            <a:prstDash val="solid"/>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8" name="Rectangle 8">
            <a:extLst>
              <a:ext uri="{FF2B5EF4-FFF2-40B4-BE49-F238E27FC236}">
                <a16:creationId xmlns:a16="http://schemas.microsoft.com/office/drawing/2014/main" id="{5198AAF6-DC81-47D8-84CD-101D18D29DAD}"/>
              </a:ext>
            </a:extLst>
          </p:cNvPr>
          <p:cNvSpPr>
            <a:spLocks noChangeArrowheads="1"/>
          </p:cNvSpPr>
          <p:nvPr/>
        </p:nvSpPr>
        <p:spPr bwMode="auto">
          <a:xfrm>
            <a:off x="3902433" y="4724553"/>
            <a:ext cx="955675" cy="273050"/>
          </a:xfrm>
          <a:prstGeom prst="rect">
            <a:avLst/>
          </a:prstGeom>
          <a:solidFill>
            <a:srgbClr val="B2B2B2"/>
          </a:solidFill>
          <a:ln w="28575" algn="ctr">
            <a:solidFill>
              <a:srgbClr val="00000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9" name="Freeform 9">
            <a:extLst>
              <a:ext uri="{FF2B5EF4-FFF2-40B4-BE49-F238E27FC236}">
                <a16:creationId xmlns:a16="http://schemas.microsoft.com/office/drawing/2014/main" id="{4C4784C3-4767-ABB2-5C16-C27757949750}"/>
              </a:ext>
            </a:extLst>
          </p:cNvPr>
          <p:cNvSpPr>
            <a:spLocks/>
          </p:cNvSpPr>
          <p:nvPr/>
        </p:nvSpPr>
        <p:spPr bwMode="auto">
          <a:xfrm>
            <a:off x="3892908" y="3473603"/>
            <a:ext cx="1098550" cy="1238250"/>
          </a:xfrm>
          <a:custGeom>
            <a:avLst/>
            <a:gdLst>
              <a:gd name="T0" fmla="*/ 1098550 w 692"/>
              <a:gd name="T1" fmla="*/ 184150 h 780"/>
              <a:gd name="T2" fmla="*/ 0 w 692"/>
              <a:gd name="T3" fmla="*/ 0 h 780"/>
              <a:gd name="T4" fmla="*/ 0 w 692"/>
              <a:gd name="T5" fmla="*/ 1238250 h 780"/>
              <a:gd name="T6" fmla="*/ 381000 w 692"/>
              <a:gd name="T7" fmla="*/ 1238250 h 780"/>
              <a:gd name="T8" fmla="*/ 1098550 w 692"/>
              <a:gd name="T9" fmla="*/ 184150 h 78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2" h="780">
                <a:moveTo>
                  <a:pt x="692" y="116"/>
                </a:moveTo>
                <a:lnTo>
                  <a:pt x="0" y="0"/>
                </a:lnTo>
                <a:lnTo>
                  <a:pt x="0" y="780"/>
                </a:lnTo>
                <a:lnTo>
                  <a:pt x="240" y="780"/>
                </a:lnTo>
                <a:lnTo>
                  <a:pt x="692" y="116"/>
                </a:lnTo>
                <a:close/>
              </a:path>
            </a:pathLst>
          </a:custGeom>
          <a:solidFill>
            <a:srgbClr val="FF0000"/>
          </a:solidFill>
          <a:ln>
            <a:noFill/>
          </a:ln>
          <a:effectLst/>
          <a:extLst>
            <a:ext uri="{91240B29-F687-4F45-9708-019B960494DF}">
              <a14:hiddenLine xmlns:a14="http://schemas.microsoft.com/office/drawing/2010/main" w="28575" cap="flat" cmpd="sng">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0" name="Line 18">
            <a:extLst>
              <a:ext uri="{FF2B5EF4-FFF2-40B4-BE49-F238E27FC236}">
                <a16:creationId xmlns:a16="http://schemas.microsoft.com/office/drawing/2014/main" id="{CFA82193-5075-9FCF-2012-A974879140A4}"/>
              </a:ext>
            </a:extLst>
          </p:cNvPr>
          <p:cNvSpPr>
            <a:spLocks noChangeShapeType="1"/>
          </p:cNvSpPr>
          <p:nvPr/>
        </p:nvSpPr>
        <p:spPr bwMode="auto">
          <a:xfrm>
            <a:off x="5853471" y="3660928"/>
            <a:ext cx="0" cy="10509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1" name="Line 23">
            <a:extLst>
              <a:ext uri="{FF2B5EF4-FFF2-40B4-BE49-F238E27FC236}">
                <a16:creationId xmlns:a16="http://schemas.microsoft.com/office/drawing/2014/main" id="{59CC1AB5-84AF-429A-165C-48D64CFA3C26}"/>
              </a:ext>
            </a:extLst>
          </p:cNvPr>
          <p:cNvSpPr>
            <a:spLocks noChangeShapeType="1"/>
          </p:cNvSpPr>
          <p:nvPr/>
        </p:nvSpPr>
        <p:spPr bwMode="auto">
          <a:xfrm>
            <a:off x="5853471" y="4632478"/>
            <a:ext cx="5159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2" name="Line 24">
            <a:extLst>
              <a:ext uri="{FF2B5EF4-FFF2-40B4-BE49-F238E27FC236}">
                <a16:creationId xmlns:a16="http://schemas.microsoft.com/office/drawing/2014/main" id="{6D58AD87-9C5A-439C-08B2-5E36E010F7F8}"/>
              </a:ext>
            </a:extLst>
          </p:cNvPr>
          <p:cNvSpPr>
            <a:spLocks noChangeShapeType="1"/>
          </p:cNvSpPr>
          <p:nvPr/>
        </p:nvSpPr>
        <p:spPr bwMode="auto">
          <a:xfrm>
            <a:off x="5853471" y="4522941"/>
            <a:ext cx="4016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Line 25">
            <a:extLst>
              <a:ext uri="{FF2B5EF4-FFF2-40B4-BE49-F238E27FC236}">
                <a16:creationId xmlns:a16="http://schemas.microsoft.com/office/drawing/2014/main" id="{72468E73-54C6-B3D6-E0E5-6A23DC89DF2C}"/>
              </a:ext>
            </a:extLst>
          </p:cNvPr>
          <p:cNvSpPr>
            <a:spLocks noChangeShapeType="1"/>
          </p:cNvSpPr>
          <p:nvPr/>
        </p:nvSpPr>
        <p:spPr bwMode="auto">
          <a:xfrm>
            <a:off x="5853471" y="4403878"/>
            <a:ext cx="239712"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4" name="Line 27">
            <a:extLst>
              <a:ext uri="{FF2B5EF4-FFF2-40B4-BE49-F238E27FC236}">
                <a16:creationId xmlns:a16="http://schemas.microsoft.com/office/drawing/2014/main" id="{3E75BAEF-FC59-FF81-7662-9226B2DE8734}"/>
              </a:ext>
            </a:extLst>
          </p:cNvPr>
          <p:cNvSpPr>
            <a:spLocks noChangeShapeType="1"/>
          </p:cNvSpPr>
          <p:nvPr/>
        </p:nvSpPr>
        <p:spPr bwMode="auto">
          <a:xfrm>
            <a:off x="5853471" y="4280053"/>
            <a:ext cx="968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 name="Line 28">
            <a:extLst>
              <a:ext uri="{FF2B5EF4-FFF2-40B4-BE49-F238E27FC236}">
                <a16:creationId xmlns:a16="http://schemas.microsoft.com/office/drawing/2014/main" id="{1CC219B8-5042-7A7B-E186-3C6E8732CBA0}"/>
              </a:ext>
            </a:extLst>
          </p:cNvPr>
          <p:cNvSpPr>
            <a:spLocks noChangeShapeType="1"/>
          </p:cNvSpPr>
          <p:nvPr/>
        </p:nvSpPr>
        <p:spPr bwMode="auto">
          <a:xfrm>
            <a:off x="5853471" y="4718203"/>
            <a:ext cx="617537"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6" name="Line 31">
            <a:extLst>
              <a:ext uri="{FF2B5EF4-FFF2-40B4-BE49-F238E27FC236}">
                <a16:creationId xmlns:a16="http://schemas.microsoft.com/office/drawing/2014/main" id="{433D625E-8F1B-D796-AD19-D016691F92CA}"/>
              </a:ext>
            </a:extLst>
          </p:cNvPr>
          <p:cNvSpPr>
            <a:spLocks noChangeShapeType="1"/>
          </p:cNvSpPr>
          <p:nvPr/>
        </p:nvSpPr>
        <p:spPr bwMode="auto">
          <a:xfrm flipH="1" flipV="1">
            <a:off x="5337533" y="3746653"/>
            <a:ext cx="515938"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Line 32">
            <a:extLst>
              <a:ext uri="{FF2B5EF4-FFF2-40B4-BE49-F238E27FC236}">
                <a16:creationId xmlns:a16="http://schemas.microsoft.com/office/drawing/2014/main" id="{00C719E9-E790-7A1F-8B27-F025C582E386}"/>
              </a:ext>
            </a:extLst>
          </p:cNvPr>
          <p:cNvSpPr>
            <a:spLocks noChangeShapeType="1"/>
          </p:cNvSpPr>
          <p:nvPr/>
        </p:nvSpPr>
        <p:spPr bwMode="auto">
          <a:xfrm flipH="1" flipV="1">
            <a:off x="5451833" y="3856191"/>
            <a:ext cx="401638"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8" name="Line 33">
            <a:extLst>
              <a:ext uri="{FF2B5EF4-FFF2-40B4-BE49-F238E27FC236}">
                <a16:creationId xmlns:a16="http://schemas.microsoft.com/office/drawing/2014/main" id="{7E4A981A-94FE-4FBC-7A2F-D40532BC7B0C}"/>
              </a:ext>
            </a:extLst>
          </p:cNvPr>
          <p:cNvSpPr>
            <a:spLocks noChangeShapeType="1"/>
          </p:cNvSpPr>
          <p:nvPr/>
        </p:nvSpPr>
        <p:spPr bwMode="auto">
          <a:xfrm flipH="1" flipV="1">
            <a:off x="5575658" y="3975253"/>
            <a:ext cx="27781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9" name="Line 34">
            <a:extLst>
              <a:ext uri="{FF2B5EF4-FFF2-40B4-BE49-F238E27FC236}">
                <a16:creationId xmlns:a16="http://schemas.microsoft.com/office/drawing/2014/main" id="{3C3D8200-E9BE-704B-9AC7-D6849810092A}"/>
              </a:ext>
            </a:extLst>
          </p:cNvPr>
          <p:cNvSpPr>
            <a:spLocks noChangeShapeType="1"/>
          </p:cNvSpPr>
          <p:nvPr/>
        </p:nvSpPr>
        <p:spPr bwMode="auto">
          <a:xfrm flipH="1" flipV="1">
            <a:off x="5753458" y="4099078"/>
            <a:ext cx="10001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0" name="Line 35">
            <a:extLst>
              <a:ext uri="{FF2B5EF4-FFF2-40B4-BE49-F238E27FC236}">
                <a16:creationId xmlns:a16="http://schemas.microsoft.com/office/drawing/2014/main" id="{244BAF12-222C-165F-9779-2B0B02CE4D18}"/>
              </a:ext>
            </a:extLst>
          </p:cNvPr>
          <p:cNvSpPr>
            <a:spLocks noChangeShapeType="1"/>
          </p:cNvSpPr>
          <p:nvPr/>
        </p:nvSpPr>
        <p:spPr bwMode="auto">
          <a:xfrm flipH="1" flipV="1">
            <a:off x="5226408" y="3660928"/>
            <a:ext cx="627063" cy="0"/>
          </a:xfrm>
          <a:prstGeom prst="line">
            <a:avLst/>
          </a:prstGeom>
          <a:noFill/>
          <a:ln w="19050">
            <a:solidFill>
              <a:srgbClr val="6633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1" name="Line 36">
            <a:extLst>
              <a:ext uri="{FF2B5EF4-FFF2-40B4-BE49-F238E27FC236}">
                <a16:creationId xmlns:a16="http://schemas.microsoft.com/office/drawing/2014/main" id="{5C6120C3-01B5-5C2C-CF33-B44260F4A6AF}"/>
              </a:ext>
            </a:extLst>
          </p:cNvPr>
          <p:cNvSpPr>
            <a:spLocks noChangeShapeType="1"/>
          </p:cNvSpPr>
          <p:nvPr/>
        </p:nvSpPr>
        <p:spPr bwMode="auto">
          <a:xfrm>
            <a:off x="5226408" y="3660928"/>
            <a:ext cx="1244600" cy="1063625"/>
          </a:xfrm>
          <a:prstGeom prst="line">
            <a:avLst/>
          </a:prstGeom>
          <a:noFill/>
          <a:ln w="12700">
            <a:solidFill>
              <a:srgbClr val="00000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pAutoFit/>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2" name="Text Box 37">
            <a:extLst>
              <a:ext uri="{FF2B5EF4-FFF2-40B4-BE49-F238E27FC236}">
                <a16:creationId xmlns:a16="http://schemas.microsoft.com/office/drawing/2014/main" id="{E21FCB03-F3E2-C765-51FE-E192E655B3EF}"/>
              </a:ext>
            </a:extLst>
          </p:cNvPr>
          <p:cNvSpPr txBox="1">
            <a:spLocks noChangeArrowheads="1"/>
          </p:cNvSpPr>
          <p:nvPr/>
        </p:nvSpPr>
        <p:spPr bwMode="auto">
          <a:xfrm>
            <a:off x="1804606" y="5722725"/>
            <a:ext cx="8715265" cy="52322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algn="ctr"/>
            <a:r>
              <a:rPr lang="en-US" altLang="en-US" sz="2800" b="1" dirty="0"/>
              <a:t>Increase in Flange Stress Due to Shear in Flange</a:t>
            </a:r>
          </a:p>
        </p:txBody>
      </p:sp>
    </p:spTree>
    <p:extLst>
      <p:ext uri="{BB962C8B-B14F-4D97-AF65-F5344CB8AC3E}">
        <p14:creationId xmlns:p14="http://schemas.microsoft.com/office/powerpoint/2010/main" val="4178953560"/>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85CFCFE-48E4-0180-97F9-0B73C05C0FB7}"/>
              </a:ext>
            </a:extLst>
          </p:cNvPr>
          <p:cNvSpPr>
            <a:spLocks noGrp="1"/>
          </p:cNvSpPr>
          <p:nvPr>
            <p:ph type="sldNum" sz="quarter" idx="40"/>
          </p:nvPr>
        </p:nvSpPr>
        <p:spPr/>
        <p:txBody>
          <a:bodyPr/>
          <a:lstStyle/>
          <a:p>
            <a:pPr>
              <a:defRPr/>
            </a:pPr>
            <a:fld id="{46425072-6E52-45A8-8A7E-A5B11BCA4176}" type="slidenum">
              <a:rPr lang="en-US" altLang="en-US" smtClean="0"/>
              <a:pPr>
                <a:defRPr/>
              </a:pPr>
              <a:t>94</a:t>
            </a:fld>
            <a:endParaRPr lang="en-US" altLang="en-US" dirty="0"/>
          </a:p>
        </p:txBody>
      </p:sp>
      <p:sp>
        <p:nvSpPr>
          <p:cNvPr id="3" name="Rectangle 2">
            <a:extLst>
              <a:ext uri="{FF2B5EF4-FFF2-40B4-BE49-F238E27FC236}">
                <a16:creationId xmlns:a16="http://schemas.microsoft.com/office/drawing/2014/main" id="{2D82DDA8-5886-D32E-BB86-289EE5DECF95}"/>
              </a:ext>
            </a:extLst>
          </p:cNvPr>
          <p:cNvSpPr>
            <a:spLocks noChangeArrowheads="1"/>
          </p:cNvSpPr>
          <p:nvPr/>
        </p:nvSpPr>
        <p:spPr bwMode="auto">
          <a:xfrm>
            <a:off x="3058244" y="466604"/>
            <a:ext cx="1490663" cy="6070600"/>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 name="Rectangle 3">
            <a:extLst>
              <a:ext uri="{FF2B5EF4-FFF2-40B4-BE49-F238E27FC236}">
                <a16:creationId xmlns:a16="http://schemas.microsoft.com/office/drawing/2014/main" id="{7548F24F-2E71-87C2-2281-8FDC1322C880}"/>
              </a:ext>
            </a:extLst>
          </p:cNvPr>
          <p:cNvSpPr>
            <a:spLocks noChangeArrowheads="1"/>
          </p:cNvSpPr>
          <p:nvPr/>
        </p:nvSpPr>
        <p:spPr bwMode="auto">
          <a:xfrm>
            <a:off x="7015882" y="1800104"/>
            <a:ext cx="60325" cy="3433763"/>
          </a:xfrm>
          <a:prstGeom prst="rect">
            <a:avLst/>
          </a:prstGeom>
          <a:solidFill>
            <a:srgbClr val="CECECE"/>
          </a:solidFill>
          <a:ln w="11113">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 name="Rectangle 4">
            <a:extLst>
              <a:ext uri="{FF2B5EF4-FFF2-40B4-BE49-F238E27FC236}">
                <a16:creationId xmlns:a16="http://schemas.microsoft.com/office/drawing/2014/main" id="{1CF10D86-847D-CF34-1492-E4B2BB74AB42}"/>
              </a:ext>
            </a:extLst>
          </p:cNvPr>
          <p:cNvSpPr>
            <a:spLocks noChangeArrowheads="1"/>
          </p:cNvSpPr>
          <p:nvPr/>
        </p:nvSpPr>
        <p:spPr bwMode="auto">
          <a:xfrm>
            <a:off x="3059832" y="357067"/>
            <a:ext cx="1524000" cy="111125"/>
          </a:xfrm>
          <a:prstGeom prst="rect">
            <a:avLst/>
          </a:prstGeom>
          <a:solidFill>
            <a:srgbClr val="CECECE"/>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 name="Rectangle 5">
            <a:extLst>
              <a:ext uri="{FF2B5EF4-FFF2-40B4-BE49-F238E27FC236}">
                <a16:creationId xmlns:a16="http://schemas.microsoft.com/office/drawing/2014/main" id="{5947CEA6-34B0-9463-44F6-4822204C8FC5}"/>
              </a:ext>
            </a:extLst>
          </p:cNvPr>
          <p:cNvSpPr>
            <a:spLocks noChangeArrowheads="1"/>
          </p:cNvSpPr>
          <p:nvPr/>
        </p:nvSpPr>
        <p:spPr bwMode="auto">
          <a:xfrm>
            <a:off x="4583832" y="1804867"/>
            <a:ext cx="2444750" cy="3441700"/>
          </a:xfrm>
          <a:prstGeom prst="rect">
            <a:avLst/>
          </a:prstGeom>
          <a:solidFill>
            <a:srgbClr val="CECECE"/>
          </a:solidFill>
          <a:ln w="11113">
            <a:solidFill>
              <a:srgbClr val="CECECE"/>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7" name="Group 6">
            <a:extLst>
              <a:ext uri="{FF2B5EF4-FFF2-40B4-BE49-F238E27FC236}">
                <a16:creationId xmlns:a16="http://schemas.microsoft.com/office/drawing/2014/main" id="{33E93565-5E13-380A-D588-A91AD8707828}"/>
              </a:ext>
            </a:extLst>
          </p:cNvPr>
          <p:cNvGrpSpPr>
            <a:grpSpLocks/>
          </p:cNvGrpSpPr>
          <p:nvPr/>
        </p:nvGrpSpPr>
        <p:grpSpPr bwMode="auto">
          <a:xfrm>
            <a:off x="4583832" y="1928692"/>
            <a:ext cx="298450" cy="381000"/>
            <a:chOff x="2115" y="1119"/>
            <a:chExt cx="188" cy="240"/>
          </a:xfrm>
          <a:solidFill>
            <a:schemeClr val="bg1"/>
          </a:solidFill>
        </p:grpSpPr>
        <p:sp>
          <p:nvSpPr>
            <p:cNvPr id="8" name="Rectangle 7">
              <a:extLst>
                <a:ext uri="{FF2B5EF4-FFF2-40B4-BE49-F238E27FC236}">
                  <a16:creationId xmlns:a16="http://schemas.microsoft.com/office/drawing/2014/main" id="{DFDCDCD4-BF44-440D-F95C-159B234E0B61}"/>
                </a:ext>
              </a:extLst>
            </p:cNvPr>
            <p:cNvSpPr>
              <a:spLocks noChangeArrowheads="1"/>
            </p:cNvSpPr>
            <p:nvPr/>
          </p:nvSpPr>
          <p:spPr bwMode="auto">
            <a:xfrm>
              <a:off x="2115" y="1164"/>
              <a:ext cx="111" cy="195"/>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9" name="Group 8">
              <a:extLst>
                <a:ext uri="{FF2B5EF4-FFF2-40B4-BE49-F238E27FC236}">
                  <a16:creationId xmlns:a16="http://schemas.microsoft.com/office/drawing/2014/main" id="{F9D0F0EA-89ED-B213-F968-BE02A5B39D69}"/>
                </a:ext>
              </a:extLst>
            </p:cNvPr>
            <p:cNvGrpSpPr>
              <a:grpSpLocks/>
            </p:cNvGrpSpPr>
            <p:nvPr/>
          </p:nvGrpSpPr>
          <p:grpSpPr bwMode="auto">
            <a:xfrm>
              <a:off x="2223" y="1119"/>
              <a:ext cx="80" cy="156"/>
              <a:chOff x="2223" y="1119"/>
              <a:chExt cx="80" cy="156"/>
            </a:xfrm>
            <a:grpFill/>
          </p:grpSpPr>
          <p:grpSp>
            <p:nvGrpSpPr>
              <p:cNvPr id="10" name="Group 9">
                <a:extLst>
                  <a:ext uri="{FF2B5EF4-FFF2-40B4-BE49-F238E27FC236}">
                    <a16:creationId xmlns:a16="http://schemas.microsoft.com/office/drawing/2014/main" id="{F62D1B70-25F1-952E-EB8F-C7E4B1745815}"/>
                  </a:ext>
                </a:extLst>
              </p:cNvPr>
              <p:cNvGrpSpPr>
                <a:grpSpLocks/>
              </p:cNvGrpSpPr>
              <p:nvPr/>
            </p:nvGrpSpPr>
            <p:grpSpPr bwMode="auto">
              <a:xfrm>
                <a:off x="2223" y="1119"/>
                <a:ext cx="79" cy="84"/>
                <a:chOff x="2223" y="1119"/>
                <a:chExt cx="79" cy="84"/>
              </a:xfrm>
              <a:grpFill/>
            </p:grpSpPr>
            <p:sp>
              <p:nvSpPr>
                <p:cNvPr id="14" name="Freeform 10">
                  <a:extLst>
                    <a:ext uri="{FF2B5EF4-FFF2-40B4-BE49-F238E27FC236}">
                      <a16:creationId xmlns:a16="http://schemas.microsoft.com/office/drawing/2014/main" id="{88D5A9DF-4BC9-3190-C7EE-F286301560EC}"/>
                    </a:ext>
                  </a:extLst>
                </p:cNvPr>
                <p:cNvSpPr>
                  <a:spLocks/>
                </p:cNvSpPr>
                <p:nvPr/>
              </p:nvSpPr>
              <p:spPr bwMode="auto">
                <a:xfrm>
                  <a:off x="2223" y="1119"/>
                  <a:ext cx="79" cy="84"/>
                </a:xfrm>
                <a:custGeom>
                  <a:avLst/>
                  <a:gdLst>
                    <a:gd name="T0" fmla="*/ 0 w 159"/>
                    <a:gd name="T1" fmla="*/ 0 h 84"/>
                    <a:gd name="T2" fmla="*/ 1 w 159"/>
                    <a:gd name="T3" fmla="*/ 0 h 84"/>
                    <a:gd name="T4" fmla="*/ 1 w 159"/>
                    <a:gd name="T5" fmla="*/ 0 h 84"/>
                    <a:gd name="T6" fmla="*/ 17 w 159"/>
                    <a:gd name="T7" fmla="*/ 2 h 84"/>
                    <a:gd name="T8" fmla="*/ 31 w 159"/>
                    <a:gd name="T9" fmla="*/ 7 h 84"/>
                    <a:gd name="T10" fmla="*/ 44 w 159"/>
                    <a:gd name="T11" fmla="*/ 14 h 84"/>
                    <a:gd name="T12" fmla="*/ 56 w 159"/>
                    <a:gd name="T13" fmla="*/ 24 h 84"/>
                    <a:gd name="T14" fmla="*/ 65 w 159"/>
                    <a:gd name="T15" fmla="*/ 37 h 84"/>
                    <a:gd name="T16" fmla="*/ 73 w 159"/>
                    <a:gd name="T17" fmla="*/ 51 h 84"/>
                    <a:gd name="T18" fmla="*/ 77 w 159"/>
                    <a:gd name="T19" fmla="*/ 66 h 84"/>
                    <a:gd name="T20" fmla="*/ 79 w 159"/>
                    <a:gd name="T21" fmla="*/ 83 h 84"/>
                    <a:gd name="T22" fmla="*/ 1 w 159"/>
                    <a:gd name="T23" fmla="*/ 84 h 84"/>
                    <a:gd name="T24" fmla="*/ 0 w 159"/>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9" h="84">
                      <a:moveTo>
                        <a:pt x="0" y="0"/>
                      </a:moveTo>
                      <a:lnTo>
                        <a:pt x="2" y="0"/>
                      </a:lnTo>
                      <a:lnTo>
                        <a:pt x="34" y="2"/>
                      </a:lnTo>
                      <a:lnTo>
                        <a:pt x="63" y="7"/>
                      </a:lnTo>
                      <a:lnTo>
                        <a:pt x="89" y="14"/>
                      </a:lnTo>
                      <a:lnTo>
                        <a:pt x="112" y="24"/>
                      </a:lnTo>
                      <a:lnTo>
                        <a:pt x="130" y="37"/>
                      </a:lnTo>
                      <a:lnTo>
                        <a:pt x="146" y="51"/>
                      </a:lnTo>
                      <a:lnTo>
                        <a:pt x="155" y="66"/>
                      </a:lnTo>
                      <a:lnTo>
                        <a:pt x="159" y="83"/>
                      </a:lnTo>
                      <a:lnTo>
                        <a:pt x="2" y="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5" name="Freeform 11">
                  <a:extLst>
                    <a:ext uri="{FF2B5EF4-FFF2-40B4-BE49-F238E27FC236}">
                      <a16:creationId xmlns:a16="http://schemas.microsoft.com/office/drawing/2014/main" id="{64725FC9-FF30-8D12-7470-E5C19A35B7A1}"/>
                    </a:ext>
                  </a:extLst>
                </p:cNvPr>
                <p:cNvSpPr>
                  <a:spLocks/>
                </p:cNvSpPr>
                <p:nvPr/>
              </p:nvSpPr>
              <p:spPr bwMode="auto">
                <a:xfrm>
                  <a:off x="2223" y="1119"/>
                  <a:ext cx="79" cy="83"/>
                </a:xfrm>
                <a:custGeom>
                  <a:avLst/>
                  <a:gdLst>
                    <a:gd name="T0" fmla="*/ 0 w 159"/>
                    <a:gd name="T1" fmla="*/ 0 h 83"/>
                    <a:gd name="T2" fmla="*/ 1 w 159"/>
                    <a:gd name="T3" fmla="*/ 0 h 83"/>
                    <a:gd name="T4" fmla="*/ 1 w 159"/>
                    <a:gd name="T5" fmla="*/ 0 h 83"/>
                    <a:gd name="T6" fmla="*/ 17 w 159"/>
                    <a:gd name="T7" fmla="*/ 2 h 83"/>
                    <a:gd name="T8" fmla="*/ 31 w 159"/>
                    <a:gd name="T9" fmla="*/ 7 h 83"/>
                    <a:gd name="T10" fmla="*/ 44 w 159"/>
                    <a:gd name="T11" fmla="*/ 14 h 83"/>
                    <a:gd name="T12" fmla="*/ 56 w 159"/>
                    <a:gd name="T13" fmla="*/ 24 h 83"/>
                    <a:gd name="T14" fmla="*/ 65 w 159"/>
                    <a:gd name="T15" fmla="*/ 37 h 83"/>
                    <a:gd name="T16" fmla="*/ 73 w 159"/>
                    <a:gd name="T17" fmla="*/ 51 h 83"/>
                    <a:gd name="T18" fmla="*/ 77 w 159"/>
                    <a:gd name="T19" fmla="*/ 66 h 83"/>
                    <a:gd name="T20" fmla="*/ 79 w 159"/>
                    <a:gd name="T21" fmla="*/ 83 h 83"/>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9" h="83">
                      <a:moveTo>
                        <a:pt x="0" y="0"/>
                      </a:moveTo>
                      <a:lnTo>
                        <a:pt x="2" y="0"/>
                      </a:lnTo>
                      <a:lnTo>
                        <a:pt x="34" y="2"/>
                      </a:lnTo>
                      <a:lnTo>
                        <a:pt x="63" y="7"/>
                      </a:lnTo>
                      <a:lnTo>
                        <a:pt x="89" y="14"/>
                      </a:lnTo>
                      <a:lnTo>
                        <a:pt x="112" y="24"/>
                      </a:lnTo>
                      <a:lnTo>
                        <a:pt x="130" y="37"/>
                      </a:lnTo>
                      <a:lnTo>
                        <a:pt x="146" y="51"/>
                      </a:lnTo>
                      <a:lnTo>
                        <a:pt x="155" y="66"/>
                      </a:lnTo>
                      <a:lnTo>
                        <a:pt x="159" y="83"/>
                      </a:lnTo>
                    </a:path>
                  </a:pathLst>
                </a:custGeom>
                <a:grpFill/>
                <a:ln w="222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11" name="Group 12">
                <a:extLst>
                  <a:ext uri="{FF2B5EF4-FFF2-40B4-BE49-F238E27FC236}">
                    <a16:creationId xmlns:a16="http://schemas.microsoft.com/office/drawing/2014/main" id="{C5BD5AA0-84E5-9EF6-0164-7ADA789A5463}"/>
                  </a:ext>
                </a:extLst>
              </p:cNvPr>
              <p:cNvGrpSpPr>
                <a:grpSpLocks/>
              </p:cNvGrpSpPr>
              <p:nvPr/>
            </p:nvGrpSpPr>
            <p:grpSpPr bwMode="auto">
              <a:xfrm>
                <a:off x="2223" y="1190"/>
                <a:ext cx="80" cy="85"/>
                <a:chOff x="2223" y="1190"/>
                <a:chExt cx="80" cy="85"/>
              </a:xfrm>
              <a:grpFill/>
            </p:grpSpPr>
            <p:sp>
              <p:nvSpPr>
                <p:cNvPr id="12" name="Freeform 13">
                  <a:extLst>
                    <a:ext uri="{FF2B5EF4-FFF2-40B4-BE49-F238E27FC236}">
                      <a16:creationId xmlns:a16="http://schemas.microsoft.com/office/drawing/2014/main" id="{042C9478-5B88-B0C7-3302-BFD5B99ED004}"/>
                    </a:ext>
                  </a:extLst>
                </p:cNvPr>
                <p:cNvSpPr>
                  <a:spLocks/>
                </p:cNvSpPr>
                <p:nvPr/>
              </p:nvSpPr>
              <p:spPr bwMode="auto">
                <a:xfrm>
                  <a:off x="2223" y="1190"/>
                  <a:ext cx="80" cy="85"/>
                </a:xfrm>
                <a:custGeom>
                  <a:avLst/>
                  <a:gdLst>
                    <a:gd name="T0" fmla="*/ 80 w 160"/>
                    <a:gd name="T1" fmla="*/ 0 h 85"/>
                    <a:gd name="T2" fmla="*/ 80 w 160"/>
                    <a:gd name="T3" fmla="*/ 1 h 85"/>
                    <a:gd name="T4" fmla="*/ 80 w 160"/>
                    <a:gd name="T5" fmla="*/ 1 h 85"/>
                    <a:gd name="T6" fmla="*/ 79 w 160"/>
                    <a:gd name="T7" fmla="*/ 18 h 85"/>
                    <a:gd name="T8" fmla="*/ 74 w 160"/>
                    <a:gd name="T9" fmla="*/ 34 h 85"/>
                    <a:gd name="T10" fmla="*/ 67 w 160"/>
                    <a:gd name="T11" fmla="*/ 48 h 85"/>
                    <a:gd name="T12" fmla="*/ 57 w 160"/>
                    <a:gd name="T13" fmla="*/ 60 h 85"/>
                    <a:gd name="T14" fmla="*/ 46 w 160"/>
                    <a:gd name="T15" fmla="*/ 71 h 85"/>
                    <a:gd name="T16" fmla="*/ 32 w 160"/>
                    <a:gd name="T17" fmla="*/ 78 h 85"/>
                    <a:gd name="T18" fmla="*/ 17 w 160"/>
                    <a:gd name="T19" fmla="*/ 83 h 85"/>
                    <a:gd name="T20" fmla="*/ 1 w 160"/>
                    <a:gd name="T21" fmla="*/ 85 h 85"/>
                    <a:gd name="T22" fmla="*/ 1 w 160"/>
                    <a:gd name="T23" fmla="*/ 85 h 85"/>
                    <a:gd name="T24" fmla="*/ 0 w 160"/>
                    <a:gd name="T25" fmla="*/ 85 h 85"/>
                    <a:gd name="T26" fmla="*/ 1 w 160"/>
                    <a:gd name="T27" fmla="*/ 1 h 85"/>
                    <a:gd name="T28" fmla="*/ 80 w 160"/>
                    <a:gd name="T29" fmla="*/ 0 h 85"/>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Lst>
                  <a:ahLst/>
                  <a:cxnLst>
                    <a:cxn ang="T30">
                      <a:pos x="T0" y="T1"/>
                    </a:cxn>
                    <a:cxn ang="T31">
                      <a:pos x="T2" y="T3"/>
                    </a:cxn>
                    <a:cxn ang="T32">
                      <a:pos x="T4" y="T5"/>
                    </a:cxn>
                    <a:cxn ang="T33">
                      <a:pos x="T6" y="T7"/>
                    </a:cxn>
                    <a:cxn ang="T34">
                      <a:pos x="T8" y="T9"/>
                    </a:cxn>
                    <a:cxn ang="T35">
                      <a:pos x="T10" y="T11"/>
                    </a:cxn>
                    <a:cxn ang="T36">
                      <a:pos x="T12" y="T13"/>
                    </a:cxn>
                    <a:cxn ang="T37">
                      <a:pos x="T14" y="T15"/>
                    </a:cxn>
                    <a:cxn ang="T38">
                      <a:pos x="T16" y="T17"/>
                    </a:cxn>
                    <a:cxn ang="T39">
                      <a:pos x="T18" y="T19"/>
                    </a:cxn>
                    <a:cxn ang="T40">
                      <a:pos x="T20" y="T21"/>
                    </a:cxn>
                    <a:cxn ang="T41">
                      <a:pos x="T22" y="T23"/>
                    </a:cxn>
                    <a:cxn ang="T42">
                      <a:pos x="T24" y="T25"/>
                    </a:cxn>
                    <a:cxn ang="T43">
                      <a:pos x="T26" y="T27"/>
                    </a:cxn>
                    <a:cxn ang="T44">
                      <a:pos x="T28" y="T29"/>
                    </a:cxn>
                  </a:cxnLst>
                  <a:rect l="0" t="0" r="r" b="b"/>
                  <a:pathLst>
                    <a:path w="160" h="85">
                      <a:moveTo>
                        <a:pt x="160" y="0"/>
                      </a:moveTo>
                      <a:lnTo>
                        <a:pt x="160" y="1"/>
                      </a:lnTo>
                      <a:lnTo>
                        <a:pt x="157" y="18"/>
                      </a:lnTo>
                      <a:lnTo>
                        <a:pt x="148" y="34"/>
                      </a:lnTo>
                      <a:lnTo>
                        <a:pt x="134" y="48"/>
                      </a:lnTo>
                      <a:lnTo>
                        <a:pt x="114" y="60"/>
                      </a:lnTo>
                      <a:lnTo>
                        <a:pt x="91" y="71"/>
                      </a:lnTo>
                      <a:lnTo>
                        <a:pt x="64" y="78"/>
                      </a:lnTo>
                      <a:lnTo>
                        <a:pt x="34" y="83"/>
                      </a:lnTo>
                      <a:lnTo>
                        <a:pt x="2" y="85"/>
                      </a:lnTo>
                      <a:lnTo>
                        <a:pt x="0" y="85"/>
                      </a:lnTo>
                      <a:lnTo>
                        <a:pt x="2" y="1"/>
                      </a:lnTo>
                      <a:lnTo>
                        <a:pt x="16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3" name="Freeform 14">
                  <a:extLst>
                    <a:ext uri="{FF2B5EF4-FFF2-40B4-BE49-F238E27FC236}">
                      <a16:creationId xmlns:a16="http://schemas.microsoft.com/office/drawing/2014/main" id="{6F68E056-84DA-4985-9557-EBF006D22137}"/>
                    </a:ext>
                  </a:extLst>
                </p:cNvPr>
                <p:cNvSpPr>
                  <a:spLocks/>
                </p:cNvSpPr>
                <p:nvPr/>
              </p:nvSpPr>
              <p:spPr bwMode="auto">
                <a:xfrm>
                  <a:off x="2223" y="1190"/>
                  <a:ext cx="80" cy="85"/>
                </a:xfrm>
                <a:custGeom>
                  <a:avLst/>
                  <a:gdLst>
                    <a:gd name="T0" fmla="*/ 80 w 160"/>
                    <a:gd name="T1" fmla="*/ 0 h 85"/>
                    <a:gd name="T2" fmla="*/ 80 w 160"/>
                    <a:gd name="T3" fmla="*/ 1 h 85"/>
                    <a:gd name="T4" fmla="*/ 80 w 160"/>
                    <a:gd name="T5" fmla="*/ 1 h 85"/>
                    <a:gd name="T6" fmla="*/ 79 w 160"/>
                    <a:gd name="T7" fmla="*/ 18 h 85"/>
                    <a:gd name="T8" fmla="*/ 74 w 160"/>
                    <a:gd name="T9" fmla="*/ 34 h 85"/>
                    <a:gd name="T10" fmla="*/ 67 w 160"/>
                    <a:gd name="T11" fmla="*/ 48 h 85"/>
                    <a:gd name="T12" fmla="*/ 57 w 160"/>
                    <a:gd name="T13" fmla="*/ 60 h 85"/>
                    <a:gd name="T14" fmla="*/ 46 w 160"/>
                    <a:gd name="T15" fmla="*/ 71 h 85"/>
                    <a:gd name="T16" fmla="*/ 32 w 160"/>
                    <a:gd name="T17" fmla="*/ 78 h 85"/>
                    <a:gd name="T18" fmla="*/ 17 w 160"/>
                    <a:gd name="T19" fmla="*/ 83 h 85"/>
                    <a:gd name="T20" fmla="*/ 1 w 160"/>
                    <a:gd name="T21" fmla="*/ 85 h 85"/>
                    <a:gd name="T22" fmla="*/ 1 w 160"/>
                    <a:gd name="T23" fmla="*/ 85 h 85"/>
                    <a:gd name="T24" fmla="*/ 0 w 160"/>
                    <a:gd name="T25" fmla="*/ 85 h 8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60" h="85">
                      <a:moveTo>
                        <a:pt x="160" y="0"/>
                      </a:moveTo>
                      <a:lnTo>
                        <a:pt x="160" y="1"/>
                      </a:lnTo>
                      <a:lnTo>
                        <a:pt x="157" y="18"/>
                      </a:lnTo>
                      <a:lnTo>
                        <a:pt x="148" y="34"/>
                      </a:lnTo>
                      <a:lnTo>
                        <a:pt x="134" y="48"/>
                      </a:lnTo>
                      <a:lnTo>
                        <a:pt x="114" y="60"/>
                      </a:lnTo>
                      <a:lnTo>
                        <a:pt x="91" y="71"/>
                      </a:lnTo>
                      <a:lnTo>
                        <a:pt x="64" y="78"/>
                      </a:lnTo>
                      <a:lnTo>
                        <a:pt x="34" y="83"/>
                      </a:lnTo>
                      <a:lnTo>
                        <a:pt x="2" y="85"/>
                      </a:lnTo>
                      <a:lnTo>
                        <a:pt x="0" y="85"/>
                      </a:lnTo>
                    </a:path>
                  </a:pathLst>
                </a:custGeom>
                <a:grpFill/>
                <a:ln w="222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16" name="Freeform 15">
            <a:extLst>
              <a:ext uri="{FF2B5EF4-FFF2-40B4-BE49-F238E27FC236}">
                <a16:creationId xmlns:a16="http://schemas.microsoft.com/office/drawing/2014/main" id="{46A9D829-5211-860D-1798-A752DC9119B5}"/>
              </a:ext>
            </a:extLst>
          </p:cNvPr>
          <p:cNvSpPr>
            <a:spLocks/>
          </p:cNvSpPr>
          <p:nvPr/>
        </p:nvSpPr>
        <p:spPr bwMode="auto">
          <a:xfrm>
            <a:off x="4634632" y="1739779"/>
            <a:ext cx="169862" cy="182563"/>
          </a:xfrm>
          <a:custGeom>
            <a:avLst/>
            <a:gdLst>
              <a:gd name="T0" fmla="*/ 0 w 215"/>
              <a:gd name="T1" fmla="*/ 146050 h 115"/>
              <a:gd name="T2" fmla="*/ 29232 w 215"/>
              <a:gd name="T3" fmla="*/ 182563 h 115"/>
              <a:gd name="T4" fmla="*/ 169862 w 215"/>
              <a:gd name="T5" fmla="*/ 36513 h 115"/>
              <a:gd name="T6" fmla="*/ 139840 w 215"/>
              <a:gd name="T7" fmla="*/ 0 h 115"/>
              <a:gd name="T8" fmla="*/ 0 w 215"/>
              <a:gd name="T9" fmla="*/ 146050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115">
                <a:moveTo>
                  <a:pt x="0" y="92"/>
                </a:moveTo>
                <a:lnTo>
                  <a:pt x="37" y="115"/>
                </a:lnTo>
                <a:lnTo>
                  <a:pt x="215" y="23"/>
                </a:lnTo>
                <a:lnTo>
                  <a:pt x="177" y="0"/>
                </a:lnTo>
                <a:lnTo>
                  <a:pt x="0" y="92"/>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17" name="Rectangle 16">
            <a:extLst>
              <a:ext uri="{FF2B5EF4-FFF2-40B4-BE49-F238E27FC236}">
                <a16:creationId xmlns:a16="http://schemas.microsoft.com/office/drawing/2014/main" id="{9AE2E610-CDA2-2647-35B3-8EFA294C42EF}"/>
              </a:ext>
            </a:extLst>
          </p:cNvPr>
          <p:cNvSpPr>
            <a:spLocks noChangeArrowheads="1"/>
          </p:cNvSpPr>
          <p:nvPr/>
        </p:nvSpPr>
        <p:spPr bwMode="auto">
          <a:xfrm>
            <a:off x="4763219" y="1760417"/>
            <a:ext cx="232727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8" name="Rectangle 17">
            <a:extLst>
              <a:ext uri="{FF2B5EF4-FFF2-40B4-BE49-F238E27FC236}">
                <a16:creationId xmlns:a16="http://schemas.microsoft.com/office/drawing/2014/main" id="{3AB5D514-F0F3-A2F4-E49D-D70282363070}"/>
              </a:ext>
            </a:extLst>
          </p:cNvPr>
          <p:cNvSpPr>
            <a:spLocks noChangeArrowheads="1"/>
          </p:cNvSpPr>
          <p:nvPr/>
        </p:nvSpPr>
        <p:spPr bwMode="auto">
          <a:xfrm>
            <a:off x="4650507" y="1887417"/>
            <a:ext cx="2439987"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19" name="Rectangle 18">
            <a:extLst>
              <a:ext uri="{FF2B5EF4-FFF2-40B4-BE49-F238E27FC236}">
                <a16:creationId xmlns:a16="http://schemas.microsoft.com/office/drawing/2014/main" id="{49E030D3-00AF-EC77-2AA1-66A4702D2B3A}"/>
              </a:ext>
            </a:extLst>
          </p:cNvPr>
          <p:cNvSpPr>
            <a:spLocks noChangeArrowheads="1"/>
          </p:cNvSpPr>
          <p:nvPr/>
        </p:nvSpPr>
        <p:spPr bwMode="auto">
          <a:xfrm>
            <a:off x="4577482" y="2319217"/>
            <a:ext cx="528637" cy="2355850"/>
          </a:xfrm>
          <a:prstGeom prst="rect">
            <a:avLst/>
          </a:prstGeom>
          <a:solidFill>
            <a:srgbClr val="CECECE"/>
          </a:solidFill>
          <a:ln w="44450">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20" name="Rectangle 19">
            <a:extLst>
              <a:ext uri="{FF2B5EF4-FFF2-40B4-BE49-F238E27FC236}">
                <a16:creationId xmlns:a16="http://schemas.microsoft.com/office/drawing/2014/main" id="{BF847332-2F61-72B5-D835-DC03FE940830}"/>
              </a:ext>
            </a:extLst>
          </p:cNvPr>
          <p:cNvSpPr>
            <a:spLocks noChangeArrowheads="1"/>
          </p:cNvSpPr>
          <p:nvPr/>
        </p:nvSpPr>
        <p:spPr bwMode="auto">
          <a:xfrm>
            <a:off x="4739407" y="2163642"/>
            <a:ext cx="22225" cy="1508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1" name="Group 20">
            <a:extLst>
              <a:ext uri="{FF2B5EF4-FFF2-40B4-BE49-F238E27FC236}">
                <a16:creationId xmlns:a16="http://schemas.microsoft.com/office/drawing/2014/main" id="{CA39C9E1-CFCF-15B0-F67D-609108DA81DB}"/>
              </a:ext>
            </a:extLst>
          </p:cNvPr>
          <p:cNvGrpSpPr>
            <a:grpSpLocks/>
          </p:cNvGrpSpPr>
          <p:nvPr/>
        </p:nvGrpSpPr>
        <p:grpSpPr bwMode="auto">
          <a:xfrm>
            <a:off x="4594944" y="4722692"/>
            <a:ext cx="296863" cy="385762"/>
            <a:chOff x="2122" y="2879"/>
            <a:chExt cx="187" cy="243"/>
          </a:xfrm>
          <a:solidFill>
            <a:schemeClr val="bg1"/>
          </a:solidFill>
        </p:grpSpPr>
        <p:sp>
          <p:nvSpPr>
            <p:cNvPr id="22" name="Rectangle 21">
              <a:extLst>
                <a:ext uri="{FF2B5EF4-FFF2-40B4-BE49-F238E27FC236}">
                  <a16:creationId xmlns:a16="http://schemas.microsoft.com/office/drawing/2014/main" id="{22501056-59DE-B644-E06D-4E3F4B88BF70}"/>
                </a:ext>
              </a:extLst>
            </p:cNvPr>
            <p:cNvSpPr>
              <a:spLocks noChangeArrowheads="1"/>
            </p:cNvSpPr>
            <p:nvPr/>
          </p:nvSpPr>
          <p:spPr bwMode="auto">
            <a:xfrm>
              <a:off x="2122" y="2879"/>
              <a:ext cx="108" cy="224"/>
            </a:xfrm>
            <a:prstGeom prst="rect">
              <a:avLst/>
            </a:prstGeom>
            <a:grp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23" name="Group 22">
              <a:extLst>
                <a:ext uri="{FF2B5EF4-FFF2-40B4-BE49-F238E27FC236}">
                  <a16:creationId xmlns:a16="http://schemas.microsoft.com/office/drawing/2014/main" id="{45774F9C-5ACB-32B4-A526-D6EF997B439E}"/>
                </a:ext>
              </a:extLst>
            </p:cNvPr>
            <p:cNvGrpSpPr>
              <a:grpSpLocks/>
            </p:cNvGrpSpPr>
            <p:nvPr/>
          </p:nvGrpSpPr>
          <p:grpSpPr bwMode="auto">
            <a:xfrm>
              <a:off x="2229" y="2965"/>
              <a:ext cx="80" cy="157"/>
              <a:chOff x="2229" y="2965"/>
              <a:chExt cx="80" cy="157"/>
            </a:xfrm>
            <a:grpFill/>
          </p:grpSpPr>
          <p:grpSp>
            <p:nvGrpSpPr>
              <p:cNvPr id="24" name="Group 23">
                <a:extLst>
                  <a:ext uri="{FF2B5EF4-FFF2-40B4-BE49-F238E27FC236}">
                    <a16:creationId xmlns:a16="http://schemas.microsoft.com/office/drawing/2014/main" id="{C54665CF-165F-E851-DFDA-F588D8DCDE64}"/>
                  </a:ext>
                </a:extLst>
              </p:cNvPr>
              <p:cNvGrpSpPr>
                <a:grpSpLocks/>
              </p:cNvGrpSpPr>
              <p:nvPr/>
            </p:nvGrpSpPr>
            <p:grpSpPr bwMode="auto">
              <a:xfrm>
                <a:off x="2229" y="3038"/>
                <a:ext cx="80" cy="84"/>
                <a:chOff x="2229" y="3038"/>
                <a:chExt cx="80" cy="84"/>
              </a:xfrm>
              <a:grpFill/>
            </p:grpSpPr>
            <p:sp>
              <p:nvSpPr>
                <p:cNvPr id="28" name="Freeform 24">
                  <a:extLst>
                    <a:ext uri="{FF2B5EF4-FFF2-40B4-BE49-F238E27FC236}">
                      <a16:creationId xmlns:a16="http://schemas.microsoft.com/office/drawing/2014/main" id="{646CE1F5-468B-5524-64C5-11D49179C18D}"/>
                    </a:ext>
                  </a:extLst>
                </p:cNvPr>
                <p:cNvSpPr>
                  <a:spLocks/>
                </p:cNvSpPr>
                <p:nvPr/>
              </p:nvSpPr>
              <p:spPr bwMode="auto">
                <a:xfrm>
                  <a:off x="2229" y="3038"/>
                  <a:ext cx="80" cy="84"/>
                </a:xfrm>
                <a:custGeom>
                  <a:avLst/>
                  <a:gdLst>
                    <a:gd name="T0" fmla="*/ 80 w 158"/>
                    <a:gd name="T1" fmla="*/ 0 h 84"/>
                    <a:gd name="T2" fmla="*/ 78 w 158"/>
                    <a:gd name="T3" fmla="*/ 17 h 84"/>
                    <a:gd name="T4" fmla="*/ 74 w 158"/>
                    <a:gd name="T5" fmla="*/ 33 h 84"/>
                    <a:gd name="T6" fmla="*/ 66 w 158"/>
                    <a:gd name="T7" fmla="*/ 47 h 84"/>
                    <a:gd name="T8" fmla="*/ 57 w 158"/>
                    <a:gd name="T9" fmla="*/ 59 h 84"/>
                    <a:gd name="T10" fmla="*/ 45 w 158"/>
                    <a:gd name="T11" fmla="*/ 70 h 84"/>
                    <a:gd name="T12" fmla="*/ 31 w 158"/>
                    <a:gd name="T13" fmla="*/ 77 h 84"/>
                    <a:gd name="T14" fmla="*/ 17 w 158"/>
                    <a:gd name="T15" fmla="*/ 82 h 84"/>
                    <a:gd name="T16" fmla="*/ 1 w 158"/>
                    <a:gd name="T17" fmla="*/ 84 h 84"/>
                    <a:gd name="T18" fmla="*/ 1 w 158"/>
                    <a:gd name="T19" fmla="*/ 84 h 84"/>
                    <a:gd name="T20" fmla="*/ 0 w 158"/>
                    <a:gd name="T21" fmla="*/ 84 h 84"/>
                    <a:gd name="T22" fmla="*/ 1 w 158"/>
                    <a:gd name="T23" fmla="*/ 0 h 84"/>
                    <a:gd name="T24" fmla="*/ 80 w 158"/>
                    <a:gd name="T25" fmla="*/ 0 h 84"/>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0" t="0" r="r" b="b"/>
                  <a:pathLst>
                    <a:path w="158" h="84">
                      <a:moveTo>
                        <a:pt x="158" y="0"/>
                      </a:moveTo>
                      <a:lnTo>
                        <a:pt x="155" y="17"/>
                      </a:lnTo>
                      <a:lnTo>
                        <a:pt x="146" y="33"/>
                      </a:lnTo>
                      <a:lnTo>
                        <a:pt x="131" y="47"/>
                      </a:lnTo>
                      <a:lnTo>
                        <a:pt x="112" y="59"/>
                      </a:lnTo>
                      <a:lnTo>
                        <a:pt x="89" y="70"/>
                      </a:lnTo>
                      <a:lnTo>
                        <a:pt x="62" y="77"/>
                      </a:lnTo>
                      <a:lnTo>
                        <a:pt x="34" y="82"/>
                      </a:lnTo>
                      <a:lnTo>
                        <a:pt x="2" y="84"/>
                      </a:lnTo>
                      <a:lnTo>
                        <a:pt x="0" y="84"/>
                      </a:lnTo>
                      <a:lnTo>
                        <a:pt x="2" y="0"/>
                      </a:lnTo>
                      <a:lnTo>
                        <a:pt x="158"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9" name="Freeform 25">
                  <a:extLst>
                    <a:ext uri="{FF2B5EF4-FFF2-40B4-BE49-F238E27FC236}">
                      <a16:creationId xmlns:a16="http://schemas.microsoft.com/office/drawing/2014/main" id="{DFCEE97B-9CFB-70E4-E3BD-EE33419393B2}"/>
                    </a:ext>
                  </a:extLst>
                </p:cNvPr>
                <p:cNvSpPr>
                  <a:spLocks/>
                </p:cNvSpPr>
                <p:nvPr/>
              </p:nvSpPr>
              <p:spPr bwMode="auto">
                <a:xfrm>
                  <a:off x="2229" y="3038"/>
                  <a:ext cx="80" cy="84"/>
                </a:xfrm>
                <a:custGeom>
                  <a:avLst/>
                  <a:gdLst>
                    <a:gd name="T0" fmla="*/ 80 w 158"/>
                    <a:gd name="T1" fmla="*/ 0 h 84"/>
                    <a:gd name="T2" fmla="*/ 78 w 158"/>
                    <a:gd name="T3" fmla="*/ 17 h 84"/>
                    <a:gd name="T4" fmla="*/ 74 w 158"/>
                    <a:gd name="T5" fmla="*/ 33 h 84"/>
                    <a:gd name="T6" fmla="*/ 66 w 158"/>
                    <a:gd name="T7" fmla="*/ 47 h 84"/>
                    <a:gd name="T8" fmla="*/ 57 w 158"/>
                    <a:gd name="T9" fmla="*/ 59 h 84"/>
                    <a:gd name="T10" fmla="*/ 45 w 158"/>
                    <a:gd name="T11" fmla="*/ 70 h 84"/>
                    <a:gd name="T12" fmla="*/ 31 w 158"/>
                    <a:gd name="T13" fmla="*/ 77 h 84"/>
                    <a:gd name="T14" fmla="*/ 17 w 158"/>
                    <a:gd name="T15" fmla="*/ 82 h 84"/>
                    <a:gd name="T16" fmla="*/ 1 w 158"/>
                    <a:gd name="T17" fmla="*/ 84 h 84"/>
                    <a:gd name="T18" fmla="*/ 1 w 158"/>
                    <a:gd name="T19" fmla="*/ 84 h 84"/>
                    <a:gd name="T20" fmla="*/ 0 w 158"/>
                    <a:gd name="T21" fmla="*/ 84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84">
                      <a:moveTo>
                        <a:pt x="158" y="0"/>
                      </a:moveTo>
                      <a:lnTo>
                        <a:pt x="155" y="17"/>
                      </a:lnTo>
                      <a:lnTo>
                        <a:pt x="146" y="33"/>
                      </a:lnTo>
                      <a:lnTo>
                        <a:pt x="131" y="47"/>
                      </a:lnTo>
                      <a:lnTo>
                        <a:pt x="112" y="59"/>
                      </a:lnTo>
                      <a:lnTo>
                        <a:pt x="89" y="70"/>
                      </a:lnTo>
                      <a:lnTo>
                        <a:pt x="62" y="77"/>
                      </a:lnTo>
                      <a:lnTo>
                        <a:pt x="34" y="82"/>
                      </a:lnTo>
                      <a:lnTo>
                        <a:pt x="2" y="84"/>
                      </a:lnTo>
                      <a:lnTo>
                        <a:pt x="0" y="84"/>
                      </a:lnTo>
                    </a:path>
                  </a:pathLst>
                </a:custGeom>
                <a:grpFill/>
                <a:ln w="222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nvGrpSpPr>
              <p:cNvPr id="25" name="Group 26">
                <a:extLst>
                  <a:ext uri="{FF2B5EF4-FFF2-40B4-BE49-F238E27FC236}">
                    <a16:creationId xmlns:a16="http://schemas.microsoft.com/office/drawing/2014/main" id="{A5FA7148-D969-3328-5DFD-984CB339FC3B}"/>
                  </a:ext>
                </a:extLst>
              </p:cNvPr>
              <p:cNvGrpSpPr>
                <a:grpSpLocks/>
              </p:cNvGrpSpPr>
              <p:nvPr/>
            </p:nvGrpSpPr>
            <p:grpSpPr bwMode="auto">
              <a:xfrm>
                <a:off x="2230" y="2965"/>
                <a:ext cx="79" cy="84"/>
                <a:chOff x="2230" y="2965"/>
                <a:chExt cx="79" cy="84"/>
              </a:xfrm>
              <a:grpFill/>
            </p:grpSpPr>
            <p:sp>
              <p:nvSpPr>
                <p:cNvPr id="26" name="Freeform 27">
                  <a:extLst>
                    <a:ext uri="{FF2B5EF4-FFF2-40B4-BE49-F238E27FC236}">
                      <a16:creationId xmlns:a16="http://schemas.microsoft.com/office/drawing/2014/main" id="{71DE6878-7609-B764-DA75-122A690921DB}"/>
                    </a:ext>
                  </a:extLst>
                </p:cNvPr>
                <p:cNvSpPr>
                  <a:spLocks/>
                </p:cNvSpPr>
                <p:nvPr/>
              </p:nvSpPr>
              <p:spPr bwMode="auto">
                <a:xfrm>
                  <a:off x="2230" y="2965"/>
                  <a:ext cx="79" cy="84"/>
                </a:xfrm>
                <a:custGeom>
                  <a:avLst/>
                  <a:gdLst>
                    <a:gd name="T0" fmla="*/ 0 w 158"/>
                    <a:gd name="T1" fmla="*/ 0 h 84"/>
                    <a:gd name="T2" fmla="*/ 16 w 158"/>
                    <a:gd name="T3" fmla="*/ 2 h 84"/>
                    <a:gd name="T4" fmla="*/ 31 w 158"/>
                    <a:gd name="T5" fmla="*/ 7 h 84"/>
                    <a:gd name="T6" fmla="*/ 45 w 158"/>
                    <a:gd name="T7" fmla="*/ 14 h 84"/>
                    <a:gd name="T8" fmla="*/ 56 w 158"/>
                    <a:gd name="T9" fmla="*/ 25 h 84"/>
                    <a:gd name="T10" fmla="*/ 66 w 158"/>
                    <a:gd name="T11" fmla="*/ 37 h 84"/>
                    <a:gd name="T12" fmla="*/ 73 w 158"/>
                    <a:gd name="T13" fmla="*/ 52 h 84"/>
                    <a:gd name="T14" fmla="*/ 77 w 158"/>
                    <a:gd name="T15" fmla="*/ 67 h 84"/>
                    <a:gd name="T16" fmla="*/ 79 w 158"/>
                    <a:gd name="T17" fmla="*/ 84 h 84"/>
                    <a:gd name="T18" fmla="*/ 0 w 158"/>
                    <a:gd name="T19" fmla="*/ 84 h 84"/>
                    <a:gd name="T20" fmla="*/ 0 w 158"/>
                    <a:gd name="T21" fmla="*/ 0 h 8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0" t="0" r="r" b="b"/>
                  <a:pathLst>
                    <a:path w="158" h="84">
                      <a:moveTo>
                        <a:pt x="0" y="0"/>
                      </a:moveTo>
                      <a:lnTo>
                        <a:pt x="32" y="2"/>
                      </a:lnTo>
                      <a:lnTo>
                        <a:pt x="62" y="7"/>
                      </a:lnTo>
                      <a:lnTo>
                        <a:pt x="89" y="14"/>
                      </a:lnTo>
                      <a:lnTo>
                        <a:pt x="112" y="25"/>
                      </a:lnTo>
                      <a:lnTo>
                        <a:pt x="131" y="37"/>
                      </a:lnTo>
                      <a:lnTo>
                        <a:pt x="145" y="52"/>
                      </a:lnTo>
                      <a:lnTo>
                        <a:pt x="154" y="67"/>
                      </a:lnTo>
                      <a:lnTo>
                        <a:pt x="158" y="84"/>
                      </a:lnTo>
                      <a:lnTo>
                        <a:pt x="0" y="84"/>
                      </a:lnTo>
                      <a:lnTo>
                        <a:pt x="0" y="0"/>
                      </a:lnTo>
                      <a:close/>
                    </a:path>
                  </a:pathLst>
                </a:custGeom>
                <a:grp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27" name="Freeform 28">
                  <a:extLst>
                    <a:ext uri="{FF2B5EF4-FFF2-40B4-BE49-F238E27FC236}">
                      <a16:creationId xmlns:a16="http://schemas.microsoft.com/office/drawing/2014/main" id="{003B7B0A-9A30-E078-E0D2-2A6C9538AB33}"/>
                    </a:ext>
                  </a:extLst>
                </p:cNvPr>
                <p:cNvSpPr>
                  <a:spLocks/>
                </p:cNvSpPr>
                <p:nvPr/>
              </p:nvSpPr>
              <p:spPr bwMode="auto">
                <a:xfrm>
                  <a:off x="2230" y="2965"/>
                  <a:ext cx="79" cy="84"/>
                </a:xfrm>
                <a:custGeom>
                  <a:avLst/>
                  <a:gdLst>
                    <a:gd name="T0" fmla="*/ 0 w 158"/>
                    <a:gd name="T1" fmla="*/ 0 h 84"/>
                    <a:gd name="T2" fmla="*/ 16 w 158"/>
                    <a:gd name="T3" fmla="*/ 2 h 84"/>
                    <a:gd name="T4" fmla="*/ 31 w 158"/>
                    <a:gd name="T5" fmla="*/ 7 h 84"/>
                    <a:gd name="T6" fmla="*/ 45 w 158"/>
                    <a:gd name="T7" fmla="*/ 14 h 84"/>
                    <a:gd name="T8" fmla="*/ 56 w 158"/>
                    <a:gd name="T9" fmla="*/ 25 h 84"/>
                    <a:gd name="T10" fmla="*/ 66 w 158"/>
                    <a:gd name="T11" fmla="*/ 37 h 84"/>
                    <a:gd name="T12" fmla="*/ 73 w 158"/>
                    <a:gd name="T13" fmla="*/ 52 h 84"/>
                    <a:gd name="T14" fmla="*/ 77 w 158"/>
                    <a:gd name="T15" fmla="*/ 67 h 84"/>
                    <a:gd name="T16" fmla="*/ 79 w 158"/>
                    <a:gd name="T17" fmla="*/ 84 h 84"/>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58" h="84">
                      <a:moveTo>
                        <a:pt x="0" y="0"/>
                      </a:moveTo>
                      <a:lnTo>
                        <a:pt x="32" y="2"/>
                      </a:lnTo>
                      <a:lnTo>
                        <a:pt x="62" y="7"/>
                      </a:lnTo>
                      <a:lnTo>
                        <a:pt x="89" y="14"/>
                      </a:lnTo>
                      <a:lnTo>
                        <a:pt x="112" y="25"/>
                      </a:lnTo>
                      <a:lnTo>
                        <a:pt x="131" y="37"/>
                      </a:lnTo>
                      <a:lnTo>
                        <a:pt x="145" y="52"/>
                      </a:lnTo>
                      <a:lnTo>
                        <a:pt x="154" y="67"/>
                      </a:lnTo>
                      <a:lnTo>
                        <a:pt x="158" y="84"/>
                      </a:lnTo>
                    </a:path>
                  </a:pathLst>
                </a:custGeom>
                <a:grpFill/>
                <a:ln w="22225">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grpSp>
      </p:grpSp>
      <p:sp>
        <p:nvSpPr>
          <p:cNvPr id="30" name="Freeform 31">
            <a:extLst>
              <a:ext uri="{FF2B5EF4-FFF2-40B4-BE49-F238E27FC236}">
                <a16:creationId xmlns:a16="http://schemas.microsoft.com/office/drawing/2014/main" id="{AD12F2E1-449A-6E9C-68E8-66517663EB30}"/>
              </a:ext>
            </a:extLst>
          </p:cNvPr>
          <p:cNvSpPr>
            <a:spLocks/>
          </p:cNvSpPr>
          <p:nvPr/>
        </p:nvSpPr>
        <p:spPr bwMode="auto">
          <a:xfrm>
            <a:off x="4626694" y="5078292"/>
            <a:ext cx="171450" cy="182562"/>
          </a:xfrm>
          <a:custGeom>
            <a:avLst/>
            <a:gdLst>
              <a:gd name="T0" fmla="*/ 0 w 215"/>
              <a:gd name="T1" fmla="*/ 144462 h 115"/>
              <a:gd name="T2" fmla="*/ 29505 w 215"/>
              <a:gd name="T3" fmla="*/ 182562 h 115"/>
              <a:gd name="T4" fmla="*/ 171450 w 215"/>
              <a:gd name="T5" fmla="*/ 38100 h 115"/>
              <a:gd name="T6" fmla="*/ 141147 w 215"/>
              <a:gd name="T7" fmla="*/ 0 h 115"/>
              <a:gd name="T8" fmla="*/ 0 w 215"/>
              <a:gd name="T9" fmla="*/ 144462 h 11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5" h="115">
                <a:moveTo>
                  <a:pt x="0" y="91"/>
                </a:moveTo>
                <a:lnTo>
                  <a:pt x="37" y="115"/>
                </a:lnTo>
                <a:lnTo>
                  <a:pt x="215" y="24"/>
                </a:lnTo>
                <a:lnTo>
                  <a:pt x="177" y="0"/>
                </a:lnTo>
                <a:lnTo>
                  <a:pt x="0" y="91"/>
                </a:lnTo>
                <a:close/>
              </a:path>
            </a:pathLst>
          </a:custGeom>
          <a:solidFill>
            <a:srgbClr val="00000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1" name="Rectangle 32">
            <a:extLst>
              <a:ext uri="{FF2B5EF4-FFF2-40B4-BE49-F238E27FC236}">
                <a16:creationId xmlns:a16="http://schemas.microsoft.com/office/drawing/2014/main" id="{39B17D0D-442F-FD15-C6F2-1D9EB5362045}"/>
              </a:ext>
            </a:extLst>
          </p:cNvPr>
          <p:cNvSpPr>
            <a:spLocks noChangeArrowheads="1"/>
          </p:cNvSpPr>
          <p:nvPr/>
        </p:nvSpPr>
        <p:spPr bwMode="auto">
          <a:xfrm>
            <a:off x="4747344" y="5100517"/>
            <a:ext cx="232727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2" name="Rectangle 33">
            <a:extLst>
              <a:ext uri="{FF2B5EF4-FFF2-40B4-BE49-F238E27FC236}">
                <a16:creationId xmlns:a16="http://schemas.microsoft.com/office/drawing/2014/main" id="{4C708E28-5B11-A5E8-E382-C36C366E5F58}"/>
              </a:ext>
            </a:extLst>
          </p:cNvPr>
          <p:cNvSpPr>
            <a:spLocks noChangeArrowheads="1"/>
          </p:cNvSpPr>
          <p:nvPr/>
        </p:nvSpPr>
        <p:spPr bwMode="auto">
          <a:xfrm>
            <a:off x="4634632" y="5227517"/>
            <a:ext cx="2439987"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3" name="Freeform 34">
            <a:extLst>
              <a:ext uri="{FF2B5EF4-FFF2-40B4-BE49-F238E27FC236}">
                <a16:creationId xmlns:a16="http://schemas.microsoft.com/office/drawing/2014/main" id="{308F1351-8977-6C0F-DEB2-F080AC95DC05}"/>
              </a:ext>
            </a:extLst>
          </p:cNvPr>
          <p:cNvSpPr>
            <a:spLocks/>
          </p:cNvSpPr>
          <p:nvPr/>
        </p:nvSpPr>
        <p:spPr bwMode="auto">
          <a:xfrm>
            <a:off x="4575894" y="5065592"/>
            <a:ext cx="169863" cy="228600"/>
          </a:xfrm>
          <a:custGeom>
            <a:avLst/>
            <a:gdLst>
              <a:gd name="T0" fmla="*/ 5582 w 213"/>
              <a:gd name="T1" fmla="*/ 0 h 144"/>
              <a:gd name="T2" fmla="*/ 169863 w 213"/>
              <a:gd name="T3" fmla="*/ 25400 h 144"/>
              <a:gd name="T4" fmla="*/ 47849 w 213"/>
              <a:gd name="T5" fmla="*/ 228600 h 144"/>
              <a:gd name="T6" fmla="*/ 0 w 213"/>
              <a:gd name="T7" fmla="*/ 228600 h 144"/>
              <a:gd name="T8" fmla="*/ 5582 w 213"/>
              <a:gd name="T9" fmla="*/ 0 h 144"/>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3" h="144">
                <a:moveTo>
                  <a:pt x="7" y="0"/>
                </a:moveTo>
                <a:lnTo>
                  <a:pt x="213" y="16"/>
                </a:lnTo>
                <a:lnTo>
                  <a:pt x="60" y="144"/>
                </a:lnTo>
                <a:lnTo>
                  <a:pt x="0" y="144"/>
                </a:lnTo>
                <a:lnTo>
                  <a:pt x="7"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4" name="Freeform 35">
            <a:extLst>
              <a:ext uri="{FF2B5EF4-FFF2-40B4-BE49-F238E27FC236}">
                <a16:creationId xmlns:a16="http://schemas.microsoft.com/office/drawing/2014/main" id="{1C19CE33-4AE3-86C9-7CD3-5362E8862201}"/>
              </a:ext>
            </a:extLst>
          </p:cNvPr>
          <p:cNvSpPr>
            <a:spLocks/>
          </p:cNvSpPr>
          <p:nvPr/>
        </p:nvSpPr>
        <p:spPr bwMode="auto">
          <a:xfrm>
            <a:off x="4809257" y="3443167"/>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5" name="Rectangle 36">
            <a:extLst>
              <a:ext uri="{FF2B5EF4-FFF2-40B4-BE49-F238E27FC236}">
                <a16:creationId xmlns:a16="http://schemas.microsoft.com/office/drawing/2014/main" id="{ACA467AC-B8B2-41A9-08DB-D551FE788355}"/>
              </a:ext>
            </a:extLst>
          </p:cNvPr>
          <p:cNvSpPr>
            <a:spLocks noChangeArrowheads="1"/>
          </p:cNvSpPr>
          <p:nvPr/>
        </p:nvSpPr>
        <p:spPr bwMode="auto">
          <a:xfrm>
            <a:off x="4594944" y="5278317"/>
            <a:ext cx="157163" cy="60325"/>
          </a:xfrm>
          <a:prstGeom prst="rect">
            <a:avLst/>
          </a:prstGeom>
          <a:solidFill>
            <a:srgbClr val="CECECE"/>
          </a:solidFill>
          <a:ln w="111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36" name="Freeform 37">
            <a:extLst>
              <a:ext uri="{FF2B5EF4-FFF2-40B4-BE49-F238E27FC236}">
                <a16:creationId xmlns:a16="http://schemas.microsoft.com/office/drawing/2014/main" id="{ADD769CB-0775-9B90-D2D7-512B11A04CD8}"/>
              </a:ext>
            </a:extLst>
          </p:cNvPr>
          <p:cNvSpPr>
            <a:spLocks/>
          </p:cNvSpPr>
          <p:nvPr/>
        </p:nvSpPr>
        <p:spPr bwMode="auto">
          <a:xfrm>
            <a:off x="4809257" y="2990729"/>
            <a:ext cx="136525" cy="153988"/>
          </a:xfrm>
          <a:custGeom>
            <a:avLst/>
            <a:gdLst>
              <a:gd name="T0" fmla="*/ 34131 w 172"/>
              <a:gd name="T1" fmla="*/ 0 h 97"/>
              <a:gd name="T2" fmla="*/ 0 w 172"/>
              <a:gd name="T3" fmla="*/ 76200 h 97"/>
              <a:gd name="T4" fmla="*/ 34131 w 172"/>
              <a:gd name="T5" fmla="*/ 153988 h 97"/>
              <a:gd name="T6" fmla="*/ 103188 w 172"/>
              <a:gd name="T7" fmla="*/ 153988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7" name="Freeform 38">
            <a:extLst>
              <a:ext uri="{FF2B5EF4-FFF2-40B4-BE49-F238E27FC236}">
                <a16:creationId xmlns:a16="http://schemas.microsoft.com/office/drawing/2014/main" id="{4C0BE7B1-A9DF-A982-6CD3-3F9979B41AAB}"/>
              </a:ext>
            </a:extLst>
          </p:cNvPr>
          <p:cNvSpPr>
            <a:spLocks/>
          </p:cNvSpPr>
          <p:nvPr/>
        </p:nvSpPr>
        <p:spPr bwMode="auto">
          <a:xfrm>
            <a:off x="4809257" y="2585917"/>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8" name="Freeform 39">
            <a:extLst>
              <a:ext uri="{FF2B5EF4-FFF2-40B4-BE49-F238E27FC236}">
                <a16:creationId xmlns:a16="http://schemas.microsoft.com/office/drawing/2014/main" id="{C83FC15E-02B6-327E-6D70-860EFDCE7901}"/>
              </a:ext>
            </a:extLst>
          </p:cNvPr>
          <p:cNvSpPr>
            <a:spLocks/>
          </p:cNvSpPr>
          <p:nvPr/>
        </p:nvSpPr>
        <p:spPr bwMode="auto">
          <a:xfrm>
            <a:off x="4809257" y="3871792"/>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39" name="Freeform 40">
            <a:extLst>
              <a:ext uri="{FF2B5EF4-FFF2-40B4-BE49-F238E27FC236}">
                <a16:creationId xmlns:a16="http://schemas.microsoft.com/office/drawing/2014/main" id="{B7D813BD-DE5B-3F9C-30F5-9E2B56795DD6}"/>
              </a:ext>
            </a:extLst>
          </p:cNvPr>
          <p:cNvSpPr>
            <a:spLocks/>
          </p:cNvSpPr>
          <p:nvPr/>
        </p:nvSpPr>
        <p:spPr bwMode="auto">
          <a:xfrm>
            <a:off x="4809257" y="4265492"/>
            <a:ext cx="136525" cy="153987"/>
          </a:xfrm>
          <a:custGeom>
            <a:avLst/>
            <a:gdLst>
              <a:gd name="T0" fmla="*/ 34131 w 172"/>
              <a:gd name="T1" fmla="*/ 0 h 97"/>
              <a:gd name="T2" fmla="*/ 0 w 172"/>
              <a:gd name="T3" fmla="*/ 76200 h 97"/>
              <a:gd name="T4" fmla="*/ 34131 w 172"/>
              <a:gd name="T5" fmla="*/ 153987 h 97"/>
              <a:gd name="T6" fmla="*/ 103188 w 172"/>
              <a:gd name="T7" fmla="*/ 153987 h 97"/>
              <a:gd name="T8" fmla="*/ 136525 w 172"/>
              <a:gd name="T9" fmla="*/ 76200 h 97"/>
              <a:gd name="T10" fmla="*/ 103188 w 172"/>
              <a:gd name="T11" fmla="*/ 0 h 97"/>
              <a:gd name="T12" fmla="*/ 34131 w 172"/>
              <a:gd name="T13" fmla="*/ 0 h 97"/>
              <a:gd name="T14" fmla="*/ 0 60000 65536"/>
              <a:gd name="T15" fmla="*/ 0 60000 65536"/>
              <a:gd name="T16" fmla="*/ 0 60000 65536"/>
              <a:gd name="T17" fmla="*/ 0 60000 65536"/>
              <a:gd name="T18" fmla="*/ 0 60000 65536"/>
              <a:gd name="T19" fmla="*/ 0 60000 65536"/>
              <a:gd name="T20" fmla="*/ 0 60000 65536"/>
            </a:gdLst>
            <a:ahLst/>
            <a:cxnLst>
              <a:cxn ang="T14">
                <a:pos x="T0" y="T1"/>
              </a:cxn>
              <a:cxn ang="T15">
                <a:pos x="T2" y="T3"/>
              </a:cxn>
              <a:cxn ang="T16">
                <a:pos x="T4" y="T5"/>
              </a:cxn>
              <a:cxn ang="T17">
                <a:pos x="T6" y="T7"/>
              </a:cxn>
              <a:cxn ang="T18">
                <a:pos x="T8" y="T9"/>
              </a:cxn>
              <a:cxn ang="T19">
                <a:pos x="T10" y="T11"/>
              </a:cxn>
              <a:cxn ang="T20">
                <a:pos x="T12" y="T13"/>
              </a:cxn>
            </a:cxnLst>
            <a:rect l="0" t="0" r="r" b="b"/>
            <a:pathLst>
              <a:path w="172" h="97">
                <a:moveTo>
                  <a:pt x="43" y="0"/>
                </a:moveTo>
                <a:lnTo>
                  <a:pt x="0" y="48"/>
                </a:lnTo>
                <a:lnTo>
                  <a:pt x="43" y="97"/>
                </a:lnTo>
                <a:lnTo>
                  <a:pt x="130" y="97"/>
                </a:lnTo>
                <a:lnTo>
                  <a:pt x="172" y="48"/>
                </a:lnTo>
                <a:lnTo>
                  <a:pt x="130" y="0"/>
                </a:lnTo>
                <a:lnTo>
                  <a:pt x="43" y="0"/>
                </a:lnTo>
                <a:close/>
              </a:path>
            </a:pathLst>
          </a:custGeom>
          <a:solidFill>
            <a:srgbClr val="000000"/>
          </a:solidFill>
          <a:ln w="11113">
            <a:solidFill>
              <a:srgbClr val="000000"/>
            </a:solidFill>
            <a:prstDash val="solid"/>
            <a:round/>
            <a:headEnd/>
            <a:tailEnd/>
          </a:ln>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0" name="Freeform 41">
            <a:extLst>
              <a:ext uri="{FF2B5EF4-FFF2-40B4-BE49-F238E27FC236}">
                <a16:creationId xmlns:a16="http://schemas.microsoft.com/office/drawing/2014/main" id="{6A2F9ABB-B49F-50B4-E7BF-4C72C26A8234}"/>
              </a:ext>
            </a:extLst>
          </p:cNvPr>
          <p:cNvSpPr>
            <a:spLocks/>
          </p:cNvSpPr>
          <p:nvPr/>
        </p:nvSpPr>
        <p:spPr bwMode="auto">
          <a:xfrm>
            <a:off x="3263032" y="1901704"/>
            <a:ext cx="134937" cy="155575"/>
          </a:xfrm>
          <a:custGeom>
            <a:avLst/>
            <a:gdLst>
              <a:gd name="T0" fmla="*/ 134937 w 171"/>
              <a:gd name="T1" fmla="*/ 0 h 98"/>
              <a:gd name="T2" fmla="*/ 0 w 171"/>
              <a:gd name="T3" fmla="*/ 0 h 98"/>
              <a:gd name="T4" fmla="*/ 0 w 171"/>
              <a:gd name="T5" fmla="*/ 155575 h 98"/>
              <a:gd name="T6" fmla="*/ 134937 w 171"/>
              <a:gd name="T7" fmla="*/ 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171" y="0"/>
                </a:moveTo>
                <a:lnTo>
                  <a:pt x="0" y="0"/>
                </a:lnTo>
                <a:lnTo>
                  <a:pt x="0" y="98"/>
                </a:lnTo>
                <a:lnTo>
                  <a:pt x="171"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1" name="Rectangle 42">
            <a:extLst>
              <a:ext uri="{FF2B5EF4-FFF2-40B4-BE49-F238E27FC236}">
                <a16:creationId xmlns:a16="http://schemas.microsoft.com/office/drawing/2014/main" id="{714B692F-1F7C-0455-82B4-0C1877ADAF6B}"/>
              </a:ext>
            </a:extLst>
          </p:cNvPr>
          <p:cNvSpPr>
            <a:spLocks noChangeArrowheads="1"/>
          </p:cNvSpPr>
          <p:nvPr/>
        </p:nvSpPr>
        <p:spPr bwMode="auto">
          <a:xfrm>
            <a:off x="3247157" y="1855667"/>
            <a:ext cx="1136650"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42" name="Freeform 43">
            <a:extLst>
              <a:ext uri="{FF2B5EF4-FFF2-40B4-BE49-F238E27FC236}">
                <a16:creationId xmlns:a16="http://schemas.microsoft.com/office/drawing/2014/main" id="{7464CF36-8768-AFBC-ABBC-0C47F8B1CEFA}"/>
              </a:ext>
            </a:extLst>
          </p:cNvPr>
          <p:cNvSpPr>
            <a:spLocks/>
          </p:cNvSpPr>
          <p:nvPr/>
        </p:nvSpPr>
        <p:spPr bwMode="auto">
          <a:xfrm>
            <a:off x="4245694" y="1901704"/>
            <a:ext cx="138113" cy="155575"/>
          </a:xfrm>
          <a:custGeom>
            <a:avLst/>
            <a:gdLst>
              <a:gd name="T0" fmla="*/ 138113 w 172"/>
              <a:gd name="T1" fmla="*/ 155575 h 98"/>
              <a:gd name="T2" fmla="*/ 138113 w 172"/>
              <a:gd name="T3" fmla="*/ 0 h 98"/>
              <a:gd name="T4" fmla="*/ 0 w 172"/>
              <a:gd name="T5" fmla="*/ 0 h 98"/>
              <a:gd name="T6" fmla="*/ 138113 w 172"/>
              <a:gd name="T7" fmla="*/ 15557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8">
                <a:moveTo>
                  <a:pt x="172" y="98"/>
                </a:moveTo>
                <a:lnTo>
                  <a:pt x="172" y="0"/>
                </a:lnTo>
                <a:lnTo>
                  <a:pt x="0" y="0"/>
                </a:lnTo>
                <a:lnTo>
                  <a:pt x="172"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nvGrpSpPr>
          <p:cNvPr id="43" name="Group 44">
            <a:extLst>
              <a:ext uri="{FF2B5EF4-FFF2-40B4-BE49-F238E27FC236}">
                <a16:creationId xmlns:a16="http://schemas.microsoft.com/office/drawing/2014/main" id="{6608E8CD-E6C1-F9E1-CBCA-978D098A3B6D}"/>
              </a:ext>
            </a:extLst>
          </p:cNvPr>
          <p:cNvGrpSpPr>
            <a:grpSpLocks/>
          </p:cNvGrpSpPr>
          <p:nvPr/>
        </p:nvGrpSpPr>
        <p:grpSpPr bwMode="auto">
          <a:xfrm>
            <a:off x="3263032" y="1563567"/>
            <a:ext cx="1125537" cy="209550"/>
            <a:chOff x="1283" y="889"/>
            <a:chExt cx="709" cy="132"/>
          </a:xfrm>
        </p:grpSpPr>
        <p:sp>
          <p:nvSpPr>
            <p:cNvPr id="44" name="Freeform 45">
              <a:extLst>
                <a:ext uri="{FF2B5EF4-FFF2-40B4-BE49-F238E27FC236}">
                  <a16:creationId xmlns:a16="http://schemas.microsoft.com/office/drawing/2014/main" id="{59C41FCD-76DD-721C-4CB4-B754336963FA}"/>
                </a:ext>
              </a:extLst>
            </p:cNvPr>
            <p:cNvSpPr>
              <a:spLocks/>
            </p:cNvSpPr>
            <p:nvPr/>
          </p:nvSpPr>
          <p:spPr bwMode="auto">
            <a:xfrm>
              <a:off x="1283" y="889"/>
              <a:ext cx="86" cy="97"/>
            </a:xfrm>
            <a:custGeom>
              <a:avLst/>
              <a:gdLst>
                <a:gd name="T0" fmla="*/ 0 w 172"/>
                <a:gd name="T1" fmla="*/ 0 h 97"/>
                <a:gd name="T2" fmla="*/ 0 w 172"/>
                <a:gd name="T3" fmla="*/ 97 h 97"/>
                <a:gd name="T4" fmla="*/ 86 w 172"/>
                <a:gd name="T5" fmla="*/ 97 h 97"/>
                <a:gd name="T6" fmla="*/ 0 w 172"/>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0" y="0"/>
                  </a:moveTo>
                  <a:lnTo>
                    <a:pt x="0" y="97"/>
                  </a:lnTo>
                  <a:lnTo>
                    <a:pt x="172" y="97"/>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5" name="Freeform 46">
              <a:extLst>
                <a:ext uri="{FF2B5EF4-FFF2-40B4-BE49-F238E27FC236}">
                  <a16:creationId xmlns:a16="http://schemas.microsoft.com/office/drawing/2014/main" id="{80F4EF4E-05E6-CD5A-4C69-42C7079C04D6}"/>
                </a:ext>
              </a:extLst>
            </p:cNvPr>
            <p:cNvSpPr>
              <a:spLocks/>
            </p:cNvSpPr>
            <p:nvPr/>
          </p:nvSpPr>
          <p:spPr bwMode="auto">
            <a:xfrm>
              <a:off x="1901" y="890"/>
              <a:ext cx="86" cy="98"/>
            </a:xfrm>
            <a:custGeom>
              <a:avLst/>
              <a:gdLst>
                <a:gd name="T0" fmla="*/ 0 w 171"/>
                <a:gd name="T1" fmla="*/ 98 h 98"/>
                <a:gd name="T2" fmla="*/ 86 w 171"/>
                <a:gd name="T3" fmla="*/ 98 h 98"/>
                <a:gd name="T4" fmla="*/ 86 w 171"/>
                <a:gd name="T5" fmla="*/ 0 h 98"/>
                <a:gd name="T6" fmla="*/ 0 w 171"/>
                <a:gd name="T7" fmla="*/ 98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0" y="98"/>
                  </a:moveTo>
                  <a:lnTo>
                    <a:pt x="171" y="98"/>
                  </a:lnTo>
                  <a:lnTo>
                    <a:pt x="171" y="0"/>
                  </a:lnTo>
                  <a:lnTo>
                    <a:pt x="0"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6" name="Rectangle 47">
              <a:extLst>
                <a:ext uri="{FF2B5EF4-FFF2-40B4-BE49-F238E27FC236}">
                  <a16:creationId xmlns:a16="http://schemas.microsoft.com/office/drawing/2014/main" id="{A60877FA-31D4-E390-9819-9219DEF91B44}"/>
                </a:ext>
              </a:extLst>
            </p:cNvPr>
            <p:cNvSpPr>
              <a:spLocks noChangeArrowheads="1"/>
            </p:cNvSpPr>
            <p:nvPr/>
          </p:nvSpPr>
          <p:spPr bwMode="auto">
            <a:xfrm>
              <a:off x="1283" y="989"/>
              <a:ext cx="709" cy="3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47" name="Freeform 48">
            <a:extLst>
              <a:ext uri="{FF2B5EF4-FFF2-40B4-BE49-F238E27FC236}">
                <a16:creationId xmlns:a16="http://schemas.microsoft.com/office/drawing/2014/main" id="{6D491296-5CC6-56D7-0CB0-F95F42527E74}"/>
              </a:ext>
            </a:extLst>
          </p:cNvPr>
          <p:cNvSpPr>
            <a:spLocks/>
          </p:cNvSpPr>
          <p:nvPr/>
        </p:nvSpPr>
        <p:spPr bwMode="auto">
          <a:xfrm>
            <a:off x="3256682" y="4949704"/>
            <a:ext cx="136525" cy="153988"/>
          </a:xfrm>
          <a:custGeom>
            <a:avLst/>
            <a:gdLst>
              <a:gd name="T0" fmla="*/ 0 w 172"/>
              <a:gd name="T1" fmla="*/ 0 h 97"/>
              <a:gd name="T2" fmla="*/ 0 w 172"/>
              <a:gd name="T3" fmla="*/ 153988 h 97"/>
              <a:gd name="T4" fmla="*/ 136525 w 172"/>
              <a:gd name="T5" fmla="*/ 153988 h 97"/>
              <a:gd name="T6" fmla="*/ 0 w 172"/>
              <a:gd name="T7" fmla="*/ 0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0" y="0"/>
                </a:moveTo>
                <a:lnTo>
                  <a:pt x="0" y="97"/>
                </a:lnTo>
                <a:lnTo>
                  <a:pt x="172" y="97"/>
                </a:lnTo>
                <a:lnTo>
                  <a:pt x="0"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8" name="Freeform 49">
            <a:extLst>
              <a:ext uri="{FF2B5EF4-FFF2-40B4-BE49-F238E27FC236}">
                <a16:creationId xmlns:a16="http://schemas.microsoft.com/office/drawing/2014/main" id="{E6191D9D-3CDF-068A-8775-F0FF7C581EFB}"/>
              </a:ext>
            </a:extLst>
          </p:cNvPr>
          <p:cNvSpPr>
            <a:spLocks/>
          </p:cNvSpPr>
          <p:nvPr/>
        </p:nvSpPr>
        <p:spPr bwMode="auto">
          <a:xfrm>
            <a:off x="3259857" y="5243392"/>
            <a:ext cx="134937" cy="155575"/>
          </a:xfrm>
          <a:custGeom>
            <a:avLst/>
            <a:gdLst>
              <a:gd name="T0" fmla="*/ 134937 w 171"/>
              <a:gd name="T1" fmla="*/ 0 h 98"/>
              <a:gd name="T2" fmla="*/ 0 w 171"/>
              <a:gd name="T3" fmla="*/ 0 h 98"/>
              <a:gd name="T4" fmla="*/ 0 w 171"/>
              <a:gd name="T5" fmla="*/ 155575 h 98"/>
              <a:gd name="T6" fmla="*/ 134937 w 171"/>
              <a:gd name="T7" fmla="*/ 0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1" h="98">
                <a:moveTo>
                  <a:pt x="171" y="0"/>
                </a:moveTo>
                <a:lnTo>
                  <a:pt x="0" y="0"/>
                </a:lnTo>
                <a:lnTo>
                  <a:pt x="0" y="98"/>
                </a:lnTo>
                <a:lnTo>
                  <a:pt x="171" y="0"/>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49" name="Freeform 50">
            <a:extLst>
              <a:ext uri="{FF2B5EF4-FFF2-40B4-BE49-F238E27FC236}">
                <a16:creationId xmlns:a16="http://schemas.microsoft.com/office/drawing/2014/main" id="{01C798A7-7CD0-E8CF-1C89-596576A573B4}"/>
              </a:ext>
            </a:extLst>
          </p:cNvPr>
          <p:cNvSpPr>
            <a:spLocks/>
          </p:cNvSpPr>
          <p:nvPr/>
        </p:nvSpPr>
        <p:spPr bwMode="auto">
          <a:xfrm>
            <a:off x="4240932" y="5252917"/>
            <a:ext cx="136525" cy="153987"/>
          </a:xfrm>
          <a:custGeom>
            <a:avLst/>
            <a:gdLst>
              <a:gd name="T0" fmla="*/ 136525 w 172"/>
              <a:gd name="T1" fmla="*/ 153987 h 97"/>
              <a:gd name="T2" fmla="*/ 136525 w 172"/>
              <a:gd name="T3" fmla="*/ 0 h 97"/>
              <a:gd name="T4" fmla="*/ 0 w 172"/>
              <a:gd name="T5" fmla="*/ 0 h 97"/>
              <a:gd name="T6" fmla="*/ 136525 w 172"/>
              <a:gd name="T7" fmla="*/ 153987 h 97"/>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2" h="97">
                <a:moveTo>
                  <a:pt x="172" y="97"/>
                </a:moveTo>
                <a:lnTo>
                  <a:pt x="172" y="0"/>
                </a:lnTo>
                <a:lnTo>
                  <a:pt x="0" y="0"/>
                </a:lnTo>
                <a:lnTo>
                  <a:pt x="172" y="9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0" name="Freeform 51">
            <a:extLst>
              <a:ext uri="{FF2B5EF4-FFF2-40B4-BE49-F238E27FC236}">
                <a16:creationId xmlns:a16="http://schemas.microsoft.com/office/drawing/2014/main" id="{C954D0B5-241D-E37C-BECE-C8FDCE448688}"/>
              </a:ext>
            </a:extLst>
          </p:cNvPr>
          <p:cNvSpPr>
            <a:spLocks/>
          </p:cNvSpPr>
          <p:nvPr/>
        </p:nvSpPr>
        <p:spPr bwMode="auto">
          <a:xfrm>
            <a:off x="4240932" y="4960817"/>
            <a:ext cx="138112" cy="155575"/>
          </a:xfrm>
          <a:custGeom>
            <a:avLst/>
            <a:gdLst>
              <a:gd name="T0" fmla="*/ 0 w 174"/>
              <a:gd name="T1" fmla="*/ 155575 h 98"/>
              <a:gd name="T2" fmla="*/ 138112 w 174"/>
              <a:gd name="T3" fmla="*/ 155575 h 98"/>
              <a:gd name="T4" fmla="*/ 138112 w 174"/>
              <a:gd name="T5" fmla="*/ 0 h 98"/>
              <a:gd name="T6" fmla="*/ 0 w 174"/>
              <a:gd name="T7" fmla="*/ 155575 h 9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174" h="98">
                <a:moveTo>
                  <a:pt x="0" y="98"/>
                </a:moveTo>
                <a:lnTo>
                  <a:pt x="174" y="98"/>
                </a:lnTo>
                <a:lnTo>
                  <a:pt x="174" y="0"/>
                </a:lnTo>
                <a:lnTo>
                  <a:pt x="0" y="98"/>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1" name="Rectangle 52">
            <a:extLst>
              <a:ext uri="{FF2B5EF4-FFF2-40B4-BE49-F238E27FC236}">
                <a16:creationId xmlns:a16="http://schemas.microsoft.com/office/drawing/2014/main" id="{274CA327-CE38-C63A-4B16-07922D21B978}"/>
              </a:ext>
            </a:extLst>
          </p:cNvPr>
          <p:cNvSpPr>
            <a:spLocks noChangeArrowheads="1"/>
          </p:cNvSpPr>
          <p:nvPr/>
        </p:nvSpPr>
        <p:spPr bwMode="auto">
          <a:xfrm>
            <a:off x="3256682" y="5210054"/>
            <a:ext cx="1136650"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2" name="Rectangle 53">
            <a:extLst>
              <a:ext uri="{FF2B5EF4-FFF2-40B4-BE49-F238E27FC236}">
                <a16:creationId xmlns:a16="http://schemas.microsoft.com/office/drawing/2014/main" id="{D8331758-E812-4190-B359-35BCE8C72199}"/>
              </a:ext>
            </a:extLst>
          </p:cNvPr>
          <p:cNvSpPr>
            <a:spLocks noChangeArrowheads="1"/>
          </p:cNvSpPr>
          <p:nvPr/>
        </p:nvSpPr>
        <p:spPr bwMode="auto">
          <a:xfrm>
            <a:off x="3256682" y="5108454"/>
            <a:ext cx="1127125" cy="5080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3" name="Group 54">
            <a:extLst>
              <a:ext uri="{FF2B5EF4-FFF2-40B4-BE49-F238E27FC236}">
                <a16:creationId xmlns:a16="http://schemas.microsoft.com/office/drawing/2014/main" id="{02588DDA-768A-A605-5108-38FD275C6892}"/>
              </a:ext>
            </a:extLst>
          </p:cNvPr>
          <p:cNvGrpSpPr>
            <a:grpSpLocks/>
          </p:cNvGrpSpPr>
          <p:nvPr/>
        </p:nvGrpSpPr>
        <p:grpSpPr bwMode="auto">
          <a:xfrm>
            <a:off x="3051894" y="371354"/>
            <a:ext cx="214313" cy="6165850"/>
            <a:chOff x="1150" y="138"/>
            <a:chExt cx="135" cy="3960"/>
          </a:xfrm>
        </p:grpSpPr>
        <p:sp>
          <p:nvSpPr>
            <p:cNvPr id="54" name="Rectangle 55">
              <a:extLst>
                <a:ext uri="{FF2B5EF4-FFF2-40B4-BE49-F238E27FC236}">
                  <a16:creationId xmlns:a16="http://schemas.microsoft.com/office/drawing/2014/main" id="{1256816B-1EEC-09EA-81CA-F150D87FB73D}"/>
                </a:ext>
              </a:extLst>
            </p:cNvPr>
            <p:cNvSpPr>
              <a:spLocks noChangeArrowheads="1"/>
            </p:cNvSpPr>
            <p:nvPr/>
          </p:nvSpPr>
          <p:spPr bwMode="auto">
            <a:xfrm>
              <a:off x="1150" y="138"/>
              <a:ext cx="28" cy="3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55" name="Rectangle 56">
              <a:extLst>
                <a:ext uri="{FF2B5EF4-FFF2-40B4-BE49-F238E27FC236}">
                  <a16:creationId xmlns:a16="http://schemas.microsoft.com/office/drawing/2014/main" id="{A86CF085-48A9-23D9-0905-5AEF93307AC6}"/>
                </a:ext>
              </a:extLst>
            </p:cNvPr>
            <p:cNvSpPr>
              <a:spLocks noChangeArrowheads="1"/>
            </p:cNvSpPr>
            <p:nvPr/>
          </p:nvSpPr>
          <p:spPr bwMode="auto">
            <a:xfrm>
              <a:off x="1256" y="138"/>
              <a:ext cx="29" cy="3960"/>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56" name="Rectangle 57">
            <a:extLst>
              <a:ext uri="{FF2B5EF4-FFF2-40B4-BE49-F238E27FC236}">
                <a16:creationId xmlns:a16="http://schemas.microsoft.com/office/drawing/2014/main" id="{37184B64-DDC3-8068-E903-8193F34B7664}"/>
              </a:ext>
            </a:extLst>
          </p:cNvPr>
          <p:cNvSpPr>
            <a:spLocks noChangeArrowheads="1"/>
          </p:cNvSpPr>
          <p:nvPr/>
        </p:nvSpPr>
        <p:spPr bwMode="auto">
          <a:xfrm>
            <a:off x="4740994" y="4675067"/>
            <a:ext cx="46038" cy="176212"/>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57" name="Group 58">
            <a:extLst>
              <a:ext uri="{FF2B5EF4-FFF2-40B4-BE49-F238E27FC236}">
                <a16:creationId xmlns:a16="http://schemas.microsoft.com/office/drawing/2014/main" id="{A113831C-F692-4867-3740-F62C72E8E7E5}"/>
              </a:ext>
            </a:extLst>
          </p:cNvPr>
          <p:cNvGrpSpPr>
            <a:grpSpLocks/>
          </p:cNvGrpSpPr>
          <p:nvPr/>
        </p:nvGrpSpPr>
        <p:grpSpPr bwMode="auto">
          <a:xfrm>
            <a:off x="4594944" y="1736604"/>
            <a:ext cx="160338" cy="200025"/>
            <a:chOff x="2122" y="998"/>
            <a:chExt cx="101" cy="126"/>
          </a:xfrm>
        </p:grpSpPr>
        <p:sp>
          <p:nvSpPr>
            <p:cNvPr id="58" name="Freeform 59">
              <a:extLst>
                <a:ext uri="{FF2B5EF4-FFF2-40B4-BE49-F238E27FC236}">
                  <a16:creationId xmlns:a16="http://schemas.microsoft.com/office/drawing/2014/main" id="{CA903520-EBB6-E785-F0E8-05F504A8C62C}"/>
                </a:ext>
              </a:extLst>
            </p:cNvPr>
            <p:cNvSpPr>
              <a:spLocks/>
            </p:cNvSpPr>
            <p:nvPr/>
          </p:nvSpPr>
          <p:spPr bwMode="auto">
            <a:xfrm>
              <a:off x="2122" y="998"/>
              <a:ext cx="101" cy="126"/>
            </a:xfrm>
            <a:custGeom>
              <a:avLst/>
              <a:gdLst>
                <a:gd name="T0" fmla="*/ 0 w 202"/>
                <a:gd name="T1" fmla="*/ 117 h 126"/>
                <a:gd name="T2" fmla="*/ 0 w 202"/>
                <a:gd name="T3" fmla="*/ 0 h 126"/>
                <a:gd name="T4" fmla="*/ 101 w 202"/>
                <a:gd name="T5" fmla="*/ 15 h 126"/>
                <a:gd name="T6" fmla="*/ 27 w 202"/>
                <a:gd name="T7" fmla="*/ 126 h 126"/>
                <a:gd name="T8" fmla="*/ 0 w 202"/>
                <a:gd name="T9" fmla="*/ 117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126">
                  <a:moveTo>
                    <a:pt x="0" y="117"/>
                  </a:moveTo>
                  <a:lnTo>
                    <a:pt x="0" y="0"/>
                  </a:lnTo>
                  <a:lnTo>
                    <a:pt x="202" y="15"/>
                  </a:lnTo>
                  <a:lnTo>
                    <a:pt x="53" y="126"/>
                  </a:lnTo>
                  <a:lnTo>
                    <a:pt x="0" y="117"/>
                  </a:lnTo>
                  <a:close/>
                </a:path>
              </a:pathLst>
            </a:custGeom>
            <a:solidFill>
              <a:srgbClr val="FC012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
          <p:nvSpPr>
            <p:cNvPr id="59" name="Freeform 60">
              <a:extLst>
                <a:ext uri="{FF2B5EF4-FFF2-40B4-BE49-F238E27FC236}">
                  <a16:creationId xmlns:a16="http://schemas.microsoft.com/office/drawing/2014/main" id="{EA73797E-C010-151F-2281-29AB98980B11}"/>
                </a:ext>
              </a:extLst>
            </p:cNvPr>
            <p:cNvSpPr>
              <a:spLocks/>
            </p:cNvSpPr>
            <p:nvPr/>
          </p:nvSpPr>
          <p:spPr bwMode="auto">
            <a:xfrm>
              <a:off x="2122" y="998"/>
              <a:ext cx="101" cy="126"/>
            </a:xfrm>
            <a:custGeom>
              <a:avLst/>
              <a:gdLst>
                <a:gd name="T0" fmla="*/ 0 w 202"/>
                <a:gd name="T1" fmla="*/ 117 h 126"/>
                <a:gd name="T2" fmla="*/ 0 w 202"/>
                <a:gd name="T3" fmla="*/ 0 h 126"/>
                <a:gd name="T4" fmla="*/ 101 w 202"/>
                <a:gd name="T5" fmla="*/ 15 h 126"/>
                <a:gd name="T6" fmla="*/ 27 w 202"/>
                <a:gd name="T7" fmla="*/ 126 h 126"/>
                <a:gd name="T8" fmla="*/ 0 w 202"/>
                <a:gd name="T9" fmla="*/ 117 h 1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02" h="126">
                  <a:moveTo>
                    <a:pt x="0" y="117"/>
                  </a:moveTo>
                  <a:lnTo>
                    <a:pt x="0" y="0"/>
                  </a:lnTo>
                  <a:lnTo>
                    <a:pt x="202" y="15"/>
                  </a:lnTo>
                  <a:lnTo>
                    <a:pt x="53" y="126"/>
                  </a:lnTo>
                  <a:lnTo>
                    <a:pt x="0" y="117"/>
                  </a:lnTo>
                </a:path>
              </a:pathLst>
            </a:custGeom>
            <a:noFill/>
            <a:ln w="11113">
              <a:solidFill>
                <a:srgbClr val="FC0128"/>
              </a:solidFill>
              <a:prstDash val="solid"/>
              <a:round/>
              <a:headEnd/>
              <a:tailEnd/>
            </a:ln>
            <a:extLst>
              <a:ext uri="{909E8E84-426E-40DD-AFC4-6F175D3DCCD1}">
                <a14:hiddenFill xmlns:a14="http://schemas.microsoft.com/office/drawing/2010/main">
                  <a:solidFill>
                    <a:srgbClr val="FFFFFF"/>
                  </a:solidFill>
                </a14:hiddenFill>
              </a:ext>
            </a:extLst>
          </p:spPr>
          <p:txBody>
            <a:body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grpSp>
      <p:sp>
        <p:nvSpPr>
          <p:cNvPr id="60" name="Rectangle 61">
            <a:extLst>
              <a:ext uri="{FF2B5EF4-FFF2-40B4-BE49-F238E27FC236}">
                <a16:creationId xmlns:a16="http://schemas.microsoft.com/office/drawing/2014/main" id="{053339A6-C385-961F-8A4C-6113BC760F0E}"/>
              </a:ext>
            </a:extLst>
          </p:cNvPr>
          <p:cNvSpPr>
            <a:spLocks noChangeArrowheads="1"/>
          </p:cNvSpPr>
          <p:nvPr/>
        </p:nvSpPr>
        <p:spPr bwMode="auto">
          <a:xfrm>
            <a:off x="4593357" y="1935042"/>
            <a:ext cx="157162" cy="60325"/>
          </a:xfrm>
          <a:prstGeom prst="rect">
            <a:avLst/>
          </a:prstGeom>
          <a:solidFill>
            <a:srgbClr val="CECECE"/>
          </a:solidFill>
          <a:ln w="11113">
            <a:solidFill>
              <a:srgbClr val="000000"/>
            </a:solidFill>
            <a:miter lim="800000"/>
            <a:headEnd/>
            <a:tailEnd/>
          </a:ln>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nvGrpSpPr>
          <p:cNvPr id="61" name="Group 62">
            <a:extLst>
              <a:ext uri="{FF2B5EF4-FFF2-40B4-BE49-F238E27FC236}">
                <a16:creationId xmlns:a16="http://schemas.microsoft.com/office/drawing/2014/main" id="{9C4DA25B-8312-557A-17FB-833194AD7320}"/>
              </a:ext>
            </a:extLst>
          </p:cNvPr>
          <p:cNvGrpSpPr>
            <a:grpSpLocks/>
          </p:cNvGrpSpPr>
          <p:nvPr/>
        </p:nvGrpSpPr>
        <p:grpSpPr bwMode="auto">
          <a:xfrm>
            <a:off x="4382219" y="366593"/>
            <a:ext cx="214313" cy="6170612"/>
            <a:chOff x="1988" y="135"/>
            <a:chExt cx="135" cy="3961"/>
          </a:xfrm>
        </p:grpSpPr>
        <p:sp>
          <p:nvSpPr>
            <p:cNvPr id="62" name="Rectangle 63">
              <a:extLst>
                <a:ext uri="{FF2B5EF4-FFF2-40B4-BE49-F238E27FC236}">
                  <a16:creationId xmlns:a16="http://schemas.microsoft.com/office/drawing/2014/main" id="{03F2B6D8-0B20-419F-039D-8C812FB9B649}"/>
                </a:ext>
              </a:extLst>
            </p:cNvPr>
            <p:cNvSpPr>
              <a:spLocks noChangeArrowheads="1"/>
            </p:cNvSpPr>
            <p:nvPr/>
          </p:nvSpPr>
          <p:spPr bwMode="auto">
            <a:xfrm>
              <a:off x="1988" y="135"/>
              <a:ext cx="28" cy="39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3" name="Rectangle 64">
              <a:extLst>
                <a:ext uri="{FF2B5EF4-FFF2-40B4-BE49-F238E27FC236}">
                  <a16:creationId xmlns:a16="http://schemas.microsoft.com/office/drawing/2014/main" id="{AE1AA45F-5514-BFE7-91E4-0ED50973A1FB}"/>
                </a:ext>
              </a:extLst>
            </p:cNvPr>
            <p:cNvSpPr>
              <a:spLocks noChangeArrowheads="1"/>
            </p:cNvSpPr>
            <p:nvPr/>
          </p:nvSpPr>
          <p:spPr bwMode="auto">
            <a:xfrm>
              <a:off x="2094" y="135"/>
              <a:ext cx="29" cy="3961"/>
            </a:xfrm>
            <a:prstGeom prst="rect">
              <a:avLst/>
            </a:prstGeom>
            <a:solidFill>
              <a:srgbClr val="000000"/>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grpSp>
      <p:sp>
        <p:nvSpPr>
          <p:cNvPr id="64" name="Oval 65">
            <a:extLst>
              <a:ext uri="{FF2B5EF4-FFF2-40B4-BE49-F238E27FC236}">
                <a16:creationId xmlns:a16="http://schemas.microsoft.com/office/drawing/2014/main" id="{E2B9CE15-3EB1-7A73-2007-465788FA2F02}"/>
              </a:ext>
            </a:extLst>
          </p:cNvPr>
          <p:cNvSpPr>
            <a:spLocks noChangeArrowheads="1"/>
          </p:cNvSpPr>
          <p:nvPr/>
        </p:nvSpPr>
        <p:spPr bwMode="auto">
          <a:xfrm>
            <a:off x="4191719" y="4721104"/>
            <a:ext cx="1219200" cy="838200"/>
          </a:xfrm>
          <a:prstGeom prst="ellipse">
            <a:avLst/>
          </a:prstGeom>
          <a:noFill/>
          <a:ln w="47625">
            <a:solidFill>
              <a:srgbClr val="000000"/>
            </a:solidFill>
            <a:round/>
            <a:headEnd type="none" w="sm" len="sm"/>
            <a:tailEnd type="none" w="sm" len="sm"/>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altLang="en-US" sz="2400" b="0" i="0" u="none" strike="noStrike" kern="0" cap="none" spc="0" normalizeH="0" baseline="0" noProof="0">
              <a:ln>
                <a:noFill/>
              </a:ln>
              <a:solidFill>
                <a:srgbClr val="FFFFFF"/>
              </a:solidFill>
              <a:effectLst/>
              <a:uLnTx/>
              <a:uFillTx/>
              <a:latin typeface="Arial" charset="0"/>
            </a:endParaRPr>
          </a:p>
        </p:txBody>
      </p:sp>
      <p:sp>
        <p:nvSpPr>
          <p:cNvPr id="65" name="Text Box 66">
            <a:extLst>
              <a:ext uri="{FF2B5EF4-FFF2-40B4-BE49-F238E27FC236}">
                <a16:creationId xmlns:a16="http://schemas.microsoft.com/office/drawing/2014/main" id="{02D8ADBF-8C73-EC79-2092-84827327B255}"/>
              </a:ext>
            </a:extLst>
          </p:cNvPr>
          <p:cNvSpPr txBox="1">
            <a:spLocks noChangeArrowheads="1"/>
          </p:cNvSpPr>
          <p:nvPr/>
        </p:nvSpPr>
        <p:spPr bwMode="auto">
          <a:xfrm>
            <a:off x="7289824" y="1890091"/>
            <a:ext cx="4016846" cy="954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Arial" charset="0"/>
              </a:defRPr>
            </a:lvl1pPr>
            <a:lvl2pPr marL="742950" indent="-285750">
              <a:defRPr sz="2400">
                <a:solidFill>
                  <a:schemeClr val="tx1"/>
                </a:solidFill>
                <a:latin typeface="Arial" charset="0"/>
              </a:defRPr>
            </a:lvl2pPr>
            <a:lvl3pPr marL="1143000" indent="-228600">
              <a:defRPr sz="2400">
                <a:solidFill>
                  <a:schemeClr val="tx1"/>
                </a:solidFill>
                <a:latin typeface="Arial" charset="0"/>
              </a:defRPr>
            </a:lvl3pPr>
            <a:lvl4pPr marL="1600200" indent="-228600">
              <a:defRPr sz="2400">
                <a:solidFill>
                  <a:schemeClr val="tx1"/>
                </a:solidFill>
                <a:latin typeface="Arial" charset="0"/>
              </a:defRPr>
            </a:lvl4pPr>
            <a:lvl5pPr marL="2057400" indent="-228600">
              <a:defRPr sz="2400">
                <a:solidFill>
                  <a:schemeClr val="tx1"/>
                </a:solidFill>
                <a:latin typeface="Arial" charset="0"/>
              </a:defRPr>
            </a:lvl5pPr>
            <a:lvl6pPr marL="2514600" indent="-228600" algn="ctr" eaLnBrk="0" fontAlgn="base" hangingPunct="0">
              <a:spcBef>
                <a:spcPct val="50000"/>
              </a:spcBef>
              <a:spcAft>
                <a:spcPct val="0"/>
              </a:spcAft>
              <a:defRPr sz="2400">
                <a:solidFill>
                  <a:schemeClr val="tx1"/>
                </a:solidFill>
                <a:latin typeface="Arial" charset="0"/>
              </a:defRPr>
            </a:lvl6pPr>
            <a:lvl7pPr marL="2971800" indent="-228600" algn="ctr" eaLnBrk="0" fontAlgn="base" hangingPunct="0">
              <a:spcBef>
                <a:spcPct val="50000"/>
              </a:spcBef>
              <a:spcAft>
                <a:spcPct val="0"/>
              </a:spcAft>
              <a:defRPr sz="2400">
                <a:solidFill>
                  <a:schemeClr val="tx1"/>
                </a:solidFill>
                <a:latin typeface="Arial" charset="0"/>
              </a:defRPr>
            </a:lvl7pPr>
            <a:lvl8pPr marL="3429000" indent="-228600" algn="ctr" eaLnBrk="0" fontAlgn="base" hangingPunct="0">
              <a:spcBef>
                <a:spcPct val="50000"/>
              </a:spcBef>
              <a:spcAft>
                <a:spcPct val="0"/>
              </a:spcAft>
              <a:defRPr sz="2400">
                <a:solidFill>
                  <a:schemeClr val="tx1"/>
                </a:solidFill>
                <a:latin typeface="Arial" charset="0"/>
              </a:defRPr>
            </a:lvl8pPr>
            <a:lvl9pPr marL="3886200" indent="-228600" algn="ctr" eaLnBrk="0" fontAlgn="base" hangingPunct="0">
              <a:spcBef>
                <a:spcPct val="50000"/>
              </a:spcBef>
              <a:spcAft>
                <a:spcPct val="0"/>
              </a:spcAft>
              <a:defRPr sz="2400">
                <a:solidFill>
                  <a:schemeClr val="tx1"/>
                </a:solidFill>
                <a:latin typeface="Arial" charset="0"/>
              </a:defRPr>
            </a:lvl9pPr>
          </a:lstStyle>
          <a:p>
            <a:pPr marL="0" marR="0" lvl="0" indent="0" defTabSz="914400" eaLnBrk="0" fontAlgn="base" latinLnBrk="0" hangingPunct="0">
              <a:lnSpc>
                <a:spcPct val="100000"/>
              </a:lnSpc>
              <a:spcBef>
                <a:spcPct val="50000"/>
              </a:spcBef>
              <a:spcAft>
                <a:spcPct val="0"/>
              </a:spcAft>
              <a:buClrTx/>
              <a:buSzTx/>
              <a:buFontTx/>
              <a:buNone/>
              <a:tabLst/>
              <a:defRPr/>
            </a:pPr>
            <a:r>
              <a:rPr kumimoji="0" lang="en-US" altLang="en-US" sz="2800" b="1" i="0" u="none" strike="noStrike" kern="0" cap="none" spc="0" normalizeH="0" baseline="0" noProof="0" dirty="0">
                <a:ln>
                  <a:noFill/>
                </a:ln>
                <a:effectLst/>
                <a:uLnTx/>
                <a:uFillTx/>
                <a:latin typeface="Arial" charset="0"/>
              </a:rPr>
              <a:t>Stress Concentrations:</a:t>
            </a:r>
          </a:p>
        </p:txBody>
      </p:sp>
      <p:sp>
        <p:nvSpPr>
          <p:cNvPr id="66" name="Text Box 67">
            <a:extLst>
              <a:ext uri="{FF2B5EF4-FFF2-40B4-BE49-F238E27FC236}">
                <a16:creationId xmlns:a16="http://schemas.microsoft.com/office/drawing/2014/main" id="{99D837EA-D553-9CEE-2715-DB024355E58B}"/>
              </a:ext>
            </a:extLst>
          </p:cNvPr>
          <p:cNvSpPr txBox="1">
            <a:spLocks noChangeArrowheads="1"/>
          </p:cNvSpPr>
          <p:nvPr/>
        </p:nvSpPr>
        <p:spPr bwMode="auto">
          <a:xfrm>
            <a:off x="7289824" y="2776842"/>
            <a:ext cx="3944714" cy="230832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type="none" w="sm" len="sm"/>
                <a:tailEnd type="none" w="sm" len="sm"/>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228600" indent="-228600" algn="l">
              <a:spcBef>
                <a:spcPct val="20000"/>
              </a:spcBef>
              <a:buClr>
                <a:schemeClr val="tx2"/>
              </a:buClr>
              <a:buSzPct val="150000"/>
              <a:buChar char="•"/>
              <a:defRPr sz="2800" b="1">
                <a:solidFill>
                  <a:schemeClr val="tx1"/>
                </a:solidFill>
                <a:latin typeface="Arial" charset="0"/>
              </a:defRPr>
            </a:lvl1pPr>
            <a:lvl2pPr marL="742950" indent="-285750" algn="l">
              <a:spcBef>
                <a:spcPct val="20000"/>
              </a:spcBef>
              <a:buClr>
                <a:schemeClr val="tx2"/>
              </a:buClr>
              <a:buSzPct val="100000"/>
              <a:buChar char="–"/>
              <a:defRPr sz="2800" b="1">
                <a:solidFill>
                  <a:schemeClr val="tx1"/>
                </a:solidFill>
                <a:latin typeface="Arial" charset="0"/>
              </a:defRPr>
            </a:lvl2pPr>
            <a:lvl3pPr marL="1143000" indent="-228600" algn="l">
              <a:spcBef>
                <a:spcPct val="20000"/>
              </a:spcBef>
              <a:buClr>
                <a:schemeClr val="tx2"/>
              </a:buClr>
              <a:buSzPct val="100000"/>
              <a:buChar char="•"/>
              <a:defRPr sz="2400">
                <a:solidFill>
                  <a:schemeClr val="tx1"/>
                </a:solidFill>
                <a:latin typeface="Arial" charset="0"/>
              </a:defRPr>
            </a:lvl3pPr>
            <a:lvl4pPr marL="1600200" indent="-228600" algn="l">
              <a:spcBef>
                <a:spcPct val="20000"/>
              </a:spcBef>
              <a:buClr>
                <a:schemeClr val="tx2"/>
              </a:buClr>
              <a:buSzPct val="100000"/>
              <a:buChar char="–"/>
              <a:defRPr sz="2000">
                <a:solidFill>
                  <a:schemeClr val="tx1"/>
                </a:solidFill>
                <a:latin typeface="Arial" charset="0"/>
              </a:defRPr>
            </a:lvl4pPr>
            <a:lvl5pPr marL="2057400" indent="-228600" algn="l">
              <a:spcBef>
                <a:spcPct val="20000"/>
              </a:spcBef>
              <a:buClr>
                <a:schemeClr val="tx2"/>
              </a:buClr>
              <a:buSzPct val="100000"/>
              <a:buChar char="•"/>
              <a:defRPr sz="2000">
                <a:solidFill>
                  <a:schemeClr val="tx1"/>
                </a:solidFill>
                <a:latin typeface="Arial" charset="0"/>
              </a:defRPr>
            </a:lvl5pPr>
            <a:lvl6pPr marL="2514600" indent="-228600" eaLnBrk="0" fontAlgn="base" hangingPunct="0">
              <a:spcBef>
                <a:spcPct val="20000"/>
              </a:spcBef>
              <a:spcAft>
                <a:spcPct val="0"/>
              </a:spcAft>
              <a:buClr>
                <a:schemeClr val="tx2"/>
              </a:buClr>
              <a:buSzPct val="100000"/>
              <a:buChar char="•"/>
              <a:defRPr sz="2000">
                <a:solidFill>
                  <a:schemeClr val="tx1"/>
                </a:solidFill>
                <a:latin typeface="Arial" charset="0"/>
              </a:defRPr>
            </a:lvl6pPr>
            <a:lvl7pPr marL="2971800" indent="-228600" eaLnBrk="0" fontAlgn="base" hangingPunct="0">
              <a:spcBef>
                <a:spcPct val="20000"/>
              </a:spcBef>
              <a:spcAft>
                <a:spcPct val="0"/>
              </a:spcAft>
              <a:buClr>
                <a:schemeClr val="tx2"/>
              </a:buClr>
              <a:buSzPct val="100000"/>
              <a:buChar char="•"/>
              <a:defRPr sz="2000">
                <a:solidFill>
                  <a:schemeClr val="tx1"/>
                </a:solidFill>
                <a:latin typeface="Arial" charset="0"/>
              </a:defRPr>
            </a:lvl7pPr>
            <a:lvl8pPr marL="3429000" indent="-228600" eaLnBrk="0" fontAlgn="base" hangingPunct="0">
              <a:spcBef>
                <a:spcPct val="20000"/>
              </a:spcBef>
              <a:spcAft>
                <a:spcPct val="0"/>
              </a:spcAft>
              <a:buClr>
                <a:schemeClr val="tx2"/>
              </a:buClr>
              <a:buSzPct val="100000"/>
              <a:buChar char="•"/>
              <a:defRPr sz="2000">
                <a:solidFill>
                  <a:schemeClr val="tx1"/>
                </a:solidFill>
                <a:latin typeface="Arial" charset="0"/>
              </a:defRPr>
            </a:lvl8pPr>
            <a:lvl9pPr marL="3886200" indent="-228600" eaLnBrk="0" fontAlgn="base" hangingPunct="0">
              <a:spcBef>
                <a:spcPct val="20000"/>
              </a:spcBef>
              <a:spcAft>
                <a:spcPct val="0"/>
              </a:spcAft>
              <a:buClr>
                <a:schemeClr val="tx2"/>
              </a:buClr>
              <a:buSzPct val="100000"/>
              <a:buChar char="•"/>
              <a:defRPr sz="2000">
                <a:solidFill>
                  <a:schemeClr val="tx1"/>
                </a:solidFill>
                <a:latin typeface="Arial" charset="0"/>
              </a:defRPr>
            </a:lvl9pPr>
          </a:lstStyle>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0" cap="none" spc="0" normalizeH="0" baseline="0" noProof="0" dirty="0">
                <a:ln>
                  <a:noFill/>
                </a:ln>
                <a:effectLst/>
                <a:uLnTx/>
                <a:uFillTx/>
                <a:latin typeface="Arial" charset="0"/>
              </a:rPr>
              <a:t>Weld access hole</a:t>
            </a:r>
          </a:p>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0" cap="none" spc="0" normalizeH="0" baseline="0" noProof="0" dirty="0">
                <a:ln>
                  <a:noFill/>
                </a:ln>
                <a:effectLst/>
                <a:uLnTx/>
                <a:uFillTx/>
                <a:latin typeface="Arial" charset="0"/>
              </a:rPr>
              <a:t>Shear in flange</a:t>
            </a:r>
          </a:p>
          <a:p>
            <a:pPr marL="228600" marR="0" lvl="0" indent="-228600" algn="l" defTabSz="914400" eaLnBrk="0" fontAlgn="base" latinLnBrk="0" hangingPunct="0">
              <a:lnSpc>
                <a:spcPct val="100000"/>
              </a:lnSpc>
              <a:spcBef>
                <a:spcPct val="50000"/>
              </a:spcBef>
              <a:spcAft>
                <a:spcPct val="0"/>
              </a:spcAft>
              <a:buClrTx/>
              <a:buSzTx/>
              <a:buFontTx/>
              <a:buChar char="•"/>
              <a:tabLst/>
              <a:defRPr/>
            </a:pPr>
            <a:r>
              <a:rPr kumimoji="0" lang="en-US" altLang="en-US" sz="2400" b="0" i="0" u="none" strike="noStrike" kern="0" cap="none" spc="0" normalizeH="0" baseline="0" noProof="0" dirty="0">
                <a:ln>
                  <a:noFill/>
                </a:ln>
                <a:effectLst/>
                <a:uLnTx/>
                <a:uFillTx/>
                <a:latin typeface="Arial" charset="0"/>
              </a:rPr>
              <a:t>Inadequate flexural participation of web connection</a:t>
            </a:r>
          </a:p>
        </p:txBody>
      </p:sp>
      <p:sp>
        <p:nvSpPr>
          <p:cNvPr id="67" name="Line 68">
            <a:extLst>
              <a:ext uri="{FF2B5EF4-FFF2-40B4-BE49-F238E27FC236}">
                <a16:creationId xmlns:a16="http://schemas.microsoft.com/office/drawing/2014/main" id="{6F9EF86C-4F9B-942A-6BEB-5ED885BA859D}"/>
              </a:ext>
            </a:extLst>
          </p:cNvPr>
          <p:cNvSpPr>
            <a:spLocks noChangeShapeType="1"/>
          </p:cNvSpPr>
          <p:nvPr/>
        </p:nvSpPr>
        <p:spPr bwMode="auto">
          <a:xfrm flipV="1">
            <a:off x="5290269" y="2590679"/>
            <a:ext cx="1897063" cy="2362200"/>
          </a:xfrm>
          <a:prstGeom prst="line">
            <a:avLst/>
          </a:prstGeom>
          <a:noFill/>
          <a:ln w="38100">
            <a:solidFill>
              <a:srgbClr val="000000"/>
            </a:solidFill>
            <a:round/>
            <a:headEnd type="none" w="sm" len="sm"/>
            <a:tailEnd type="none" w="sm" len="sm"/>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eaLnBrk="0" fontAlgn="base" latinLnBrk="0" hangingPunct="0">
              <a:lnSpc>
                <a:spcPct val="100000"/>
              </a:lnSpc>
              <a:spcBef>
                <a:spcPct val="50000"/>
              </a:spcBef>
              <a:spcAft>
                <a:spcPct val="0"/>
              </a:spcAft>
              <a:buClrTx/>
              <a:buSzTx/>
              <a:buFontTx/>
              <a:buNone/>
              <a:tabLst/>
              <a:defRPr/>
            </a:pPr>
            <a:endParaRPr kumimoji="0" lang="en-US" sz="2400" b="0" i="0" u="none" strike="noStrike" kern="0" cap="none" spc="0" normalizeH="0" baseline="0" noProof="0">
              <a:ln>
                <a:noFill/>
              </a:ln>
              <a:solidFill>
                <a:srgbClr val="FFFFFF"/>
              </a:solidFill>
              <a:effectLst/>
              <a:uLnTx/>
              <a:uFillTx/>
            </a:endParaRPr>
          </a:p>
        </p:txBody>
      </p:sp>
    </p:spTree>
    <p:extLst>
      <p:ext uri="{BB962C8B-B14F-4D97-AF65-F5344CB8AC3E}">
        <p14:creationId xmlns:p14="http://schemas.microsoft.com/office/powerpoint/2010/main" val="769940202"/>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126468B9-104B-A1FA-ABF3-3109703343E2}"/>
              </a:ext>
            </a:extLst>
          </p:cNvPr>
          <p:cNvSpPr>
            <a:spLocks noGrp="1"/>
          </p:cNvSpPr>
          <p:nvPr>
            <p:ph type="sldNum" sz="quarter" idx="40"/>
          </p:nvPr>
        </p:nvSpPr>
        <p:spPr/>
        <p:txBody>
          <a:bodyPr/>
          <a:lstStyle/>
          <a:p>
            <a:pPr>
              <a:defRPr/>
            </a:pPr>
            <a:fld id="{46425072-6E52-45A8-8A7E-A5B11BCA4176}" type="slidenum">
              <a:rPr lang="en-US" altLang="en-US" smtClean="0"/>
              <a:pPr>
                <a:defRPr/>
              </a:pPr>
              <a:t>95</a:t>
            </a:fld>
            <a:endParaRPr lang="en-US" altLang="en-US" dirty="0"/>
          </a:p>
        </p:txBody>
      </p:sp>
      <p:pic>
        <p:nvPicPr>
          <p:cNvPr id="3" name="Picture 2" descr="NSF3-flange-fracture">
            <a:extLst>
              <a:ext uri="{FF2B5EF4-FFF2-40B4-BE49-F238E27FC236}">
                <a16:creationId xmlns:a16="http://schemas.microsoft.com/office/drawing/2014/main" id="{6B77FCB2-8FA4-BD7B-95C4-93154D6780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47800" y="0"/>
            <a:ext cx="9843404" cy="67570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8824016"/>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sz="3300" dirty="0"/>
              <a:t>Causes of Moment Connection Damage in Northridge</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384375"/>
          </a:xfrm>
        </p:spPr>
        <p:txBody>
          <a:bodyPr/>
          <a:lstStyle/>
          <a:p>
            <a:pPr>
              <a:spcBef>
                <a:spcPts val="2400"/>
              </a:spcBef>
            </a:pPr>
            <a:r>
              <a:rPr lang="en-US" sz="3200" b="1" u="sng" dirty="0">
                <a:latin typeface="+mj-lt"/>
              </a:rPr>
              <a:t>Material Factors (Structural Steel)</a:t>
            </a:r>
          </a:p>
          <a:p>
            <a:pPr marL="342900" indent="-342900">
              <a:spcBef>
                <a:spcPts val="2400"/>
              </a:spcBef>
              <a:buFont typeface="Arial" panose="020B0604020202020204" pitchFamily="34" charset="0"/>
              <a:buChar char="•"/>
            </a:pPr>
            <a:r>
              <a:rPr lang="en-US" sz="3200" dirty="0">
                <a:latin typeface="+mj-lt"/>
              </a:rPr>
              <a:t>Actual yield stress of A36 beams often significantly higher than minimum specified</a:t>
            </a:r>
          </a:p>
          <a:p>
            <a:endParaRPr lang="en-US"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96</a:t>
            </a:fld>
            <a:endParaRPr lang="en-US" altLang="en-US" dirty="0"/>
          </a:p>
        </p:txBody>
      </p:sp>
    </p:spTree>
    <p:extLst>
      <p:ext uri="{BB962C8B-B14F-4D97-AF65-F5344CB8AC3E}">
        <p14:creationId xmlns:p14="http://schemas.microsoft.com/office/powerpoint/2010/main" val="242430896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marL="342900" indent="-342900">
              <a:lnSpc>
                <a:spcPct val="200000"/>
              </a:lnSpc>
              <a:spcBef>
                <a:spcPts val="2400"/>
              </a:spcBef>
              <a:buFont typeface="Wingdings" panose="05000000000000000000" pitchFamily="2" charset="2"/>
              <a:buChar char="Ø"/>
            </a:pPr>
            <a:r>
              <a:rPr lang="en-US" sz="3200" dirty="0">
                <a:latin typeface="+mj-lt"/>
              </a:rPr>
              <a:t>Welding</a:t>
            </a:r>
          </a:p>
          <a:p>
            <a:pPr marL="342900" indent="-342900">
              <a:lnSpc>
                <a:spcPct val="200000"/>
              </a:lnSpc>
              <a:spcBef>
                <a:spcPts val="2400"/>
              </a:spcBef>
              <a:buFont typeface="Wingdings" panose="05000000000000000000" pitchFamily="2" charset="2"/>
              <a:buChar char="Ø"/>
            </a:pPr>
            <a:r>
              <a:rPr lang="en-US" sz="3200" dirty="0">
                <a:latin typeface="+mj-lt"/>
              </a:rPr>
              <a:t>Materials</a:t>
            </a:r>
          </a:p>
          <a:p>
            <a:pPr marL="342900" indent="-342900">
              <a:lnSpc>
                <a:spcPct val="200000"/>
              </a:lnSpc>
              <a:spcBef>
                <a:spcPts val="2400"/>
              </a:spcBef>
              <a:buFont typeface="Wingdings" panose="05000000000000000000" pitchFamily="2" charset="2"/>
              <a:buChar char="Ø"/>
            </a:pPr>
            <a:r>
              <a:rPr lang="en-US" sz="3200" dirty="0">
                <a:latin typeface="+mj-lt"/>
              </a:rPr>
              <a:t>Connection Design and Detailing</a:t>
            </a:r>
          </a:p>
          <a:p>
            <a:pPr>
              <a:lnSpc>
                <a:spcPct val="200000"/>
              </a:lnSpc>
              <a:spcBef>
                <a:spcPts val="2400"/>
              </a:spcBef>
            </a:pPr>
            <a:endParaRPr lang="en-US" dirty="0">
              <a:latin typeface="+mj-lt"/>
            </a:endParaRP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97</a:t>
            </a:fld>
            <a:endParaRPr lang="en-US" altLang="en-US" dirty="0"/>
          </a:p>
        </p:txBody>
      </p:sp>
    </p:spTree>
    <p:extLst>
      <p:ext uri="{BB962C8B-B14F-4D97-AF65-F5344CB8AC3E}">
        <p14:creationId xmlns:p14="http://schemas.microsoft.com/office/powerpoint/2010/main" val="2398838898"/>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sz="2800" b="1" u="sng" dirty="0">
                <a:latin typeface="+mj-lt"/>
              </a:rPr>
              <a:t>Welding</a:t>
            </a:r>
          </a:p>
          <a:p>
            <a:pPr marL="342900" indent="-342900" eaLnBrk="0" fontAlgn="base" hangingPunct="0">
              <a:spcBef>
                <a:spcPct val="50000"/>
              </a:spcBef>
              <a:spcAft>
                <a:spcPct val="0"/>
              </a:spcAft>
              <a:buClrTx/>
              <a:buFont typeface="Arial" panose="020B0604020202020204" pitchFamily="34" charset="0"/>
              <a:buChar char="•"/>
            </a:pPr>
            <a:r>
              <a:rPr lang="en-US" altLang="en-US" sz="2800" dirty="0">
                <a:latin typeface="+mj-lt"/>
              </a:rPr>
              <a:t>Required minimum toughness for weld metal:</a:t>
            </a:r>
          </a:p>
          <a:p>
            <a:pPr marL="800046" lvl="1" indent="-342900" eaLnBrk="0" fontAlgn="base" hangingPunct="0">
              <a:spcBef>
                <a:spcPct val="50000"/>
              </a:spcBef>
              <a:spcAft>
                <a:spcPct val="0"/>
              </a:spcAft>
              <a:buFont typeface="Wingdings" panose="05000000000000000000" pitchFamily="2" charset="2"/>
              <a:buChar char="Ø"/>
            </a:pPr>
            <a:r>
              <a:rPr lang="en-US" altLang="en-US" sz="2800" dirty="0">
                <a:solidFill>
                  <a:schemeClr val="tx1"/>
                </a:solidFill>
                <a:latin typeface="+mj-lt"/>
              </a:rPr>
              <a:t>Required CVN for all welds in SFRS:</a:t>
            </a:r>
            <a:br>
              <a:rPr lang="en-US" altLang="en-US" sz="2800" dirty="0">
                <a:solidFill>
                  <a:schemeClr val="tx1"/>
                </a:solidFill>
                <a:latin typeface="+mj-lt"/>
              </a:rPr>
            </a:br>
            <a:r>
              <a:rPr lang="en-US" altLang="en-US" sz="2800" dirty="0">
                <a:solidFill>
                  <a:schemeClr val="tx1"/>
                </a:solidFill>
                <a:latin typeface="+mj-lt"/>
              </a:rPr>
              <a:t>20 ft-lb at 0°F</a:t>
            </a:r>
          </a:p>
          <a:p>
            <a:pPr marL="800046" lvl="1" indent="-342900" eaLnBrk="0" fontAlgn="base" hangingPunct="0">
              <a:spcBef>
                <a:spcPct val="50000"/>
              </a:spcBef>
              <a:spcAft>
                <a:spcPct val="0"/>
              </a:spcAft>
              <a:buFont typeface="Wingdings" panose="05000000000000000000" pitchFamily="2" charset="2"/>
              <a:buChar char="Ø"/>
            </a:pPr>
            <a:r>
              <a:rPr lang="en-US" altLang="en-US" sz="2800" dirty="0">
                <a:solidFill>
                  <a:schemeClr val="tx1"/>
                </a:solidFill>
                <a:latin typeface="+mj-lt"/>
              </a:rPr>
              <a:t>Required CVN for </a:t>
            </a:r>
            <a:r>
              <a:rPr lang="en-US" altLang="en-US" sz="2800" i="1" dirty="0">
                <a:solidFill>
                  <a:schemeClr val="tx1"/>
                </a:solidFill>
                <a:latin typeface="+mj-lt"/>
              </a:rPr>
              <a:t>Demand Critical Welds</a:t>
            </a:r>
            <a:r>
              <a:rPr lang="en-US" altLang="en-US" sz="2800" dirty="0">
                <a:solidFill>
                  <a:schemeClr val="tx1"/>
                </a:solidFill>
                <a:latin typeface="+mj-lt"/>
              </a:rPr>
              <a:t>:</a:t>
            </a:r>
            <a:br>
              <a:rPr lang="en-US" altLang="en-US" sz="2800" dirty="0">
                <a:solidFill>
                  <a:schemeClr val="tx1"/>
                </a:solidFill>
                <a:latin typeface="+mj-lt"/>
              </a:rPr>
            </a:br>
            <a:r>
              <a:rPr lang="en-US" altLang="en-US" sz="2800" dirty="0">
                <a:solidFill>
                  <a:schemeClr val="tx1"/>
                </a:solidFill>
                <a:latin typeface="+mj-lt"/>
              </a:rPr>
              <a:t>40 ft-lb at 70°F</a:t>
            </a: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98</a:t>
            </a:fld>
            <a:endParaRPr lang="en-US" altLang="en-US" dirty="0"/>
          </a:p>
        </p:txBody>
      </p:sp>
    </p:spTree>
    <p:extLst>
      <p:ext uri="{BB962C8B-B14F-4D97-AF65-F5344CB8AC3E}">
        <p14:creationId xmlns:p14="http://schemas.microsoft.com/office/powerpoint/2010/main" val="3289849241"/>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BD15DDD-231B-D389-CC96-C4658EDAA958}"/>
              </a:ext>
            </a:extLst>
          </p:cNvPr>
          <p:cNvSpPr>
            <a:spLocks noGrp="1"/>
          </p:cNvSpPr>
          <p:nvPr>
            <p:ph type="body" sz="quarter" idx="38"/>
          </p:nvPr>
        </p:nvSpPr>
        <p:spPr/>
        <p:txBody>
          <a:bodyPr/>
          <a:lstStyle/>
          <a:p>
            <a:pPr algn="l"/>
            <a:r>
              <a:rPr lang="en-US" dirty="0"/>
              <a:t>Strategies for Improved Performance of </a:t>
            </a:r>
            <a:br>
              <a:rPr lang="en-US" dirty="0"/>
            </a:br>
            <a:r>
              <a:rPr lang="en-US" dirty="0"/>
              <a:t>Moment Connections</a:t>
            </a:r>
          </a:p>
        </p:txBody>
      </p:sp>
      <p:sp>
        <p:nvSpPr>
          <p:cNvPr id="3" name="Text Placeholder 2">
            <a:extLst>
              <a:ext uri="{FF2B5EF4-FFF2-40B4-BE49-F238E27FC236}">
                <a16:creationId xmlns:a16="http://schemas.microsoft.com/office/drawing/2014/main" id="{C2D123C2-C1BF-CB22-D972-20AFAA91F709}"/>
              </a:ext>
            </a:extLst>
          </p:cNvPr>
          <p:cNvSpPr>
            <a:spLocks noGrp="1"/>
          </p:cNvSpPr>
          <p:nvPr>
            <p:ph type="body" sz="quarter" idx="39"/>
          </p:nvPr>
        </p:nvSpPr>
        <p:spPr>
          <a:xfrm>
            <a:off x="693105" y="1700808"/>
            <a:ext cx="10945216" cy="3816423"/>
          </a:xfrm>
        </p:spPr>
        <p:txBody>
          <a:bodyPr/>
          <a:lstStyle/>
          <a:p>
            <a:pPr>
              <a:spcBef>
                <a:spcPts val="1200"/>
              </a:spcBef>
            </a:pPr>
            <a:r>
              <a:rPr lang="en-US" sz="2800" b="1" u="sng" dirty="0">
                <a:latin typeface="+mj-lt"/>
              </a:rPr>
              <a:t>Welding</a:t>
            </a:r>
          </a:p>
          <a:p>
            <a:pPr marL="342900" indent="-342900" eaLnBrk="0" fontAlgn="base" hangingPunct="0">
              <a:spcBef>
                <a:spcPct val="50000"/>
              </a:spcBef>
              <a:spcAft>
                <a:spcPct val="0"/>
              </a:spcAft>
              <a:buClrTx/>
              <a:buFont typeface="Arial" panose="020B0604020202020204" pitchFamily="34" charset="0"/>
              <a:buChar char="•"/>
            </a:pPr>
            <a:r>
              <a:rPr lang="en-US" altLang="en-US" sz="2800" dirty="0">
                <a:latin typeface="+mj-lt"/>
              </a:rPr>
              <a:t>Improved practices for backing bars and weld tabs</a:t>
            </a:r>
          </a:p>
          <a:p>
            <a:pPr marL="800046" lvl="1" indent="-342900" eaLnBrk="0" fontAlgn="base" hangingPunct="0">
              <a:spcBef>
                <a:spcPct val="50000"/>
              </a:spcBef>
              <a:spcAft>
                <a:spcPct val="0"/>
              </a:spcAft>
              <a:buFont typeface="Wingdings" panose="05000000000000000000" pitchFamily="2" charset="2"/>
              <a:buChar char="Ø"/>
            </a:pPr>
            <a:r>
              <a:rPr lang="en-US" altLang="en-US" sz="2800" dirty="0">
                <a:solidFill>
                  <a:schemeClr val="tx1"/>
                </a:solidFill>
                <a:latin typeface="+mj-lt"/>
              </a:rPr>
              <a:t>Typical improved practice:</a:t>
            </a:r>
          </a:p>
          <a:p>
            <a:pPr marL="1257193" lvl="2" indent="-342900" eaLnBrk="0" fontAlgn="base" hangingPunct="0">
              <a:spcBef>
                <a:spcPct val="50000"/>
              </a:spcBef>
              <a:spcAft>
                <a:spcPct val="0"/>
              </a:spcAft>
              <a:buFont typeface="Wingdings" panose="05000000000000000000" pitchFamily="2" charset="2"/>
              <a:buChar char="§"/>
            </a:pPr>
            <a:r>
              <a:rPr lang="en-US" altLang="en-US" i="1" dirty="0">
                <a:solidFill>
                  <a:schemeClr val="tx1"/>
                </a:solidFill>
                <a:latin typeface="+mj-lt"/>
              </a:rPr>
              <a:t>Remove bottom flange backing bar</a:t>
            </a:r>
          </a:p>
          <a:p>
            <a:pPr marL="1257193" lvl="2" indent="-342900" eaLnBrk="0" fontAlgn="base" hangingPunct="0">
              <a:spcBef>
                <a:spcPct val="50000"/>
              </a:spcBef>
              <a:spcAft>
                <a:spcPct val="0"/>
              </a:spcAft>
              <a:buFont typeface="Wingdings" panose="05000000000000000000" pitchFamily="2" charset="2"/>
              <a:buChar char="§"/>
            </a:pPr>
            <a:r>
              <a:rPr lang="en-US" altLang="en-US" i="1" dirty="0">
                <a:solidFill>
                  <a:schemeClr val="tx1"/>
                </a:solidFill>
                <a:latin typeface="+mj-lt"/>
              </a:rPr>
              <a:t>Seal weld top flange backing bar</a:t>
            </a:r>
          </a:p>
          <a:p>
            <a:pPr marL="1257193" lvl="2" indent="-342900" eaLnBrk="0" fontAlgn="base" hangingPunct="0">
              <a:spcBef>
                <a:spcPct val="50000"/>
              </a:spcBef>
              <a:spcAft>
                <a:spcPct val="0"/>
              </a:spcAft>
              <a:buFont typeface="Wingdings" panose="05000000000000000000" pitchFamily="2" charset="2"/>
              <a:buChar char="§"/>
            </a:pPr>
            <a:r>
              <a:rPr lang="en-US" altLang="en-US" i="1" dirty="0">
                <a:solidFill>
                  <a:schemeClr val="tx1"/>
                </a:solidFill>
                <a:latin typeface="+mj-lt"/>
              </a:rPr>
              <a:t>Remove weld tabs at top and bottom flange welds</a:t>
            </a:r>
            <a:endParaRPr lang="en-US" altLang="en-US" sz="2000" dirty="0">
              <a:latin typeface="+mj-lt"/>
            </a:endParaRPr>
          </a:p>
          <a:p>
            <a:pPr marL="342900" indent="-342900" eaLnBrk="0" fontAlgn="base" hangingPunct="0">
              <a:spcBef>
                <a:spcPct val="50000"/>
              </a:spcBef>
              <a:spcAft>
                <a:spcPct val="0"/>
              </a:spcAft>
              <a:buClrTx/>
              <a:buFont typeface="Arial" panose="020B0604020202020204" pitchFamily="34" charset="0"/>
              <a:buChar char="•"/>
            </a:pPr>
            <a:r>
              <a:rPr lang="en-US" altLang="en-US" sz="2800" dirty="0">
                <a:latin typeface="+mj-lt"/>
              </a:rPr>
              <a:t>Greater emphasis on quality and quality control </a:t>
            </a:r>
            <a:br>
              <a:rPr lang="en-US" altLang="en-US" sz="2800" dirty="0">
                <a:latin typeface="+mj-lt"/>
              </a:rPr>
            </a:br>
            <a:r>
              <a:rPr lang="en-US" altLang="en-US" sz="2800" dirty="0">
                <a:latin typeface="+mj-lt"/>
              </a:rPr>
              <a:t>(AISC Seismic Provisions – Chapter J)</a:t>
            </a:r>
          </a:p>
        </p:txBody>
      </p:sp>
      <p:sp>
        <p:nvSpPr>
          <p:cNvPr id="4" name="Slide Number Placeholder 3">
            <a:extLst>
              <a:ext uri="{FF2B5EF4-FFF2-40B4-BE49-F238E27FC236}">
                <a16:creationId xmlns:a16="http://schemas.microsoft.com/office/drawing/2014/main" id="{411EDC17-6D35-ECBC-A5F4-99D86F422409}"/>
              </a:ext>
            </a:extLst>
          </p:cNvPr>
          <p:cNvSpPr>
            <a:spLocks noGrp="1"/>
          </p:cNvSpPr>
          <p:nvPr>
            <p:ph type="sldNum" sz="quarter" idx="40"/>
          </p:nvPr>
        </p:nvSpPr>
        <p:spPr/>
        <p:txBody>
          <a:bodyPr/>
          <a:lstStyle/>
          <a:p>
            <a:pPr>
              <a:defRPr/>
            </a:pPr>
            <a:fld id="{46425072-6E52-45A8-8A7E-A5B11BCA4176}" type="slidenum">
              <a:rPr lang="en-US" altLang="en-US" smtClean="0"/>
              <a:pPr>
                <a:defRPr/>
              </a:pPr>
              <a:t>99</a:t>
            </a:fld>
            <a:endParaRPr lang="en-US" altLang="en-US" dirty="0"/>
          </a:p>
        </p:txBody>
      </p:sp>
    </p:spTree>
    <p:extLst>
      <p:ext uri="{BB962C8B-B14F-4D97-AF65-F5344CB8AC3E}">
        <p14:creationId xmlns:p14="http://schemas.microsoft.com/office/powerpoint/2010/main" val="1072826775"/>
      </p:ext>
    </p:extLst>
  </p:cSld>
  <p:clrMapOvr>
    <a:masterClrMapping/>
  </p:clrMapOvr>
  <mc:AlternateContent xmlns:mc="http://schemas.openxmlformats.org/markup-compatibility/2006" xmlns:p14="http://schemas.microsoft.com/office/powerpoint/2010/main">
    <mc:Choice Requires="p14">
      <p:transition p14:dur="300">
        <p:fade/>
      </p:transition>
    </mc:Choice>
    <mc:Fallback xmlns="">
      <p:transition>
        <p:fade/>
      </p:transition>
    </mc:Fallback>
  </mc:AlternateContent>
</p:sld>
</file>

<file path=ppt/theme/theme1.xml><?xml version="1.0" encoding="utf-8"?>
<a:theme xmlns:a="http://schemas.openxmlformats.org/drawingml/2006/main" name="Custom Design">
  <a:themeElements>
    <a:clrScheme name="AISC">
      <a:dk1>
        <a:sysClr val="windowText" lastClr="000000"/>
      </a:dk1>
      <a:lt1>
        <a:sysClr val="window" lastClr="FFFFFF"/>
      </a:lt1>
      <a:dk2>
        <a:srgbClr val="1F497D"/>
      </a:dk2>
      <a:lt2>
        <a:srgbClr val="EEECE1"/>
      </a:lt2>
      <a:accent1>
        <a:srgbClr val="1F497D"/>
      </a:accent1>
      <a:accent2>
        <a:srgbClr val="366092"/>
      </a:accent2>
      <a:accent3>
        <a:srgbClr val="4F81BD"/>
      </a:accent3>
      <a:accent4>
        <a:srgbClr val="BFBFBF"/>
      </a:accent4>
      <a:accent5>
        <a:srgbClr val="A5A5A5"/>
      </a:accent5>
      <a:accent6>
        <a:srgbClr val="7F7F7F"/>
      </a:accent6>
      <a:hlink>
        <a:srgbClr val="548DD4"/>
      </a:hlink>
      <a:folHlink>
        <a:srgbClr val="0F243E"/>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B979A6069DEE72418582673D070A57B1" ma:contentTypeVersion="4" ma:contentTypeDescription="Create a new document." ma:contentTypeScope="" ma:versionID="cb3c581beacb3d7ed1fd49ca42933b1b">
  <xsd:schema xmlns:xsd="http://www.w3.org/2001/XMLSchema" xmlns:xs="http://www.w3.org/2001/XMLSchema" xmlns:p="http://schemas.microsoft.com/office/2006/metadata/properties" xmlns:ns3="745dd50e-4a01-482c-864f-267270b32107" targetNamespace="http://schemas.microsoft.com/office/2006/metadata/properties" ma:root="true" ma:fieldsID="37643fefeda478430bb313ccae5d412e" ns3:_="">
    <xsd:import namespace="745dd50e-4a01-482c-864f-267270b32107"/>
    <xsd:element name="properties">
      <xsd:complexType>
        <xsd:sequence>
          <xsd:element name="documentManagement">
            <xsd:complexType>
              <xsd:all>
                <xsd:element ref="ns3:MediaServiceMetadata" minOccurs="0"/>
                <xsd:element ref="ns3:MediaServiceFastMetadata"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45dd50e-4a01-482c-864f-267270b3210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SearchProperties" ma:index="11" nillable="true" ma:displayName="MediaServiceSearchProperties" ma:hidden="true" ma:internalName="MediaServiceSearchProperties" ma:readOnly="true">
      <xsd:simpleType>
        <xsd:restriction base="dms:Note"/>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F4F8386E-D0C1-429A-BEA2-80569F90E735}">
  <ds:schemaRefs>
    <ds:schemaRef ds:uri="745dd50e-4a01-482c-864f-267270b32107"/>
    <ds:schemaRef ds:uri="http://purl.org/dc/elements/1.1/"/>
    <ds:schemaRef ds:uri="http://schemas.microsoft.com/office/infopath/2007/PartnerControls"/>
    <ds:schemaRef ds:uri="http://schemas.microsoft.com/office/2006/metadata/properties"/>
    <ds:schemaRef ds:uri="http://schemas.microsoft.com/office/2006/documentManagement/types"/>
    <ds:schemaRef ds:uri="http://www.w3.org/XML/1998/namespace"/>
    <ds:schemaRef ds:uri="http://purl.org/dc/dcmitype/"/>
    <ds:schemaRef ds:uri="http://purl.org/dc/terms/"/>
    <ds:schemaRef ds:uri="http://schemas.openxmlformats.org/package/2006/metadata/core-properties"/>
  </ds:schemaRefs>
</ds:datastoreItem>
</file>

<file path=customXml/itemProps2.xml><?xml version="1.0" encoding="utf-8"?>
<ds:datastoreItem xmlns:ds="http://schemas.openxmlformats.org/officeDocument/2006/customXml" ds:itemID="{1C9ED6DC-3F07-4AFC-AC68-93EA0674FD09}">
  <ds:schemaRefs>
    <ds:schemaRef ds:uri="http://schemas.microsoft.com/sharepoint/v3/contenttype/forms"/>
  </ds:schemaRefs>
</ds:datastoreItem>
</file>

<file path=customXml/itemProps3.xml><?xml version="1.0" encoding="utf-8"?>
<ds:datastoreItem xmlns:ds="http://schemas.openxmlformats.org/officeDocument/2006/customXml" ds:itemID="{FA24775E-3BC0-4B4E-B4C5-1A1D21556DA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745dd50e-4a01-482c-864f-267270b3210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
  <TotalTime>31003</TotalTime>
  <Words>24719</Words>
  <Application>Microsoft Office PowerPoint</Application>
  <PresentationFormat>Widescreen</PresentationFormat>
  <Paragraphs>1847</Paragraphs>
  <Slides>233</Slides>
  <Notes>226</Notes>
  <HiddenSlides>0</HiddenSlides>
  <MMClips>0</MMClips>
  <ScaleCrop>false</ScaleCrop>
  <HeadingPairs>
    <vt:vector size="8" baseType="variant">
      <vt:variant>
        <vt:lpstr>Fonts Used</vt:lpstr>
      </vt:variant>
      <vt:variant>
        <vt:i4>10</vt:i4>
      </vt:variant>
      <vt:variant>
        <vt:lpstr>Theme</vt:lpstr>
      </vt:variant>
      <vt:variant>
        <vt:i4>1</vt:i4>
      </vt:variant>
      <vt:variant>
        <vt:lpstr>Embedded OLE Servers</vt:lpstr>
      </vt:variant>
      <vt:variant>
        <vt:i4>1</vt:i4>
      </vt:variant>
      <vt:variant>
        <vt:lpstr>Slide Titles</vt:lpstr>
      </vt:variant>
      <vt:variant>
        <vt:i4>233</vt:i4>
      </vt:variant>
    </vt:vector>
  </HeadingPairs>
  <TitlesOfParts>
    <vt:vector size="245" baseType="lpstr">
      <vt:lpstr>Akkurat</vt:lpstr>
      <vt:lpstr>Arial</vt:lpstr>
      <vt:lpstr>Arial Narrow</vt:lpstr>
      <vt:lpstr>Calibri</vt:lpstr>
      <vt:lpstr>Calibri Light</vt:lpstr>
      <vt:lpstr>Cambria</vt:lpstr>
      <vt:lpstr>Cambria Math</vt:lpstr>
      <vt:lpstr>Symbol</vt:lpstr>
      <vt:lpstr>Times New Roman</vt:lpstr>
      <vt:lpstr>Wingdings</vt:lpstr>
      <vt:lpstr>Custom Design</vt:lpstr>
      <vt:lpstr>Equation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AISC Presentation Template 4:3</dc:title>
  <dc:creator>AISC</dc:creator>
  <cp:lastModifiedBy>Kristi Sattler</cp:lastModifiedBy>
  <cp:revision>1127</cp:revision>
  <cp:lastPrinted>2012-06-12T15:24:24Z</cp:lastPrinted>
  <dcterms:created xsi:type="dcterms:W3CDTF">2013-04-09T21:22:02Z</dcterms:created>
  <dcterms:modified xsi:type="dcterms:W3CDTF">2025-01-27T16:54:15Z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0x010100B979A6069DEE72418582673D070A57B1</vt:lpwstr>
  </property>
</Properties>
</file>