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257" r:id="rId2"/>
    <p:sldId id="411" r:id="rId3"/>
    <p:sldId id="577" r:id="rId4"/>
    <p:sldId id="572" r:id="rId5"/>
    <p:sldId id="571" r:id="rId6"/>
    <p:sldId id="576" r:id="rId7"/>
    <p:sldId id="412" r:id="rId8"/>
    <p:sldId id="413" r:id="rId9"/>
    <p:sldId id="406" r:id="rId10"/>
    <p:sldId id="414" r:id="rId11"/>
    <p:sldId id="415" r:id="rId12"/>
    <p:sldId id="416" r:id="rId13"/>
    <p:sldId id="417" r:id="rId14"/>
    <p:sldId id="418" r:id="rId15"/>
    <p:sldId id="419" r:id="rId16"/>
    <p:sldId id="420" r:id="rId17"/>
    <p:sldId id="421" r:id="rId18"/>
    <p:sldId id="422" r:id="rId19"/>
    <p:sldId id="544" r:id="rId20"/>
    <p:sldId id="543" r:id="rId21"/>
    <p:sldId id="423" r:id="rId22"/>
    <p:sldId id="424" r:id="rId23"/>
    <p:sldId id="425" r:id="rId24"/>
    <p:sldId id="575" r:id="rId25"/>
    <p:sldId id="545" r:id="rId26"/>
    <p:sldId id="546" r:id="rId27"/>
    <p:sldId id="547" r:id="rId28"/>
    <p:sldId id="430" r:id="rId29"/>
    <p:sldId id="431" r:id="rId30"/>
    <p:sldId id="432" r:id="rId31"/>
    <p:sldId id="433" r:id="rId32"/>
    <p:sldId id="434" r:id="rId33"/>
    <p:sldId id="435" r:id="rId34"/>
    <p:sldId id="436" r:id="rId35"/>
    <p:sldId id="437" r:id="rId36"/>
    <p:sldId id="438" r:id="rId37"/>
    <p:sldId id="439" r:id="rId38"/>
    <p:sldId id="440" r:id="rId39"/>
    <p:sldId id="442" r:id="rId40"/>
    <p:sldId id="443" r:id="rId41"/>
    <p:sldId id="444" r:id="rId42"/>
    <p:sldId id="445" r:id="rId43"/>
    <p:sldId id="446" r:id="rId44"/>
    <p:sldId id="447" r:id="rId45"/>
    <p:sldId id="448" r:id="rId46"/>
    <p:sldId id="449" r:id="rId47"/>
    <p:sldId id="450" r:id="rId48"/>
    <p:sldId id="451" r:id="rId49"/>
    <p:sldId id="452" r:id="rId50"/>
    <p:sldId id="453" r:id="rId51"/>
    <p:sldId id="454" r:id="rId52"/>
    <p:sldId id="455" r:id="rId53"/>
    <p:sldId id="456" r:id="rId54"/>
    <p:sldId id="457" r:id="rId55"/>
    <p:sldId id="458" r:id="rId56"/>
    <p:sldId id="549" r:id="rId57"/>
    <p:sldId id="550" r:id="rId58"/>
    <p:sldId id="553" r:id="rId59"/>
    <p:sldId id="459" r:id="rId60"/>
    <p:sldId id="460" r:id="rId61"/>
    <p:sldId id="573" r:id="rId62"/>
    <p:sldId id="574" r:id="rId63"/>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5800"/>
    <a:srgbClr val="339966"/>
    <a:srgbClr val="CCFFCC"/>
    <a:srgbClr val="3366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9" autoAdjust="0"/>
    <p:restoredTop sz="96148" autoAdjust="0"/>
  </p:normalViewPr>
  <p:slideViewPr>
    <p:cSldViewPr>
      <p:cViewPr varScale="1">
        <p:scale>
          <a:sx n="75" d="100"/>
          <a:sy n="75" d="100"/>
        </p:scale>
        <p:origin x="-84" y="-240"/>
      </p:cViewPr>
      <p:guideLst>
        <p:guide orient="horz" pos="2160"/>
        <p:guide pos="2880"/>
      </p:guideLst>
    </p:cSldViewPr>
  </p:slideViewPr>
  <p:notesTextViewPr>
    <p:cViewPr>
      <p:scale>
        <a:sx n="1" d="1"/>
        <a:sy n="1" d="1"/>
      </p:scale>
      <p:origin x="0" y="0"/>
    </p:cViewPr>
  </p:notesTextViewPr>
  <p:sorterViewPr>
    <p:cViewPr>
      <p:scale>
        <a:sx n="100" d="100"/>
        <a:sy n="100" d="100"/>
      </p:scale>
      <p:origin x="0" y="46854"/>
    </p:cViewPr>
  </p:sorterViewPr>
  <p:notesViewPr>
    <p:cSldViewPr>
      <p:cViewPr varScale="1">
        <p:scale>
          <a:sx n="56" d="100"/>
          <a:sy n="56" d="100"/>
        </p:scale>
        <p:origin x="-1218" y="-7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1F552BA-34D1-4C3B-A7FF-8C53DA898894}" type="datetimeFigureOut">
              <a:rPr lang="en-US"/>
              <a:pPr>
                <a:defRPr/>
              </a:pPr>
              <a:t>3/16/2015</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4BF96D-C9F5-4526-ADC2-B96B0BF0D0CE}" type="slidenum">
              <a:rPr lang="en-US"/>
              <a:pPr>
                <a:defRPr/>
              </a:pPr>
              <a:t>‹#›</a:t>
            </a:fld>
            <a:endParaRPr lang="en-US" dirty="0"/>
          </a:p>
        </p:txBody>
      </p:sp>
    </p:spTree>
    <p:extLst>
      <p:ext uri="{BB962C8B-B14F-4D97-AF65-F5344CB8AC3E}">
        <p14:creationId xmlns:p14="http://schemas.microsoft.com/office/powerpoint/2010/main" val="1032128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309B0C39-6C78-4E4C-8907-223D9E35F6C3}" type="datetimeFigureOut">
              <a:rPr lang="en-US"/>
              <a:pPr>
                <a:defRPr/>
              </a:pPr>
              <a:t>3/16/2015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dirty="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5D339576-523D-458F-9E51-EB7D8AFAD256}" type="slidenum">
              <a:rPr lang="en-US"/>
              <a:pPr>
                <a:defRPr/>
              </a:pPr>
              <a:t>‹#›</a:t>
            </a:fld>
            <a:endParaRPr lang="en-US" dirty="0"/>
          </a:p>
        </p:txBody>
      </p:sp>
    </p:spTree>
    <p:extLst>
      <p:ext uri="{BB962C8B-B14F-4D97-AF65-F5344CB8AC3E}">
        <p14:creationId xmlns:p14="http://schemas.microsoft.com/office/powerpoint/2010/main" val="4109419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thegbi.org/about-gbi/ANSI-GBI-standards-document.shtml"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www.thegbi.org/gbi/Green_Building_Rating_UofM.pdf"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noChangeArrowheads="1"/>
          </p:cNvSpPr>
          <p:nvPr>
            <p:ph type="body" idx="1"/>
          </p:nvPr>
        </p:nvSpPr>
        <p:spPr bwMode="auto">
          <a:xfrm>
            <a:off x="935038" y="4421188"/>
            <a:ext cx="5149850"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40" tIns="44720" rIns="89440" bIns="44720"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93F4977-4DDE-4497-A259-7E64FF8CF976}" type="slidenum">
              <a:rPr lang="en-US" altLang="en-US" sz="1300" smtClean="0">
                <a:latin typeface="Arial" pitchFamily="34" charset="0"/>
                <a:cs typeface="Arial" pitchFamily="34" charset="0"/>
              </a:rPr>
              <a:pPr eaLnBrk="1" fontAlgn="base" hangingPunct="1">
                <a:spcBef>
                  <a:spcPct val="0"/>
                </a:spcBef>
                <a:spcAft>
                  <a:spcPct val="0"/>
                </a:spcAft>
              </a:pPr>
              <a:t>11</a:t>
            </a:fld>
            <a:endParaRPr lang="en-US" altLang="en-US" sz="1300" dirty="0" smtClean="0">
              <a:latin typeface="Arial" pitchFamily="34" charset="0"/>
              <a:cs typeface="Arial" pitchFamily="34" charset="0"/>
            </a:endParaRPr>
          </a:p>
        </p:txBody>
      </p:sp>
      <p:sp>
        <p:nvSpPr>
          <p:cNvPr id="225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Now</a:t>
            </a:r>
            <a:r>
              <a:rPr lang="en-US" altLang="en-US" baseline="0" dirty="0" smtClean="0">
                <a:latin typeface="Arial" pitchFamily="34" charset="0"/>
              </a:rPr>
              <a:t> with the development of codes, standards and rating systems, there are many resources and guidelines for sustainable structures and design requirements for the designer to consider.  </a:t>
            </a:r>
            <a:endParaRPr lang="en-US" alt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61F5A19-42D5-4178-9C9C-45070BC1F8D8}" type="slidenum">
              <a:rPr lang="en-US" altLang="en-US" sz="1300" smtClean="0">
                <a:latin typeface="Arial" pitchFamily="34" charset="0"/>
                <a:cs typeface="Arial" pitchFamily="34" charset="0"/>
              </a:rPr>
              <a:pPr eaLnBrk="1" fontAlgn="base" hangingPunct="1">
                <a:spcBef>
                  <a:spcPct val="0"/>
                </a:spcBef>
                <a:spcAft>
                  <a:spcPct val="0"/>
                </a:spcAft>
              </a:pPr>
              <a:t>12</a:t>
            </a:fld>
            <a:endParaRPr lang="en-US" altLang="en-US" sz="1300" dirty="0" smtClean="0">
              <a:latin typeface="Arial" pitchFamily="34" charset="0"/>
              <a:cs typeface="Arial" pitchFamily="34" charset="0"/>
            </a:endParaRPr>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altLang="en-US" dirty="0" smtClean="0">
                <a:latin typeface="Arial" pitchFamily="34" charset="0"/>
              </a:rPr>
              <a:t>These documents can be classified into different groups: 1) those that are rating systems and 2) those that are standards and</a:t>
            </a:r>
            <a:r>
              <a:rPr lang="en-US" altLang="en-US" baseline="0" dirty="0" smtClean="0">
                <a:latin typeface="Arial" pitchFamily="34" charset="0"/>
              </a:rPr>
              <a:t> codes that could be adopted by authorities having jurisdiction. </a:t>
            </a:r>
            <a:r>
              <a:rPr lang="en-US" sz="1200" b="0" i="0" u="none" strike="noStrike" kern="1200" baseline="0" dirty="0" smtClean="0">
                <a:solidFill>
                  <a:schemeClr val="tx1"/>
                </a:solidFill>
                <a:latin typeface="+mn-lt"/>
                <a:ea typeface="+mn-ea"/>
                <a:cs typeface="+mn-cs"/>
              </a:rPr>
              <a:t>It is therefore critical that structural engineers and structural steel fabricators understand the additional expectations and requirements that are being placed on their disciplines as a result of the increasing demand for green buildings. </a:t>
            </a:r>
            <a:r>
              <a:rPr lang="en-US" dirty="0" smtClean="0"/>
              <a:t/>
            </a:r>
            <a:br>
              <a:rPr lang="en-US" dirty="0" smtClean="0"/>
            </a:br>
            <a:endParaRPr lang="en-US" alt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4A74411-5C19-42A4-8057-AA547C2E2FF4}" type="slidenum">
              <a:rPr lang="en-US" altLang="en-US" sz="1300" smtClean="0">
                <a:latin typeface="Arial" pitchFamily="34" charset="0"/>
                <a:cs typeface="Arial" pitchFamily="34" charset="0"/>
              </a:rPr>
              <a:pPr eaLnBrk="1" fontAlgn="base" hangingPunct="1">
                <a:spcBef>
                  <a:spcPct val="0"/>
                </a:spcBef>
                <a:spcAft>
                  <a:spcPct val="0"/>
                </a:spcAft>
              </a:pPr>
              <a:t>13</a:t>
            </a:fld>
            <a:endParaRPr lang="en-US" altLang="en-US" sz="1300" dirty="0" smtClean="0">
              <a:latin typeface="Arial" pitchFamily="34" charset="0"/>
              <a:cs typeface="Arial" pitchFamily="34" charset="0"/>
            </a:endParaRPr>
          </a:p>
        </p:txBody>
      </p:sp>
      <p:sp>
        <p:nvSpPr>
          <p:cNvPr id="227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The green codes, standards and rating systems are measures above what is required by traditional building codes. However,</a:t>
            </a:r>
            <a:r>
              <a:rPr lang="en-US" altLang="en-US" baseline="0" dirty="0" smtClean="0">
                <a:latin typeface="Arial" pitchFamily="34" charset="0"/>
              </a:rPr>
              <a:t> as the traditional building codes start to incorporate some of these green measures into their standards and requirements, then the level of green measures in the green codes, standards and rating systems will further advance the design to a zero impact effect from the building.</a:t>
            </a:r>
            <a:endParaRPr lang="en-US" alt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64ABEF6-6DD3-4F2A-8E5B-691811852978}" type="slidenum">
              <a:rPr lang="en-US" altLang="en-US" sz="1300" smtClean="0">
                <a:latin typeface="Arial" pitchFamily="34" charset="0"/>
                <a:cs typeface="Arial" pitchFamily="34" charset="0"/>
              </a:rPr>
              <a:pPr eaLnBrk="1" fontAlgn="base" hangingPunct="1">
                <a:spcBef>
                  <a:spcPct val="0"/>
                </a:spcBef>
                <a:spcAft>
                  <a:spcPct val="0"/>
                </a:spcAft>
              </a:pPr>
              <a:t>14</a:t>
            </a:fld>
            <a:endParaRPr lang="en-US" altLang="en-US" sz="1300" dirty="0" smtClean="0">
              <a:latin typeface="Arial" pitchFamily="34" charset="0"/>
              <a:cs typeface="Arial" pitchFamily="34" charset="0"/>
            </a:endParaRPr>
          </a:p>
        </p:txBody>
      </p:sp>
      <p:sp>
        <p:nvSpPr>
          <p:cNvPr id="228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35CDCF6-34CF-4056-B7FA-353800985586}" type="slidenum">
              <a:rPr lang="en-US" altLang="en-US" sz="1300" smtClean="0">
                <a:latin typeface="Arial" pitchFamily="34" charset="0"/>
                <a:cs typeface="Arial" pitchFamily="34" charset="0"/>
              </a:rPr>
              <a:pPr eaLnBrk="1" fontAlgn="base" hangingPunct="1">
                <a:spcBef>
                  <a:spcPct val="0"/>
                </a:spcBef>
                <a:spcAft>
                  <a:spcPct val="0"/>
                </a:spcAft>
              </a:pPr>
              <a:t>15</a:t>
            </a:fld>
            <a:endParaRPr lang="en-US" altLang="en-US" sz="1300" dirty="0" smtClean="0">
              <a:latin typeface="Arial" pitchFamily="34" charset="0"/>
              <a:cs typeface="Arial" pitchFamily="34" charset="0"/>
            </a:endParaRPr>
          </a:p>
        </p:txBody>
      </p:sp>
      <p:sp>
        <p:nvSpPr>
          <p:cNvPr id="229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In this presentation we will cover some of the green</a:t>
            </a:r>
            <a:r>
              <a:rPr lang="en-US" altLang="en-US" baseline="0" dirty="0" smtClean="0">
                <a:latin typeface="Arial" pitchFamily="34" charset="0"/>
              </a:rPr>
              <a:t> ratings, standards and codes.</a:t>
            </a:r>
            <a:endParaRPr lang="en-US" alt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D49FB21-BDD9-4E09-B70B-BC92726464C4}" type="slidenum">
              <a:rPr lang="en-US" altLang="en-US" sz="1300" smtClean="0">
                <a:latin typeface="Arial" pitchFamily="34" charset="0"/>
                <a:cs typeface="Arial" pitchFamily="34" charset="0"/>
              </a:rPr>
              <a:pPr eaLnBrk="1" fontAlgn="base" hangingPunct="1">
                <a:spcBef>
                  <a:spcPct val="0"/>
                </a:spcBef>
                <a:spcAft>
                  <a:spcPct val="0"/>
                </a:spcAft>
              </a:pPr>
              <a:t>16</a:t>
            </a:fld>
            <a:endParaRPr lang="en-US" altLang="en-US" sz="1300" dirty="0" smtClean="0">
              <a:latin typeface="Arial" pitchFamily="34" charset="0"/>
              <a:cs typeface="Arial" pitchFamily="34" charset="0"/>
            </a:endParaRPr>
          </a:p>
        </p:txBody>
      </p:sp>
      <p:sp>
        <p:nvSpPr>
          <p:cNvPr id="230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Here we show the differences between what is considered a rating system,</a:t>
            </a:r>
            <a:r>
              <a:rPr lang="en-US" altLang="en-US" baseline="0" dirty="0" smtClean="0">
                <a:latin typeface="Arial" pitchFamily="34" charset="0"/>
              </a:rPr>
              <a:t> a standard and a code. We will go into further detail on each subject.</a:t>
            </a:r>
            <a:endParaRPr lang="en-US" alt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22C2761-8409-4D50-94D7-4397614DEE23}" type="slidenum">
              <a:rPr lang="en-US" altLang="en-US" sz="1300" smtClean="0">
                <a:latin typeface="Arial" pitchFamily="34" charset="0"/>
                <a:cs typeface="Arial" pitchFamily="34" charset="0"/>
              </a:rPr>
              <a:pPr eaLnBrk="1" fontAlgn="base" hangingPunct="1">
                <a:spcBef>
                  <a:spcPct val="0"/>
                </a:spcBef>
                <a:spcAft>
                  <a:spcPct val="0"/>
                </a:spcAft>
              </a:pPr>
              <a:t>17</a:t>
            </a:fld>
            <a:endParaRPr lang="en-US" altLang="en-US" sz="1300" dirty="0" smtClean="0">
              <a:latin typeface="Arial" pitchFamily="34" charset="0"/>
              <a:cs typeface="Arial" pitchFamily="34" charset="0"/>
            </a:endParaRPr>
          </a:p>
        </p:txBody>
      </p:sp>
      <p:sp>
        <p:nvSpPr>
          <p:cNvPr id="231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This slide shows the history of the development of the LEED rating system. It also shows the breakdown in requirements for LEED.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eaLnBrk="0" hangingPunct="0">
              <a:spcBef>
                <a:spcPct val="30000"/>
              </a:spcBef>
              <a:defRPr sz="1200">
                <a:solidFill>
                  <a:schemeClr val="tx1"/>
                </a:solidFill>
                <a:latin typeface="Calibri" pitchFamily="34" charset="0"/>
              </a:defRPr>
            </a:lvl1pPr>
            <a:lvl2pPr marL="736600" indent="-282575" defTabSz="919163" eaLnBrk="0" hangingPunct="0">
              <a:spcBef>
                <a:spcPct val="30000"/>
              </a:spcBef>
              <a:defRPr sz="1200">
                <a:solidFill>
                  <a:schemeClr val="tx1"/>
                </a:solidFill>
                <a:latin typeface="Calibri" pitchFamily="34" charset="0"/>
              </a:defRPr>
            </a:lvl2pPr>
            <a:lvl3pPr marL="1133475" indent="-225425" defTabSz="919163" eaLnBrk="0" hangingPunct="0">
              <a:spcBef>
                <a:spcPct val="30000"/>
              </a:spcBef>
              <a:defRPr sz="1200">
                <a:solidFill>
                  <a:schemeClr val="tx1"/>
                </a:solidFill>
                <a:latin typeface="Calibri" pitchFamily="34" charset="0"/>
              </a:defRPr>
            </a:lvl3pPr>
            <a:lvl4pPr marL="1585913" indent="-225425" defTabSz="919163" eaLnBrk="0" hangingPunct="0">
              <a:spcBef>
                <a:spcPct val="30000"/>
              </a:spcBef>
              <a:defRPr sz="1200">
                <a:solidFill>
                  <a:schemeClr val="tx1"/>
                </a:solidFill>
                <a:latin typeface="Calibri" pitchFamily="34" charset="0"/>
              </a:defRPr>
            </a:lvl4pPr>
            <a:lvl5pPr marL="2039938" indent="-225425" defTabSz="919163" eaLnBrk="0" hangingPunct="0">
              <a:spcBef>
                <a:spcPct val="30000"/>
              </a:spcBef>
              <a:defRPr sz="1200">
                <a:solidFill>
                  <a:schemeClr val="tx1"/>
                </a:solidFill>
                <a:latin typeface="Calibri" pitchFamily="34" charset="0"/>
              </a:defRPr>
            </a:lvl5pPr>
            <a:lvl6pPr marL="2497138" indent="-225425" defTabSz="919163" eaLnBrk="0" fontAlgn="base" hangingPunct="0">
              <a:spcBef>
                <a:spcPct val="30000"/>
              </a:spcBef>
              <a:spcAft>
                <a:spcPct val="0"/>
              </a:spcAft>
              <a:defRPr sz="1200">
                <a:solidFill>
                  <a:schemeClr val="tx1"/>
                </a:solidFill>
                <a:latin typeface="Calibri" pitchFamily="34" charset="0"/>
              </a:defRPr>
            </a:lvl6pPr>
            <a:lvl7pPr marL="2954338" indent="-225425" defTabSz="919163" eaLnBrk="0" fontAlgn="base" hangingPunct="0">
              <a:spcBef>
                <a:spcPct val="30000"/>
              </a:spcBef>
              <a:spcAft>
                <a:spcPct val="0"/>
              </a:spcAft>
              <a:defRPr sz="1200">
                <a:solidFill>
                  <a:schemeClr val="tx1"/>
                </a:solidFill>
                <a:latin typeface="Calibri" pitchFamily="34" charset="0"/>
              </a:defRPr>
            </a:lvl7pPr>
            <a:lvl8pPr marL="3411538" indent="-225425" defTabSz="919163" eaLnBrk="0" fontAlgn="base" hangingPunct="0">
              <a:spcBef>
                <a:spcPct val="30000"/>
              </a:spcBef>
              <a:spcAft>
                <a:spcPct val="0"/>
              </a:spcAft>
              <a:defRPr sz="1200">
                <a:solidFill>
                  <a:schemeClr val="tx1"/>
                </a:solidFill>
                <a:latin typeface="Calibri" pitchFamily="34" charset="0"/>
              </a:defRPr>
            </a:lvl8pPr>
            <a:lvl9pPr marL="3868738" indent="-225425" defTabSz="91916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BD58870-49AB-4140-A6BB-6016355E4019}" type="slidenum">
              <a:rPr lang="en-US" altLang="en-US" sz="1300" smtClean="0">
                <a:latin typeface="Arial" pitchFamily="34" charset="0"/>
                <a:cs typeface="Arial" pitchFamily="34" charset="0"/>
              </a:rPr>
              <a:pPr eaLnBrk="1" fontAlgn="base" hangingPunct="1">
                <a:spcBef>
                  <a:spcPct val="0"/>
                </a:spcBef>
                <a:spcAft>
                  <a:spcPct val="0"/>
                </a:spcAft>
              </a:pPr>
              <a:t>18</a:t>
            </a:fld>
            <a:endParaRPr lang="en-US" altLang="en-US" sz="1300" dirty="0" smtClean="0">
              <a:latin typeface="Arial" pitchFamily="34" charset="0"/>
              <a:cs typeface="Arial" pitchFamily="34" charset="0"/>
            </a:endParaRPr>
          </a:p>
        </p:txBody>
      </p:sp>
      <p:sp>
        <p:nvSpPr>
          <p:cNvPr id="232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LEED rating system has undergone changes through</a:t>
            </a:r>
            <a:r>
              <a:rPr lang="en-US" altLang="en-US" baseline="0" dirty="0" smtClean="0">
                <a:latin typeface="Arial" pitchFamily="34" charset="0"/>
              </a:rPr>
              <a:t> the years. This table shows the dates of applicability for applying to achieve LEED accreditation through one of the LEED rating systems. </a:t>
            </a:r>
          </a:p>
          <a:p>
            <a:pPr eaLnBrk="1" hangingPunct="1">
              <a:spcBef>
                <a:spcPct val="0"/>
              </a:spcBef>
            </a:pPr>
            <a:endParaRPr lang="en-US" altLang="en-US" baseline="0" dirty="0" smtClean="0">
              <a:latin typeface="Arial" pitchFamily="34" charset="0"/>
            </a:endParaRPr>
          </a:p>
          <a:p>
            <a:pPr eaLnBrk="1" hangingPunct="1">
              <a:spcBef>
                <a:spcPct val="0"/>
              </a:spcBef>
            </a:pPr>
            <a:r>
              <a:rPr lang="en-US" altLang="en-US" baseline="0" dirty="0" smtClean="0">
                <a:latin typeface="Arial" pitchFamily="34" charset="0"/>
              </a:rPr>
              <a:t>Registration = “I might submit the documents necessary to qualify this project for LEED certification and pay fee”</a:t>
            </a:r>
          </a:p>
          <a:p>
            <a:pPr eaLnBrk="1" hangingPunct="1">
              <a:spcBef>
                <a:spcPct val="0"/>
              </a:spcBef>
            </a:pPr>
            <a:r>
              <a:rPr lang="en-US" altLang="en-US" baseline="0" dirty="0" smtClean="0">
                <a:latin typeface="Arial" pitchFamily="34" charset="0"/>
              </a:rPr>
              <a:t>Application = “Here are the required documents necessary for LEED certification.”</a:t>
            </a:r>
            <a:endParaRPr lang="en-US" alt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53E934-F016-417F-B596-54FD6948FA8E}" type="slidenum">
              <a:rPr lang="en-US" altLang="en-US" sz="1300" smtClean="0">
                <a:latin typeface="Arial" pitchFamily="34" charset="0"/>
                <a:cs typeface="Arial" pitchFamily="34" charset="0"/>
              </a:rPr>
              <a:pPr eaLnBrk="1" fontAlgn="base" hangingPunct="1">
                <a:spcBef>
                  <a:spcPct val="0"/>
                </a:spcBef>
                <a:spcAft>
                  <a:spcPct val="0"/>
                </a:spcAft>
              </a:pPr>
              <a:t>19</a:t>
            </a:fld>
            <a:endParaRPr lang="en-US" altLang="en-US" sz="1300" dirty="0" smtClean="0">
              <a:latin typeface="Arial" pitchFamily="34" charset="0"/>
              <a:cs typeface="Arial" pitchFamily="34" charset="0"/>
            </a:endParaRPr>
          </a:p>
        </p:txBody>
      </p:sp>
      <p:sp>
        <p:nvSpPr>
          <p:cNvPr id="233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itchFamily="34" charset="0"/>
              </a:rPr>
              <a:t>This slide shows the history of the development of the Living Building</a:t>
            </a:r>
            <a:r>
              <a:rPr lang="en-US" altLang="en-US" baseline="0" dirty="0" smtClean="0">
                <a:latin typeface="Arial" pitchFamily="34" charset="0"/>
              </a:rPr>
              <a:t> Challenge </a:t>
            </a:r>
            <a:r>
              <a:rPr lang="en-US" altLang="en-US" dirty="0" smtClean="0">
                <a:latin typeface="Arial" pitchFamily="34" charset="0"/>
              </a:rPr>
              <a:t>rating system. It also shows the breakdown in requirements for the Living Building</a:t>
            </a:r>
            <a:r>
              <a:rPr lang="en-US" altLang="en-US" baseline="0" dirty="0" smtClean="0">
                <a:latin typeface="Arial" pitchFamily="34" charset="0"/>
              </a:rPr>
              <a:t> Challenge</a:t>
            </a:r>
            <a:r>
              <a:rPr lang="en-US" altLang="en-US" dirty="0" smtClean="0">
                <a:latin typeface="Arial" pitchFamily="34" charset="0"/>
              </a:rPr>
              <a:t>.</a:t>
            </a:r>
          </a:p>
          <a:p>
            <a:pPr eaLnBrk="1" hangingPunct="1"/>
            <a:endParaRPr lang="en-US" alt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288B66C-8DD5-449E-B903-B5E3C8021DAA}" type="slidenum">
              <a:rPr lang="en-US" altLang="en-US" sz="1300" smtClean="0">
                <a:latin typeface="Arial" pitchFamily="34" charset="0"/>
                <a:cs typeface="Arial" pitchFamily="34" charset="0"/>
              </a:rPr>
              <a:pPr eaLnBrk="1" fontAlgn="base" hangingPunct="1">
                <a:spcBef>
                  <a:spcPct val="0"/>
                </a:spcBef>
                <a:spcAft>
                  <a:spcPct val="0"/>
                </a:spcAft>
              </a:pPr>
              <a:t>20</a:t>
            </a:fld>
            <a:endParaRPr lang="en-US" altLang="en-US" sz="1300" dirty="0" smtClean="0">
              <a:latin typeface="Arial" pitchFamily="34" charset="0"/>
              <a:cs typeface="Arial" pitchFamily="34" charset="0"/>
            </a:endParaRPr>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itchFamily="34" charset="0"/>
              </a:rPr>
              <a:t>This slide shows the history of the development of the Green Globes rating system. It also shows the breakdown in requirements for the Green Globes.</a:t>
            </a:r>
          </a:p>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FDD71A-4AE7-4C04-BFED-E27FB6BFC5AD}" type="slidenum">
              <a:rPr lang="en-US" altLang="en-US" smtClean="0"/>
              <a:pPr fontAlgn="base">
                <a:spcBef>
                  <a:spcPct val="0"/>
                </a:spcBef>
                <a:spcAft>
                  <a:spcPct val="0"/>
                </a:spcAft>
                <a:defRPr/>
              </a:pPr>
              <a:t>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1F06965-7957-4CEB-B755-86D3AA55F154}" type="slidenum">
              <a:rPr lang="en-US" altLang="en-US" sz="1300" smtClean="0">
                <a:latin typeface="Arial" pitchFamily="34" charset="0"/>
                <a:cs typeface="Arial" pitchFamily="34" charset="0"/>
              </a:rPr>
              <a:pPr eaLnBrk="1" fontAlgn="base" hangingPunct="1">
                <a:spcBef>
                  <a:spcPct val="0"/>
                </a:spcBef>
                <a:spcAft>
                  <a:spcPct val="0"/>
                </a:spcAft>
              </a:pPr>
              <a:t>21</a:t>
            </a:fld>
            <a:endParaRPr lang="en-US" altLang="en-US" sz="1300" dirty="0" smtClean="0">
              <a:latin typeface="Arial" pitchFamily="34" charset="0"/>
              <a:cs typeface="Arial" pitchFamily="34" charset="0"/>
            </a:endParaRPr>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Now let’s look at the green standards. The most recognized green standard for commercial buildings is ASHRAE  189.1. This slide shows the breakdown of the requirements.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AB17B90-5580-4A84-BAF5-639604617907}" type="slidenum">
              <a:rPr lang="en-US" altLang="en-US" sz="1300" smtClean="0">
                <a:latin typeface="Arial" pitchFamily="34" charset="0"/>
                <a:cs typeface="Arial" pitchFamily="34" charset="0"/>
              </a:rPr>
              <a:pPr eaLnBrk="1" fontAlgn="base" hangingPunct="1">
                <a:spcBef>
                  <a:spcPct val="0"/>
                </a:spcBef>
                <a:spcAft>
                  <a:spcPct val="0"/>
                </a:spcAft>
              </a:pPr>
              <a:t>22</a:t>
            </a:fld>
            <a:endParaRPr lang="en-US" altLang="en-US" sz="1300" dirty="0" smtClean="0">
              <a:latin typeface="Arial" pitchFamily="34" charset="0"/>
              <a:cs typeface="Arial" pitchFamily="34" charset="0"/>
            </a:endParaRP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dirty="0" smtClean="0">
                <a:solidFill>
                  <a:schemeClr val="tx1"/>
                </a:solidFill>
                <a:effectLst/>
                <a:latin typeface="+mn-lt"/>
                <a:ea typeface="+mn-ea"/>
                <a:cs typeface="+mn-cs"/>
              </a:rPr>
              <a:t>A recent memo of understanding (MOU) between ASHRAE and ICC noted that for the next version of IgCC, ASHRAE 189 will be the sole standard instead of an optional path of compliance.  ICC will administer ASHRAE through IgCC, but the IgCC “native” path is going away in favor of only using ASHRAE.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LCAs are an optional compliance path in IgCC. The adoption of the IgCC will require structural engineers to document the anticipated contribution of structural materials to the recycled and regional material content of the building during plan review in order for building permits to be issued. These estimates will be made using typical industry averages for the recycled content of construction materials, typical sourcing options relative to regional content and the associated portion of delivered material costs to the overall structure cost. At the same time documentation of anticipated material recovery rates and any use of recovered material will need to be made to verify that the required thresholds of the IgCC will be reached.</a:t>
            </a:r>
            <a:endParaRPr lang="en-US" alt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30C68A0-B0BC-44E8-B95C-5B22ED8C4116}" type="slidenum">
              <a:rPr lang="en-US" altLang="en-US" sz="1300" smtClean="0">
                <a:latin typeface="Arial" pitchFamily="34" charset="0"/>
                <a:cs typeface="Arial" pitchFamily="34" charset="0"/>
              </a:rPr>
              <a:pPr eaLnBrk="1" fontAlgn="base" hangingPunct="1">
                <a:spcBef>
                  <a:spcPct val="0"/>
                </a:spcBef>
                <a:spcAft>
                  <a:spcPct val="0"/>
                </a:spcAft>
              </a:pPr>
              <a:t>23</a:t>
            </a:fld>
            <a:endParaRPr lang="en-US" altLang="en-US" sz="1300" dirty="0" smtClean="0">
              <a:latin typeface="Arial" pitchFamily="34" charset="0"/>
              <a:cs typeface="Arial" pitchFamily="34" charset="0"/>
            </a:endParaRPr>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Is this project being constructed in a jurisdiction that has adopted the IgCC?  If so, is the native IgCC or ASHRAE 189.1 compliance path being followed? ASHRAE</a:t>
            </a:r>
            <a:r>
              <a:rPr lang="en-US" altLang="en-US" baseline="0" dirty="0" smtClean="0">
                <a:latin typeface="Arial" pitchFamily="34" charset="0"/>
              </a:rPr>
              <a:t> 189.1 and native IgCC have slightly different requirements for sustainability.</a:t>
            </a:r>
            <a:endParaRPr lang="en-US" alt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30C68A0-B0BC-44E8-B95C-5B22ED8C4116}" type="slidenum">
              <a:rPr lang="en-US" altLang="en-US" sz="1300" smtClean="0">
                <a:latin typeface="Arial" pitchFamily="34" charset="0"/>
                <a:cs typeface="Arial" pitchFamily="34" charset="0"/>
              </a:rPr>
              <a:pPr eaLnBrk="1" fontAlgn="base" hangingPunct="1">
                <a:spcBef>
                  <a:spcPct val="0"/>
                </a:spcBef>
                <a:spcAft>
                  <a:spcPct val="0"/>
                </a:spcAft>
              </a:pPr>
              <a:t>24</a:t>
            </a:fld>
            <a:endParaRPr lang="en-US" altLang="en-US" sz="1300" dirty="0" smtClean="0">
              <a:latin typeface="Arial" pitchFamily="34" charset="0"/>
              <a:cs typeface="Arial" pitchFamily="34" charset="0"/>
            </a:endParaRPr>
          </a:p>
        </p:txBody>
      </p:sp>
      <p:sp>
        <p:nvSpPr>
          <p:cNvPr id="237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But</a:t>
            </a:r>
            <a:r>
              <a:rPr lang="en-US" altLang="en-US" baseline="0" dirty="0" smtClean="0">
                <a:latin typeface="Arial" pitchFamily="34" charset="0"/>
              </a:rPr>
              <a:t> things are changing.  A memo of understanding has been entered into by USGBC, ASHRAE, ICC and AIA to consolidate and coordinate ASHRAE 189.1, </a:t>
            </a:r>
            <a:r>
              <a:rPr lang="en-US" altLang="en-US" baseline="0" dirty="0" err="1" smtClean="0">
                <a:latin typeface="Arial" pitchFamily="34" charset="0"/>
              </a:rPr>
              <a:t>IgCC</a:t>
            </a:r>
            <a:r>
              <a:rPr lang="en-US" altLang="en-US" baseline="0" dirty="0" smtClean="0">
                <a:latin typeface="Arial" pitchFamily="34" charset="0"/>
              </a:rPr>
              <a:t> and LEED.  The goal is that ASHRAE 189.1 will be the basis of the technical content of the </a:t>
            </a:r>
            <a:r>
              <a:rPr lang="en-US" altLang="en-US" baseline="0" dirty="0" err="1" smtClean="0">
                <a:latin typeface="Arial" pitchFamily="34" charset="0"/>
              </a:rPr>
              <a:t>IgCC</a:t>
            </a:r>
            <a:r>
              <a:rPr lang="en-US" altLang="en-US" baseline="0" dirty="0" smtClean="0">
                <a:latin typeface="Arial" pitchFamily="34" charset="0"/>
              </a:rPr>
              <a:t> with ICC providing the administrative language for local jurisdictions.  At the same time compliance with </a:t>
            </a:r>
            <a:r>
              <a:rPr lang="en-US" altLang="en-US" baseline="0" dirty="0" err="1" smtClean="0">
                <a:latin typeface="Arial" pitchFamily="34" charset="0"/>
              </a:rPr>
              <a:t>IgCC</a:t>
            </a:r>
            <a:r>
              <a:rPr lang="en-US" altLang="en-US" baseline="0" dirty="0" smtClean="0">
                <a:latin typeface="Arial" pitchFamily="34" charset="0"/>
              </a:rPr>
              <a:t> will become a prerequisite for LEED certification independent of whether the jurisdiction where the project is built has adopted the </a:t>
            </a:r>
            <a:r>
              <a:rPr lang="en-US" altLang="en-US" baseline="0" dirty="0" err="1" smtClean="0">
                <a:latin typeface="Arial" pitchFamily="34" charset="0"/>
              </a:rPr>
              <a:t>IgCC</a:t>
            </a:r>
            <a:r>
              <a:rPr lang="en-US" altLang="en-US" baseline="0" dirty="0" smtClean="0">
                <a:latin typeface="Arial" pitchFamily="34" charset="0"/>
              </a:rPr>
              <a:t> or not.</a:t>
            </a:r>
            <a:endParaRPr lang="en-US" alt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A1D3C775-936C-4F7B-802A-52FC91B829ED}" type="slidenum">
              <a:rPr lang="en-US" altLang="en-US" sz="1300" smtClean="0">
                <a:latin typeface="Arial" pitchFamily="34" charset="0"/>
                <a:cs typeface="Arial" pitchFamily="34" charset="0"/>
              </a:rPr>
              <a:pPr eaLnBrk="1" fontAlgn="base" hangingPunct="1">
                <a:spcBef>
                  <a:spcPct val="0"/>
                </a:spcBef>
                <a:spcAft>
                  <a:spcPct val="0"/>
                </a:spcAft>
              </a:pPr>
              <a:t>25</a:t>
            </a:fld>
            <a:endParaRPr lang="en-US" altLang="en-US" sz="1300" dirty="0" smtClean="0">
              <a:latin typeface="Arial" pitchFamily="34" charset="0"/>
              <a:cs typeface="Arial" pitchFamily="34" charset="0"/>
            </a:endParaRPr>
          </a:p>
        </p:txBody>
      </p:sp>
      <p:sp>
        <p:nvSpPr>
          <p:cNvPr id="238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To simply say “this is a LEED project” does not define material sourcing requirements or the level of detail or completeness of material documentation.</a:t>
            </a:r>
            <a:endParaRPr lang="en-US" alt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29F40F9-F048-4F9D-946B-7F058A3BE99B}" type="slidenum">
              <a:rPr lang="en-US" altLang="en-US" sz="1300" smtClean="0">
                <a:latin typeface="Arial" pitchFamily="34" charset="0"/>
                <a:cs typeface="Arial" pitchFamily="34" charset="0"/>
              </a:rPr>
              <a:pPr eaLnBrk="1" fontAlgn="base" hangingPunct="1">
                <a:spcBef>
                  <a:spcPct val="0"/>
                </a:spcBef>
                <a:spcAft>
                  <a:spcPct val="0"/>
                </a:spcAft>
              </a:pPr>
              <a:t>26</a:t>
            </a:fld>
            <a:endParaRPr lang="en-US" altLang="en-US" sz="1300" dirty="0" smtClean="0">
              <a:latin typeface="Arial" pitchFamily="34" charset="0"/>
              <a:cs typeface="Arial" pitchFamily="34" charset="0"/>
            </a:endParaRPr>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b="0" i="0" u="none" kern="1200" dirty="0" smtClean="0">
                <a:solidFill>
                  <a:schemeClr val="tx1"/>
                </a:solidFill>
                <a:effectLst/>
                <a:latin typeface="+mn-lt"/>
                <a:ea typeface="+mn-ea"/>
                <a:cs typeface="+mn-cs"/>
              </a:rPr>
              <a:t>GSA recommends that agencies use either LEED 2009 or the Green Building Initiative’s (GBI) Green Globes 2010 — with a minimum goal of achieving LEED Silver or 2 Green Globes certification levels</a:t>
            </a:r>
            <a:r>
              <a:rPr lang="en-US" sz="1200" b="0" i="0" u="none" kern="1200" baseline="0" dirty="0" smtClean="0">
                <a:solidFill>
                  <a:schemeClr val="tx1"/>
                </a:solidFill>
                <a:effectLst/>
                <a:latin typeface="+mn-lt"/>
                <a:ea typeface="+mn-ea"/>
                <a:cs typeface="+mn-cs"/>
              </a:rPr>
              <a:t> </a:t>
            </a:r>
            <a:r>
              <a:rPr lang="en-US" sz="1200" b="0" i="0" u="none" kern="1200" dirty="0" smtClean="0">
                <a:solidFill>
                  <a:schemeClr val="tx1"/>
                </a:solidFill>
                <a:effectLst/>
                <a:latin typeface="+mn-lt"/>
                <a:ea typeface="+mn-ea"/>
                <a:cs typeface="+mn-cs"/>
              </a:rPr>
              <a:t>for new buildings.</a:t>
            </a:r>
            <a:endParaRPr lang="en-US" altLang="en-US" b="0" u="none" dirty="0" smtClean="0">
              <a:solidFill>
                <a:schemeClr val="tx1"/>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BF6F7FE-DB76-4DF7-9F7B-1541C9F105C6}" type="slidenum">
              <a:rPr lang="en-US" altLang="en-US" sz="1300" smtClean="0">
                <a:latin typeface="Arial" pitchFamily="34" charset="0"/>
                <a:cs typeface="Arial" pitchFamily="34" charset="0"/>
              </a:rPr>
              <a:pPr eaLnBrk="1" fontAlgn="base" hangingPunct="1">
                <a:spcBef>
                  <a:spcPct val="0"/>
                </a:spcBef>
                <a:spcAft>
                  <a:spcPct val="0"/>
                </a:spcAft>
              </a:pPr>
              <a:t>27</a:t>
            </a:fld>
            <a:endParaRPr lang="en-US" altLang="en-US" sz="1300" dirty="0" smtClean="0">
              <a:latin typeface="Arial" pitchFamily="34" charset="0"/>
              <a:cs typeface="Arial" pitchFamily="34" charset="0"/>
            </a:endParaRPr>
          </a:p>
        </p:txBody>
      </p:sp>
      <p:sp>
        <p:nvSpPr>
          <p:cNvPr id="240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While all three of these documents focus on similar topics, the requirements and methodologies vary significantly between them. The IgCC is written in code language designed to be adopted by local jurisdictions as either part of their base building code or as incremental requirements for projects required to be sustainable, or in order to obtain certain incentives by opting to be sustainable. There are multiple compliance paths within the IgCC. The first is what is referred to as “native” IgCC, which spells out specific project requirements. However, in place of meeting the requirements of the native IgCC language, a project owner can opt to comply with either the requirements of ASHRAE 189.1.</a:t>
            </a:r>
            <a:endParaRPr lang="en-US" alt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926B61C-9540-4C52-A530-26C6441F311E}" type="slidenum">
              <a:rPr lang="en-US" altLang="en-US" sz="1300" smtClean="0">
                <a:latin typeface="Arial" pitchFamily="34" charset="0"/>
                <a:cs typeface="Arial" pitchFamily="34" charset="0"/>
              </a:rPr>
              <a:pPr eaLnBrk="1" fontAlgn="base" hangingPunct="1">
                <a:spcBef>
                  <a:spcPct val="0"/>
                </a:spcBef>
                <a:spcAft>
                  <a:spcPct val="0"/>
                </a:spcAft>
              </a:pPr>
              <a:t>28</a:t>
            </a:fld>
            <a:endParaRPr lang="en-US" altLang="en-US" sz="1300" dirty="0" smtClean="0">
              <a:latin typeface="Arial" pitchFamily="34" charset="0"/>
              <a:cs typeface="Arial" pitchFamily="34" charset="0"/>
            </a:endParaRPr>
          </a:p>
        </p:txBody>
      </p:sp>
      <p:sp>
        <p:nvSpPr>
          <p:cNvPr id="241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Does the contract simply require the fabricator to document the recycled content and source of materials or does it specify compliance thresholds for the materials used on the project (i.e., “the average recycled content of all products delivered to the project site shall be 50% and all products shall be sourced from within 500 miles of the project site”)? What materials must be separately reported (sections, connection material, bolts, deck, joists, etc.)? Contract provisions and project specifications control the requirements for the material a fabricator acquires as well as the documentation that must be provided.</a:t>
            </a:r>
            <a:endParaRPr lang="en-US" alt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655714F-6EC1-486E-961C-C7150921BB12}" type="slidenum">
              <a:rPr lang="en-US" altLang="en-US" sz="1300" smtClean="0">
                <a:latin typeface="Arial" pitchFamily="34" charset="0"/>
                <a:cs typeface="Arial" pitchFamily="34" charset="0"/>
              </a:rPr>
              <a:pPr eaLnBrk="1" fontAlgn="base" hangingPunct="1">
                <a:spcBef>
                  <a:spcPct val="0"/>
                </a:spcBef>
                <a:spcAft>
                  <a:spcPct val="0"/>
                </a:spcAft>
              </a:pPr>
              <a:t>29</a:t>
            </a:fld>
            <a:endParaRPr lang="en-US" altLang="en-US" sz="1300" dirty="0" smtClean="0">
              <a:latin typeface="Arial" pitchFamily="34" charset="0"/>
              <a:cs typeface="Arial" pitchFamily="34" charset="0"/>
            </a:endParaRPr>
          </a:p>
        </p:txBody>
      </p:sp>
      <p:sp>
        <p:nvSpPr>
          <p:cNvPr id="242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 spreadsheet template including the appropriate calculations is available at </a:t>
            </a:r>
            <a:r>
              <a:rPr lang="en-US" sz="1200" b="0" i="0" u="sng" strike="noStrike" kern="1200" baseline="0" dirty="0" smtClean="0">
                <a:solidFill>
                  <a:schemeClr val="tx1"/>
                </a:solidFill>
                <a:latin typeface="+mn-lt"/>
                <a:ea typeface="+mn-ea"/>
                <a:cs typeface="+mn-cs"/>
              </a:rPr>
              <a:t>www.aisc.org/sustainability</a:t>
            </a:r>
            <a:r>
              <a:rPr lang="en-US" sz="1200" b="0" i="0" u="none" strike="noStrike" kern="1200" baseline="0" dirty="0" smtClean="0">
                <a:solidFill>
                  <a:schemeClr val="tx1"/>
                </a:solidFill>
                <a:latin typeface="+mn-lt"/>
                <a:ea typeface="+mn-ea"/>
                <a:cs typeface="+mn-cs"/>
              </a:rPr>
              <a:t>. It is important to recognize that while the recycled content of a material is based on mass, the contribution of that material to the overall recycled content of the building is based on cost. The contribution of a structural steel frame to the recycled content of the building is the recycled content of the material (mass-based) multiplied by the cost of the structural steel package excluding erection. This value is then added to the contributions of other materials and divided by 45% of the project’s construction cost to determine the recycled content attainment level of the building.</a:t>
            </a:r>
            <a:endParaRPr lang="en-US" altLang="en-US" dirty="0" smtClean="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4E9DAE7-8F1B-4E57-BACD-D36C94A2ABC4}" type="slidenum">
              <a:rPr lang="en-US" altLang="en-US" sz="1300" smtClean="0">
                <a:latin typeface="Arial" pitchFamily="34" charset="0"/>
                <a:cs typeface="Arial" pitchFamily="34" charset="0"/>
              </a:rPr>
              <a:pPr eaLnBrk="1" fontAlgn="base" hangingPunct="1">
                <a:spcBef>
                  <a:spcPct val="0"/>
                </a:spcBef>
                <a:spcAft>
                  <a:spcPct val="0"/>
                </a:spcAft>
              </a:pPr>
              <a:t>30</a:t>
            </a:fld>
            <a:endParaRPr lang="en-US" altLang="en-US" sz="1300" dirty="0" smtClean="0">
              <a:latin typeface="Arial" pitchFamily="34" charset="0"/>
              <a:cs typeface="Arial" pitchFamily="34" charset="0"/>
            </a:endParaRPr>
          </a:p>
        </p:txBody>
      </p:sp>
      <p:sp>
        <p:nvSpPr>
          <p:cNvPr id="2437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8" tIns="46186" rIns="92368" bIns="46186" anchor="b"/>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642DCDF-DFBA-42D2-B85B-A913A7394C63}" type="slidenum">
              <a:rPr lang="en-US" altLang="en-US" sz="1300">
                <a:latin typeface="Arial" pitchFamily="34" charset="0"/>
              </a:rPr>
              <a:pPr algn="r" eaLnBrk="1" hangingPunct="1">
                <a:spcBef>
                  <a:spcPct val="0"/>
                </a:spcBef>
              </a:pPr>
              <a:t>3</a:t>
            </a:fld>
            <a:endParaRPr lang="en-US" altLang="en-US" sz="1300" dirty="0">
              <a:latin typeface="Arial" pitchFamily="34" charset="0"/>
            </a:endParaRPr>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023F85-D20C-41BE-ADCB-7755C497DB4F}" type="slidenum">
              <a:rPr lang="en-US" altLang="en-US" sz="1300" smtClean="0">
                <a:latin typeface="Arial" pitchFamily="34" charset="0"/>
                <a:cs typeface="Arial" pitchFamily="34" charset="0"/>
              </a:rPr>
              <a:pPr eaLnBrk="1" fontAlgn="base" hangingPunct="1">
                <a:spcBef>
                  <a:spcPct val="0"/>
                </a:spcBef>
                <a:spcAft>
                  <a:spcPct val="0"/>
                </a:spcAft>
              </a:pPr>
              <a:t>31</a:t>
            </a:fld>
            <a:endParaRPr lang="en-US" altLang="en-US" sz="1300" dirty="0" smtClean="0">
              <a:latin typeface="Arial" pitchFamily="34" charset="0"/>
              <a:cs typeface="Arial" pitchFamily="34" charset="0"/>
            </a:endParaRPr>
          </a:p>
        </p:txBody>
      </p:sp>
      <p:sp>
        <p:nvSpPr>
          <p:cNvPr id="244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05CB1A8-30F0-498A-B626-2CFDB33BF218}" type="slidenum">
              <a:rPr lang="en-US" altLang="en-US" sz="1300" smtClean="0">
                <a:latin typeface="Arial" pitchFamily="34" charset="0"/>
                <a:cs typeface="Arial" pitchFamily="34" charset="0"/>
              </a:rPr>
              <a:pPr eaLnBrk="1" fontAlgn="base" hangingPunct="1">
                <a:spcBef>
                  <a:spcPct val="0"/>
                </a:spcBef>
                <a:spcAft>
                  <a:spcPct val="0"/>
                </a:spcAft>
              </a:pPr>
              <a:t>32</a:t>
            </a:fld>
            <a:endParaRPr lang="en-US" altLang="en-US" sz="1300" dirty="0" smtClean="0">
              <a:latin typeface="Arial" pitchFamily="34" charset="0"/>
              <a:cs typeface="Arial" pitchFamily="34" charset="0"/>
            </a:endParaRPr>
          </a:p>
        </p:txBody>
      </p:sp>
      <p:sp>
        <p:nvSpPr>
          <p:cNvPr id="245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It is very possible that a single project may be required to meet the requirements of IgCC (native or ASHRAE 189.1) and document contributions to LEED thresholds, so each of the three methodologies may need to be evaluated. So what do each require for material selection.</a:t>
            </a:r>
            <a:endParaRPr lang="en-US" alt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37B2415-1DA4-4FE9-BDD9-89FEF1C6896D}" type="slidenum">
              <a:rPr lang="en-US" altLang="en-US" sz="1300" smtClean="0">
                <a:latin typeface="Arial" pitchFamily="34" charset="0"/>
                <a:cs typeface="Arial" pitchFamily="34" charset="0"/>
              </a:rPr>
              <a:pPr eaLnBrk="1" fontAlgn="base" hangingPunct="1">
                <a:spcBef>
                  <a:spcPct val="0"/>
                </a:spcBef>
                <a:spcAft>
                  <a:spcPct val="0"/>
                </a:spcAft>
              </a:pPr>
              <a:t>33</a:t>
            </a:fld>
            <a:endParaRPr lang="en-US" altLang="en-US" sz="1300" dirty="0" smtClean="0">
              <a:latin typeface="Arial" pitchFamily="34" charset="0"/>
              <a:cs typeface="Arial" pitchFamily="34" charset="0"/>
            </a:endParaRPr>
          </a:p>
        </p:txBody>
      </p:sp>
      <p:sp>
        <p:nvSpPr>
          <p:cNvPr id="246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In the past the domestic industry average recycled content for steel produced from EAF and BOF was accepted by all programs as sufficient documentation. As of November 2012, LEED no longer accepts industry average documentation but rather requires producer specific documentation of the average recycled content of their products. </a:t>
            </a:r>
            <a:endParaRPr lang="en-US" alt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1D6CB80-87C1-41E4-86D2-2B118F6EAE89}" type="slidenum">
              <a:rPr lang="en-US" altLang="en-US" sz="1300" smtClean="0">
                <a:latin typeface="Arial" pitchFamily="34" charset="0"/>
                <a:cs typeface="Arial" pitchFamily="34" charset="0"/>
              </a:rPr>
              <a:pPr eaLnBrk="1" fontAlgn="base" hangingPunct="1">
                <a:spcBef>
                  <a:spcPct val="0"/>
                </a:spcBef>
                <a:spcAft>
                  <a:spcPct val="0"/>
                </a:spcAft>
              </a:pPr>
              <a:t>34</a:t>
            </a:fld>
            <a:endParaRPr lang="en-US" altLang="en-US" sz="1300" dirty="0" smtClean="0">
              <a:latin typeface="Arial" pitchFamily="34" charset="0"/>
              <a:cs typeface="Arial" pitchFamily="34" charset="0"/>
            </a:endParaRPr>
          </a:p>
        </p:txBody>
      </p:sp>
      <p:sp>
        <p:nvSpPr>
          <p:cNvPr id="247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As of July 2012, LEED-NC 2009 MR-4 recognizes two methods for calculating regional material. The first requires the point of extraction/recovery of feedstock material and manufacture to be within 500 miles of the project site. USGBC considers the point of manufacture for recycled material products to be the location of the final finished product manufacturer—which is the steel fabricator. The second tracks the actual transportation distances of the material from extraction/recovery to the mill to the service center to the fabricator to the project site, with adjustments made for the mode of transportation. Distances involving rail transport are divided by 3, inland barge by 2 and ocean shipping by 15. </a:t>
            </a:r>
            <a:endParaRPr lang="en-US" alt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C006E2B-FF3A-496D-B1F9-D7844B6B3DDE}" type="slidenum">
              <a:rPr lang="en-US" altLang="en-US" sz="1300" smtClean="0">
                <a:latin typeface="Arial" pitchFamily="34" charset="0"/>
                <a:cs typeface="Arial" pitchFamily="34" charset="0"/>
              </a:rPr>
              <a:pPr eaLnBrk="1" fontAlgn="base" hangingPunct="1">
                <a:spcBef>
                  <a:spcPct val="0"/>
                </a:spcBef>
                <a:spcAft>
                  <a:spcPct val="0"/>
                </a:spcAft>
              </a:pPr>
              <a:t>35</a:t>
            </a:fld>
            <a:endParaRPr lang="en-US" altLang="en-US" sz="1300" dirty="0" smtClean="0">
              <a:latin typeface="Arial" pitchFamily="34" charset="0"/>
              <a:cs typeface="Arial" pitchFamily="34" charset="0"/>
            </a:endParaRPr>
          </a:p>
        </p:txBody>
      </p:sp>
      <p:sp>
        <p:nvSpPr>
          <p:cNvPr id="248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Under LEED the definition of the point of extraction for iron ore and coke is the location of the mine, while the definition of the point of extraction/recovery of scrap can be the recycling facility, scrap yard, depository or stockpile. This allows for two methodologies: a proportional methodology based on that percentage of mining or scrap sourcing that occurs within 500 miles of the project site, or an all or nothing approach that considers the mill location as the recycling facility. Either approach can be taken but it must be used consistently for all materials.</a:t>
            </a:r>
            <a:endParaRPr lang="en-US" altLang="en-US" dirty="0" smtClean="0">
              <a:latin typeface="Arial" pitchFamily="34" charset="0"/>
            </a:endParaRPr>
          </a:p>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B537487-AD3D-42B1-9F3B-F523761E06A0}" type="slidenum">
              <a:rPr lang="en-US" altLang="en-US" sz="1300" smtClean="0">
                <a:latin typeface="Arial" pitchFamily="34" charset="0"/>
                <a:cs typeface="Arial" pitchFamily="34" charset="0"/>
              </a:rPr>
              <a:pPr eaLnBrk="1" fontAlgn="base" hangingPunct="1">
                <a:spcBef>
                  <a:spcPct val="0"/>
                </a:spcBef>
                <a:spcAft>
                  <a:spcPct val="0"/>
                </a:spcAft>
              </a:pPr>
              <a:t>36</a:t>
            </a:fld>
            <a:endParaRPr lang="en-US" altLang="en-US" sz="1300" dirty="0" smtClean="0">
              <a:latin typeface="Arial" pitchFamily="34" charset="0"/>
              <a:cs typeface="Arial" pitchFamily="34" charset="0"/>
            </a:endParaRPr>
          </a:p>
        </p:txBody>
      </p:sp>
      <p:sp>
        <p:nvSpPr>
          <p:cNvPr id="249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If specific producer documentation is not available, then a default recycled content value of 25% can be used for steel products. The producer letter should distinguish the two different types of recycled content and indicate the percentage of each. The first type is post-consumer recycled content, which includes any material being recycled after it has recovered from a product used by a consumer (i.e., an automobile). </a:t>
            </a:r>
            <a:endParaRPr lang="en-US" alt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CE24FB-B9EB-46C2-A6C8-CF99586C4639}" type="slidenum">
              <a:rPr lang="en-US" altLang="en-US" sz="1300" smtClean="0">
                <a:latin typeface="Arial" pitchFamily="34" charset="0"/>
                <a:cs typeface="Arial" pitchFamily="34" charset="0"/>
              </a:rPr>
              <a:pPr eaLnBrk="1" fontAlgn="base" hangingPunct="1">
                <a:spcBef>
                  <a:spcPct val="0"/>
                </a:spcBef>
                <a:spcAft>
                  <a:spcPct val="0"/>
                </a:spcAft>
              </a:pPr>
              <a:t>37</a:t>
            </a:fld>
            <a:endParaRPr lang="en-US" altLang="en-US" sz="1300" dirty="0" smtClean="0">
              <a:latin typeface="Arial" pitchFamily="34" charset="0"/>
              <a:cs typeface="Arial" pitchFamily="34" charset="0"/>
            </a:endParaRPr>
          </a:p>
        </p:txBody>
      </p:sp>
      <p:sp>
        <p:nvSpPr>
          <p:cNvPr id="250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The second is pre-consumer (post-industrial) recycled content, which is waste from an industrial process other than the process producing the material (i.e., scrap bundles from an automobile production facility). A third form of scrap, scrap that is recycled within the steel mill producing the product (called “home scrap”) is not considered recycled material and does not enter into the calculation of recycled content. These calculations are done on the basis of mass. The calculated recycled content of the material varies by system. LEED uses the international methodology of calculating recycled content as the post-consumer recycled content plus half the pre-consumer recycled content. </a:t>
            </a:r>
            <a:endParaRPr lang="en-US" altLang="en-US" dirty="0" smtClean="0">
              <a:latin typeface="Arial" pitchFamily="34" charset="0"/>
            </a:endParaRPr>
          </a:p>
          <a:p>
            <a:pPr eaLnBrk="1" hangingPunct="1">
              <a:spcBef>
                <a:spcPct val="0"/>
              </a:spcBef>
            </a:pPr>
            <a:endParaRPr lang="en-US" altLang="en-US" dirty="0" smtClean="0">
              <a:latin typeface="Arial" pitchFamily="34" charset="0"/>
            </a:endParaRPr>
          </a:p>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34FE342-72A9-427F-B6C5-E3F7E80227C1}" type="slidenum">
              <a:rPr lang="en-US" altLang="en-US" sz="1300" smtClean="0">
                <a:latin typeface="Arial" pitchFamily="34" charset="0"/>
                <a:cs typeface="Arial" pitchFamily="34" charset="0"/>
              </a:rPr>
              <a:pPr eaLnBrk="1" fontAlgn="base" hangingPunct="1">
                <a:spcBef>
                  <a:spcPct val="0"/>
                </a:spcBef>
                <a:spcAft>
                  <a:spcPct val="0"/>
                </a:spcAft>
              </a:pPr>
              <a:t>38</a:t>
            </a:fld>
            <a:endParaRPr lang="en-US" altLang="en-US" sz="1300" dirty="0" smtClean="0">
              <a:latin typeface="Arial" pitchFamily="34" charset="0"/>
              <a:cs typeface="Arial" pitchFamily="34" charset="0"/>
            </a:endParaRPr>
          </a:p>
        </p:txBody>
      </p:sp>
      <p:sp>
        <p:nvSpPr>
          <p:cNvPr id="251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ASHRAE 189.1 uses the international methodology of calculating recycled content as the post-consumer recycled content plus half the pre-consumer recycled content. This standard considers regional material to be any material extracted, recovered </a:t>
            </a:r>
            <a:r>
              <a:rPr lang="en-US" sz="1200" b="0" i="1" u="none" strike="noStrike" kern="1200" baseline="0" dirty="0" smtClean="0">
                <a:solidFill>
                  <a:schemeClr val="tx1"/>
                </a:solidFill>
                <a:latin typeface="+mn-lt"/>
                <a:ea typeface="+mn-ea"/>
                <a:cs typeface="+mn-cs"/>
              </a:rPr>
              <a:t>or </a:t>
            </a:r>
            <a:r>
              <a:rPr lang="en-US" sz="1200" b="0" i="0" u="none" strike="noStrike" kern="1200" baseline="0" dirty="0" smtClean="0">
                <a:solidFill>
                  <a:schemeClr val="tx1"/>
                </a:solidFill>
                <a:latin typeface="+mn-lt"/>
                <a:ea typeface="+mn-ea"/>
                <a:cs typeface="+mn-cs"/>
              </a:rPr>
              <a:t>(not </a:t>
            </a:r>
            <a:r>
              <a:rPr lang="en-US" sz="1200" b="0" i="1" u="none" strike="noStrike" kern="1200" baseline="0" dirty="0" smtClean="0">
                <a:solidFill>
                  <a:schemeClr val="tx1"/>
                </a:solidFill>
                <a:latin typeface="+mn-lt"/>
                <a:ea typeface="+mn-ea"/>
                <a:cs typeface="+mn-cs"/>
              </a:rPr>
              <a:t>and</a:t>
            </a:r>
            <a:r>
              <a:rPr lang="en-US" sz="1200" b="0" i="0" u="none" strike="noStrike" kern="1200" baseline="0" dirty="0" smtClean="0">
                <a:solidFill>
                  <a:schemeClr val="tx1"/>
                </a:solidFill>
                <a:latin typeface="+mn-lt"/>
                <a:ea typeface="+mn-ea"/>
                <a:cs typeface="+mn-cs"/>
              </a:rPr>
              <a:t>) manufactured within 500 miles of the project site. Distances for rail, barge or ship transportation are divided by a factor of four. For structural steel this means that if the source of the feedstock material, the mill or the fabricator is within an adjusted distance of 500 miles of a project site, the material qualifies as regional.</a:t>
            </a:r>
            <a:endParaRPr lang="en-US" alt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B3289D4-7E58-47BD-A1F0-69576D37A4E7}" type="slidenum">
              <a:rPr lang="en-US" altLang="en-US" sz="1300" smtClean="0">
                <a:latin typeface="Arial" pitchFamily="34" charset="0"/>
                <a:cs typeface="Arial" pitchFamily="34" charset="0"/>
              </a:rPr>
              <a:pPr eaLnBrk="1" fontAlgn="base" hangingPunct="1">
                <a:spcBef>
                  <a:spcPct val="0"/>
                </a:spcBef>
                <a:spcAft>
                  <a:spcPct val="0"/>
                </a:spcAft>
              </a:pPr>
              <a:t>39</a:t>
            </a:fld>
            <a:endParaRPr lang="en-US" altLang="en-US" sz="1300" dirty="0" smtClean="0">
              <a:latin typeface="Arial" pitchFamily="34" charset="0"/>
              <a:cs typeface="Arial" pitchFamily="34" charset="0"/>
            </a:endParaRPr>
          </a:p>
        </p:txBody>
      </p:sp>
      <p:sp>
        <p:nvSpPr>
          <p:cNvPr id="252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IGCC uses the simple sum of the pre-consumer and post-consumer content. The code considers regional material to be any material extracted, recovered </a:t>
            </a:r>
            <a:r>
              <a:rPr lang="en-US" sz="1200" b="0" i="1"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(not </a:t>
            </a:r>
            <a:r>
              <a:rPr lang="en-US" sz="1200" b="0" i="1" u="none" strike="noStrike" kern="1200" baseline="0" dirty="0" smtClean="0">
                <a:solidFill>
                  <a:schemeClr val="tx1"/>
                </a:solidFill>
                <a:latin typeface="+mn-lt"/>
                <a:ea typeface="+mn-ea"/>
                <a:cs typeface="+mn-cs"/>
              </a:rPr>
              <a:t>or</a:t>
            </a:r>
            <a:r>
              <a:rPr lang="en-US" sz="1200" b="0" i="0" u="none" strike="noStrike" kern="1200" baseline="0" dirty="0" smtClean="0">
                <a:solidFill>
                  <a:schemeClr val="tx1"/>
                </a:solidFill>
                <a:latin typeface="+mn-lt"/>
                <a:ea typeface="+mn-ea"/>
                <a:cs typeface="+mn-cs"/>
              </a:rPr>
              <a:t>) manufactured within 500 miles of the project site. Distances for rail, barge or ship transportation are divided by a factor of four. For structural steel this means that the source of the feedstock material and the fabrication facility must be within an adjusted distance of 500 miles of the project site to qualify as a regional material.</a:t>
            </a:r>
            <a:endParaRPr lang="en-US" altLang="en-US" dirty="0" smtClean="0">
              <a:latin typeface="Arial" pitchFamily="34" charset="0"/>
            </a:endParaRPr>
          </a:p>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AEBA6E1-B389-4844-B5AD-D2CA891F8710}" type="slidenum">
              <a:rPr lang="en-US" altLang="en-US" sz="1300" smtClean="0">
                <a:latin typeface="Arial" pitchFamily="34" charset="0"/>
                <a:cs typeface="Arial" pitchFamily="34" charset="0"/>
              </a:rPr>
              <a:pPr eaLnBrk="1" fontAlgn="base" hangingPunct="1">
                <a:spcBef>
                  <a:spcPct val="0"/>
                </a:spcBef>
                <a:spcAft>
                  <a:spcPct val="0"/>
                </a:spcAft>
              </a:pPr>
              <a:t>40</a:t>
            </a:fld>
            <a:endParaRPr lang="en-US" altLang="en-US" sz="1300" dirty="0" smtClean="0">
              <a:latin typeface="Arial" pitchFamily="34" charset="0"/>
              <a:cs typeface="Arial" pitchFamily="34" charset="0"/>
            </a:endParaRPr>
          </a:p>
        </p:txBody>
      </p:sp>
      <p:sp>
        <p:nvSpPr>
          <p:cNvPr id="253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C5FF85-E04F-46D9-A7BA-7CB3EA222251}" type="slidenum">
              <a:rPr lang="en-US" smtClean="0"/>
              <a:t>4</a:t>
            </a:fld>
            <a:endParaRPr lang="en-US" dirty="0"/>
          </a:p>
        </p:txBody>
      </p:sp>
    </p:spTree>
    <p:extLst>
      <p:ext uri="{BB962C8B-B14F-4D97-AF65-F5344CB8AC3E}">
        <p14:creationId xmlns:p14="http://schemas.microsoft.com/office/powerpoint/2010/main" val="3258170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9C56C40-7FDB-4821-B079-421696D2605B}" type="slidenum">
              <a:rPr lang="en-US" altLang="en-US" sz="1300" smtClean="0">
                <a:latin typeface="Arial" pitchFamily="34" charset="0"/>
                <a:cs typeface="Arial" pitchFamily="34" charset="0"/>
              </a:rPr>
              <a:pPr eaLnBrk="1" fontAlgn="base" hangingPunct="1">
                <a:spcBef>
                  <a:spcPct val="0"/>
                </a:spcBef>
                <a:spcAft>
                  <a:spcPct val="0"/>
                </a:spcAft>
              </a:pPr>
              <a:t>41</a:t>
            </a:fld>
            <a:endParaRPr lang="en-US" altLang="en-US" sz="1300" dirty="0" smtClean="0">
              <a:latin typeface="Arial" pitchFamily="34" charset="0"/>
              <a:cs typeface="Arial" pitchFamily="34" charset="0"/>
            </a:endParaRPr>
          </a:p>
        </p:txBody>
      </p:sp>
      <p:sp>
        <p:nvSpPr>
          <p:cNvPr id="254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DC14E6B-9EFF-48D4-B2B3-5DD20BFAE8D3}" type="slidenum">
              <a:rPr lang="en-US" altLang="en-US" sz="1300" smtClean="0">
                <a:latin typeface="Arial" pitchFamily="34" charset="0"/>
                <a:cs typeface="Arial" pitchFamily="34" charset="0"/>
              </a:rPr>
              <a:pPr eaLnBrk="1" fontAlgn="base" hangingPunct="1">
                <a:spcBef>
                  <a:spcPct val="0"/>
                </a:spcBef>
                <a:spcAft>
                  <a:spcPct val="0"/>
                </a:spcAft>
              </a:pPr>
              <a:t>42</a:t>
            </a:fld>
            <a:endParaRPr lang="en-US" altLang="en-US" sz="1300" dirty="0" smtClean="0">
              <a:latin typeface="Arial" pitchFamily="34" charset="0"/>
              <a:cs typeface="Arial" pitchFamily="34" charset="0"/>
            </a:endParaRPr>
          </a:p>
        </p:txBody>
      </p:sp>
      <p:sp>
        <p:nvSpPr>
          <p:cNvPr id="256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7D8F9C6-499F-4395-B0AA-66487D43E881}" type="slidenum">
              <a:rPr lang="en-US" altLang="en-US" sz="1300" smtClean="0">
                <a:latin typeface="Arial" pitchFamily="34" charset="0"/>
                <a:cs typeface="Arial" pitchFamily="34" charset="0"/>
              </a:rPr>
              <a:pPr eaLnBrk="1" fontAlgn="base" hangingPunct="1">
                <a:spcBef>
                  <a:spcPct val="0"/>
                </a:spcBef>
                <a:spcAft>
                  <a:spcPct val="0"/>
                </a:spcAft>
              </a:pPr>
              <a:t>43</a:t>
            </a:fld>
            <a:endParaRPr lang="en-US" altLang="en-US" sz="1300" dirty="0" smtClean="0">
              <a:latin typeface="Arial" pitchFamily="34" charset="0"/>
              <a:cs typeface="Arial" pitchFamily="34" charset="0"/>
            </a:endParaRPr>
          </a:p>
        </p:txBody>
      </p:sp>
      <p:sp>
        <p:nvSpPr>
          <p:cNvPr id="257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C6BC6AE-5717-4C24-94D3-4CACAE4F40C0}" type="slidenum">
              <a:rPr lang="en-US" altLang="en-US" sz="1300" smtClean="0">
                <a:latin typeface="Arial" pitchFamily="34" charset="0"/>
                <a:cs typeface="Arial" pitchFamily="34" charset="0"/>
              </a:rPr>
              <a:pPr eaLnBrk="1" fontAlgn="base" hangingPunct="1">
                <a:spcBef>
                  <a:spcPct val="0"/>
                </a:spcBef>
                <a:spcAft>
                  <a:spcPct val="0"/>
                </a:spcAft>
              </a:pPr>
              <a:t>44</a:t>
            </a:fld>
            <a:endParaRPr lang="en-US" altLang="en-US" sz="1300" dirty="0" smtClean="0">
              <a:latin typeface="Arial" pitchFamily="34" charset="0"/>
              <a:cs typeface="Arial" pitchFamily="34" charset="0"/>
            </a:endParaRPr>
          </a:p>
        </p:txBody>
      </p:sp>
      <p:sp>
        <p:nvSpPr>
          <p:cNvPr id="258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521F01F7-A13C-494D-9D8D-6AB18A6E733F}" type="slidenum">
              <a:rPr lang="en-US" altLang="en-US" sz="1300" smtClean="0">
                <a:latin typeface="Arial" pitchFamily="34" charset="0"/>
                <a:cs typeface="Arial" pitchFamily="34" charset="0"/>
              </a:rPr>
              <a:pPr eaLnBrk="1" fontAlgn="base" hangingPunct="1">
                <a:spcBef>
                  <a:spcPct val="0"/>
                </a:spcBef>
                <a:spcAft>
                  <a:spcPct val="0"/>
                </a:spcAft>
              </a:pPr>
              <a:t>45</a:t>
            </a:fld>
            <a:endParaRPr lang="en-US" altLang="en-US" sz="1300" dirty="0" smtClean="0">
              <a:latin typeface="Arial" pitchFamily="34" charset="0"/>
              <a:cs typeface="Arial" pitchFamily="34" charset="0"/>
            </a:endParaRPr>
          </a:p>
        </p:txBody>
      </p:sp>
      <p:sp>
        <p:nvSpPr>
          <p:cNvPr id="259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DF5EF9E-B4BA-4B68-8D64-DC882BDFF6E4}" type="slidenum">
              <a:rPr lang="en-US" altLang="en-US" sz="1300" smtClean="0">
                <a:latin typeface="Arial" pitchFamily="34" charset="0"/>
                <a:cs typeface="Arial" pitchFamily="34" charset="0"/>
              </a:rPr>
              <a:pPr eaLnBrk="1" fontAlgn="base" hangingPunct="1">
                <a:spcBef>
                  <a:spcPct val="0"/>
                </a:spcBef>
                <a:spcAft>
                  <a:spcPct val="0"/>
                </a:spcAft>
              </a:pPr>
              <a:t>46</a:t>
            </a:fld>
            <a:endParaRPr lang="en-US" altLang="en-US" sz="1300" dirty="0" smtClean="0">
              <a:latin typeface="Arial" pitchFamily="34" charset="0"/>
              <a:cs typeface="Arial" pitchFamily="34" charset="0"/>
            </a:endParaRPr>
          </a:p>
        </p:txBody>
      </p:sp>
      <p:sp>
        <p:nvSpPr>
          <p:cNvPr id="260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1E969FD-245A-4073-9AFF-094A32753291}" type="slidenum">
              <a:rPr lang="en-US" altLang="en-US" sz="1300" smtClean="0">
                <a:latin typeface="Arial" pitchFamily="34" charset="0"/>
                <a:cs typeface="Arial" pitchFamily="34" charset="0"/>
              </a:rPr>
              <a:pPr eaLnBrk="1" fontAlgn="base" hangingPunct="1">
                <a:spcBef>
                  <a:spcPct val="0"/>
                </a:spcBef>
                <a:spcAft>
                  <a:spcPct val="0"/>
                </a:spcAft>
              </a:pPr>
              <a:t>47</a:t>
            </a:fld>
            <a:endParaRPr lang="en-US" altLang="en-US" sz="1300" dirty="0" smtClean="0">
              <a:latin typeface="Arial" pitchFamily="34" charset="0"/>
              <a:cs typeface="Arial" pitchFamily="34" charset="0"/>
            </a:endParaRPr>
          </a:p>
        </p:txBody>
      </p:sp>
      <p:sp>
        <p:nvSpPr>
          <p:cNvPr id="261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Differing LCA requirements look at different impact categories.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999752E-D3B5-417D-89D0-20AF8BE81867}" type="slidenum">
              <a:rPr lang="en-US" altLang="en-US" sz="1300" smtClean="0">
                <a:latin typeface="Arial" pitchFamily="34" charset="0"/>
                <a:cs typeface="Arial" pitchFamily="34" charset="0"/>
              </a:rPr>
              <a:pPr eaLnBrk="1" fontAlgn="base" hangingPunct="1">
                <a:spcBef>
                  <a:spcPct val="0"/>
                </a:spcBef>
                <a:spcAft>
                  <a:spcPct val="0"/>
                </a:spcAft>
              </a:pPr>
              <a:t>48</a:t>
            </a:fld>
            <a:endParaRPr lang="en-US" altLang="en-US" sz="1300" dirty="0" smtClean="0">
              <a:latin typeface="Arial" pitchFamily="34" charset="0"/>
              <a:cs typeface="Arial" pitchFamily="34" charset="0"/>
            </a:endParaRPr>
          </a:p>
        </p:txBody>
      </p:sp>
      <p:sp>
        <p:nvSpPr>
          <p:cNvPr id="262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And look at different lifecycle stages.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71CE428-E06B-4A59-8DC0-007075DF023D}" type="slidenum">
              <a:rPr lang="en-US" altLang="en-US" sz="1300" smtClean="0">
                <a:latin typeface="Arial" pitchFamily="34" charset="0"/>
                <a:cs typeface="Arial" pitchFamily="34" charset="0"/>
              </a:rPr>
              <a:pPr eaLnBrk="1" fontAlgn="base" hangingPunct="1">
                <a:spcBef>
                  <a:spcPct val="0"/>
                </a:spcBef>
                <a:spcAft>
                  <a:spcPct val="0"/>
                </a:spcAft>
              </a:pPr>
              <a:t>49</a:t>
            </a:fld>
            <a:endParaRPr lang="en-US" altLang="en-US" sz="1300" dirty="0" smtClean="0">
              <a:latin typeface="Arial" pitchFamily="34" charset="0"/>
              <a:cs typeface="Arial" pitchFamily="34" charset="0"/>
            </a:endParaRPr>
          </a:p>
        </p:txBody>
      </p:sp>
      <p:sp>
        <p:nvSpPr>
          <p:cNvPr id="263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Accurate life cycle inventories (LCI) of products are difficult to identify. LCIs for different products may have selected different boundary conditions in the calculation of their specific inventories. Some products may only include impacts of the production process (cradle-to-gate) while other products may include all phases of a products life from production through installation to demolition to reclamation (cradle-to-cradle). Any building analysis comparing framing systems or products with LCIs using different boundary conditions is invalid.</a:t>
            </a:r>
            <a:endParaRPr lang="en-US" alt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1EC1092-4D9C-49C8-BCCE-8373D4C183EE}" type="slidenum">
              <a:rPr lang="en-US" altLang="en-US" sz="1300" smtClean="0">
                <a:latin typeface="Arial" pitchFamily="34" charset="0"/>
                <a:cs typeface="Arial" pitchFamily="34" charset="0"/>
              </a:rPr>
              <a:pPr eaLnBrk="1" fontAlgn="base" hangingPunct="1">
                <a:spcBef>
                  <a:spcPct val="0"/>
                </a:spcBef>
                <a:spcAft>
                  <a:spcPct val="0"/>
                </a:spcAft>
              </a:pPr>
              <a:t>50</a:t>
            </a:fld>
            <a:endParaRPr lang="en-US" altLang="en-US" sz="1300" dirty="0" smtClean="0">
              <a:latin typeface="Arial" pitchFamily="34" charset="0"/>
              <a:cs typeface="Arial" pitchFamily="34" charset="0"/>
            </a:endParaRPr>
          </a:p>
        </p:txBody>
      </p:sp>
      <p:sp>
        <p:nvSpPr>
          <p:cNvPr id="264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To be certified under the Challenge, projects must meet a series of ambitious performance requirements over a minimum of 12 months of continuous occupancy. Few projects have attained full certification under the Living Building Challenge.</a:t>
            </a:r>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182688"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宋体" pitchFamily="2" charset="-122"/>
            </a:endParaRP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宋体" pitchFamily="2" charset="-122"/>
              </a:defRPr>
            </a:lvl1pPr>
            <a:lvl2pPr marL="756955" indent="-291136" eaLnBrk="0" hangingPunct="0">
              <a:spcBef>
                <a:spcPct val="30000"/>
              </a:spcBef>
              <a:defRPr sz="1200">
                <a:solidFill>
                  <a:schemeClr val="tx1"/>
                </a:solidFill>
                <a:latin typeface="Calibri" pitchFamily="34" charset="0"/>
                <a:ea typeface="宋体" pitchFamily="2" charset="-122"/>
              </a:defRPr>
            </a:lvl2pPr>
            <a:lvl3pPr marL="1164546" indent="-232909" eaLnBrk="0" hangingPunct="0">
              <a:spcBef>
                <a:spcPct val="30000"/>
              </a:spcBef>
              <a:defRPr sz="1200">
                <a:solidFill>
                  <a:schemeClr val="tx1"/>
                </a:solidFill>
                <a:latin typeface="Calibri" pitchFamily="34" charset="0"/>
                <a:ea typeface="宋体" pitchFamily="2" charset="-122"/>
              </a:defRPr>
            </a:lvl3pPr>
            <a:lvl4pPr marL="1630366" indent="-232909" eaLnBrk="0" hangingPunct="0">
              <a:spcBef>
                <a:spcPct val="30000"/>
              </a:spcBef>
              <a:defRPr sz="1200">
                <a:solidFill>
                  <a:schemeClr val="tx1"/>
                </a:solidFill>
                <a:latin typeface="Calibri" pitchFamily="34" charset="0"/>
                <a:ea typeface="宋体" pitchFamily="2" charset="-122"/>
              </a:defRPr>
            </a:lvl4pPr>
            <a:lvl5pPr marL="2096184" indent="-232909" eaLnBrk="0" hangingPunct="0">
              <a:spcBef>
                <a:spcPct val="30000"/>
              </a:spcBef>
              <a:defRPr sz="1200">
                <a:solidFill>
                  <a:schemeClr val="tx1"/>
                </a:solidFill>
                <a:latin typeface="Calibri" pitchFamily="34" charset="0"/>
                <a:ea typeface="宋体" pitchFamily="2" charset="-122"/>
              </a:defRPr>
            </a:lvl5pPr>
            <a:lvl6pPr marL="2562002" indent="-232909" eaLnBrk="0" fontAlgn="base" hangingPunct="0">
              <a:spcBef>
                <a:spcPct val="30000"/>
              </a:spcBef>
              <a:spcAft>
                <a:spcPct val="0"/>
              </a:spcAft>
              <a:defRPr sz="1200">
                <a:solidFill>
                  <a:schemeClr val="tx1"/>
                </a:solidFill>
                <a:latin typeface="Calibri" pitchFamily="34" charset="0"/>
                <a:ea typeface="宋体" pitchFamily="2" charset="-122"/>
              </a:defRPr>
            </a:lvl6pPr>
            <a:lvl7pPr marL="3027820" indent="-232909" eaLnBrk="0" fontAlgn="base" hangingPunct="0">
              <a:spcBef>
                <a:spcPct val="30000"/>
              </a:spcBef>
              <a:spcAft>
                <a:spcPct val="0"/>
              </a:spcAft>
              <a:defRPr sz="1200">
                <a:solidFill>
                  <a:schemeClr val="tx1"/>
                </a:solidFill>
                <a:latin typeface="Calibri" pitchFamily="34" charset="0"/>
                <a:ea typeface="宋体" pitchFamily="2" charset="-122"/>
              </a:defRPr>
            </a:lvl7pPr>
            <a:lvl8pPr marL="3493639" indent="-232909" eaLnBrk="0" fontAlgn="base" hangingPunct="0">
              <a:spcBef>
                <a:spcPct val="30000"/>
              </a:spcBef>
              <a:spcAft>
                <a:spcPct val="0"/>
              </a:spcAft>
              <a:defRPr sz="1200">
                <a:solidFill>
                  <a:schemeClr val="tx1"/>
                </a:solidFill>
                <a:latin typeface="Calibri" pitchFamily="34" charset="0"/>
                <a:ea typeface="宋体" pitchFamily="2" charset="-122"/>
              </a:defRPr>
            </a:lvl8pPr>
            <a:lvl9pPr marL="3959457" indent="-232909" eaLnBrk="0" fontAlgn="base" hangingPunct="0">
              <a:spcBef>
                <a:spcPct val="30000"/>
              </a:spcBef>
              <a:spcAft>
                <a:spcPct val="0"/>
              </a:spcAft>
              <a:defRPr sz="1200">
                <a:solidFill>
                  <a:schemeClr val="tx1"/>
                </a:solidFill>
                <a:latin typeface="Calibri" pitchFamily="34" charset="0"/>
                <a:ea typeface="宋体" pitchFamily="2" charset="-122"/>
              </a:defRPr>
            </a:lvl9pPr>
          </a:lstStyle>
          <a:p>
            <a:pPr eaLnBrk="1" hangingPunct="1">
              <a:spcBef>
                <a:spcPct val="0"/>
              </a:spcBef>
            </a:pPr>
            <a:fld id="{669C0634-0D6E-4422-BF56-770AB52B591B}" type="slidenum">
              <a:rPr lang="en-US" altLang="en-US">
                <a:solidFill>
                  <a:prstClr val="black"/>
                </a:solidFill>
                <a:latin typeface="Arial" pitchFamily="34" charset="0"/>
              </a:rPr>
              <a:pPr eaLnBrk="1" hangingPunct="1">
                <a:spcBef>
                  <a:spcPct val="0"/>
                </a:spcBef>
              </a:pPr>
              <a:t>5</a:t>
            </a:fld>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2955761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E857A98-2C3E-4E49-919A-1CCFFD51A60D}" type="slidenum">
              <a:rPr lang="en-US" altLang="en-US" sz="1300" smtClean="0">
                <a:latin typeface="Arial" pitchFamily="34" charset="0"/>
                <a:cs typeface="Arial" pitchFamily="34" charset="0"/>
              </a:rPr>
              <a:pPr eaLnBrk="1" fontAlgn="base" hangingPunct="1">
                <a:spcBef>
                  <a:spcPct val="0"/>
                </a:spcBef>
                <a:spcAft>
                  <a:spcPct val="0"/>
                </a:spcAft>
              </a:pPr>
              <a:t>51</a:t>
            </a:fld>
            <a:endParaRPr lang="en-US" altLang="en-US" sz="1300" dirty="0" smtClean="0">
              <a:latin typeface="Arial" pitchFamily="34" charset="0"/>
              <a:cs typeface="Arial" pitchFamily="34" charset="0"/>
            </a:endParaRPr>
          </a:p>
        </p:txBody>
      </p:sp>
      <p:sp>
        <p:nvSpPr>
          <p:cNvPr id="265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Green Globes is based primarily on ASHRAE and on the </a:t>
            </a:r>
            <a:r>
              <a:rPr lang="en-US" sz="1200" b="0" i="1" kern="1200" dirty="0" smtClean="0">
                <a:solidFill>
                  <a:schemeClr val="tx1"/>
                </a:solidFill>
                <a:effectLst/>
                <a:latin typeface="+mn-lt"/>
                <a:ea typeface="+mn-ea"/>
                <a:cs typeface="+mn-cs"/>
              </a:rPr>
              <a:t>ANSI/GBI 01-2010: Green Building Assessment Protocol for Commercial Buildings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http://www.thegbi.org/about-gbi/ANSI-GBI-standards-document.shtml</a:t>
            </a:r>
            <a:r>
              <a:rPr lang="en-US" sz="1200" b="0" i="0" kern="1200" dirty="0" smtClean="0">
                <a:solidFill>
                  <a:schemeClr val="tx1"/>
                </a:solidFill>
                <a:effectLst/>
                <a:latin typeface="+mn-lt"/>
                <a:ea typeface="+mn-ea"/>
                <a:cs typeface="+mn-cs"/>
              </a:rPr>
              <a:t>). One of most often quoted studies was conducted by a team of researchers at the University of Minnesota led by Associate Professor Timothy M. Smith, who published an analysis of the two rating systems in a report titled "</a:t>
            </a:r>
            <a:r>
              <a:rPr lang="en-US" sz="1200" b="0" i="1" kern="1200" dirty="0" smtClean="0">
                <a:solidFill>
                  <a:schemeClr val="tx1"/>
                </a:solidFill>
                <a:effectLst/>
                <a:latin typeface="+mn-lt"/>
                <a:ea typeface="+mn-ea"/>
                <a:cs typeface="+mn-cs"/>
              </a:rPr>
              <a:t>Green Building Systems: A Comparison of the LEED and Green Globes Systems in the U.S.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http://www.thegbi.org/gbi/Green_Building_Rating_UofM.pdf</a:t>
            </a:r>
            <a:r>
              <a:rPr lang="en-US" sz="1200" b="0" i="0" kern="1200" dirty="0" smtClean="0">
                <a:solidFill>
                  <a:schemeClr val="tx1"/>
                </a:solidFill>
                <a:effectLst/>
                <a:latin typeface="+mn-lt"/>
                <a:ea typeface="+mn-ea"/>
                <a:cs typeface="+mn-cs"/>
              </a:rPr>
              <a:t>). The study provides a detailed comparison of how the systems operate as well as their respective strengths and weaknesses. </a:t>
            </a:r>
            <a:endParaRPr lang="en-US" alt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FD1E3DB2-4CA9-4E4A-A65E-1D51BB3F1F21}" type="slidenum">
              <a:rPr lang="en-US" altLang="en-US" sz="1300" smtClean="0">
                <a:latin typeface="Arial" pitchFamily="34" charset="0"/>
                <a:cs typeface="Arial" pitchFamily="34" charset="0"/>
              </a:rPr>
              <a:pPr eaLnBrk="1" fontAlgn="base" hangingPunct="1">
                <a:spcBef>
                  <a:spcPct val="0"/>
                </a:spcBef>
                <a:spcAft>
                  <a:spcPct val="0"/>
                </a:spcAft>
              </a:pPr>
              <a:t>52</a:t>
            </a:fld>
            <a:endParaRPr lang="en-US" altLang="en-US" sz="1300" dirty="0" smtClean="0">
              <a:latin typeface="Arial" pitchFamily="34" charset="0"/>
              <a:cs typeface="Arial" pitchFamily="34" charset="0"/>
            </a:endParaRPr>
          </a:p>
        </p:txBody>
      </p:sp>
      <p:sp>
        <p:nvSpPr>
          <p:cNvPr id="266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Sustainable design and construction is not a passing trend. It has become an issue for consideration on every building project. Sustainable design practices and sustainable steel fabricating practices will become a normal business activity independent of whether they are codified or recognized. </a:t>
            </a:r>
            <a:endParaRPr lang="en-US" altLang="en-US"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A6890FC-4192-46D2-A3C7-975D4ABF7158}" type="slidenum">
              <a:rPr lang="en-US" altLang="en-US" sz="1300" smtClean="0">
                <a:latin typeface="Arial" pitchFamily="34" charset="0"/>
                <a:cs typeface="Arial" pitchFamily="34" charset="0"/>
              </a:rPr>
              <a:pPr eaLnBrk="1" fontAlgn="base" hangingPunct="1">
                <a:spcBef>
                  <a:spcPct val="0"/>
                </a:spcBef>
                <a:spcAft>
                  <a:spcPct val="0"/>
                </a:spcAft>
              </a:pPr>
              <a:t>53</a:t>
            </a:fld>
            <a:endParaRPr lang="en-US" altLang="en-US" sz="1300" dirty="0" smtClean="0">
              <a:latin typeface="Arial" pitchFamily="34" charset="0"/>
              <a:cs typeface="Arial" pitchFamily="34" charset="0"/>
            </a:endParaRPr>
          </a:p>
        </p:txBody>
      </p:sp>
      <p:sp>
        <p:nvSpPr>
          <p:cNvPr id="267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88FE05E-F52D-4FB0-919B-AB772C5128AE}" type="slidenum">
              <a:rPr lang="en-US" altLang="en-US" sz="1300" smtClean="0">
                <a:latin typeface="Arial" pitchFamily="34" charset="0"/>
                <a:cs typeface="Arial" pitchFamily="34" charset="0"/>
              </a:rPr>
              <a:pPr eaLnBrk="1" fontAlgn="base" hangingPunct="1">
                <a:spcBef>
                  <a:spcPct val="0"/>
                </a:spcBef>
                <a:spcAft>
                  <a:spcPct val="0"/>
                </a:spcAft>
              </a:pPr>
              <a:t>54</a:t>
            </a:fld>
            <a:endParaRPr lang="en-US" altLang="en-US" sz="1300" dirty="0" smtClean="0">
              <a:latin typeface="Arial" pitchFamily="34" charset="0"/>
              <a:cs typeface="Arial" pitchFamily="34" charset="0"/>
            </a:endParaRPr>
          </a:p>
        </p:txBody>
      </p:sp>
      <p:sp>
        <p:nvSpPr>
          <p:cNvPr id="268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535EAE3-F76A-4005-B1DE-05239F15051A}" type="slidenum">
              <a:rPr lang="en-US" altLang="en-US" sz="1300" smtClean="0">
                <a:latin typeface="Arial" pitchFamily="34" charset="0"/>
                <a:cs typeface="Arial" pitchFamily="34" charset="0"/>
              </a:rPr>
              <a:pPr eaLnBrk="1" fontAlgn="base" hangingPunct="1">
                <a:spcBef>
                  <a:spcPct val="0"/>
                </a:spcBef>
                <a:spcAft>
                  <a:spcPct val="0"/>
                </a:spcAft>
              </a:pPr>
              <a:t>55</a:t>
            </a:fld>
            <a:endParaRPr lang="en-US" altLang="en-US" sz="1300" dirty="0" smtClean="0">
              <a:latin typeface="Arial" pitchFamily="34" charset="0"/>
              <a:cs typeface="Arial" pitchFamily="34" charset="0"/>
            </a:endParaRPr>
          </a:p>
        </p:txBody>
      </p:sp>
      <p:sp>
        <p:nvSpPr>
          <p:cNvPr id="269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B714CE9-103A-4529-A9CE-C24F4BD6491C}" type="slidenum">
              <a:rPr lang="en-US" altLang="en-US" sz="1300" smtClean="0">
                <a:latin typeface="Arial" pitchFamily="34" charset="0"/>
                <a:cs typeface="Arial" pitchFamily="34" charset="0"/>
              </a:rPr>
              <a:pPr eaLnBrk="1" fontAlgn="base" hangingPunct="1">
                <a:spcBef>
                  <a:spcPct val="0"/>
                </a:spcBef>
                <a:spcAft>
                  <a:spcPct val="0"/>
                </a:spcAft>
              </a:pPr>
              <a:t>58</a:t>
            </a:fld>
            <a:endParaRPr lang="en-US" altLang="en-US" sz="1300" dirty="0" smtClean="0">
              <a:latin typeface="Arial" pitchFamily="34" charset="0"/>
              <a:cs typeface="Arial" pitchFamily="34" charset="0"/>
            </a:endParaRPr>
          </a:p>
        </p:txBody>
      </p:sp>
      <p:sp>
        <p:nvSpPr>
          <p:cNvPr id="270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E8F3903-A5F5-43BD-90B2-6FE8708C7B5A}" type="slidenum">
              <a:rPr lang="en-US" altLang="en-US" sz="1300" smtClean="0">
                <a:latin typeface="Arial" pitchFamily="34" charset="0"/>
                <a:cs typeface="Arial" pitchFamily="34" charset="0"/>
              </a:rPr>
              <a:pPr eaLnBrk="1" fontAlgn="base" hangingPunct="1">
                <a:spcBef>
                  <a:spcPct val="0"/>
                </a:spcBef>
                <a:spcAft>
                  <a:spcPct val="0"/>
                </a:spcAft>
              </a:pPr>
              <a:t>59</a:t>
            </a:fld>
            <a:endParaRPr lang="en-US" altLang="en-US" sz="1300" dirty="0" smtClean="0">
              <a:latin typeface="Arial" pitchFamily="34" charset="0"/>
              <a:cs typeface="Arial" pitchFamily="34" charset="0"/>
            </a:endParaRPr>
          </a:p>
        </p:txBody>
      </p:sp>
      <p:sp>
        <p:nvSpPr>
          <p:cNvPr id="271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146ACD05-2A0F-463D-AD29-FD250D1AC15E}" type="slidenum">
              <a:rPr lang="en-US" altLang="en-US" sz="1300" smtClean="0">
                <a:latin typeface="Arial" pitchFamily="34" charset="0"/>
                <a:cs typeface="Arial" pitchFamily="34" charset="0"/>
              </a:rPr>
              <a:pPr eaLnBrk="1" fontAlgn="base" hangingPunct="1">
                <a:spcBef>
                  <a:spcPct val="0"/>
                </a:spcBef>
                <a:spcAft>
                  <a:spcPct val="0"/>
                </a:spcAft>
              </a:pPr>
              <a:t>60</a:t>
            </a:fld>
            <a:endParaRPr lang="en-US" altLang="en-US" sz="1300" dirty="0" smtClean="0">
              <a:latin typeface="Arial" pitchFamily="34" charset="0"/>
              <a:cs typeface="Arial" pitchFamily="34" charset="0"/>
            </a:endParaRPr>
          </a:p>
        </p:txBody>
      </p:sp>
      <p:sp>
        <p:nvSpPr>
          <p:cNvPr id="272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Rectangle 3"/>
          <p:cNvSpPr>
            <a:spLocks noGrp="1" noChangeArrowheads="1"/>
          </p:cNvSpPr>
          <p:nvPr>
            <p:ph type="body" idx="1"/>
          </p:nvPr>
        </p:nvSpPr>
        <p:spPr bwMode="auto">
          <a:xfrm>
            <a:off x="935038" y="4421188"/>
            <a:ext cx="5149850"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33" tIns="44717" rIns="89433" bIns="44717"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txBox="1">
            <a:spLocks noGrp="1" noChangeArrowheads="1"/>
          </p:cNvSpPr>
          <p:nvPr/>
        </p:nvSpPr>
        <p:spPr bwMode="auto">
          <a:xfrm>
            <a:off x="3978275" y="8839200"/>
            <a:ext cx="30400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2" tIns="46182" rIns="92362" bIns="46182" anchor="b"/>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2CB633F-F750-4491-97A0-6FEC8822B8C8}" type="slidenum">
              <a:rPr lang="en-US" altLang="en-US" sz="1300">
                <a:latin typeface="Arial" pitchFamily="34" charset="0"/>
              </a:rPr>
              <a:pPr algn="r" eaLnBrk="1" hangingPunct="1">
                <a:spcBef>
                  <a:spcPct val="0"/>
                </a:spcBef>
              </a:pPr>
              <a:t>8</a:t>
            </a:fld>
            <a:endParaRPr lang="en-US" altLang="en-US" sz="1300" dirty="0">
              <a:latin typeface="Arial" pitchFamily="34" charset="0"/>
            </a:endParaRPr>
          </a:p>
        </p:txBody>
      </p:sp>
      <p:sp>
        <p:nvSpPr>
          <p:cNvPr id="223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a:defRPr>
                <a:solidFill>
                  <a:schemeClr val="tx1"/>
                </a:solidFill>
                <a:latin typeface="Calibri" pitchFamily="34" charset="0"/>
              </a:defRPr>
            </a:lvl1pPr>
            <a:lvl2pPr marL="736600" indent="-282575" defTabSz="920750">
              <a:defRPr>
                <a:solidFill>
                  <a:schemeClr val="tx1"/>
                </a:solidFill>
                <a:latin typeface="Calibri" pitchFamily="34" charset="0"/>
              </a:defRPr>
            </a:lvl2pPr>
            <a:lvl3pPr marL="1131888" indent="-225425" defTabSz="920750">
              <a:defRPr>
                <a:solidFill>
                  <a:schemeClr val="tx1"/>
                </a:solidFill>
                <a:latin typeface="Calibri" pitchFamily="34" charset="0"/>
              </a:defRPr>
            </a:lvl3pPr>
            <a:lvl4pPr marL="1585913" indent="-225425" defTabSz="920750">
              <a:defRPr>
                <a:solidFill>
                  <a:schemeClr val="tx1"/>
                </a:solidFill>
                <a:latin typeface="Calibri" pitchFamily="34" charset="0"/>
              </a:defRPr>
            </a:lvl4pPr>
            <a:lvl5pPr marL="2039938" indent="-225425" defTabSz="920750">
              <a:defRPr>
                <a:solidFill>
                  <a:schemeClr val="tx1"/>
                </a:solidFill>
                <a:latin typeface="Calibri" pitchFamily="34" charset="0"/>
              </a:defRPr>
            </a:lvl5pPr>
            <a:lvl6pPr marL="2497138" indent="-225425" defTabSz="920750" fontAlgn="base">
              <a:spcBef>
                <a:spcPct val="0"/>
              </a:spcBef>
              <a:spcAft>
                <a:spcPct val="0"/>
              </a:spcAft>
              <a:defRPr>
                <a:solidFill>
                  <a:schemeClr val="tx1"/>
                </a:solidFill>
                <a:latin typeface="Calibri" pitchFamily="34" charset="0"/>
              </a:defRPr>
            </a:lvl6pPr>
            <a:lvl7pPr marL="2954338" indent="-225425" defTabSz="920750" fontAlgn="base">
              <a:spcBef>
                <a:spcPct val="0"/>
              </a:spcBef>
              <a:spcAft>
                <a:spcPct val="0"/>
              </a:spcAft>
              <a:defRPr>
                <a:solidFill>
                  <a:schemeClr val="tx1"/>
                </a:solidFill>
                <a:latin typeface="Calibri" pitchFamily="34" charset="0"/>
              </a:defRPr>
            </a:lvl7pPr>
            <a:lvl8pPr marL="3411538" indent="-225425" defTabSz="920750" fontAlgn="base">
              <a:spcBef>
                <a:spcPct val="0"/>
              </a:spcBef>
              <a:spcAft>
                <a:spcPct val="0"/>
              </a:spcAft>
              <a:defRPr>
                <a:solidFill>
                  <a:schemeClr val="tx1"/>
                </a:solidFill>
                <a:latin typeface="Calibri" pitchFamily="34" charset="0"/>
              </a:defRPr>
            </a:lvl8pPr>
            <a:lvl9pPr marL="3868738" indent="-225425" defTabSz="9207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063E65C-A555-4332-BBD3-02F4CE19807C}" type="slidenum">
              <a:rPr lang="en-US" altLang="en-US" smtClean="0">
                <a:latin typeface="Arial" pitchFamily="34" charset="0"/>
              </a:rPr>
              <a:pPr fontAlgn="base">
                <a:spcBef>
                  <a:spcPct val="0"/>
                </a:spcBef>
                <a:spcAft>
                  <a:spcPct val="0"/>
                </a:spcAft>
                <a:defRPr/>
              </a:pPr>
              <a:t>9</a:t>
            </a:fld>
            <a:endParaRPr lang="en-US" altLang="en-US" dirty="0" smtClean="0">
              <a:latin typeface="Arial" pitchFamily="34" charset="0"/>
            </a:endParaRPr>
          </a:p>
        </p:txBody>
      </p:sp>
      <p:sp>
        <p:nvSpPr>
          <p:cNvPr id="222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cs typeface="Arial" panose="020B0604020202020204" pitchFamily="34" charset="0"/>
              </a:rPr>
              <a:t>The growing influence of sustainability concerns in the building design and construction marketplace has spawned an increasing number of codes, standards and rating systems that impact how projects are designed and constructed.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50" eaLnBrk="0" hangingPunct="0">
              <a:spcBef>
                <a:spcPct val="30000"/>
              </a:spcBef>
              <a:defRPr sz="1200">
                <a:solidFill>
                  <a:schemeClr val="tx1"/>
                </a:solidFill>
                <a:latin typeface="Calibri" pitchFamily="34" charset="0"/>
              </a:defRPr>
            </a:lvl1pPr>
            <a:lvl2pPr marL="736600" indent="-282575" defTabSz="920750" eaLnBrk="0" hangingPunct="0">
              <a:spcBef>
                <a:spcPct val="30000"/>
              </a:spcBef>
              <a:defRPr sz="1200">
                <a:solidFill>
                  <a:schemeClr val="tx1"/>
                </a:solidFill>
                <a:latin typeface="Calibri" pitchFamily="34" charset="0"/>
              </a:defRPr>
            </a:lvl2pPr>
            <a:lvl3pPr marL="1133475" indent="-225425" defTabSz="920750" eaLnBrk="0" hangingPunct="0">
              <a:spcBef>
                <a:spcPct val="30000"/>
              </a:spcBef>
              <a:defRPr sz="1200">
                <a:solidFill>
                  <a:schemeClr val="tx1"/>
                </a:solidFill>
                <a:latin typeface="Calibri" pitchFamily="34" charset="0"/>
              </a:defRPr>
            </a:lvl3pPr>
            <a:lvl4pPr marL="1585913" indent="-225425" defTabSz="920750" eaLnBrk="0" hangingPunct="0">
              <a:spcBef>
                <a:spcPct val="30000"/>
              </a:spcBef>
              <a:defRPr sz="1200">
                <a:solidFill>
                  <a:schemeClr val="tx1"/>
                </a:solidFill>
                <a:latin typeface="Calibri" pitchFamily="34" charset="0"/>
              </a:defRPr>
            </a:lvl4pPr>
            <a:lvl5pPr marL="2039938" indent="-225425" defTabSz="920750" eaLnBrk="0" hangingPunct="0">
              <a:spcBef>
                <a:spcPct val="30000"/>
              </a:spcBef>
              <a:defRPr sz="1200">
                <a:solidFill>
                  <a:schemeClr val="tx1"/>
                </a:solidFill>
                <a:latin typeface="Calibri" pitchFamily="34" charset="0"/>
              </a:defRPr>
            </a:lvl5pPr>
            <a:lvl6pPr marL="2497138" indent="-225425" defTabSz="920750" eaLnBrk="0" fontAlgn="base" hangingPunct="0">
              <a:spcBef>
                <a:spcPct val="30000"/>
              </a:spcBef>
              <a:spcAft>
                <a:spcPct val="0"/>
              </a:spcAft>
              <a:defRPr sz="1200">
                <a:solidFill>
                  <a:schemeClr val="tx1"/>
                </a:solidFill>
                <a:latin typeface="Calibri" pitchFamily="34" charset="0"/>
              </a:defRPr>
            </a:lvl6pPr>
            <a:lvl7pPr marL="2954338" indent="-225425" defTabSz="920750" eaLnBrk="0" fontAlgn="base" hangingPunct="0">
              <a:spcBef>
                <a:spcPct val="30000"/>
              </a:spcBef>
              <a:spcAft>
                <a:spcPct val="0"/>
              </a:spcAft>
              <a:defRPr sz="1200">
                <a:solidFill>
                  <a:schemeClr val="tx1"/>
                </a:solidFill>
                <a:latin typeface="Calibri" pitchFamily="34" charset="0"/>
              </a:defRPr>
            </a:lvl7pPr>
            <a:lvl8pPr marL="3411538" indent="-225425" defTabSz="920750" eaLnBrk="0" fontAlgn="base" hangingPunct="0">
              <a:spcBef>
                <a:spcPct val="30000"/>
              </a:spcBef>
              <a:spcAft>
                <a:spcPct val="0"/>
              </a:spcAft>
              <a:defRPr sz="1200">
                <a:solidFill>
                  <a:schemeClr val="tx1"/>
                </a:solidFill>
                <a:latin typeface="Calibri" pitchFamily="34" charset="0"/>
              </a:defRPr>
            </a:lvl8pPr>
            <a:lvl9pPr marL="3868738" indent="-225425" defTabSz="92075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A2DF0FE-2D79-41F5-BBD1-6F87E2FC18A1}" type="slidenum">
              <a:rPr lang="en-US" altLang="en-US" sz="1300" smtClean="0">
                <a:latin typeface="Arial" pitchFamily="34" charset="0"/>
                <a:cs typeface="Arial" pitchFamily="34" charset="0"/>
              </a:rPr>
              <a:pPr eaLnBrk="1" fontAlgn="base" hangingPunct="1">
                <a:spcBef>
                  <a:spcPct val="0"/>
                </a:spcBef>
                <a:spcAft>
                  <a:spcPct val="0"/>
                </a:spcAft>
              </a:pPr>
              <a:t>10</a:t>
            </a:fld>
            <a:endParaRPr lang="en-US" altLang="en-US" sz="1300" dirty="0" smtClean="0">
              <a:latin typeface="Arial" pitchFamily="34" charset="0"/>
              <a:cs typeface="Arial" pitchFamily="34" charset="0"/>
            </a:endParaRPr>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LEED is a rating system designed to incentivize, measure and reward green design and construction practices. For its part, it provided a simple series of checklists</a:t>
            </a:r>
            <a:r>
              <a:rPr lang="en-US" altLang="en-US" baseline="0" dirty="0" smtClean="0">
                <a:latin typeface="Arial" pitchFamily="34" charset="0"/>
              </a:rPr>
              <a:t> of credits that if achieved would grant a certain LEED rating.</a:t>
            </a:r>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1E608D-E99E-44F1-BADA-C3A2DE807E99}"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739ACC-BDB9-491A-A33F-47A116F22B3E}" type="slidenum">
              <a:rPr lang="en-US"/>
              <a:pPr>
                <a:defRPr/>
              </a:pPr>
              <a:t>‹#›</a:t>
            </a:fld>
            <a:endParaRPr lang="en-US" dirty="0"/>
          </a:p>
        </p:txBody>
      </p:sp>
    </p:spTree>
    <p:extLst>
      <p:ext uri="{BB962C8B-B14F-4D97-AF65-F5344CB8AC3E}">
        <p14:creationId xmlns:p14="http://schemas.microsoft.com/office/powerpoint/2010/main" val="42691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BB30F0-BBC3-4781-9271-A512D4171DD5}"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434BFF-90B9-42CB-9B2C-24740CB00515}" type="slidenum">
              <a:rPr lang="en-US"/>
              <a:pPr>
                <a:defRPr/>
              </a:pPr>
              <a:t>‹#›</a:t>
            </a:fld>
            <a:endParaRPr lang="en-US" dirty="0"/>
          </a:p>
        </p:txBody>
      </p:sp>
    </p:spTree>
    <p:extLst>
      <p:ext uri="{BB962C8B-B14F-4D97-AF65-F5344CB8AC3E}">
        <p14:creationId xmlns:p14="http://schemas.microsoft.com/office/powerpoint/2010/main" val="62522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D3032F-18A1-4033-A298-56FE2E957FAE}"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AC928D-67FC-4B25-AC0A-ED584DE08F5B}" type="slidenum">
              <a:rPr lang="en-US"/>
              <a:pPr>
                <a:defRPr/>
              </a:pPr>
              <a:t>‹#›</a:t>
            </a:fld>
            <a:endParaRPr lang="en-US" dirty="0"/>
          </a:p>
        </p:txBody>
      </p:sp>
    </p:spTree>
    <p:extLst>
      <p:ext uri="{BB962C8B-B14F-4D97-AF65-F5344CB8AC3E}">
        <p14:creationId xmlns:p14="http://schemas.microsoft.com/office/powerpoint/2010/main" val="200629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C0F61-C007-4728-85A3-32B2C9987B8A}"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4A29F6-408B-4CF2-94BC-87BA1F544E47}" type="slidenum">
              <a:rPr lang="en-US"/>
              <a:pPr>
                <a:defRPr/>
              </a:pPr>
              <a:t>‹#›</a:t>
            </a:fld>
            <a:endParaRPr lang="en-US" dirty="0"/>
          </a:p>
        </p:txBody>
      </p:sp>
    </p:spTree>
    <p:extLst>
      <p:ext uri="{BB962C8B-B14F-4D97-AF65-F5344CB8AC3E}">
        <p14:creationId xmlns:p14="http://schemas.microsoft.com/office/powerpoint/2010/main" val="126259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100380-9526-40FB-B0C4-89A56DCAD151}" type="datetimeFigureOut">
              <a:rPr lang="en-US"/>
              <a:pPr>
                <a:defRPr/>
              </a:pPr>
              <a:t>3/16/2015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BEA147-BA93-4102-B415-18F501B599B3}" type="slidenum">
              <a:rPr lang="en-US"/>
              <a:pPr>
                <a:defRPr/>
              </a:pPr>
              <a:t>‹#›</a:t>
            </a:fld>
            <a:endParaRPr lang="en-US" dirty="0"/>
          </a:p>
        </p:txBody>
      </p:sp>
    </p:spTree>
    <p:extLst>
      <p:ext uri="{BB962C8B-B14F-4D97-AF65-F5344CB8AC3E}">
        <p14:creationId xmlns:p14="http://schemas.microsoft.com/office/powerpoint/2010/main" val="238166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5F0C42-DD63-49E7-95F0-493AB3A27125}" type="datetimeFigureOut">
              <a:rPr lang="en-US"/>
              <a:pPr>
                <a:defRPr/>
              </a:pPr>
              <a:t>3/16/2015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7718A3F-2D9B-45B8-9A8B-E13B4AD5D301}" type="slidenum">
              <a:rPr lang="en-US"/>
              <a:pPr>
                <a:defRPr/>
              </a:pPr>
              <a:t>‹#›</a:t>
            </a:fld>
            <a:endParaRPr lang="en-US" dirty="0"/>
          </a:p>
        </p:txBody>
      </p:sp>
    </p:spTree>
    <p:extLst>
      <p:ext uri="{BB962C8B-B14F-4D97-AF65-F5344CB8AC3E}">
        <p14:creationId xmlns:p14="http://schemas.microsoft.com/office/powerpoint/2010/main" val="333412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E7FC1A-5394-4039-8DE6-E962C6B7A615}" type="datetimeFigureOut">
              <a:rPr lang="en-US"/>
              <a:pPr>
                <a:defRPr/>
              </a:pPr>
              <a:t>3/16/2015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FBE672E-C842-4F7E-8C5C-2E757478AA78}" type="slidenum">
              <a:rPr lang="en-US"/>
              <a:pPr>
                <a:defRPr/>
              </a:pPr>
              <a:t>‹#›</a:t>
            </a:fld>
            <a:endParaRPr lang="en-US" dirty="0"/>
          </a:p>
        </p:txBody>
      </p:sp>
    </p:spTree>
    <p:extLst>
      <p:ext uri="{BB962C8B-B14F-4D97-AF65-F5344CB8AC3E}">
        <p14:creationId xmlns:p14="http://schemas.microsoft.com/office/powerpoint/2010/main" val="47159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127A96-7979-400A-A4FE-1EE7D80668E7}" type="datetimeFigureOut">
              <a:rPr lang="en-US"/>
              <a:pPr>
                <a:defRPr/>
              </a:pPr>
              <a:t>3/16/2015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1E3EA0-9BDD-4ED4-8366-76D3FDD25668}" type="slidenum">
              <a:rPr lang="en-US"/>
              <a:pPr>
                <a:defRPr/>
              </a:pPr>
              <a:t>‹#›</a:t>
            </a:fld>
            <a:endParaRPr lang="en-US" dirty="0"/>
          </a:p>
        </p:txBody>
      </p:sp>
    </p:spTree>
    <p:extLst>
      <p:ext uri="{BB962C8B-B14F-4D97-AF65-F5344CB8AC3E}">
        <p14:creationId xmlns:p14="http://schemas.microsoft.com/office/powerpoint/2010/main" val="275295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847B78-E30F-4031-B9AD-F14E993CCE9D}" type="datetimeFigureOut">
              <a:rPr lang="en-US"/>
              <a:pPr>
                <a:defRPr/>
              </a:pPr>
              <a:t>3/16/2015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66FA357-6036-423C-AC41-30ED70DEE7D0}" type="slidenum">
              <a:rPr lang="en-US"/>
              <a:pPr>
                <a:defRPr/>
              </a:pPr>
              <a:t>‹#›</a:t>
            </a:fld>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152401"/>
            <a:ext cx="1049339"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15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9AEEC1-6C59-428F-8E92-AF9E398D782F}" type="datetimeFigureOut">
              <a:rPr lang="en-US"/>
              <a:pPr>
                <a:defRPr/>
              </a:pPr>
              <a:t>3/16/2015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9973DE5-C06F-47DD-B93D-F3D36D0221E4}" type="slidenum">
              <a:rPr lang="en-US"/>
              <a:pPr>
                <a:defRPr/>
              </a:pPr>
              <a:t>‹#›</a:t>
            </a:fld>
            <a:endParaRPr lang="en-US" dirty="0"/>
          </a:p>
        </p:txBody>
      </p:sp>
    </p:spTree>
    <p:extLst>
      <p:ext uri="{BB962C8B-B14F-4D97-AF65-F5344CB8AC3E}">
        <p14:creationId xmlns:p14="http://schemas.microsoft.com/office/powerpoint/2010/main" val="52178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B642B5-FB23-45A2-81BE-19794D2BD7FD}" type="datetimeFigureOut">
              <a:rPr lang="en-US"/>
              <a:pPr>
                <a:defRPr/>
              </a:pPr>
              <a:t>3/16/2015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2274B63-2000-4478-91E6-50D2C21D0384}" type="slidenum">
              <a:rPr lang="en-US"/>
              <a:pPr>
                <a:defRPr/>
              </a:pPr>
              <a:t>‹#›</a:t>
            </a:fld>
            <a:endParaRPr lang="en-US" dirty="0"/>
          </a:p>
        </p:txBody>
      </p:sp>
    </p:spTree>
    <p:extLst>
      <p:ext uri="{BB962C8B-B14F-4D97-AF65-F5344CB8AC3E}">
        <p14:creationId xmlns:p14="http://schemas.microsoft.com/office/powerpoint/2010/main" val="234517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DE9E86-FF8B-4D8B-BDDD-099A6E922513}" type="datetimeFigureOut">
              <a:rPr lang="en-US"/>
              <a:pPr>
                <a:defRPr/>
              </a:pPr>
              <a:t>3/16/2015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0F0EDA-30E6-4FBD-8839-5C883CBC29A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10" Type="http://schemas.openxmlformats.org/officeDocument/2006/relationships/image" Target="../media/image39.jpeg"/><Relationship Id="rId4" Type="http://schemas.openxmlformats.org/officeDocument/2006/relationships/image" Target="../media/image31.png"/><Relationship Id="rId9"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6.jpe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6.jpe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ais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isc.org/teachingaid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7.jpe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7.jpe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2.png"/><Relationship Id="rId7"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1.png"/><Relationship Id="rId10" Type="http://schemas.openxmlformats.org/officeDocument/2006/relationships/image" Target="../media/image53.jpeg"/><Relationship Id="rId4" Type="http://schemas.openxmlformats.org/officeDocument/2006/relationships/image" Target="../media/image40.png"/><Relationship Id="rId9"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41.png"/><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8" Type="http://schemas.openxmlformats.org/officeDocument/2006/relationships/hyperlink" Target="http://www.modernsteel.com/Uploads/Issues/June_2004/30730_dfd.pdf" TargetMode="External"/><Relationship Id="rId3" Type="http://schemas.openxmlformats.org/officeDocument/2006/relationships/hyperlink" Target="http://www.modernsteel.com/Uploads/Issues/July_2012/072012_model.pdf" TargetMode="External"/><Relationship Id="rId7" Type="http://schemas.openxmlformats.org/officeDocument/2006/relationships/hyperlink" Target="http://www.aisc.org/WorkArea/linkit.aspx?LinkIdentifier=id&amp;ItemID=33666" TargetMode="External"/><Relationship Id="rId2" Type="http://schemas.openxmlformats.org/officeDocument/2006/relationships/hyperlink" Target="http://www.modernsteel.com/Uploads/Issues/March_2008/032008_30775_cives_web.pdf" TargetMode="External"/><Relationship Id="rId1" Type="http://schemas.openxmlformats.org/officeDocument/2006/relationships/slideLayout" Target="../slideLayouts/slideLayout7.xml"/><Relationship Id="rId6" Type="http://schemas.openxmlformats.org/officeDocument/2006/relationships/hyperlink" Target="http://msc.aisc.org/globalassets/modern-steel/archives/2006/08/2006v08_at_your_service.pdf" TargetMode="External"/><Relationship Id="rId5" Type="http://schemas.openxmlformats.org/officeDocument/2006/relationships/hyperlink" Target="http://www.thegbi.org/about-gbi/ANSI-GBI-standards-document.shtml" TargetMode="External"/><Relationship Id="rId4" Type="http://schemas.openxmlformats.org/officeDocument/2006/relationships/hyperlink" Target="http://www.aisc.org/sustainability"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modernsteel.com/Uploads/Issues/February_2014/022014_Keep_on.pdf" TargetMode="External"/><Relationship Id="rId7" Type="http://schemas.openxmlformats.org/officeDocument/2006/relationships/hyperlink" Target="http://cenews.com/article/8772/steels-sustainability-stance" TargetMode="External"/><Relationship Id="rId2" Type="http://schemas.openxmlformats.org/officeDocument/2006/relationships/hyperlink" Target="http://www.thegbi.org/gbi/Green_Building_Rating_UofM.pdf" TargetMode="External"/><Relationship Id="rId1" Type="http://schemas.openxmlformats.org/officeDocument/2006/relationships/slideLayout" Target="../slideLayouts/slideLayout7.xml"/><Relationship Id="rId6" Type="http://schemas.openxmlformats.org/officeDocument/2006/relationships/hyperlink" Target="http://www.modernsteel.com/Uploads/Issues/March_2012/032012_thermal_bridging_March_insert" TargetMode="External"/><Relationship Id="rId5" Type="http://schemas.openxmlformats.org/officeDocument/2006/relationships/hyperlink" Target="http://www.modernsteel.com/Uploads/Issues/July_2010/072010_sustainability_web.pdf" TargetMode="External"/><Relationship Id="rId4" Type="http://schemas.openxmlformats.org/officeDocument/2006/relationships/hyperlink" Target="http://www.aisc.org/WorkArea/linkit.aspx?LinkIdentifier=id&amp;ItemID=235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risty%20Webber%20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3"/>
          <p:cNvSpPr>
            <a:spLocks noChangeArrowheads="1"/>
          </p:cNvSpPr>
          <p:nvPr/>
        </p:nvSpPr>
        <p:spPr bwMode="auto">
          <a:xfrm>
            <a:off x="0" y="4763"/>
            <a:ext cx="9144000" cy="6858000"/>
          </a:xfrm>
          <a:prstGeom prst="rect">
            <a:avLst/>
          </a:prstGeom>
          <a:solidFill>
            <a:srgbClr val="0058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pic>
        <p:nvPicPr>
          <p:cNvPr id="2052" name="Picture 6" descr="AISC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5672138"/>
            <a:ext cx="12192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198438" y="554038"/>
            <a:ext cx="6735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600" b="1" dirty="0" smtClean="0">
                <a:solidFill>
                  <a:schemeClr val="bg1"/>
                </a:solidFill>
                <a:latin typeface="+mn-lt"/>
              </a:rPr>
              <a:t>Structural Steel &amp; Sustainability</a:t>
            </a:r>
            <a:endParaRPr lang="en-US" sz="2800" b="1" dirty="0">
              <a:solidFill>
                <a:srgbClr val="92D050"/>
              </a:solidFill>
              <a:latin typeface="+mn-lt"/>
            </a:endParaRPr>
          </a:p>
        </p:txBody>
      </p:sp>
      <p:sp>
        <p:nvSpPr>
          <p:cNvPr id="7" name="TextBox 10"/>
          <p:cNvSpPr txBox="1">
            <a:spLocks noChangeArrowheads="1"/>
          </p:cNvSpPr>
          <p:nvPr/>
        </p:nvSpPr>
        <p:spPr bwMode="auto">
          <a:xfrm>
            <a:off x="234546" y="1925392"/>
            <a:ext cx="4263347"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fontAlgn="auto" hangingPunct="1">
              <a:spcBef>
                <a:spcPts val="0"/>
              </a:spcBef>
              <a:spcAft>
                <a:spcPts val="0"/>
              </a:spcAft>
              <a:buFontTx/>
              <a:buNone/>
              <a:defRPr/>
            </a:pPr>
            <a:r>
              <a:rPr lang="en-US" altLang="zh-CN" sz="1800" dirty="0">
                <a:solidFill>
                  <a:schemeClr val="bg1"/>
                </a:solidFill>
                <a:latin typeface="+mn-lt"/>
              </a:rPr>
              <a:t>Prepared by</a:t>
            </a:r>
            <a:r>
              <a:rPr lang="en-US" altLang="zh-CN" sz="1800" dirty="0" smtClean="0">
                <a:solidFill>
                  <a:schemeClr val="bg1"/>
                </a:solidFill>
                <a:latin typeface="+mn-lt"/>
              </a:rPr>
              <a:t>:</a:t>
            </a:r>
          </a:p>
          <a:p>
            <a:pPr fontAlgn="auto">
              <a:spcBef>
                <a:spcPts val="0"/>
              </a:spcBef>
              <a:spcAft>
                <a:spcPts val="0"/>
              </a:spcAft>
              <a:buFont typeface="Arial" pitchFamily="34" charset="0"/>
              <a:buNone/>
              <a:defRPr/>
            </a:pPr>
            <a:r>
              <a:rPr lang="en-US" altLang="zh-CN" sz="1800" dirty="0" smtClean="0">
                <a:solidFill>
                  <a:schemeClr val="bg1"/>
                </a:solidFill>
                <a:latin typeface="+mn-lt"/>
              </a:rPr>
              <a:t>John Cross</a:t>
            </a:r>
            <a:r>
              <a:rPr lang="en-US" sz="1800" dirty="0">
                <a:solidFill>
                  <a:schemeClr val="bg1"/>
                </a:solidFill>
                <a:latin typeface="+mn-lt"/>
                <a:cs typeface="+mn-cs"/>
              </a:rPr>
              <a:t>, </a:t>
            </a:r>
            <a:r>
              <a:rPr lang="en-US" sz="1800" dirty="0" smtClean="0">
                <a:solidFill>
                  <a:schemeClr val="bg1"/>
                </a:solidFill>
                <a:latin typeface="+mn-lt"/>
                <a:cs typeface="+mn-cs"/>
              </a:rPr>
              <a:t>PE, LEED AP</a:t>
            </a:r>
            <a:endParaRPr lang="en-US" sz="1800" dirty="0">
              <a:solidFill>
                <a:schemeClr val="bg1"/>
              </a:solidFill>
              <a:latin typeface="+mn-lt"/>
              <a:cs typeface="+mn-cs"/>
            </a:endParaRPr>
          </a:p>
          <a:p>
            <a:pPr fontAlgn="auto">
              <a:spcBef>
                <a:spcPts val="0"/>
              </a:spcBef>
              <a:spcAft>
                <a:spcPts val="0"/>
              </a:spcAft>
              <a:buFont typeface="Arial" pitchFamily="34" charset="0"/>
              <a:buNone/>
              <a:defRPr/>
            </a:pPr>
            <a:r>
              <a:rPr lang="en-US" sz="1800" dirty="0">
                <a:solidFill>
                  <a:schemeClr val="bg1"/>
                </a:solidFill>
                <a:latin typeface="+mn-lt"/>
                <a:cs typeface="+mn-cs"/>
              </a:rPr>
              <a:t>Vice President</a:t>
            </a:r>
          </a:p>
          <a:p>
            <a:pPr eaLnBrk="1" fontAlgn="auto" hangingPunct="1">
              <a:spcBef>
                <a:spcPts val="0"/>
              </a:spcBef>
              <a:spcAft>
                <a:spcPts val="0"/>
              </a:spcAft>
              <a:buFontTx/>
              <a:buNone/>
              <a:defRPr/>
            </a:pPr>
            <a:r>
              <a:rPr lang="en-US" altLang="zh-CN" sz="1800" dirty="0" smtClean="0">
                <a:solidFill>
                  <a:schemeClr val="bg1"/>
                </a:solidFill>
                <a:latin typeface="+mn-lt"/>
              </a:rPr>
              <a:t>American Institute of Steel Construction</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a:solidFill>
                  <a:schemeClr val="bg1"/>
                </a:solidFill>
                <a:latin typeface="+mn-lt"/>
              </a:rPr>
              <a:t>Tim Mrozowski, A.I.A. </a:t>
            </a:r>
          </a:p>
          <a:p>
            <a:pPr eaLnBrk="1" fontAlgn="auto" hangingPunct="1">
              <a:spcBef>
                <a:spcPts val="0"/>
              </a:spcBef>
              <a:spcAft>
                <a:spcPts val="0"/>
              </a:spcAft>
              <a:buFontTx/>
              <a:buNone/>
              <a:defRPr/>
            </a:pPr>
            <a:r>
              <a:rPr lang="en-US" altLang="zh-CN" sz="1800" dirty="0">
                <a:solidFill>
                  <a:schemeClr val="bg1"/>
                </a:solidFill>
                <a:latin typeface="+mn-lt"/>
              </a:rPr>
              <a:t>Construction Management Program</a:t>
            </a:r>
          </a:p>
          <a:p>
            <a:pPr eaLnBrk="1" fontAlgn="auto" hangingPunct="1">
              <a:spcBef>
                <a:spcPts val="0"/>
              </a:spcBef>
              <a:spcAft>
                <a:spcPts val="0"/>
              </a:spcAft>
              <a:buFontTx/>
              <a:buNone/>
              <a:defRPr/>
            </a:pPr>
            <a:r>
              <a:rPr lang="en-US" altLang="zh-CN" sz="1800" dirty="0">
                <a:solidFill>
                  <a:schemeClr val="bg1"/>
                </a:solidFill>
                <a:latin typeface="+mn-lt"/>
              </a:rPr>
              <a:t>School of Planning Design and Construction</a:t>
            </a:r>
          </a:p>
          <a:p>
            <a:pPr eaLnBrk="1" fontAlgn="auto" hangingPunct="1">
              <a:spcBef>
                <a:spcPts val="0"/>
              </a:spcBef>
              <a:spcAft>
                <a:spcPts val="0"/>
              </a:spcAft>
              <a:buFontTx/>
              <a:buNone/>
              <a:defRPr/>
            </a:pPr>
            <a:r>
              <a:rPr lang="en-US" altLang="zh-CN" sz="1800" dirty="0">
                <a:solidFill>
                  <a:schemeClr val="bg1"/>
                </a:solidFill>
                <a:latin typeface="+mn-lt"/>
              </a:rPr>
              <a:t>Michigan State </a:t>
            </a:r>
            <a:r>
              <a:rPr lang="en-US" altLang="zh-CN" sz="1800" dirty="0" smtClean="0">
                <a:solidFill>
                  <a:schemeClr val="bg1"/>
                </a:solidFill>
                <a:latin typeface="+mn-lt"/>
              </a:rPr>
              <a:t>University</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smtClean="0">
                <a:solidFill>
                  <a:schemeClr val="bg1"/>
                </a:solidFill>
                <a:latin typeface="+mn-lt"/>
              </a:rPr>
              <a:t>Lawrence F. Kruth</a:t>
            </a:r>
            <a:r>
              <a:rPr lang="en-US" sz="1800" dirty="0">
                <a:solidFill>
                  <a:schemeClr val="bg1"/>
                </a:solidFill>
                <a:latin typeface="+mn-lt"/>
                <a:cs typeface="+mn-cs"/>
              </a:rPr>
              <a:t>, PE</a:t>
            </a:r>
            <a:br>
              <a:rPr lang="en-US" sz="1800" dirty="0">
                <a:solidFill>
                  <a:schemeClr val="bg1"/>
                </a:solidFill>
                <a:latin typeface="+mn-lt"/>
                <a:cs typeface="+mn-cs"/>
              </a:rPr>
            </a:br>
            <a:r>
              <a:rPr lang="en-US" sz="1800" dirty="0">
                <a:solidFill>
                  <a:schemeClr val="bg1"/>
                </a:solidFill>
                <a:latin typeface="+mn-lt"/>
                <a:cs typeface="+mn-cs"/>
              </a:rPr>
              <a:t>Vice President </a:t>
            </a:r>
            <a:endParaRPr lang="en-US" sz="1800" dirty="0" smtClean="0">
              <a:solidFill>
                <a:schemeClr val="bg1"/>
              </a:solidFill>
              <a:latin typeface="+mn-lt"/>
              <a:cs typeface="+mn-cs"/>
            </a:endParaRPr>
          </a:p>
          <a:p>
            <a:pPr eaLnBrk="1" fontAlgn="auto" hangingPunct="1">
              <a:spcBef>
                <a:spcPts val="0"/>
              </a:spcBef>
              <a:spcAft>
                <a:spcPts val="0"/>
              </a:spcAft>
              <a:buFontTx/>
              <a:buNone/>
              <a:defRPr/>
            </a:pPr>
            <a:r>
              <a:rPr lang="en-US" sz="1800" dirty="0" smtClean="0">
                <a:solidFill>
                  <a:schemeClr val="bg1"/>
                </a:solidFill>
                <a:latin typeface="+mn-lt"/>
                <a:cs typeface="+mn-cs"/>
              </a:rPr>
              <a:t>Douglas </a:t>
            </a:r>
            <a:r>
              <a:rPr lang="en-US" sz="1800" dirty="0">
                <a:solidFill>
                  <a:schemeClr val="bg1"/>
                </a:solidFill>
                <a:latin typeface="+mn-lt"/>
                <a:cs typeface="+mn-cs"/>
              </a:rPr>
              <a:t>Steel Fabricating Corp</a:t>
            </a:r>
            <a:r>
              <a:rPr lang="en-US" altLang="zh-CN" sz="1800" dirty="0" smtClean="0">
                <a:solidFill>
                  <a:schemeClr val="bg1"/>
                </a:solidFill>
                <a:latin typeface="+mn-lt"/>
              </a:rPr>
              <a:t> </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endParaRPr lang="en-US" altLang="zh-CN" sz="1800" dirty="0" smtClean="0">
              <a:solidFill>
                <a:schemeClr val="bg1"/>
              </a:solidFill>
              <a:latin typeface="+mn-lt"/>
            </a:endParaRP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smtClean="0">
                <a:solidFill>
                  <a:schemeClr val="bg1"/>
                </a:solidFill>
                <a:latin typeface="+mn-lt"/>
              </a:rPr>
              <a:t>March 2015</a:t>
            </a:r>
            <a:endParaRPr lang="en-US" altLang="zh-CN" sz="1800" dirty="0">
              <a:solidFill>
                <a:schemeClr val="bg1"/>
              </a:solidFill>
              <a:latin typeface="+mn-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pic>
        <p:nvPicPr>
          <p:cNvPr id="63491"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24458">
            <a:off x="695325" y="1598613"/>
            <a:ext cx="79629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TextBox 1"/>
          <p:cNvSpPr txBox="1">
            <a:spLocks noChangeArrowheads="1"/>
          </p:cNvSpPr>
          <p:nvPr/>
        </p:nvSpPr>
        <p:spPr bwMode="auto">
          <a:xfrm>
            <a:off x="371475" y="652463"/>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b="1" dirty="0">
                <a:latin typeface="+mj-lt"/>
              </a:rPr>
              <a:t>Life used to be easy!</a:t>
            </a: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0FD9EC5-F02A-4CDA-BEAD-EB80B442CC6B}" type="slidenum">
              <a:rPr lang="en-US" altLang="zh-CN" sz="1200" smtClean="0">
                <a:latin typeface="+mn-lt"/>
              </a:rPr>
              <a:pPr eaLnBrk="1" hangingPunct="1">
                <a:spcBef>
                  <a:spcPct val="0"/>
                </a:spcBef>
                <a:buFontTx/>
                <a:buNone/>
                <a:defRPr/>
              </a:pPr>
              <a:t>10</a:t>
            </a:fld>
            <a:endParaRPr lang="en-US" altLang="zh-CN" sz="1200" dirty="0" smtClean="0">
              <a:latin typeface="+mn-lt"/>
            </a:endParaRPr>
          </a:p>
        </p:txBody>
      </p:sp>
      <p:sp>
        <p:nvSpPr>
          <p:cNvPr id="7" name="Rectangle 6"/>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pic>
        <p:nvPicPr>
          <p:cNvPr id="645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5375" y="1387475"/>
            <a:ext cx="1655763" cy="2141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5272">
            <a:off x="1273175" y="1673225"/>
            <a:ext cx="165576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28605">
            <a:off x="6175375" y="4071938"/>
            <a:ext cx="1655763" cy="2141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4518" name="Picture 16"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563" y="4398963"/>
            <a:ext cx="23114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18" descr="http://www.greenbuildingsnyc.com/wp-content/themes/WP-MagTheme10-Basic/images/globe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737100"/>
            <a:ext cx="16065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TextBox 1"/>
          <p:cNvSpPr txBox="1">
            <a:spLocks noChangeArrowheads="1"/>
          </p:cNvSpPr>
          <p:nvPr/>
        </p:nvSpPr>
        <p:spPr bwMode="auto">
          <a:xfrm>
            <a:off x="519113" y="469900"/>
            <a:ext cx="604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olidFill>
                  <a:srgbClr val="003300"/>
                </a:solidFill>
                <a:latin typeface="+mj-lt"/>
              </a:rPr>
              <a:t>But the world has changed!</a:t>
            </a:r>
          </a:p>
        </p:txBody>
      </p:sp>
      <p:pic>
        <p:nvPicPr>
          <p:cNvPr id="64521" name="Picture 4" descr="http://living-future.org/sites/default/files/LBC/LBC_2_1_standa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375" y="1385888"/>
            <a:ext cx="20574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8075" y="2662238"/>
            <a:ext cx="431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E67DB54-0AD7-4387-A2DC-D8FB55389C0E}" type="slidenum">
              <a:rPr lang="en-US" altLang="zh-CN" sz="1200" smtClean="0">
                <a:latin typeface="+mn-lt"/>
              </a:rPr>
              <a:pPr eaLnBrk="1" hangingPunct="1">
                <a:spcBef>
                  <a:spcPct val="0"/>
                </a:spcBef>
                <a:buFontTx/>
                <a:buNone/>
                <a:defRPr/>
              </a:pPr>
              <a:t>11</a:t>
            </a:fld>
            <a:endParaRPr lang="en-US" altLang="zh-CN" sz="1200" dirty="0" smtClean="0">
              <a:latin typeface="+mn-lt"/>
            </a:endParaRPr>
          </a:p>
        </p:txBody>
      </p:sp>
      <p:sp>
        <p:nvSpPr>
          <p:cNvPr id="12" name="Rectangle 11"/>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4413" y="1120775"/>
            <a:ext cx="1655762"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1413" y="1131888"/>
            <a:ext cx="1655762" cy="2141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Box 1"/>
          <p:cNvSpPr txBox="1">
            <a:spLocks noChangeArrowheads="1"/>
          </p:cNvSpPr>
          <p:nvPr/>
        </p:nvSpPr>
        <p:spPr bwMode="auto">
          <a:xfrm>
            <a:off x="520700" y="587375"/>
            <a:ext cx="207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dirty="0">
                <a:latin typeface="+mn-lt"/>
                <a:cs typeface="+mn-cs"/>
              </a:rPr>
              <a:t>Rating Systems</a:t>
            </a:r>
          </a:p>
        </p:txBody>
      </p:sp>
      <p:sp>
        <p:nvSpPr>
          <p:cNvPr id="10250" name="TextBox 11"/>
          <p:cNvSpPr txBox="1">
            <a:spLocks noChangeArrowheads="1"/>
          </p:cNvSpPr>
          <p:nvPr/>
        </p:nvSpPr>
        <p:spPr bwMode="auto">
          <a:xfrm>
            <a:off x="3454400" y="587375"/>
            <a:ext cx="185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Standards</a:t>
            </a:r>
          </a:p>
        </p:txBody>
      </p:sp>
      <p:sp>
        <p:nvSpPr>
          <p:cNvPr id="10251" name="TextBox 12"/>
          <p:cNvSpPr txBox="1">
            <a:spLocks noChangeArrowheads="1"/>
          </p:cNvSpPr>
          <p:nvPr/>
        </p:nvSpPr>
        <p:spPr bwMode="auto">
          <a:xfrm>
            <a:off x="6119813" y="587375"/>
            <a:ext cx="185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Codes</a:t>
            </a:r>
          </a:p>
        </p:txBody>
      </p:sp>
      <p:sp>
        <p:nvSpPr>
          <p:cNvPr id="1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F936631-6EF4-4E8F-8AF5-E20BEFF0C776}" type="slidenum">
              <a:rPr lang="en-US" altLang="zh-CN" sz="1200" smtClean="0">
                <a:latin typeface="+mn-lt"/>
              </a:rPr>
              <a:pPr eaLnBrk="1" hangingPunct="1">
                <a:spcBef>
                  <a:spcPct val="0"/>
                </a:spcBef>
                <a:buFontTx/>
                <a:buNone/>
                <a:defRPr/>
              </a:pPr>
              <a:t>12</a:t>
            </a:fld>
            <a:endParaRPr lang="en-US" altLang="zh-CN" sz="1200" dirty="0" smtClean="0">
              <a:latin typeface="+mn-lt"/>
            </a:endParaRPr>
          </a:p>
        </p:txBody>
      </p:sp>
      <p:pic>
        <p:nvPicPr>
          <p:cNvPr id="6554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100138"/>
            <a:ext cx="1655763" cy="2139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545" name="Picture 16"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5713" y="2362200"/>
            <a:ext cx="1700212" cy="1274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5546" name="Picture 4" descr="http://living-future.org/sites/default/files/LBC/LBC_2_1_standar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7663" y="1287463"/>
            <a:ext cx="1625600" cy="1252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5547" name="Picture 18" descr="http://www.greenbuildingsnyc.com/wp-content/themes/WP-MagTheme10-Basic/images/globe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675" y="3201988"/>
            <a:ext cx="1606550" cy="1590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819399" y="4186535"/>
            <a:ext cx="5383213" cy="830997"/>
          </a:xfrm>
          <a:prstGeom prst="rect">
            <a:avLst/>
          </a:prstGeom>
          <a:noFill/>
        </p:spPr>
        <p:txBody>
          <a:bodyPr>
            <a:spAutoFit/>
            <a:scene3d>
              <a:camera prst="isometricOffAxis1Right"/>
              <a:lightRig rig="threePt" dir="t"/>
            </a:scene3d>
          </a:bodyPr>
          <a:lstStyle/>
          <a:p>
            <a:pPr algn="ctr">
              <a:defRPr/>
            </a:pPr>
            <a:r>
              <a:rPr lang="en-US" sz="4800" b="1" dirty="0">
                <a:ln w="1905"/>
                <a:solidFill>
                  <a:srgbClr val="009900"/>
                </a:solidFill>
                <a:effectLst>
                  <a:innerShdw blurRad="69850" dist="43180" dir="5400000">
                    <a:srgbClr val="000000">
                      <a:alpha val="65000"/>
                    </a:srgbClr>
                  </a:innerShdw>
                </a:effectLst>
              </a:rPr>
              <a:t>Paradigm shift!</a:t>
            </a:r>
          </a:p>
        </p:txBody>
      </p:sp>
      <p:sp>
        <p:nvSpPr>
          <p:cNvPr id="13" name="Rectangle 12"/>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Box 1"/>
          <p:cNvSpPr txBox="1">
            <a:spLocks noChangeArrowheads="1"/>
          </p:cNvSpPr>
          <p:nvPr/>
        </p:nvSpPr>
        <p:spPr bwMode="auto">
          <a:xfrm>
            <a:off x="1204913" y="76200"/>
            <a:ext cx="6445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auto" hangingPunct="1">
              <a:spcBef>
                <a:spcPct val="0"/>
              </a:spcBef>
              <a:spcAft>
                <a:spcPts val="0"/>
              </a:spcAft>
              <a:buFontTx/>
              <a:buNone/>
              <a:defRPr/>
            </a:pPr>
            <a:r>
              <a:rPr lang="en-US" altLang="en-US" sz="3600" b="1" dirty="0">
                <a:solidFill>
                  <a:srgbClr val="003300"/>
                </a:solidFill>
                <a:latin typeface="+mj-lt"/>
                <a:cs typeface="+mn-cs"/>
              </a:rPr>
              <a:t>The Relative Position of Codes, Standards and Rating Systems</a:t>
            </a:r>
          </a:p>
        </p:txBody>
      </p:sp>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F2E11F8-250F-40AB-AEA0-AE6B603D8176}" type="slidenum">
              <a:rPr lang="en-US" altLang="zh-CN" sz="1200" smtClean="0">
                <a:latin typeface="+mn-lt"/>
              </a:rPr>
              <a:pPr eaLnBrk="1" hangingPunct="1">
                <a:spcBef>
                  <a:spcPct val="0"/>
                </a:spcBef>
                <a:buFontTx/>
                <a:buNone/>
                <a:defRPr/>
              </a:pPr>
              <a:t>13</a:t>
            </a:fld>
            <a:endParaRPr lang="en-US" altLang="zh-CN" sz="1200" dirty="0" smtClean="0">
              <a:latin typeface="+mn-lt"/>
            </a:endParaRPr>
          </a:p>
        </p:txBody>
      </p:sp>
      <p:pic>
        <p:nvPicPr>
          <p:cNvPr id="66564" name="Picture 9" descr="http://blog.urbangreencouncil.org/wp-content/uploads/2012/06/LEEDv4-550x400.jpg"/>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892" t="9293" b="2338"/>
          <a:stretch/>
        </p:blipFill>
        <p:spPr bwMode="auto">
          <a:xfrm>
            <a:off x="828817" y="1524000"/>
            <a:ext cx="7197441" cy="471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12293" name="TextBox 1"/>
          <p:cNvSpPr txBox="1">
            <a:spLocks noChangeArrowheads="1"/>
          </p:cNvSpPr>
          <p:nvPr/>
        </p:nvSpPr>
        <p:spPr bwMode="auto">
          <a:xfrm>
            <a:off x="685800" y="1676400"/>
            <a:ext cx="79438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b="1" dirty="0" smtClean="0">
                <a:latin typeface="+mn-lt"/>
                <a:cs typeface="+mn-cs"/>
              </a:rPr>
              <a:t>FACT:</a:t>
            </a:r>
          </a:p>
          <a:p>
            <a:pPr algn="ctr" eaLnBrk="1" fontAlgn="auto" hangingPunct="1">
              <a:spcBef>
                <a:spcPct val="0"/>
              </a:spcBef>
              <a:spcAft>
                <a:spcPts val="0"/>
              </a:spcAft>
              <a:buFontTx/>
              <a:buNone/>
              <a:defRPr/>
            </a:pPr>
            <a:r>
              <a:rPr lang="en-US" altLang="en-US" dirty="0" smtClean="0">
                <a:latin typeface="+mn-lt"/>
                <a:cs typeface="+mn-cs"/>
              </a:rPr>
              <a:t>The </a:t>
            </a:r>
            <a:r>
              <a:rPr lang="en-US" altLang="en-US" dirty="0">
                <a:latin typeface="+mn-lt"/>
                <a:cs typeface="+mn-cs"/>
              </a:rPr>
              <a:t>optimization of a green building is a function of the designer and builder, not a rating system, standard or code.</a:t>
            </a: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BC34AEF-56D0-4F60-A18E-F16770A7735D}" type="slidenum">
              <a:rPr lang="en-US" altLang="zh-CN" sz="1200" smtClean="0">
                <a:latin typeface="+mn-lt"/>
              </a:rPr>
              <a:pPr eaLnBrk="1" hangingPunct="1">
                <a:spcBef>
                  <a:spcPct val="0"/>
                </a:spcBef>
                <a:buFontTx/>
                <a:buNone/>
                <a:defRPr/>
              </a:pPr>
              <a:t>14</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10245" name="TextBox 1"/>
          <p:cNvSpPr txBox="1">
            <a:spLocks noChangeArrowheads="1"/>
          </p:cNvSpPr>
          <p:nvPr/>
        </p:nvSpPr>
        <p:spPr bwMode="auto">
          <a:xfrm>
            <a:off x="685800" y="1371600"/>
            <a:ext cx="807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buFont typeface="Arial" charset="0"/>
              <a:buChar char="•"/>
              <a:defRPr/>
            </a:pPr>
            <a:r>
              <a:rPr lang="en-US" sz="2800" dirty="0" smtClean="0">
                <a:latin typeface="+mn-lt"/>
                <a:cs typeface="+mn-cs"/>
              </a:rPr>
              <a:t>Rating Systems</a:t>
            </a:r>
          </a:p>
          <a:p>
            <a:pPr lvl="1" eaLnBrk="1" fontAlgn="auto" hangingPunct="1">
              <a:spcBef>
                <a:spcPts val="0"/>
              </a:spcBef>
              <a:spcAft>
                <a:spcPts val="0"/>
              </a:spcAft>
              <a:buFont typeface="Arial" charset="0"/>
              <a:buChar char="•"/>
              <a:defRPr/>
            </a:pPr>
            <a:r>
              <a:rPr lang="en-US" sz="2800" dirty="0" smtClean="0">
                <a:latin typeface="+mn-lt"/>
                <a:cs typeface="+mn-cs"/>
              </a:rPr>
              <a:t>LEED 2009</a:t>
            </a:r>
          </a:p>
          <a:p>
            <a:pPr lvl="1" eaLnBrk="1" fontAlgn="auto" hangingPunct="1">
              <a:spcBef>
                <a:spcPts val="0"/>
              </a:spcBef>
              <a:spcAft>
                <a:spcPts val="0"/>
              </a:spcAft>
              <a:buFont typeface="Arial" charset="0"/>
              <a:buChar char="•"/>
              <a:defRPr/>
            </a:pPr>
            <a:r>
              <a:rPr lang="en-US" sz="2800" dirty="0">
                <a:latin typeface="+mn-lt"/>
                <a:cs typeface="+mn-cs"/>
              </a:rPr>
              <a:t>LEED </a:t>
            </a:r>
            <a:r>
              <a:rPr lang="en-US" sz="2800" dirty="0" smtClean="0">
                <a:latin typeface="+mn-lt"/>
                <a:cs typeface="+mn-cs"/>
              </a:rPr>
              <a:t>V4</a:t>
            </a:r>
          </a:p>
          <a:p>
            <a:pPr lvl="1" eaLnBrk="1" fontAlgn="auto" hangingPunct="1">
              <a:spcBef>
                <a:spcPts val="0"/>
              </a:spcBef>
              <a:spcAft>
                <a:spcPts val="0"/>
              </a:spcAft>
              <a:buFont typeface="Arial" charset="0"/>
              <a:buChar char="•"/>
              <a:defRPr/>
            </a:pPr>
            <a:r>
              <a:rPr lang="en-US" sz="2800" dirty="0" smtClean="0">
                <a:latin typeface="+mn-lt"/>
                <a:cs typeface="+mn-cs"/>
              </a:rPr>
              <a:t>Green Globes</a:t>
            </a:r>
          </a:p>
          <a:p>
            <a:pPr lvl="1" eaLnBrk="1" fontAlgn="auto" hangingPunct="1">
              <a:spcBef>
                <a:spcPts val="0"/>
              </a:spcBef>
              <a:spcAft>
                <a:spcPts val="0"/>
              </a:spcAft>
              <a:buFont typeface="Arial" charset="0"/>
              <a:buChar char="•"/>
              <a:defRPr/>
            </a:pPr>
            <a:r>
              <a:rPr lang="en-US" sz="2800" dirty="0" smtClean="0">
                <a:latin typeface="+mn-lt"/>
                <a:cs typeface="+mn-cs"/>
              </a:rPr>
              <a:t>Living Building Challenge</a:t>
            </a:r>
          </a:p>
          <a:p>
            <a:pPr eaLnBrk="1" fontAlgn="auto" hangingPunct="1">
              <a:spcBef>
                <a:spcPts val="0"/>
              </a:spcBef>
              <a:spcAft>
                <a:spcPts val="0"/>
              </a:spcAft>
              <a:buFont typeface="Arial" charset="0"/>
              <a:buChar char="•"/>
              <a:defRPr/>
            </a:pPr>
            <a:r>
              <a:rPr lang="en-US" sz="2800" dirty="0" smtClean="0">
                <a:latin typeface="+mn-lt"/>
                <a:cs typeface="+mn-cs"/>
              </a:rPr>
              <a:t>Standards</a:t>
            </a:r>
            <a:endParaRPr lang="en-US" sz="2800" dirty="0">
              <a:latin typeface="+mn-lt"/>
              <a:cs typeface="+mn-cs"/>
            </a:endParaRPr>
          </a:p>
          <a:p>
            <a:pPr lvl="1" eaLnBrk="1" fontAlgn="auto" hangingPunct="1">
              <a:spcBef>
                <a:spcPts val="0"/>
              </a:spcBef>
              <a:spcAft>
                <a:spcPts val="0"/>
              </a:spcAft>
              <a:buFont typeface="Arial" charset="0"/>
              <a:buChar char="•"/>
              <a:defRPr/>
            </a:pPr>
            <a:r>
              <a:rPr lang="en-US" sz="2800" dirty="0" smtClean="0">
                <a:latin typeface="+mn-lt"/>
                <a:cs typeface="+mn-cs"/>
              </a:rPr>
              <a:t>ASHRAE 189.1-2011/2014</a:t>
            </a:r>
          </a:p>
          <a:p>
            <a:pPr eaLnBrk="1" fontAlgn="auto" hangingPunct="1">
              <a:spcBef>
                <a:spcPts val="0"/>
              </a:spcBef>
              <a:spcAft>
                <a:spcPts val="0"/>
              </a:spcAft>
              <a:buFont typeface="Arial" charset="0"/>
              <a:buChar char="•"/>
              <a:defRPr/>
            </a:pPr>
            <a:r>
              <a:rPr lang="en-US" sz="2800" dirty="0" smtClean="0">
                <a:latin typeface="+mn-lt"/>
                <a:cs typeface="+mn-cs"/>
              </a:rPr>
              <a:t>Codes</a:t>
            </a:r>
          </a:p>
          <a:p>
            <a:pPr lvl="1" eaLnBrk="1" fontAlgn="auto" hangingPunct="1">
              <a:spcBef>
                <a:spcPts val="0"/>
              </a:spcBef>
              <a:spcAft>
                <a:spcPts val="0"/>
              </a:spcAft>
              <a:buFont typeface="Arial" charset="0"/>
              <a:buChar char="•"/>
              <a:defRPr/>
            </a:pPr>
            <a:r>
              <a:rPr lang="en-US" sz="2800" dirty="0" smtClean="0">
                <a:latin typeface="+mn-lt"/>
                <a:cs typeface="+mn-cs"/>
              </a:rPr>
              <a:t>IgCC</a:t>
            </a:r>
          </a:p>
          <a:p>
            <a:pPr eaLnBrk="1" fontAlgn="auto" hangingPunct="1">
              <a:spcBef>
                <a:spcPts val="0"/>
              </a:spcBef>
              <a:spcAft>
                <a:spcPts val="0"/>
              </a:spcAft>
              <a:buFont typeface="Arial" charset="0"/>
              <a:buChar char="•"/>
              <a:defRPr/>
            </a:pPr>
            <a:r>
              <a:rPr lang="en-US" sz="2800" dirty="0" smtClean="0">
                <a:latin typeface="+mn-lt"/>
                <a:cs typeface="+mn-cs"/>
              </a:rPr>
              <a:t>The Impact on Material Production &amp; Selection</a:t>
            </a:r>
          </a:p>
          <a:p>
            <a:pPr eaLnBrk="1" fontAlgn="auto" hangingPunct="1">
              <a:spcBef>
                <a:spcPts val="0"/>
              </a:spcBef>
              <a:spcAft>
                <a:spcPts val="0"/>
              </a:spcAft>
              <a:buFont typeface="Arial" charset="0"/>
              <a:buChar char="•"/>
              <a:defRPr/>
            </a:pPr>
            <a:r>
              <a:rPr lang="en-US" sz="2800" dirty="0" smtClean="0">
                <a:latin typeface="+mn-lt"/>
                <a:cs typeface="+mn-cs"/>
              </a:rPr>
              <a:t>Available Documentation</a:t>
            </a:r>
          </a:p>
        </p:txBody>
      </p:sp>
      <p:sp>
        <p:nvSpPr>
          <p:cNvPr id="13318" name="TextBox 1"/>
          <p:cNvSpPr txBox="1">
            <a:spLocks noChangeArrowheads="1"/>
          </p:cNvSpPr>
          <p:nvPr/>
        </p:nvSpPr>
        <p:spPr bwMode="auto">
          <a:xfrm>
            <a:off x="1470025" y="655638"/>
            <a:ext cx="487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3600" b="1" dirty="0">
                <a:solidFill>
                  <a:srgbClr val="003300"/>
                </a:solidFill>
                <a:latin typeface="+mj-lt"/>
                <a:cs typeface="+mn-cs"/>
              </a:rPr>
              <a:t>In this presentation….</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5F7A7681-AC97-40DB-87A1-43E5878CA05E}" type="slidenum">
              <a:rPr lang="en-US" altLang="zh-CN" sz="1200" smtClean="0">
                <a:latin typeface="+mn-lt"/>
              </a:rPr>
              <a:pPr eaLnBrk="1" hangingPunct="1">
                <a:spcBef>
                  <a:spcPct val="0"/>
                </a:spcBef>
                <a:buFontTx/>
                <a:buNone/>
                <a:defRPr/>
              </a:pPr>
              <a:t>15</a:t>
            </a:fld>
            <a:endParaRPr lang="en-US" altLang="zh-CN" sz="1200" dirty="0" smtClean="0">
              <a:latin typeface="+mn-lt"/>
            </a:endParaRPr>
          </a:p>
        </p:txBody>
      </p:sp>
      <p:sp>
        <p:nvSpPr>
          <p:cNvPr id="6" name="Rectangle 5"/>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2895600"/>
            <a:ext cx="1058862"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675" y="5005388"/>
            <a:ext cx="1041400" cy="1347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7" name="TextBox 1"/>
          <p:cNvSpPr txBox="1">
            <a:spLocks noChangeArrowheads="1"/>
          </p:cNvSpPr>
          <p:nvPr/>
        </p:nvSpPr>
        <p:spPr bwMode="auto">
          <a:xfrm>
            <a:off x="122238" y="393700"/>
            <a:ext cx="2692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800" b="1" dirty="0">
                <a:latin typeface="+mn-lt"/>
                <a:cs typeface="+mn-cs"/>
              </a:rPr>
              <a:t>Rating Systems</a:t>
            </a:r>
          </a:p>
        </p:txBody>
      </p:sp>
      <p:sp>
        <p:nvSpPr>
          <p:cNvPr id="15368" name="TextBox 11"/>
          <p:cNvSpPr txBox="1">
            <a:spLocks noChangeArrowheads="1"/>
          </p:cNvSpPr>
          <p:nvPr/>
        </p:nvSpPr>
        <p:spPr bwMode="auto">
          <a:xfrm>
            <a:off x="523875" y="2451100"/>
            <a:ext cx="1754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800" b="1" dirty="0">
                <a:latin typeface="+mn-lt"/>
                <a:cs typeface="+mn-cs"/>
              </a:rPr>
              <a:t>Standards</a:t>
            </a:r>
          </a:p>
        </p:txBody>
      </p:sp>
      <p:sp>
        <p:nvSpPr>
          <p:cNvPr id="15369" name="TextBox 12"/>
          <p:cNvSpPr txBox="1">
            <a:spLocks noChangeArrowheads="1"/>
          </p:cNvSpPr>
          <p:nvPr/>
        </p:nvSpPr>
        <p:spPr bwMode="auto">
          <a:xfrm>
            <a:off x="769938" y="4583113"/>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800" b="1" dirty="0">
                <a:latin typeface="+mn-lt"/>
                <a:cs typeface="+mn-cs"/>
              </a:rPr>
              <a:t>Codes</a:t>
            </a:r>
          </a:p>
        </p:txBody>
      </p:sp>
      <p:sp>
        <p:nvSpPr>
          <p:cNvPr id="15370" name="TextBox 3"/>
          <p:cNvSpPr txBox="1">
            <a:spLocks noChangeArrowheads="1"/>
          </p:cNvSpPr>
          <p:nvPr/>
        </p:nvSpPr>
        <p:spPr bwMode="auto">
          <a:xfrm>
            <a:off x="2743200" y="654050"/>
            <a:ext cx="62484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dirty="0">
                <a:latin typeface="+mn-lt"/>
                <a:cs typeface="+mn-cs"/>
              </a:rPr>
              <a:t>Voluntary by project owner</a:t>
            </a:r>
          </a:p>
          <a:p>
            <a:pPr eaLnBrk="1" fontAlgn="auto" hangingPunct="1">
              <a:spcBef>
                <a:spcPct val="0"/>
              </a:spcBef>
              <a:spcAft>
                <a:spcPts val="0"/>
              </a:spcAft>
              <a:buFontTx/>
              <a:buNone/>
              <a:defRPr/>
            </a:pPr>
            <a:r>
              <a:rPr lang="en-US" altLang="en-US" sz="2400" dirty="0">
                <a:latin typeface="+mn-lt"/>
                <a:cs typeface="+mn-cs"/>
              </a:rPr>
              <a:t>Incentivizes Performance</a:t>
            </a:r>
          </a:p>
          <a:p>
            <a:pPr eaLnBrk="1" fontAlgn="auto" hangingPunct="1">
              <a:spcBef>
                <a:spcPct val="0"/>
              </a:spcBef>
              <a:spcAft>
                <a:spcPts val="0"/>
              </a:spcAft>
              <a:buFontTx/>
              <a:buNone/>
              <a:defRPr/>
            </a:pPr>
            <a:r>
              <a:rPr lang="en-US" altLang="en-US" sz="2400" dirty="0">
                <a:latin typeface="+mn-lt"/>
                <a:cs typeface="+mn-cs"/>
              </a:rPr>
              <a:t>Tiered structure</a:t>
            </a:r>
          </a:p>
          <a:p>
            <a:pPr eaLnBrk="1" fontAlgn="auto" hangingPunct="1">
              <a:spcBef>
                <a:spcPct val="0"/>
              </a:spcBef>
              <a:spcAft>
                <a:spcPts val="0"/>
              </a:spcAft>
              <a:buFontTx/>
              <a:buNone/>
              <a:defRPr/>
            </a:pPr>
            <a:r>
              <a:rPr lang="en-US" altLang="en-US" sz="2400" dirty="0">
                <a:latin typeface="+mn-lt"/>
                <a:cs typeface="+mn-cs"/>
              </a:rPr>
              <a:t>Does not have to be consensus based</a:t>
            </a: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r>
              <a:rPr lang="en-US" altLang="en-US" sz="2400" dirty="0">
                <a:latin typeface="+mn-lt"/>
                <a:cs typeface="+mn-cs"/>
              </a:rPr>
              <a:t>Implemented contractually or jurisdictionally</a:t>
            </a:r>
          </a:p>
          <a:p>
            <a:pPr eaLnBrk="1" fontAlgn="auto" hangingPunct="1">
              <a:spcBef>
                <a:spcPct val="0"/>
              </a:spcBef>
              <a:spcAft>
                <a:spcPts val="0"/>
              </a:spcAft>
              <a:buFontTx/>
              <a:buNone/>
              <a:defRPr/>
            </a:pPr>
            <a:r>
              <a:rPr lang="en-US" altLang="en-US" sz="2400" dirty="0">
                <a:latin typeface="+mn-lt"/>
                <a:cs typeface="+mn-cs"/>
              </a:rPr>
              <a:t>“Industry” based requirements</a:t>
            </a:r>
          </a:p>
          <a:p>
            <a:pPr eaLnBrk="1" fontAlgn="auto" hangingPunct="1">
              <a:spcBef>
                <a:spcPct val="0"/>
              </a:spcBef>
              <a:spcAft>
                <a:spcPts val="0"/>
              </a:spcAft>
              <a:buFontTx/>
              <a:buNone/>
              <a:defRPr/>
            </a:pPr>
            <a:r>
              <a:rPr lang="en-US" altLang="en-US" sz="2400" dirty="0">
                <a:latin typeface="+mn-lt"/>
                <a:cs typeface="+mn-cs"/>
              </a:rPr>
              <a:t>Compliance based on mandated provisions</a:t>
            </a:r>
          </a:p>
          <a:p>
            <a:pPr eaLnBrk="1" fontAlgn="auto" hangingPunct="1">
              <a:spcBef>
                <a:spcPct val="0"/>
              </a:spcBef>
              <a:spcAft>
                <a:spcPts val="0"/>
              </a:spcAft>
              <a:buFontTx/>
              <a:buNone/>
              <a:defRPr/>
            </a:pPr>
            <a:r>
              <a:rPr lang="en-US" altLang="en-US" sz="2400" dirty="0">
                <a:latin typeface="+mn-lt"/>
                <a:cs typeface="+mn-cs"/>
              </a:rPr>
              <a:t>Prescriptive or Performance options</a:t>
            </a:r>
          </a:p>
          <a:p>
            <a:pPr eaLnBrk="1" fontAlgn="auto" hangingPunct="1">
              <a:spcBef>
                <a:spcPct val="0"/>
              </a:spcBef>
              <a:spcAft>
                <a:spcPts val="0"/>
              </a:spcAft>
              <a:buFontTx/>
              <a:buNone/>
              <a:defRPr/>
            </a:pPr>
            <a:r>
              <a:rPr lang="en-US" altLang="en-US" sz="2400" dirty="0">
                <a:latin typeface="+mn-lt"/>
                <a:cs typeface="+mn-cs"/>
              </a:rPr>
              <a:t>ANSI Consensus Process</a:t>
            </a: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r>
              <a:rPr lang="en-US" altLang="en-US" sz="2400" dirty="0">
                <a:latin typeface="+mn-lt"/>
                <a:cs typeface="+mn-cs"/>
              </a:rPr>
              <a:t>Adopted into law by Jurisdiction</a:t>
            </a:r>
          </a:p>
          <a:p>
            <a:pPr eaLnBrk="1" fontAlgn="auto" hangingPunct="1">
              <a:spcBef>
                <a:spcPct val="0"/>
              </a:spcBef>
              <a:spcAft>
                <a:spcPts val="0"/>
              </a:spcAft>
              <a:buFontTx/>
              <a:buNone/>
              <a:defRPr/>
            </a:pPr>
            <a:r>
              <a:rPr lang="en-US" altLang="en-US" sz="2400" dirty="0">
                <a:latin typeface="+mn-lt"/>
                <a:cs typeface="+mn-cs"/>
              </a:rPr>
              <a:t>Compliance based on mandated provisions</a:t>
            </a:r>
          </a:p>
          <a:p>
            <a:pPr eaLnBrk="1" fontAlgn="auto" hangingPunct="1">
              <a:spcBef>
                <a:spcPct val="0"/>
              </a:spcBef>
              <a:spcAft>
                <a:spcPts val="0"/>
              </a:spcAft>
              <a:buFontTx/>
              <a:buNone/>
              <a:defRPr/>
            </a:pPr>
            <a:r>
              <a:rPr lang="en-US" altLang="en-US" sz="2400" dirty="0">
                <a:latin typeface="+mn-lt"/>
                <a:cs typeface="+mn-cs"/>
              </a:rPr>
              <a:t>Prescriptive or Performance based</a:t>
            </a:r>
          </a:p>
          <a:p>
            <a:pPr eaLnBrk="1" fontAlgn="auto" hangingPunct="1">
              <a:spcBef>
                <a:spcPct val="0"/>
              </a:spcBef>
              <a:spcAft>
                <a:spcPts val="0"/>
              </a:spcAft>
              <a:buFontTx/>
              <a:buNone/>
              <a:defRPr/>
            </a:pPr>
            <a:r>
              <a:rPr lang="en-US" altLang="en-US" sz="2400" dirty="0">
                <a:latin typeface="+mn-lt"/>
                <a:cs typeface="+mn-cs"/>
              </a:rPr>
              <a:t>Input into Model Code development</a:t>
            </a:r>
          </a:p>
          <a:p>
            <a:pPr eaLnBrk="1" fontAlgn="auto" hangingPunct="1">
              <a:spcBef>
                <a:spcPct val="0"/>
              </a:spcBef>
              <a:spcAft>
                <a:spcPts val="0"/>
              </a:spcAft>
              <a:buFontTx/>
              <a:buNone/>
              <a:defRPr/>
            </a:pPr>
            <a:r>
              <a:rPr lang="en-US" altLang="en-US" sz="2400" dirty="0">
                <a:latin typeface="+mn-lt"/>
                <a:cs typeface="+mn-cs"/>
              </a:rPr>
              <a:t>Can be modified at jurisdictional level</a:t>
            </a:r>
          </a:p>
          <a:p>
            <a:pPr eaLnBrk="1" fontAlgn="auto" hangingPunct="1">
              <a:spcBef>
                <a:spcPct val="0"/>
              </a:spcBef>
              <a:spcAft>
                <a:spcPts val="0"/>
              </a:spcAft>
              <a:buFontTx/>
              <a:buNone/>
              <a:defRPr/>
            </a:pPr>
            <a:endParaRPr lang="en-US" altLang="en-US" sz="1800" dirty="0">
              <a:latin typeface="Arial" pitchFamily="34" charset="0"/>
              <a:cs typeface="+mn-cs"/>
            </a:endParaRPr>
          </a:p>
        </p:txBody>
      </p:sp>
      <p:pic>
        <p:nvPicPr>
          <p:cNvPr id="69640" name="Picture 16" descr="http://www.scup.org/asset/65041/LEEDv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875" y="931863"/>
            <a:ext cx="1666875" cy="1249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DE6BF79-12AB-412F-B59B-A038D0EFE398}" type="slidenum">
              <a:rPr lang="en-US" altLang="zh-CN" sz="1200" smtClean="0">
                <a:latin typeface="+mn-lt"/>
              </a:rPr>
              <a:pPr eaLnBrk="1" hangingPunct="1">
                <a:spcBef>
                  <a:spcPct val="0"/>
                </a:spcBef>
                <a:buFontTx/>
                <a:buNone/>
                <a:defRPr/>
              </a:pPr>
              <a:t>16</a:t>
            </a:fld>
            <a:endParaRPr lang="en-US" altLang="zh-CN" sz="1200" dirty="0" smtClean="0">
              <a:latin typeface="+mn-lt"/>
            </a:endParaRPr>
          </a:p>
        </p:txBody>
      </p:sp>
      <p:sp>
        <p:nvSpPr>
          <p:cNvPr id="11" name="Rectangle 10"/>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8" y="1354138"/>
            <a:ext cx="1092200" cy="1411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Box 1"/>
          <p:cNvSpPr txBox="1">
            <a:spLocks noChangeArrowheads="1"/>
          </p:cNvSpPr>
          <p:nvPr/>
        </p:nvSpPr>
        <p:spPr bwMode="auto">
          <a:xfrm>
            <a:off x="674688" y="747713"/>
            <a:ext cx="286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800" b="1" dirty="0">
                <a:latin typeface="+mn-lt"/>
                <a:cs typeface="+mn-cs"/>
              </a:rPr>
              <a:t>Rating Systems</a:t>
            </a:r>
          </a:p>
        </p:txBody>
      </p:sp>
      <p:sp>
        <p:nvSpPr>
          <p:cNvPr id="4" name="TextBox 3"/>
          <p:cNvSpPr txBox="1"/>
          <p:nvPr/>
        </p:nvSpPr>
        <p:spPr>
          <a:xfrm>
            <a:off x="4052888" y="119063"/>
            <a:ext cx="4430712" cy="6524625"/>
          </a:xfrm>
          <a:prstGeom prst="rect">
            <a:avLst/>
          </a:prstGeom>
          <a:noFill/>
        </p:spPr>
        <p:txBody>
          <a:bodyPr>
            <a:spAutoFit/>
          </a:bodyPr>
          <a:lstStyle/>
          <a:p>
            <a:pPr fontAlgn="auto">
              <a:spcBef>
                <a:spcPts val="0"/>
              </a:spcBef>
              <a:spcAft>
                <a:spcPts val="0"/>
              </a:spcAft>
              <a:defRPr/>
            </a:pPr>
            <a:r>
              <a:rPr lang="en-US" sz="2000" dirty="0">
                <a:latin typeface="+mn-lt"/>
                <a:cs typeface="+mn-cs"/>
              </a:rPr>
              <a:t>1993	USGBC founded</a:t>
            </a:r>
          </a:p>
          <a:p>
            <a:pPr fontAlgn="auto">
              <a:spcBef>
                <a:spcPts val="0"/>
              </a:spcBef>
              <a:spcAft>
                <a:spcPts val="0"/>
              </a:spcAft>
              <a:defRPr/>
            </a:pPr>
            <a:r>
              <a:rPr lang="en-US" sz="2000" dirty="0">
                <a:latin typeface="+mn-lt"/>
                <a:cs typeface="+mn-cs"/>
              </a:rPr>
              <a:t>1998	LEED V1.0 Pilot Program</a:t>
            </a:r>
          </a:p>
          <a:p>
            <a:pPr fontAlgn="auto">
              <a:spcBef>
                <a:spcPts val="0"/>
              </a:spcBef>
              <a:spcAft>
                <a:spcPts val="0"/>
              </a:spcAft>
              <a:defRPr/>
            </a:pPr>
            <a:r>
              <a:rPr lang="en-US" sz="2000" dirty="0">
                <a:latin typeface="+mn-lt"/>
                <a:cs typeface="+mn-cs"/>
              </a:rPr>
              <a:t>2000	LEED V2.0</a:t>
            </a:r>
          </a:p>
          <a:p>
            <a:pPr fontAlgn="auto">
              <a:spcBef>
                <a:spcPts val="0"/>
              </a:spcBef>
              <a:spcAft>
                <a:spcPts val="0"/>
              </a:spcAft>
              <a:defRPr/>
            </a:pPr>
            <a:r>
              <a:rPr lang="en-US" sz="2000" dirty="0">
                <a:latin typeface="+mn-lt"/>
                <a:cs typeface="+mn-cs"/>
              </a:rPr>
              <a:t>2005	LEED V2.2</a:t>
            </a:r>
          </a:p>
          <a:p>
            <a:pPr fontAlgn="auto">
              <a:spcBef>
                <a:spcPts val="0"/>
              </a:spcBef>
              <a:spcAft>
                <a:spcPts val="0"/>
              </a:spcAft>
              <a:defRPr/>
            </a:pPr>
            <a:r>
              <a:rPr lang="en-US" sz="2000" dirty="0">
                <a:latin typeface="+mn-lt"/>
                <a:cs typeface="+mn-cs"/>
              </a:rPr>
              <a:t>2009	LEED 2009 (V3.0)</a:t>
            </a:r>
          </a:p>
          <a:p>
            <a:pPr fontAlgn="auto">
              <a:spcBef>
                <a:spcPts val="0"/>
              </a:spcBef>
              <a:spcAft>
                <a:spcPts val="0"/>
              </a:spcAft>
              <a:defRPr/>
            </a:pPr>
            <a:r>
              <a:rPr lang="en-US" sz="2000" dirty="0">
                <a:latin typeface="+mn-lt"/>
                <a:cs typeface="+mn-cs"/>
              </a:rPr>
              <a:t>2013	LEED V4</a:t>
            </a: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latin typeface="+mn-lt"/>
                <a:cs typeface="+mn-cs"/>
              </a:rPr>
              <a:t>Multiple Categories:</a:t>
            </a:r>
          </a:p>
          <a:p>
            <a:pPr marL="285750" indent="-285750" fontAlgn="auto">
              <a:spcBef>
                <a:spcPts val="0"/>
              </a:spcBef>
              <a:spcAft>
                <a:spcPts val="0"/>
              </a:spcAft>
              <a:buFont typeface="Arial" pitchFamily="34" charset="0"/>
              <a:buChar char="•"/>
              <a:defRPr/>
            </a:pPr>
            <a:r>
              <a:rPr lang="en-US" sz="2000" dirty="0">
                <a:solidFill>
                  <a:srgbClr val="FF0000"/>
                </a:solidFill>
                <a:latin typeface="+mn-lt"/>
                <a:cs typeface="+mn-cs"/>
              </a:rPr>
              <a:t>Building Design &amp; Construction</a:t>
            </a:r>
          </a:p>
          <a:p>
            <a:pPr marL="285750" indent="-285750" fontAlgn="auto">
              <a:spcBef>
                <a:spcPts val="0"/>
              </a:spcBef>
              <a:spcAft>
                <a:spcPts val="0"/>
              </a:spcAft>
              <a:buFont typeface="Arial" pitchFamily="34" charset="0"/>
              <a:buChar char="•"/>
              <a:defRPr/>
            </a:pPr>
            <a:r>
              <a:rPr lang="en-US" sz="2000" dirty="0">
                <a:latin typeface="+mn-lt"/>
                <a:cs typeface="+mn-cs"/>
              </a:rPr>
              <a:t>Interior Design &amp; Construction</a:t>
            </a:r>
          </a:p>
          <a:p>
            <a:pPr marL="285750" indent="-285750" fontAlgn="auto">
              <a:spcBef>
                <a:spcPts val="0"/>
              </a:spcBef>
              <a:spcAft>
                <a:spcPts val="0"/>
              </a:spcAft>
              <a:buFont typeface="Arial" pitchFamily="34" charset="0"/>
              <a:buChar char="•"/>
              <a:defRPr/>
            </a:pPr>
            <a:r>
              <a:rPr lang="en-US" sz="2000" dirty="0">
                <a:latin typeface="+mn-lt"/>
                <a:cs typeface="+mn-cs"/>
              </a:rPr>
              <a:t>Operations &amp; Maintenance</a:t>
            </a:r>
          </a:p>
          <a:p>
            <a:pPr marL="285750" indent="-285750" fontAlgn="auto">
              <a:spcBef>
                <a:spcPts val="0"/>
              </a:spcBef>
              <a:spcAft>
                <a:spcPts val="0"/>
              </a:spcAft>
              <a:buFont typeface="Arial" pitchFamily="34" charset="0"/>
              <a:buChar char="•"/>
              <a:defRPr/>
            </a:pPr>
            <a:r>
              <a:rPr lang="en-US" sz="2000" dirty="0">
                <a:latin typeface="+mn-lt"/>
                <a:cs typeface="+mn-cs"/>
              </a:rPr>
              <a:t>Neighborhood Development</a:t>
            </a:r>
          </a:p>
          <a:p>
            <a:pPr marL="285750" indent="-285750" fontAlgn="auto">
              <a:spcBef>
                <a:spcPts val="0"/>
              </a:spcBef>
              <a:spcAft>
                <a:spcPts val="0"/>
              </a:spcAft>
              <a:buFont typeface="Arial" pitchFamily="34" charset="0"/>
              <a:buChar char="•"/>
              <a:defRPr/>
            </a:pPr>
            <a:r>
              <a:rPr lang="en-US" sz="2000" dirty="0">
                <a:latin typeface="+mn-lt"/>
                <a:cs typeface="+mn-cs"/>
              </a:rPr>
              <a:t>Home Design &amp; Construction</a:t>
            </a: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latin typeface="+mn-lt"/>
                <a:cs typeface="+mn-cs"/>
              </a:rPr>
              <a:t>5 Major Divisions</a:t>
            </a:r>
          </a:p>
          <a:p>
            <a:pPr marL="285750" indent="-285750" fontAlgn="auto">
              <a:spcBef>
                <a:spcPts val="0"/>
              </a:spcBef>
              <a:spcAft>
                <a:spcPts val="0"/>
              </a:spcAft>
              <a:buFont typeface="Arial" pitchFamily="34" charset="0"/>
              <a:buChar char="•"/>
              <a:defRPr/>
            </a:pPr>
            <a:r>
              <a:rPr lang="en-US" sz="2000" dirty="0">
                <a:latin typeface="+mn-lt"/>
                <a:cs typeface="+mn-cs"/>
              </a:rPr>
              <a:t>Sustainable Sites</a:t>
            </a:r>
          </a:p>
          <a:p>
            <a:pPr marL="285750" indent="-285750" fontAlgn="auto">
              <a:spcBef>
                <a:spcPts val="0"/>
              </a:spcBef>
              <a:spcAft>
                <a:spcPts val="0"/>
              </a:spcAft>
              <a:buFont typeface="Arial" pitchFamily="34" charset="0"/>
              <a:buChar char="•"/>
              <a:defRPr/>
            </a:pPr>
            <a:r>
              <a:rPr lang="en-US" sz="2000" dirty="0">
                <a:latin typeface="+mn-lt"/>
                <a:cs typeface="+mn-cs"/>
              </a:rPr>
              <a:t>Water Efficiency</a:t>
            </a:r>
          </a:p>
          <a:p>
            <a:pPr marL="285750" indent="-285750" fontAlgn="auto">
              <a:spcBef>
                <a:spcPts val="0"/>
              </a:spcBef>
              <a:spcAft>
                <a:spcPts val="0"/>
              </a:spcAft>
              <a:buFont typeface="Arial" pitchFamily="34" charset="0"/>
              <a:buChar char="•"/>
              <a:defRPr/>
            </a:pPr>
            <a:r>
              <a:rPr lang="en-US" sz="2000" dirty="0">
                <a:latin typeface="+mn-lt"/>
                <a:cs typeface="+mn-cs"/>
              </a:rPr>
              <a:t>Energy &amp; Atmosphere</a:t>
            </a:r>
          </a:p>
          <a:p>
            <a:pPr marL="285750" indent="-285750" fontAlgn="auto">
              <a:spcBef>
                <a:spcPts val="0"/>
              </a:spcBef>
              <a:spcAft>
                <a:spcPts val="0"/>
              </a:spcAft>
              <a:buFont typeface="Arial" pitchFamily="34" charset="0"/>
              <a:buChar char="•"/>
              <a:defRPr/>
            </a:pPr>
            <a:r>
              <a:rPr lang="en-US" sz="2000" dirty="0">
                <a:solidFill>
                  <a:srgbClr val="FF0000"/>
                </a:solidFill>
                <a:latin typeface="+mn-lt"/>
                <a:cs typeface="+mn-cs"/>
              </a:rPr>
              <a:t>Materials &amp; Resources</a:t>
            </a:r>
          </a:p>
          <a:p>
            <a:pPr marL="285750" indent="-285750" fontAlgn="auto">
              <a:spcBef>
                <a:spcPts val="0"/>
              </a:spcBef>
              <a:spcAft>
                <a:spcPts val="0"/>
              </a:spcAft>
              <a:buFont typeface="Arial" pitchFamily="34" charset="0"/>
              <a:buChar char="•"/>
              <a:defRPr/>
            </a:pPr>
            <a:r>
              <a:rPr lang="en-US" sz="2000" dirty="0">
                <a:latin typeface="+mn-lt"/>
                <a:cs typeface="+mn-cs"/>
              </a:rPr>
              <a:t>Indoor Environmental Quality</a:t>
            </a:r>
          </a:p>
          <a:p>
            <a:pPr fontAlgn="auto">
              <a:spcBef>
                <a:spcPts val="0"/>
              </a:spcBef>
              <a:spcAft>
                <a:spcPts val="0"/>
              </a:spcAft>
              <a:defRPr/>
            </a:pPr>
            <a:endParaRPr lang="en-US" dirty="0">
              <a:latin typeface="Arial" charset="0"/>
              <a:cs typeface="+mn-cs"/>
            </a:endParaRPr>
          </a:p>
        </p:txBody>
      </p:sp>
      <p:sp>
        <p:nvSpPr>
          <p:cNvPr id="16392" name="TextBox 2"/>
          <p:cNvSpPr txBox="1">
            <a:spLocks noChangeArrowheads="1"/>
          </p:cNvSpPr>
          <p:nvPr/>
        </p:nvSpPr>
        <p:spPr bwMode="auto">
          <a:xfrm>
            <a:off x="469900" y="3719513"/>
            <a:ext cx="33385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Point Based Certification</a:t>
            </a:r>
          </a:p>
          <a:p>
            <a:pPr algn="ctr" eaLnBrk="1" fontAlgn="auto" hangingPunct="1">
              <a:spcBef>
                <a:spcPct val="0"/>
              </a:spcBef>
              <a:spcAft>
                <a:spcPts val="0"/>
              </a:spcAft>
              <a:buFontTx/>
              <a:buNone/>
              <a:defRPr/>
            </a:pPr>
            <a:r>
              <a:rPr lang="en-US" altLang="en-US" sz="2400" b="1" dirty="0">
                <a:latin typeface="+mn-lt"/>
                <a:cs typeface="+mn-cs"/>
              </a:rPr>
              <a:t>(2009)</a:t>
            </a:r>
          </a:p>
          <a:p>
            <a:pPr algn="ctr" eaLnBrk="1" fontAlgn="auto" hangingPunct="1">
              <a:spcBef>
                <a:spcPct val="0"/>
              </a:spcBef>
              <a:spcAft>
                <a:spcPts val="0"/>
              </a:spcAft>
              <a:buFontTx/>
              <a:buNone/>
              <a:defRPr/>
            </a:pPr>
            <a:endParaRPr lang="en-US" altLang="en-US" sz="2400" b="1" dirty="0">
              <a:latin typeface="+mn-lt"/>
              <a:cs typeface="+mn-cs"/>
            </a:endParaRPr>
          </a:p>
          <a:p>
            <a:pPr eaLnBrk="1" fontAlgn="auto" hangingPunct="1">
              <a:spcBef>
                <a:spcPct val="0"/>
              </a:spcBef>
              <a:spcAft>
                <a:spcPts val="0"/>
              </a:spcAft>
              <a:buFontTx/>
              <a:buNone/>
              <a:defRPr/>
            </a:pPr>
            <a:r>
              <a:rPr lang="en-US" altLang="en-US" sz="2400" dirty="0">
                <a:latin typeface="+mn-lt"/>
                <a:cs typeface="+mn-cs"/>
              </a:rPr>
              <a:t>Platinum	80+</a:t>
            </a:r>
          </a:p>
          <a:p>
            <a:pPr eaLnBrk="1" fontAlgn="auto" hangingPunct="1">
              <a:spcBef>
                <a:spcPct val="0"/>
              </a:spcBef>
              <a:spcAft>
                <a:spcPts val="0"/>
              </a:spcAft>
              <a:buFontTx/>
              <a:buNone/>
              <a:defRPr/>
            </a:pPr>
            <a:r>
              <a:rPr lang="en-US" altLang="en-US" sz="2400" dirty="0">
                <a:latin typeface="+mn-lt"/>
                <a:cs typeface="+mn-cs"/>
              </a:rPr>
              <a:t>Gold		60-79</a:t>
            </a:r>
          </a:p>
          <a:p>
            <a:pPr eaLnBrk="1" fontAlgn="auto" hangingPunct="1">
              <a:spcBef>
                <a:spcPct val="0"/>
              </a:spcBef>
              <a:spcAft>
                <a:spcPts val="0"/>
              </a:spcAft>
              <a:buFontTx/>
              <a:buNone/>
              <a:defRPr/>
            </a:pPr>
            <a:r>
              <a:rPr lang="en-US" altLang="en-US" sz="2400" dirty="0">
                <a:latin typeface="+mn-lt"/>
                <a:cs typeface="+mn-cs"/>
              </a:rPr>
              <a:t>Silver		50-59</a:t>
            </a:r>
          </a:p>
          <a:p>
            <a:pPr eaLnBrk="1" fontAlgn="auto" hangingPunct="1">
              <a:spcBef>
                <a:spcPct val="0"/>
              </a:spcBef>
              <a:spcAft>
                <a:spcPts val="0"/>
              </a:spcAft>
              <a:buFontTx/>
              <a:buNone/>
              <a:defRPr/>
            </a:pPr>
            <a:r>
              <a:rPr lang="en-US" altLang="en-US" sz="2400" dirty="0">
                <a:latin typeface="+mn-lt"/>
                <a:cs typeface="+mn-cs"/>
              </a:rPr>
              <a:t>Certified	40-49</a:t>
            </a:r>
          </a:p>
        </p:txBody>
      </p:sp>
      <p:sp>
        <p:nvSpPr>
          <p:cNvPr id="16393" name="TextBox 1"/>
          <p:cNvSpPr txBox="1">
            <a:spLocks noChangeArrowheads="1"/>
          </p:cNvSpPr>
          <p:nvPr/>
        </p:nvSpPr>
        <p:spPr bwMode="auto">
          <a:xfrm>
            <a:off x="1071563" y="2833688"/>
            <a:ext cx="2079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800" b="1" dirty="0">
                <a:latin typeface="+mn-lt"/>
                <a:cs typeface="+mn-cs"/>
              </a:rPr>
              <a:t>LEED</a:t>
            </a:r>
          </a:p>
        </p:txBody>
      </p:sp>
      <p:pic>
        <p:nvPicPr>
          <p:cNvPr id="70663" name="Picture 16" descr="http://www.scup.org/asset/65041/LEEDv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6613" y="1539875"/>
            <a:ext cx="138430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65745695-D28B-48EC-AB8E-DC703FC99CC0}" type="slidenum">
              <a:rPr lang="en-US" altLang="zh-CN" sz="1200" smtClean="0">
                <a:latin typeface="+mn-lt"/>
              </a:rPr>
              <a:pPr eaLnBrk="1" hangingPunct="1">
                <a:spcBef>
                  <a:spcPct val="0"/>
                </a:spcBef>
                <a:buFontTx/>
                <a:buNone/>
                <a:defRPr/>
              </a:pPr>
              <a:t>17</a:t>
            </a:fld>
            <a:endParaRPr lang="en-US" altLang="zh-CN" sz="1200" dirty="0" smtClean="0">
              <a:latin typeface="+mn-lt"/>
            </a:endParaRPr>
          </a:p>
        </p:txBody>
      </p:sp>
      <p:sp>
        <p:nvSpPr>
          <p:cNvPr id="10" name="Rectangle 9"/>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0"/>
          <p:cNvSpPr txBox="1">
            <a:spLocks noChangeArrowheads="1"/>
          </p:cNvSpPr>
          <p:nvPr/>
        </p:nvSpPr>
        <p:spPr bwMode="auto">
          <a:xfrm>
            <a:off x="1590675" y="182563"/>
            <a:ext cx="586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b="1" dirty="0">
                <a:solidFill>
                  <a:srgbClr val="003300"/>
                </a:solidFill>
                <a:latin typeface="+mj-lt"/>
              </a:rPr>
              <a:t>LEED Versions</a:t>
            </a:r>
          </a:p>
        </p:txBody>
      </p:sp>
      <p:sp>
        <p:nvSpPr>
          <p:cNvPr id="5" name="Slide Number Placeholder 5"/>
          <p:cNvSpPr>
            <a:spLocks noGrp="1"/>
          </p:cNvSpPr>
          <p:nvPr>
            <p:ph type="sldNum" sz="quarter" idx="12"/>
          </p:nvPr>
        </p:nvSpPr>
        <p:spPr bwMode="auto">
          <a:xfrm>
            <a:off x="6781800" y="6312626"/>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8802AD7-F526-42B4-B66A-ACB6C6B5C0E8}" type="slidenum">
              <a:rPr lang="en-US" altLang="zh-CN" sz="1200" smtClean="0">
                <a:latin typeface="+mn-lt"/>
              </a:rPr>
              <a:pPr eaLnBrk="1" hangingPunct="1">
                <a:spcBef>
                  <a:spcPct val="0"/>
                </a:spcBef>
                <a:buFontTx/>
                <a:buNone/>
                <a:defRPr/>
              </a:pPr>
              <a:t>18</a:t>
            </a:fld>
            <a:endParaRPr lang="en-US" altLang="zh-CN" sz="1200" dirty="0" smtClean="0">
              <a:latin typeface="+mn-lt"/>
            </a:endParaRPr>
          </a:p>
        </p:txBody>
      </p:sp>
      <p:sp>
        <p:nvSpPr>
          <p:cNvPr id="6" name="Rectangle 5"/>
          <p:cNvSpPr/>
          <p:nvPr/>
        </p:nvSpPr>
        <p:spPr>
          <a:xfrm>
            <a:off x="8496066" y="5714999"/>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graphicFrame>
        <p:nvGraphicFramePr>
          <p:cNvPr id="7" name="Content Placeholder 3"/>
          <p:cNvGraphicFramePr>
            <a:graphicFrameLocks/>
          </p:cNvGraphicFramePr>
          <p:nvPr>
            <p:extLst>
              <p:ext uri="{D42A27DB-BD31-4B8C-83A1-F6EECF244321}">
                <p14:modId xmlns:p14="http://schemas.microsoft.com/office/powerpoint/2010/main" val="2568442"/>
              </p:ext>
            </p:extLst>
          </p:nvPr>
        </p:nvGraphicFramePr>
        <p:xfrm>
          <a:off x="152400" y="1142997"/>
          <a:ext cx="8839200" cy="5303568"/>
        </p:xfrm>
        <a:graphic>
          <a:graphicData uri="http://schemas.openxmlformats.org/drawingml/2006/table">
            <a:tbl>
              <a:tblPr firstRow="1" bandRow="1">
                <a:tableStyleId>{5C22544A-7EE6-4342-B048-85BDC9FD1C3A}</a:tableStyleId>
              </a:tblPr>
              <a:tblGrid>
                <a:gridCol w="1307021"/>
                <a:gridCol w="1960531"/>
                <a:gridCol w="1960531"/>
                <a:gridCol w="1965197"/>
                <a:gridCol w="1645920"/>
              </a:tblGrid>
              <a:tr h="762012">
                <a:tc>
                  <a:txBody>
                    <a:bodyPr/>
                    <a:lstStyle/>
                    <a:p>
                      <a:pPr algn="ctr"/>
                      <a:r>
                        <a:rPr lang="en-US" sz="2400" dirty="0" smtClean="0"/>
                        <a:t>Version</a:t>
                      </a:r>
                      <a:endParaRPr lang="en-US" sz="2400" dirty="0"/>
                    </a:p>
                  </a:txBody>
                  <a:tcPr marT="45724" marB="45724">
                    <a:solidFill>
                      <a:schemeClr val="accent2"/>
                    </a:solidFill>
                  </a:tcPr>
                </a:tc>
                <a:tc>
                  <a:txBody>
                    <a:bodyPr/>
                    <a:lstStyle/>
                    <a:p>
                      <a:pPr algn="ctr"/>
                      <a:r>
                        <a:rPr lang="en-US" sz="2400" dirty="0" smtClean="0"/>
                        <a:t>Status</a:t>
                      </a:r>
                      <a:endParaRPr lang="en-US" sz="2400" dirty="0"/>
                    </a:p>
                  </a:txBody>
                  <a:tcPr marT="45724" marB="45724">
                    <a:solidFill>
                      <a:schemeClr val="accent2"/>
                    </a:solidFill>
                  </a:tcPr>
                </a:tc>
                <a:tc>
                  <a:txBody>
                    <a:bodyPr/>
                    <a:lstStyle/>
                    <a:p>
                      <a:pPr algn="ctr"/>
                      <a:r>
                        <a:rPr lang="en-US" sz="2400" dirty="0" smtClean="0"/>
                        <a:t>Registration</a:t>
                      </a:r>
                      <a:r>
                        <a:rPr lang="en-US" sz="2400" baseline="0" dirty="0" smtClean="0"/>
                        <a:t> Opened</a:t>
                      </a:r>
                      <a:endParaRPr lang="en-US" sz="2400" dirty="0"/>
                    </a:p>
                  </a:txBody>
                  <a:tcPr marT="45724" marB="45724">
                    <a:solidFill>
                      <a:schemeClr val="accent2"/>
                    </a:solidFill>
                  </a:tcPr>
                </a:tc>
                <a:tc>
                  <a:txBody>
                    <a:bodyPr/>
                    <a:lstStyle/>
                    <a:p>
                      <a:pPr algn="ctr"/>
                      <a:r>
                        <a:rPr lang="en-US" sz="2400" dirty="0" smtClean="0"/>
                        <a:t>Registration</a:t>
                      </a:r>
                      <a:r>
                        <a:rPr lang="en-US" sz="2400" baseline="0" dirty="0" smtClean="0"/>
                        <a:t> Closed</a:t>
                      </a:r>
                      <a:endParaRPr lang="en-US" sz="2400" dirty="0"/>
                    </a:p>
                  </a:txBody>
                  <a:tcPr marT="45724" marB="45724">
                    <a:solidFill>
                      <a:schemeClr val="accent2"/>
                    </a:solidFill>
                  </a:tcPr>
                </a:tc>
                <a:tc>
                  <a:txBody>
                    <a:bodyPr/>
                    <a:lstStyle/>
                    <a:p>
                      <a:pPr algn="ctr"/>
                      <a:r>
                        <a:rPr lang="en-US" sz="2400" dirty="0" smtClean="0"/>
                        <a:t>Application</a:t>
                      </a:r>
                      <a:r>
                        <a:rPr lang="en-US" sz="2400" baseline="0" dirty="0" smtClean="0"/>
                        <a:t> Sunset Date</a:t>
                      </a:r>
                      <a:endParaRPr lang="en-US" sz="2400" dirty="0"/>
                    </a:p>
                  </a:txBody>
                  <a:tcPr marT="45724" marB="45724">
                    <a:solidFill>
                      <a:schemeClr val="accent2"/>
                    </a:solidFill>
                  </a:tcPr>
                </a:tc>
              </a:tr>
              <a:tr h="761941">
                <a:tc>
                  <a:txBody>
                    <a:bodyPr/>
                    <a:lstStyle/>
                    <a:p>
                      <a:pPr algn="ctr"/>
                      <a:r>
                        <a:rPr lang="en-US" sz="2400" b="1" dirty="0" smtClean="0"/>
                        <a:t>LEED</a:t>
                      </a:r>
                      <a:r>
                        <a:rPr lang="en-US" sz="2400" b="1" baseline="0" dirty="0" smtClean="0"/>
                        <a:t> v4</a:t>
                      </a:r>
                      <a:endParaRPr lang="en-US" sz="2400" b="1" dirty="0"/>
                    </a:p>
                  </a:txBody>
                  <a:tcPr marT="45724" marB="45724"/>
                </a:tc>
                <a:tc>
                  <a:txBody>
                    <a:bodyPr/>
                    <a:lstStyle/>
                    <a:p>
                      <a:pPr algn="ctr"/>
                      <a:r>
                        <a:rPr lang="en-US" sz="2400" dirty="0" smtClean="0"/>
                        <a:t>Registration</a:t>
                      </a:r>
                      <a:r>
                        <a:rPr lang="en-US" sz="2400" baseline="0" dirty="0" smtClean="0"/>
                        <a:t> Open</a:t>
                      </a:r>
                      <a:endParaRPr lang="en-US" sz="2400" dirty="0"/>
                    </a:p>
                  </a:txBody>
                  <a:tcPr marT="45724" marB="45724"/>
                </a:tc>
                <a:tc>
                  <a:txBody>
                    <a:bodyPr/>
                    <a:lstStyle/>
                    <a:p>
                      <a:pPr algn="ctr"/>
                      <a:r>
                        <a:rPr lang="en-US" sz="2400" baseline="0" dirty="0" smtClean="0"/>
                        <a:t>Nov 1, 2013</a:t>
                      </a:r>
                      <a:endParaRPr lang="en-US" sz="2400" dirty="0"/>
                    </a:p>
                  </a:txBody>
                  <a:tcPr marT="45724" marB="45724"/>
                </a:tc>
                <a:tc>
                  <a:txBody>
                    <a:bodyPr/>
                    <a:lstStyle/>
                    <a:p>
                      <a:pPr algn="ctr"/>
                      <a:r>
                        <a:rPr lang="en-US" sz="2400" dirty="0" smtClean="0"/>
                        <a:t>TBD</a:t>
                      </a:r>
                      <a:endParaRPr lang="en-US" sz="2400" dirty="0"/>
                    </a:p>
                  </a:txBody>
                  <a:tcPr marT="45724" marB="45724"/>
                </a:tc>
                <a:tc>
                  <a:txBody>
                    <a:bodyPr/>
                    <a:lstStyle/>
                    <a:p>
                      <a:pPr algn="ctr"/>
                      <a:r>
                        <a:rPr lang="en-US" sz="2400" dirty="0" smtClean="0"/>
                        <a:t>TBD</a:t>
                      </a:r>
                      <a:endParaRPr lang="en-US" sz="2400" dirty="0"/>
                    </a:p>
                  </a:txBody>
                  <a:tcPr marT="45724" marB="45724"/>
                </a:tc>
              </a:tr>
              <a:tr h="762012">
                <a:tc>
                  <a:txBody>
                    <a:bodyPr/>
                    <a:lstStyle/>
                    <a:p>
                      <a:pPr algn="ctr"/>
                      <a:r>
                        <a:rPr lang="en-US" sz="2400" b="1" dirty="0" smtClean="0"/>
                        <a:t>NC 2009</a:t>
                      </a:r>
                      <a:endParaRPr lang="en-US" sz="2400" b="1" dirty="0"/>
                    </a:p>
                  </a:txBody>
                  <a:tcPr marT="45724" marB="45724"/>
                </a:tc>
                <a:tc>
                  <a:txBody>
                    <a:bodyPr/>
                    <a:lstStyle/>
                    <a:p>
                      <a:pPr algn="ctr"/>
                      <a:r>
                        <a:rPr lang="en-US" sz="2400" dirty="0" smtClean="0"/>
                        <a:t>Registration Open</a:t>
                      </a:r>
                      <a:endParaRPr lang="en-US" sz="2400" dirty="0"/>
                    </a:p>
                  </a:txBody>
                  <a:tcPr marT="45724" marB="45724"/>
                </a:tc>
                <a:tc>
                  <a:txBody>
                    <a:bodyPr/>
                    <a:lstStyle/>
                    <a:p>
                      <a:pPr algn="ctr"/>
                      <a:r>
                        <a:rPr lang="en-US" sz="2400" dirty="0" smtClean="0"/>
                        <a:t>Apr 27, 2009</a:t>
                      </a:r>
                      <a:endParaRPr lang="en-US" sz="2400" dirty="0"/>
                    </a:p>
                  </a:txBody>
                  <a:tcPr marT="45724" marB="45724"/>
                </a:tc>
                <a:tc>
                  <a:txBody>
                    <a:bodyPr/>
                    <a:lstStyle/>
                    <a:p>
                      <a:pPr algn="ctr"/>
                      <a:r>
                        <a:rPr lang="en-US" sz="2400" b="0" dirty="0" smtClean="0">
                          <a:solidFill>
                            <a:schemeClr val="bg1"/>
                          </a:solidFill>
                        </a:rPr>
                        <a:t>Oct</a:t>
                      </a:r>
                      <a:r>
                        <a:rPr lang="en-US" sz="2400" b="0" baseline="0" dirty="0" smtClean="0">
                          <a:solidFill>
                            <a:schemeClr val="bg1"/>
                          </a:solidFill>
                        </a:rPr>
                        <a:t> 15</a:t>
                      </a:r>
                      <a:r>
                        <a:rPr lang="en-US" sz="2400" b="0" dirty="0" smtClean="0">
                          <a:solidFill>
                            <a:schemeClr val="bg1"/>
                          </a:solidFill>
                        </a:rPr>
                        <a:t>,</a:t>
                      </a:r>
                      <a:r>
                        <a:rPr lang="en-US" sz="2400" b="0" baseline="0" dirty="0" smtClean="0">
                          <a:solidFill>
                            <a:schemeClr val="bg1"/>
                          </a:solidFill>
                        </a:rPr>
                        <a:t> 2016</a:t>
                      </a:r>
                      <a:endParaRPr lang="en-US" sz="2400" b="0" dirty="0">
                        <a:solidFill>
                          <a:schemeClr val="bg1"/>
                        </a:solidFill>
                      </a:endParaRPr>
                    </a:p>
                  </a:txBody>
                  <a:tcPr marT="45724" marB="45724">
                    <a:solidFill>
                      <a:srgbClr val="FF0000"/>
                    </a:solidFill>
                  </a:tcPr>
                </a:tc>
                <a:tc>
                  <a:txBody>
                    <a:bodyPr/>
                    <a:lstStyle/>
                    <a:p>
                      <a:pPr algn="ctr"/>
                      <a:r>
                        <a:rPr lang="en-US" sz="2400" b="1" dirty="0" smtClean="0">
                          <a:solidFill>
                            <a:schemeClr val="bg1"/>
                          </a:solidFill>
                        </a:rPr>
                        <a:t>June</a:t>
                      </a:r>
                      <a:r>
                        <a:rPr lang="en-US" sz="2400" b="1" baseline="0" dirty="0" smtClean="0">
                          <a:solidFill>
                            <a:schemeClr val="bg1"/>
                          </a:solidFill>
                        </a:rPr>
                        <a:t> 1, 2021</a:t>
                      </a:r>
                      <a:endParaRPr lang="en-US" sz="2400" b="1" dirty="0">
                        <a:solidFill>
                          <a:schemeClr val="bg1"/>
                        </a:solidFill>
                      </a:endParaRPr>
                    </a:p>
                  </a:txBody>
                  <a:tcPr marT="45724" marB="45724">
                    <a:solidFill>
                      <a:srgbClr val="009900"/>
                    </a:solidFill>
                  </a:tcPr>
                </a:tc>
              </a:tr>
              <a:tr h="762012">
                <a:tc>
                  <a:txBody>
                    <a:bodyPr/>
                    <a:lstStyle/>
                    <a:p>
                      <a:pPr algn="ctr"/>
                      <a:r>
                        <a:rPr lang="en-US" sz="2400" b="1" dirty="0" smtClean="0"/>
                        <a:t>NC</a:t>
                      </a:r>
                      <a:r>
                        <a:rPr lang="en-US" sz="2400" b="1" baseline="0" dirty="0" smtClean="0"/>
                        <a:t> v2.2</a:t>
                      </a:r>
                      <a:endParaRPr lang="en-US" sz="2400" b="1" dirty="0"/>
                    </a:p>
                  </a:txBody>
                  <a:tcPr marT="45724" marB="45724"/>
                </a:tc>
                <a:tc>
                  <a:txBody>
                    <a:bodyPr/>
                    <a:lstStyle/>
                    <a:p>
                      <a:pPr algn="ctr"/>
                      <a:r>
                        <a:rPr lang="en-US" sz="2400" dirty="0" smtClean="0"/>
                        <a:t>Registration Closed</a:t>
                      </a:r>
                      <a:endParaRPr lang="en-US" sz="2400" dirty="0"/>
                    </a:p>
                  </a:txBody>
                  <a:tcPr marT="45724" marB="45724"/>
                </a:tc>
                <a:tc>
                  <a:txBody>
                    <a:bodyPr/>
                    <a:lstStyle/>
                    <a:p>
                      <a:pPr algn="ctr"/>
                      <a:r>
                        <a:rPr lang="en-US" sz="2400" dirty="0" smtClean="0"/>
                        <a:t>Nov</a:t>
                      </a:r>
                      <a:r>
                        <a:rPr lang="en-US" sz="2400" baseline="0" dirty="0" smtClean="0"/>
                        <a:t> 15, 2005</a:t>
                      </a:r>
                      <a:endParaRPr lang="en-US" sz="2400" dirty="0"/>
                    </a:p>
                  </a:txBody>
                  <a:tcPr marT="45724" marB="45724"/>
                </a:tc>
                <a:tc>
                  <a:txBody>
                    <a:bodyPr/>
                    <a:lstStyle/>
                    <a:p>
                      <a:pPr algn="ctr"/>
                      <a:r>
                        <a:rPr lang="en-US" sz="2400" dirty="0" smtClean="0"/>
                        <a:t>June 27,</a:t>
                      </a:r>
                      <a:r>
                        <a:rPr lang="en-US" sz="2400" baseline="0" dirty="0" smtClean="0"/>
                        <a:t> 2009</a:t>
                      </a:r>
                      <a:endParaRPr lang="en-US" sz="2400" dirty="0"/>
                    </a:p>
                  </a:txBody>
                  <a:tcPr marT="45724" marB="45724"/>
                </a:tc>
                <a:tc>
                  <a:txBody>
                    <a:bodyPr/>
                    <a:lstStyle/>
                    <a:p>
                      <a:pPr algn="ctr"/>
                      <a:r>
                        <a:rPr lang="en-US" sz="2400" dirty="0" smtClean="0">
                          <a:solidFill>
                            <a:schemeClr val="tx1"/>
                          </a:solidFill>
                        </a:rPr>
                        <a:t>June 27,</a:t>
                      </a:r>
                      <a:r>
                        <a:rPr lang="en-US" sz="2400" baseline="0" dirty="0" smtClean="0">
                          <a:solidFill>
                            <a:schemeClr val="tx1"/>
                          </a:solidFill>
                        </a:rPr>
                        <a:t> 2015</a:t>
                      </a:r>
                      <a:endParaRPr lang="en-US" sz="2400" dirty="0">
                        <a:solidFill>
                          <a:schemeClr val="tx1"/>
                        </a:solidFill>
                      </a:endParaRPr>
                    </a:p>
                  </a:txBody>
                  <a:tcPr marT="45724" marB="45724">
                    <a:noFill/>
                  </a:tcPr>
                </a:tc>
              </a:tr>
              <a:tr h="762012">
                <a:tc>
                  <a:txBody>
                    <a:bodyPr/>
                    <a:lstStyle/>
                    <a:p>
                      <a:pPr algn="ctr"/>
                      <a:r>
                        <a:rPr lang="en-US" sz="2400" b="1" dirty="0" smtClean="0"/>
                        <a:t>NC v2.1</a:t>
                      </a:r>
                      <a:endParaRPr lang="en-US" sz="2400" b="1" dirty="0"/>
                    </a:p>
                  </a:txBody>
                  <a:tcPr marT="45724" marB="45724"/>
                </a:tc>
                <a:tc>
                  <a:txBody>
                    <a:bodyPr/>
                    <a:lstStyle/>
                    <a:p>
                      <a:pPr algn="ctr"/>
                      <a:r>
                        <a:rPr lang="en-US" sz="2400" dirty="0" smtClean="0"/>
                        <a:t>Sunset Date</a:t>
                      </a:r>
                      <a:r>
                        <a:rPr lang="en-US" sz="2400" baseline="0" dirty="0" smtClean="0"/>
                        <a:t> Passed</a:t>
                      </a:r>
                      <a:endParaRPr lang="en-US" sz="2400" dirty="0"/>
                    </a:p>
                  </a:txBody>
                  <a:tcPr marT="45724" marB="45724"/>
                </a:tc>
                <a:tc>
                  <a:txBody>
                    <a:bodyPr/>
                    <a:lstStyle/>
                    <a:p>
                      <a:pPr algn="ctr"/>
                      <a:r>
                        <a:rPr lang="en-US" sz="2400" dirty="0" smtClean="0"/>
                        <a:t>Nov 13, 2002</a:t>
                      </a:r>
                      <a:endParaRPr lang="en-US" sz="2400" dirty="0"/>
                    </a:p>
                  </a:txBody>
                  <a:tcPr marT="45724" marB="45724"/>
                </a:tc>
                <a:tc>
                  <a:txBody>
                    <a:bodyPr/>
                    <a:lstStyle/>
                    <a:p>
                      <a:pPr algn="ctr"/>
                      <a:r>
                        <a:rPr lang="en-US" sz="2400" dirty="0" smtClean="0"/>
                        <a:t>Dec 31, 2005</a:t>
                      </a:r>
                      <a:endParaRPr lang="en-US" sz="2400" dirty="0"/>
                    </a:p>
                  </a:txBody>
                  <a:tcPr marT="45724" marB="45724"/>
                </a:tc>
                <a:tc>
                  <a:txBody>
                    <a:bodyPr/>
                    <a:lstStyle/>
                    <a:p>
                      <a:pPr algn="ctr"/>
                      <a:r>
                        <a:rPr lang="en-US" sz="2400" dirty="0" smtClean="0"/>
                        <a:t>Dec 15, 2011</a:t>
                      </a:r>
                      <a:endParaRPr lang="en-US" sz="2400" dirty="0"/>
                    </a:p>
                  </a:txBody>
                  <a:tcPr marT="45724" marB="45724"/>
                </a:tc>
              </a:tr>
              <a:tr h="762012">
                <a:tc>
                  <a:txBody>
                    <a:bodyPr/>
                    <a:lstStyle/>
                    <a:p>
                      <a:pPr algn="ctr"/>
                      <a:r>
                        <a:rPr lang="en-US" sz="2400" b="1" dirty="0" smtClean="0"/>
                        <a:t>NC v2.0</a:t>
                      </a:r>
                      <a:endParaRPr lang="en-US" sz="2400" b="1" dirty="0"/>
                    </a:p>
                  </a:txBody>
                  <a:tcPr marT="45724" marB="45724"/>
                </a:tc>
                <a:tc>
                  <a:txBody>
                    <a:bodyPr/>
                    <a:lstStyle/>
                    <a:p>
                      <a:pPr algn="ctr"/>
                      <a:r>
                        <a:rPr lang="en-US" sz="2400" dirty="0" smtClean="0"/>
                        <a:t>Sunset Date Passed</a:t>
                      </a:r>
                      <a:endParaRPr lang="en-US" sz="2400" dirty="0"/>
                    </a:p>
                  </a:txBody>
                  <a:tcPr marT="45724" marB="45724"/>
                </a:tc>
                <a:tc>
                  <a:txBody>
                    <a:bodyPr/>
                    <a:lstStyle/>
                    <a:p>
                      <a:pPr algn="ctr"/>
                      <a:r>
                        <a:rPr lang="en-US" sz="2400" dirty="0" smtClean="0"/>
                        <a:t>March 2000</a:t>
                      </a:r>
                      <a:endParaRPr lang="en-US" sz="2400" dirty="0"/>
                    </a:p>
                  </a:txBody>
                  <a:tcPr marT="45724" marB="45724"/>
                </a:tc>
                <a:tc>
                  <a:txBody>
                    <a:bodyPr/>
                    <a:lstStyle/>
                    <a:p>
                      <a:pPr algn="ctr"/>
                      <a:r>
                        <a:rPr lang="en-US" sz="2400" dirty="0" smtClean="0"/>
                        <a:t>Nov</a:t>
                      </a:r>
                      <a:r>
                        <a:rPr lang="en-US" sz="2400" baseline="0" dirty="0" smtClean="0"/>
                        <a:t> 13, 2002</a:t>
                      </a:r>
                      <a:endParaRPr lang="en-US" sz="2400" dirty="0"/>
                    </a:p>
                  </a:txBody>
                  <a:tcPr marT="45724" marB="45724"/>
                </a:tc>
                <a:tc>
                  <a:txBody>
                    <a:bodyPr/>
                    <a:lstStyle/>
                    <a:p>
                      <a:pPr algn="ctr"/>
                      <a:r>
                        <a:rPr lang="en-US" sz="2400" dirty="0" smtClean="0"/>
                        <a:t>Dec 31, 2009</a:t>
                      </a:r>
                      <a:endParaRPr lang="en-US" sz="2400" dirty="0"/>
                    </a:p>
                  </a:txBody>
                  <a:tcPr marT="45724" marB="45724"/>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extBox 1"/>
          <p:cNvSpPr txBox="1">
            <a:spLocks noChangeArrowheads="1"/>
          </p:cNvSpPr>
          <p:nvPr/>
        </p:nvSpPr>
        <p:spPr bwMode="auto">
          <a:xfrm>
            <a:off x="533400" y="611187"/>
            <a:ext cx="3232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b="1" dirty="0">
                <a:latin typeface="+mj-lt"/>
              </a:rPr>
              <a:t>Rating Systems</a:t>
            </a:r>
          </a:p>
        </p:txBody>
      </p:sp>
      <p:sp>
        <p:nvSpPr>
          <p:cNvPr id="72708" name="TextBox 2"/>
          <p:cNvSpPr txBox="1">
            <a:spLocks noChangeArrowheads="1"/>
          </p:cNvSpPr>
          <p:nvPr/>
        </p:nvSpPr>
        <p:spPr bwMode="auto">
          <a:xfrm>
            <a:off x="533400" y="4576297"/>
            <a:ext cx="33385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pitchFamily="34" charset="0"/>
              </a:rPr>
              <a:t>     </a:t>
            </a:r>
            <a:r>
              <a:rPr lang="en-US" altLang="en-US" sz="2400" b="1" dirty="0">
                <a:latin typeface="+mn-lt"/>
              </a:rPr>
              <a:t>Performance Based</a:t>
            </a:r>
          </a:p>
          <a:p>
            <a:pPr eaLnBrk="1" hangingPunct="1">
              <a:spcBef>
                <a:spcPct val="0"/>
              </a:spcBef>
              <a:buFontTx/>
              <a:buNone/>
            </a:pPr>
            <a:endParaRPr lang="en-US" altLang="en-US" sz="2400" b="1" dirty="0">
              <a:latin typeface="+mn-lt"/>
            </a:endParaRPr>
          </a:p>
          <a:p>
            <a:pPr eaLnBrk="1" hangingPunct="1">
              <a:spcBef>
                <a:spcPct val="0"/>
              </a:spcBef>
              <a:buFontTx/>
              <a:buNone/>
            </a:pPr>
            <a:r>
              <a:rPr lang="en-US" altLang="en-US" sz="2400" dirty="0">
                <a:latin typeface="+mn-lt"/>
              </a:rPr>
              <a:t>Certification          All</a:t>
            </a:r>
          </a:p>
          <a:p>
            <a:pPr eaLnBrk="1" hangingPunct="1">
              <a:spcBef>
                <a:spcPct val="0"/>
              </a:spcBef>
              <a:buFontTx/>
              <a:buNone/>
            </a:pPr>
            <a:r>
              <a:rPr lang="en-US" altLang="en-US" sz="2400" dirty="0">
                <a:latin typeface="+mn-lt"/>
              </a:rPr>
              <a:t>Petals                 at least </a:t>
            </a:r>
            <a:r>
              <a:rPr lang="en-US" altLang="en-US" sz="2400" dirty="0" smtClean="0">
                <a:latin typeface="+mn-lt"/>
              </a:rPr>
              <a:t>3</a:t>
            </a:r>
            <a:r>
              <a:rPr lang="en-US" altLang="en-US" sz="2400" dirty="0">
                <a:latin typeface="+mn-lt"/>
              </a:rPr>
              <a:t>		categories</a:t>
            </a:r>
          </a:p>
        </p:txBody>
      </p:sp>
      <p:sp>
        <p:nvSpPr>
          <p:cNvPr id="72709" name="TextBox 1"/>
          <p:cNvSpPr txBox="1">
            <a:spLocks noChangeArrowheads="1"/>
          </p:cNvSpPr>
          <p:nvPr/>
        </p:nvSpPr>
        <p:spPr bwMode="auto">
          <a:xfrm>
            <a:off x="533400" y="3169207"/>
            <a:ext cx="33385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latin typeface="+mn-lt"/>
              </a:rPr>
              <a:t>Living Building Challenge</a:t>
            </a:r>
          </a:p>
        </p:txBody>
      </p:sp>
      <p:pic>
        <p:nvPicPr>
          <p:cNvPr id="72710" name="Picture 4" descr="http://living-future.org/sites/default/files/LBC/LBC_2_1_stand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415" y="1452097"/>
            <a:ext cx="1866900" cy="1438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368017" y="228599"/>
            <a:ext cx="4571999" cy="6586418"/>
          </a:xfrm>
          <a:prstGeom prst="rect">
            <a:avLst/>
          </a:prstGeom>
          <a:noFill/>
        </p:spPr>
        <p:txBody>
          <a:bodyPr wrap="square">
            <a:spAutoFit/>
          </a:bodyPr>
          <a:lstStyle/>
          <a:p>
            <a:pPr>
              <a:defRPr/>
            </a:pPr>
            <a:r>
              <a:rPr lang="en-US" sz="2200" dirty="0">
                <a:latin typeface="+mn-lt"/>
                <a:cs typeface="+mn-cs"/>
              </a:rPr>
              <a:t>Intl Living Future Institute - Seattle</a:t>
            </a:r>
          </a:p>
          <a:p>
            <a:pPr>
              <a:defRPr/>
            </a:pPr>
            <a:endParaRPr lang="en-US" sz="1600" dirty="0">
              <a:latin typeface="+mn-lt"/>
              <a:cs typeface="+mn-cs"/>
            </a:endParaRPr>
          </a:p>
          <a:p>
            <a:pPr>
              <a:defRPr/>
            </a:pPr>
            <a:r>
              <a:rPr lang="en-US" sz="2200" dirty="0">
                <a:latin typeface="+mn-lt"/>
                <a:cs typeface="+mn-cs"/>
              </a:rPr>
              <a:t>-------	Initial program created by KC 	architectural firm BNIM               2006	Brought to Cascadia GBC 	(USGBC &amp; CGBC) </a:t>
            </a:r>
            <a:endParaRPr lang="en-US" sz="2200" dirty="0" smtClean="0">
              <a:latin typeface="+mn-lt"/>
              <a:cs typeface="+mn-cs"/>
            </a:endParaRPr>
          </a:p>
          <a:p>
            <a:pPr marL="457200" indent="-457200">
              <a:buFontTx/>
              <a:buAutoNum type="arabicPlain" startAt="2010"/>
              <a:defRPr/>
            </a:pPr>
            <a:r>
              <a:rPr lang="en-US" sz="2200" dirty="0" smtClean="0">
                <a:latin typeface="+mn-lt"/>
                <a:cs typeface="+mn-cs"/>
              </a:rPr>
              <a:t>     First building certified</a:t>
            </a:r>
          </a:p>
          <a:p>
            <a:pPr>
              <a:defRPr/>
            </a:pPr>
            <a:r>
              <a:rPr lang="en-US" sz="2200" dirty="0" smtClean="0">
                <a:latin typeface="+mn-lt"/>
                <a:cs typeface="+mn-cs"/>
              </a:rPr>
              <a:t>2013</a:t>
            </a:r>
            <a:r>
              <a:rPr lang="en-US" sz="2200" dirty="0">
                <a:latin typeface="+mn-lt"/>
                <a:cs typeface="+mn-cs"/>
              </a:rPr>
              <a:t>	Total of 6 buildings certified</a:t>
            </a:r>
          </a:p>
          <a:p>
            <a:pPr>
              <a:defRPr/>
            </a:pPr>
            <a:endParaRPr lang="en-US" sz="1600" dirty="0">
              <a:latin typeface="+mn-lt"/>
              <a:cs typeface="+mn-cs"/>
            </a:endParaRPr>
          </a:p>
          <a:p>
            <a:pPr>
              <a:defRPr/>
            </a:pPr>
            <a:r>
              <a:rPr lang="en-US" sz="2200" dirty="0">
                <a:latin typeface="+mn-lt"/>
                <a:cs typeface="+mn-cs"/>
              </a:rPr>
              <a:t>7 Major Performance Areas</a:t>
            </a:r>
          </a:p>
          <a:p>
            <a:pPr marL="742950" lvl="1" indent="-285750">
              <a:buFont typeface="Arial" pitchFamily="34" charset="0"/>
              <a:buChar char="•"/>
              <a:defRPr/>
            </a:pPr>
            <a:r>
              <a:rPr lang="en-US" sz="2200" dirty="0">
                <a:latin typeface="+mn-lt"/>
                <a:cs typeface="+mn-cs"/>
              </a:rPr>
              <a:t>Sites</a:t>
            </a:r>
          </a:p>
          <a:p>
            <a:pPr marL="742950" lvl="1" indent="-285750">
              <a:buFont typeface="Arial" pitchFamily="34" charset="0"/>
              <a:buChar char="•"/>
              <a:defRPr/>
            </a:pPr>
            <a:r>
              <a:rPr lang="en-US" sz="2200" dirty="0">
                <a:latin typeface="+mn-lt"/>
                <a:cs typeface="+mn-cs"/>
              </a:rPr>
              <a:t>Water</a:t>
            </a:r>
          </a:p>
          <a:p>
            <a:pPr marL="742950" lvl="1" indent="-285750">
              <a:buFont typeface="Arial" pitchFamily="34" charset="0"/>
              <a:buChar char="•"/>
              <a:defRPr/>
            </a:pPr>
            <a:r>
              <a:rPr lang="en-US" sz="2200" dirty="0">
                <a:latin typeface="+mn-lt"/>
                <a:cs typeface="+mn-cs"/>
              </a:rPr>
              <a:t>Energy</a:t>
            </a:r>
          </a:p>
          <a:p>
            <a:pPr marL="742950" lvl="1" indent="-285750">
              <a:buFont typeface="Arial" pitchFamily="34" charset="0"/>
              <a:buChar char="•"/>
              <a:defRPr/>
            </a:pPr>
            <a:r>
              <a:rPr lang="en-US" sz="2200" dirty="0">
                <a:latin typeface="+mn-lt"/>
                <a:cs typeface="+mn-cs"/>
              </a:rPr>
              <a:t>Health</a:t>
            </a:r>
          </a:p>
          <a:p>
            <a:pPr marL="742950" lvl="1" indent="-285750">
              <a:buFont typeface="Arial" pitchFamily="34" charset="0"/>
              <a:buChar char="•"/>
              <a:defRPr/>
            </a:pPr>
            <a:r>
              <a:rPr lang="en-US" sz="2200" dirty="0">
                <a:solidFill>
                  <a:srgbClr val="FF0000"/>
                </a:solidFill>
                <a:latin typeface="+mn-lt"/>
                <a:cs typeface="+mn-cs"/>
              </a:rPr>
              <a:t>Materials</a:t>
            </a:r>
          </a:p>
          <a:p>
            <a:pPr marL="742950" lvl="1" indent="-285750">
              <a:buFont typeface="Arial" pitchFamily="34" charset="0"/>
              <a:buChar char="•"/>
              <a:defRPr/>
            </a:pPr>
            <a:r>
              <a:rPr lang="en-US" sz="2200" dirty="0">
                <a:latin typeface="+mn-lt"/>
                <a:cs typeface="+mn-cs"/>
              </a:rPr>
              <a:t>Equity</a:t>
            </a:r>
          </a:p>
          <a:p>
            <a:pPr marL="742950" lvl="1" indent="-285750">
              <a:buFont typeface="Arial" pitchFamily="34" charset="0"/>
              <a:buChar char="•"/>
              <a:defRPr/>
            </a:pPr>
            <a:r>
              <a:rPr lang="en-US" sz="2200" dirty="0">
                <a:latin typeface="+mn-lt"/>
                <a:cs typeface="+mn-cs"/>
              </a:rPr>
              <a:t>Beauty</a:t>
            </a:r>
          </a:p>
          <a:p>
            <a:pPr>
              <a:defRPr/>
            </a:pPr>
            <a:endParaRPr lang="en-US" sz="1600" dirty="0">
              <a:latin typeface="+mn-lt"/>
              <a:cs typeface="+mn-cs"/>
            </a:endParaRPr>
          </a:p>
          <a:p>
            <a:pPr>
              <a:defRPr/>
            </a:pPr>
            <a:r>
              <a:rPr lang="en-US" sz="2200" dirty="0">
                <a:latin typeface="+mn-lt"/>
                <a:cs typeface="+mn-cs"/>
              </a:rPr>
              <a:t>Viewed as green </a:t>
            </a:r>
            <a:r>
              <a:rPr lang="en-US" sz="2200" dirty="0" smtClean="0">
                <a:latin typeface="+mn-lt"/>
                <a:cs typeface="+mn-cs"/>
              </a:rPr>
              <a:t>controlled </a:t>
            </a:r>
          </a:p>
          <a:p>
            <a:pPr>
              <a:defRPr/>
            </a:pPr>
            <a:r>
              <a:rPr lang="en-US" sz="2200" dirty="0" smtClean="0">
                <a:latin typeface="+mn-lt"/>
                <a:cs typeface="+mn-cs"/>
              </a:rPr>
              <a:t>“Harder</a:t>
            </a:r>
            <a:r>
              <a:rPr lang="en-US" sz="2200" dirty="0">
                <a:latin typeface="+mn-lt"/>
                <a:cs typeface="+mn-cs"/>
              </a:rPr>
              <a:t>” than LEED</a:t>
            </a:r>
          </a:p>
        </p:txBody>
      </p:sp>
      <p:sp>
        <p:nvSpPr>
          <p:cNvPr id="7" name="Rectangle 6"/>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
        <p:nvSpPr>
          <p:cNvPr id="8" name="Slide Number Placeholder 5"/>
          <p:cNvSpPr>
            <a:spLocks noGrp="1"/>
          </p:cNvSpPr>
          <p:nvPr>
            <p:ph type="sldNum" sz="quarter" idx="12"/>
          </p:nvPr>
        </p:nvSpPr>
        <p:spPr bwMode="auto">
          <a:xfrm>
            <a:off x="6781800" y="6312626"/>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8802AD7-F526-42B4-B66A-ACB6C6B5C0E8}" type="slidenum">
              <a:rPr lang="en-US" altLang="zh-CN" sz="1200" smtClean="0">
                <a:latin typeface="+mn-lt"/>
              </a:rPr>
              <a:pPr eaLnBrk="1" hangingPunct="1">
                <a:spcBef>
                  <a:spcPct val="0"/>
                </a:spcBef>
                <a:buFontTx/>
                <a:buNone/>
                <a:defRPr/>
              </a:pPr>
              <a:t>19</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249EAC63-E731-4894-89BB-43124ED8B724}" type="slidenum">
              <a:rPr lang="en-US" altLang="zh-CN" sz="1200" smtClean="0">
                <a:latin typeface="+mn-lt"/>
              </a:rPr>
              <a:pPr eaLnBrk="1" hangingPunct="1">
                <a:spcBef>
                  <a:spcPct val="0"/>
                </a:spcBef>
                <a:buFontTx/>
                <a:buNone/>
                <a:defRPr/>
              </a:pPr>
              <a:t>2</a:t>
            </a:fld>
            <a:endParaRPr lang="en-US" altLang="zh-CN" sz="1200" dirty="0" smtClean="0">
              <a:latin typeface="+mn-lt"/>
            </a:endParaRPr>
          </a:p>
        </p:txBody>
      </p:sp>
      <p:sp>
        <p:nvSpPr>
          <p:cNvPr id="4098" name="Content Placeholder 2"/>
          <p:cNvSpPr>
            <a:spLocks noGrp="1"/>
          </p:cNvSpPr>
          <p:nvPr>
            <p:ph idx="4294967295"/>
          </p:nvPr>
        </p:nvSpPr>
        <p:spPr>
          <a:xfrm>
            <a:off x="381000" y="1371600"/>
            <a:ext cx="8229600" cy="4419600"/>
          </a:xfrm>
        </p:spPr>
        <p:txBody>
          <a:bodyPr/>
          <a:lstStyle/>
          <a:p>
            <a:pPr marL="0" algn="just" eaLnBrk="1" hangingPunct="1">
              <a:lnSpc>
                <a:spcPct val="95000"/>
              </a:lnSpc>
              <a:spcBef>
                <a:spcPct val="0"/>
              </a:spcBef>
              <a:buFontTx/>
              <a:buNone/>
            </a:pPr>
            <a:r>
              <a:rPr lang="en-US" altLang="zh-CN" sz="1800" dirty="0" smtClean="0">
                <a:ea typeface="Calibri" pitchFamily="34" charset="0"/>
                <a:cs typeface="Times New Roman" pitchFamily="18" charset="0"/>
              </a:rPr>
              <a:t>The information presented in this publication has been prepared in accordance with recognized engineering principles and is for general information only. While it is believed to be accurate, this information should not be used or relied upon for any specific application without competent professional examination and verification of its accuracy, suitability, and applicability by a licensed professional engineer, designer, or architect. The publication of the material contained herein is not intended as a representation or warranty on the part of the American Institute of Steel Construction or of any other person or entity named herein, that this information is suitable for any general or particular use or of freedom from infringement of any patent or patents. Anyone making use of this information assumes all liability arising from such use.</a:t>
            </a:r>
          </a:p>
          <a:p>
            <a:pPr marL="0" algn="just" eaLnBrk="1" hangingPunct="1">
              <a:lnSpc>
                <a:spcPct val="95000"/>
              </a:lnSpc>
              <a:spcBef>
                <a:spcPct val="0"/>
              </a:spcBef>
              <a:buFontTx/>
              <a:buNone/>
            </a:pPr>
            <a:r>
              <a:rPr lang="en-US" altLang="zh-CN" sz="1800" dirty="0" smtClean="0">
                <a:ea typeface="Calibri" pitchFamily="34" charset="0"/>
                <a:cs typeface="Times New Roman" pitchFamily="18" charset="0"/>
              </a:rPr>
              <a:t> </a:t>
            </a:r>
          </a:p>
          <a:p>
            <a:pPr marL="0" algn="just" eaLnBrk="1" hangingPunct="1">
              <a:lnSpc>
                <a:spcPct val="95000"/>
              </a:lnSpc>
              <a:spcBef>
                <a:spcPct val="0"/>
              </a:spcBef>
              <a:buFontTx/>
              <a:buNone/>
            </a:pPr>
            <a:r>
              <a:rPr lang="en-US" altLang="zh-CN" sz="1800" dirty="0" smtClean="0">
                <a:ea typeface="Calibri" pitchFamily="34" charset="0"/>
                <a:cs typeface="Times New Roman" pitchFamily="18" charset="0"/>
              </a:rPr>
              <a:t>Caution must be exercised when relying upon specifications and codes developed by other bodies and incorporated by reference herein since such material may be modified or amended from time to time subsequent to the printing of this edition. The Institute bears no responsibility for such material other than to refer to it and incorporate it by reference at the time of the initial publication of this edition.</a:t>
            </a:r>
          </a:p>
          <a:p>
            <a:pPr marL="0" algn="just" eaLnBrk="1" hangingPunct="1">
              <a:lnSpc>
                <a:spcPct val="80000"/>
              </a:lnSpc>
            </a:pPr>
            <a:endParaRPr lang="en-US" altLang="zh-CN" sz="1500" dirty="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857250" y="142875"/>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73731" name="TextBox 1"/>
          <p:cNvSpPr txBox="1">
            <a:spLocks noChangeArrowheads="1"/>
          </p:cNvSpPr>
          <p:nvPr/>
        </p:nvSpPr>
        <p:spPr bwMode="auto">
          <a:xfrm>
            <a:off x="795338" y="516475"/>
            <a:ext cx="3173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b="1" dirty="0">
                <a:latin typeface="+mj-lt"/>
              </a:rPr>
              <a:t>Rating Systems</a:t>
            </a:r>
          </a:p>
        </p:txBody>
      </p:sp>
      <p:sp>
        <p:nvSpPr>
          <p:cNvPr id="4" name="TextBox 3"/>
          <p:cNvSpPr txBox="1"/>
          <p:nvPr/>
        </p:nvSpPr>
        <p:spPr>
          <a:xfrm>
            <a:off x="4601992" y="149544"/>
            <a:ext cx="4430713" cy="6586418"/>
          </a:xfrm>
          <a:prstGeom prst="rect">
            <a:avLst/>
          </a:prstGeom>
          <a:noFill/>
        </p:spPr>
        <p:txBody>
          <a:bodyPr>
            <a:spAutoFit/>
          </a:bodyPr>
          <a:lstStyle/>
          <a:p>
            <a:pPr>
              <a:defRPr/>
            </a:pPr>
            <a:r>
              <a:rPr lang="en-US" sz="2200" dirty="0">
                <a:latin typeface="+mn-lt"/>
                <a:cs typeface="+mn-cs"/>
              </a:rPr>
              <a:t>Green Building Initiative</a:t>
            </a:r>
          </a:p>
          <a:p>
            <a:pPr>
              <a:defRPr/>
            </a:pPr>
            <a:endParaRPr lang="en-US" sz="1600" dirty="0">
              <a:latin typeface="+mn-lt"/>
              <a:cs typeface="+mn-cs"/>
            </a:endParaRPr>
          </a:p>
          <a:p>
            <a:pPr marL="457200" indent="-457200">
              <a:buFontTx/>
              <a:buAutoNum type="arabicPlain" startAt="2004"/>
              <a:defRPr/>
            </a:pPr>
            <a:r>
              <a:rPr lang="en-US" sz="2200" dirty="0">
                <a:latin typeface="+mn-lt"/>
                <a:cs typeface="+mn-cs"/>
              </a:rPr>
              <a:t>    GBI acquired rights to 	Canadian Green Globes</a:t>
            </a:r>
          </a:p>
          <a:p>
            <a:pPr marL="457200" indent="-457200">
              <a:buFontTx/>
              <a:buAutoNum type="arabicPlain" startAt="2010"/>
              <a:defRPr/>
            </a:pPr>
            <a:r>
              <a:rPr lang="en-US" sz="2200" dirty="0">
                <a:latin typeface="+mn-lt"/>
                <a:cs typeface="+mn-cs"/>
              </a:rPr>
              <a:t>    Developed ANSI </a:t>
            </a:r>
            <a:r>
              <a:rPr lang="en-US" sz="2200" dirty="0" smtClean="0">
                <a:latin typeface="+mn-lt"/>
                <a:cs typeface="+mn-cs"/>
              </a:rPr>
              <a:t>consensus</a:t>
            </a:r>
            <a:r>
              <a:rPr lang="en-US" sz="2200" dirty="0">
                <a:latin typeface="+mn-lt"/>
                <a:cs typeface="+mn-cs"/>
              </a:rPr>
              <a:t>	based assessment tool</a:t>
            </a:r>
          </a:p>
          <a:p>
            <a:pPr marL="457200" indent="-457200">
              <a:buFontTx/>
              <a:buAutoNum type="arabicPlain" startAt="2013"/>
              <a:defRPr/>
            </a:pPr>
            <a:r>
              <a:rPr lang="en-US" sz="2200" dirty="0">
                <a:latin typeface="+mn-lt"/>
                <a:cs typeface="+mn-cs"/>
              </a:rPr>
              <a:t>    Accepted by GSA as 	alternative to LEED  </a:t>
            </a:r>
          </a:p>
          <a:p>
            <a:pPr>
              <a:defRPr/>
            </a:pPr>
            <a:endParaRPr lang="en-US" sz="1600" dirty="0">
              <a:latin typeface="+mn-lt"/>
              <a:cs typeface="+mn-cs"/>
            </a:endParaRPr>
          </a:p>
          <a:p>
            <a:pPr>
              <a:defRPr/>
            </a:pPr>
            <a:r>
              <a:rPr lang="en-US" sz="2200" dirty="0">
                <a:latin typeface="+mn-lt"/>
                <a:cs typeface="+mn-cs"/>
              </a:rPr>
              <a:t>8 Major Divisions</a:t>
            </a:r>
          </a:p>
          <a:p>
            <a:pPr marL="342900" indent="-342900">
              <a:buFont typeface="Arial" panose="020B0604020202020204" pitchFamily="34" charset="0"/>
              <a:buChar char="•"/>
              <a:defRPr/>
            </a:pPr>
            <a:r>
              <a:rPr lang="en-US" sz="2200" dirty="0">
                <a:latin typeface="+mn-lt"/>
                <a:cs typeface="+mn-cs"/>
              </a:rPr>
              <a:t>Project Management (50)</a:t>
            </a:r>
          </a:p>
          <a:p>
            <a:pPr marL="285750" indent="-285750">
              <a:buFont typeface="Arial" pitchFamily="34" charset="0"/>
              <a:buChar char="•"/>
              <a:defRPr/>
            </a:pPr>
            <a:r>
              <a:rPr lang="en-US" sz="2200" dirty="0">
                <a:latin typeface="+mn-lt"/>
                <a:cs typeface="+mn-cs"/>
              </a:rPr>
              <a:t>Sites (115)</a:t>
            </a:r>
          </a:p>
          <a:p>
            <a:pPr marL="285750" indent="-285750">
              <a:buFont typeface="Arial" pitchFamily="34" charset="0"/>
              <a:buChar char="•"/>
              <a:defRPr/>
            </a:pPr>
            <a:r>
              <a:rPr lang="en-US" sz="2200" dirty="0">
                <a:latin typeface="+mn-lt"/>
                <a:cs typeface="+mn-cs"/>
              </a:rPr>
              <a:t>Energy (390)</a:t>
            </a:r>
          </a:p>
          <a:p>
            <a:pPr marL="285750" indent="-285750">
              <a:buFont typeface="Arial" pitchFamily="34" charset="0"/>
              <a:buChar char="•"/>
              <a:defRPr/>
            </a:pPr>
            <a:r>
              <a:rPr lang="en-US" sz="2200" dirty="0">
                <a:latin typeface="+mn-lt"/>
                <a:cs typeface="+mn-cs"/>
              </a:rPr>
              <a:t>Water (110)</a:t>
            </a:r>
          </a:p>
          <a:p>
            <a:pPr marL="285750" indent="-285750">
              <a:buFont typeface="Arial" pitchFamily="34" charset="0"/>
              <a:buChar char="•"/>
              <a:defRPr/>
            </a:pPr>
            <a:r>
              <a:rPr lang="en-US" sz="2200" dirty="0">
                <a:solidFill>
                  <a:srgbClr val="FF0000"/>
                </a:solidFill>
                <a:latin typeface="+mn-lt"/>
                <a:cs typeface="+mn-cs"/>
              </a:rPr>
              <a:t>Materials &amp; Resources (125)</a:t>
            </a:r>
          </a:p>
          <a:p>
            <a:pPr marL="285750" indent="-285750">
              <a:buFont typeface="Arial" pitchFamily="34" charset="0"/>
              <a:buChar char="•"/>
              <a:defRPr/>
            </a:pPr>
            <a:r>
              <a:rPr lang="en-US" sz="2200" dirty="0">
                <a:latin typeface="+mn-lt"/>
                <a:cs typeface="+mn-cs"/>
              </a:rPr>
              <a:t>Emissions (50)</a:t>
            </a:r>
          </a:p>
          <a:p>
            <a:pPr marL="285750" indent="-285750">
              <a:buFont typeface="Arial" pitchFamily="34" charset="0"/>
              <a:buChar char="•"/>
              <a:defRPr/>
            </a:pPr>
            <a:r>
              <a:rPr lang="en-US" sz="2200" dirty="0">
                <a:latin typeface="+mn-lt"/>
                <a:cs typeface="+mn-cs"/>
              </a:rPr>
              <a:t>Indoor Environment (160)</a:t>
            </a:r>
          </a:p>
          <a:p>
            <a:pPr marL="285750" indent="-285750">
              <a:buFont typeface="Arial" pitchFamily="34" charset="0"/>
              <a:buChar char="•"/>
              <a:defRPr/>
            </a:pPr>
            <a:endParaRPr lang="en-US" sz="1600" dirty="0">
              <a:latin typeface="+mn-lt"/>
              <a:cs typeface="+mn-cs"/>
            </a:endParaRPr>
          </a:p>
          <a:p>
            <a:pPr>
              <a:defRPr/>
            </a:pPr>
            <a:r>
              <a:rPr lang="en-US" sz="2200" dirty="0">
                <a:latin typeface="+mn-lt"/>
                <a:cs typeface="+mn-cs"/>
              </a:rPr>
              <a:t>Viewed as industry controlled</a:t>
            </a:r>
          </a:p>
          <a:p>
            <a:pPr>
              <a:defRPr/>
            </a:pPr>
            <a:r>
              <a:rPr lang="en-US" sz="2200" dirty="0">
                <a:latin typeface="+mn-lt"/>
                <a:cs typeface="+mn-cs"/>
              </a:rPr>
              <a:t>“Easier” than LEED</a:t>
            </a:r>
          </a:p>
        </p:txBody>
      </p:sp>
      <p:sp>
        <p:nvSpPr>
          <p:cNvPr id="73733" name="TextBox 2"/>
          <p:cNvSpPr txBox="1">
            <a:spLocks noChangeArrowheads="1"/>
          </p:cNvSpPr>
          <p:nvPr/>
        </p:nvSpPr>
        <p:spPr bwMode="auto">
          <a:xfrm>
            <a:off x="713581" y="3739662"/>
            <a:ext cx="33369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a:latin typeface="+mn-lt"/>
              </a:rPr>
              <a:t>Point Based Certification</a:t>
            </a:r>
          </a:p>
          <a:p>
            <a:pPr algn="ctr" eaLnBrk="1" hangingPunct="1">
              <a:spcBef>
                <a:spcPct val="0"/>
              </a:spcBef>
              <a:buFontTx/>
              <a:buNone/>
            </a:pPr>
            <a:r>
              <a:rPr lang="en-US" altLang="en-US" sz="2000" b="1" dirty="0">
                <a:latin typeface="+mn-lt"/>
              </a:rPr>
              <a:t>1000 points</a:t>
            </a:r>
          </a:p>
          <a:p>
            <a:pPr algn="ctr" eaLnBrk="1" hangingPunct="1">
              <a:spcBef>
                <a:spcPct val="0"/>
              </a:spcBef>
              <a:buFontTx/>
              <a:buNone/>
            </a:pPr>
            <a:endParaRPr lang="en-US" altLang="en-US" sz="2000" b="1" dirty="0">
              <a:latin typeface="+mn-lt"/>
            </a:endParaRPr>
          </a:p>
          <a:p>
            <a:pPr eaLnBrk="1" hangingPunct="1">
              <a:spcBef>
                <a:spcPct val="0"/>
              </a:spcBef>
              <a:buFontTx/>
              <a:buNone/>
            </a:pPr>
            <a:r>
              <a:rPr lang="en-US" altLang="en-US" sz="2000" dirty="0">
                <a:latin typeface="+mn-lt"/>
              </a:rPr>
              <a:t>&gt;85%     	4 globes</a:t>
            </a:r>
          </a:p>
          <a:p>
            <a:pPr eaLnBrk="1" hangingPunct="1">
              <a:spcBef>
                <a:spcPct val="0"/>
              </a:spcBef>
              <a:buFontTx/>
              <a:buNone/>
            </a:pPr>
            <a:r>
              <a:rPr lang="en-US" altLang="en-US" sz="2000" dirty="0">
                <a:latin typeface="+mn-lt"/>
              </a:rPr>
              <a:t>70% to 84%     	3 globes</a:t>
            </a:r>
          </a:p>
          <a:p>
            <a:pPr eaLnBrk="1" hangingPunct="1">
              <a:spcBef>
                <a:spcPct val="0"/>
              </a:spcBef>
              <a:buFontTx/>
              <a:buNone/>
            </a:pPr>
            <a:r>
              <a:rPr lang="en-US" altLang="en-US" sz="2000" dirty="0">
                <a:latin typeface="+mn-lt"/>
              </a:rPr>
              <a:t>55% to 69%    	2 globes</a:t>
            </a:r>
          </a:p>
          <a:p>
            <a:pPr eaLnBrk="1" hangingPunct="1">
              <a:spcBef>
                <a:spcPct val="0"/>
              </a:spcBef>
              <a:buFontTx/>
              <a:buNone/>
            </a:pPr>
            <a:r>
              <a:rPr lang="en-US" altLang="en-US" sz="2000" dirty="0">
                <a:latin typeface="+mn-lt"/>
              </a:rPr>
              <a:t>35% to 54%  	1 globe</a:t>
            </a:r>
          </a:p>
        </p:txBody>
      </p:sp>
      <p:sp>
        <p:nvSpPr>
          <p:cNvPr id="73734" name="TextBox 1"/>
          <p:cNvSpPr txBox="1">
            <a:spLocks noChangeArrowheads="1"/>
          </p:cNvSpPr>
          <p:nvPr/>
        </p:nvSpPr>
        <p:spPr bwMode="auto">
          <a:xfrm>
            <a:off x="815181" y="2948039"/>
            <a:ext cx="313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latin typeface="+mn-lt"/>
              </a:rPr>
              <a:t>Green Globes</a:t>
            </a:r>
          </a:p>
        </p:txBody>
      </p:sp>
      <p:pic>
        <p:nvPicPr>
          <p:cNvPr id="73735" name="Picture 18" descr="http://www.greenbuildingsnyc.com/wp-content/themes/WP-MagTheme10-Basic/images/glob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304925"/>
            <a:ext cx="1606550" cy="1590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12"/>
          </p:nvPr>
        </p:nvSpPr>
        <p:spPr bwMode="auto">
          <a:xfrm>
            <a:off x="6781800" y="6312626"/>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8802AD7-F526-42B4-B66A-ACB6C6B5C0E8}" type="slidenum">
              <a:rPr lang="en-US" altLang="zh-CN" sz="1200" smtClean="0">
                <a:latin typeface="+mn-lt"/>
              </a:rPr>
              <a:pPr eaLnBrk="1" hangingPunct="1">
                <a:spcBef>
                  <a:spcPct val="0"/>
                </a:spcBef>
                <a:buFontTx/>
                <a:buNone/>
                <a:defRPr/>
              </a:pPr>
              <a:t>20</a:t>
            </a:fld>
            <a:endParaRPr lang="en-US" altLang="zh-CN" sz="1200" dirty="0" smtClean="0">
              <a:latin typeface="+mn-lt"/>
            </a:endParaRPr>
          </a:p>
        </p:txBody>
      </p:sp>
      <p:sp>
        <p:nvSpPr>
          <p:cNvPr id="9" name="Rectangle 8"/>
          <p:cNvSpPr/>
          <p:nvPr/>
        </p:nvSpPr>
        <p:spPr>
          <a:xfrm>
            <a:off x="8384771" y="5662809"/>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2068513"/>
            <a:ext cx="106045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Box 11"/>
          <p:cNvSpPr txBox="1">
            <a:spLocks noChangeArrowheads="1"/>
          </p:cNvSpPr>
          <p:nvPr/>
        </p:nvSpPr>
        <p:spPr bwMode="auto">
          <a:xfrm>
            <a:off x="577850" y="1511300"/>
            <a:ext cx="167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800" b="1" dirty="0">
                <a:latin typeface="+mn-lt"/>
                <a:cs typeface="+mn-cs"/>
              </a:rPr>
              <a:t>Standards</a:t>
            </a:r>
          </a:p>
        </p:txBody>
      </p:sp>
      <p:sp>
        <p:nvSpPr>
          <p:cNvPr id="4" name="TextBox 3"/>
          <p:cNvSpPr txBox="1"/>
          <p:nvPr/>
        </p:nvSpPr>
        <p:spPr>
          <a:xfrm>
            <a:off x="2563813" y="519410"/>
            <a:ext cx="5953125" cy="5847755"/>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n-US" sz="2200" dirty="0">
                <a:latin typeface="+mn-lt"/>
                <a:cs typeface="+mn-cs"/>
              </a:rPr>
              <a:t>Process driven by American Society of Heating, Refrigeration and Air-Conditioning Engineers (ASHRAE)</a:t>
            </a:r>
          </a:p>
          <a:p>
            <a:pPr marL="285750" indent="-285750" fontAlgn="auto">
              <a:spcBef>
                <a:spcPts val="0"/>
              </a:spcBef>
              <a:spcAft>
                <a:spcPts val="0"/>
              </a:spcAft>
              <a:buFont typeface="Arial" pitchFamily="34" charset="0"/>
              <a:buChar char="•"/>
              <a:defRPr/>
            </a:pPr>
            <a:r>
              <a:rPr lang="en-US" sz="2200" dirty="0">
                <a:latin typeface="+mn-lt"/>
                <a:cs typeface="+mn-cs"/>
              </a:rPr>
              <a:t>Co-sponsors are USGBC, IES &amp; ICC</a:t>
            </a:r>
          </a:p>
          <a:p>
            <a:pPr marL="285750" indent="-285750" fontAlgn="auto">
              <a:spcBef>
                <a:spcPts val="0"/>
              </a:spcBef>
              <a:spcAft>
                <a:spcPts val="0"/>
              </a:spcAft>
              <a:buFont typeface="Arial" pitchFamily="34" charset="0"/>
              <a:buChar char="•"/>
              <a:defRPr/>
            </a:pPr>
            <a:r>
              <a:rPr lang="en-US" sz="2200" dirty="0">
                <a:latin typeface="+mn-lt"/>
                <a:cs typeface="+mn-cs"/>
              </a:rPr>
              <a:t>Driven by desire to achieve energy improvement in buildings beyond Standard 90.1</a:t>
            </a:r>
          </a:p>
          <a:p>
            <a:pPr marL="285750" indent="-285750" fontAlgn="auto">
              <a:spcBef>
                <a:spcPts val="0"/>
              </a:spcBef>
              <a:spcAft>
                <a:spcPts val="0"/>
              </a:spcAft>
              <a:buFont typeface="Arial" pitchFamily="34" charset="0"/>
              <a:buChar char="•"/>
              <a:defRPr/>
            </a:pPr>
            <a:endParaRPr lang="en-US" sz="2200" dirty="0">
              <a:latin typeface="+mn-lt"/>
              <a:cs typeface="+mn-cs"/>
            </a:endParaRPr>
          </a:p>
          <a:p>
            <a:pPr>
              <a:defRPr/>
            </a:pPr>
            <a:r>
              <a:rPr lang="en-US" sz="2200" dirty="0">
                <a:latin typeface="+mn-lt"/>
              </a:rPr>
              <a:t>2006 		Balanced committee formed</a:t>
            </a:r>
          </a:p>
          <a:p>
            <a:pPr>
              <a:defRPr/>
            </a:pPr>
            <a:r>
              <a:rPr lang="en-US" sz="2200" dirty="0">
                <a:latin typeface="+mn-lt"/>
              </a:rPr>
              <a:t>12/2009	</a:t>
            </a:r>
            <a:r>
              <a:rPr lang="en-US" sz="2200" dirty="0" smtClean="0">
                <a:latin typeface="+mn-lt"/>
              </a:rPr>
              <a:t>Approved </a:t>
            </a:r>
            <a:r>
              <a:rPr lang="en-US" sz="2200" dirty="0">
                <a:latin typeface="+mn-lt"/>
              </a:rPr>
              <a:t>for publication</a:t>
            </a:r>
          </a:p>
          <a:p>
            <a:pPr>
              <a:defRPr/>
            </a:pPr>
            <a:r>
              <a:rPr lang="en-US" sz="2200" dirty="0">
                <a:latin typeface="+mn-lt"/>
              </a:rPr>
              <a:t>12/2011	</a:t>
            </a:r>
            <a:r>
              <a:rPr lang="en-US" sz="2200" dirty="0" smtClean="0">
                <a:latin typeface="+mn-lt"/>
              </a:rPr>
              <a:t>Minor </a:t>
            </a:r>
            <a:r>
              <a:rPr lang="en-US" sz="2200" dirty="0">
                <a:latin typeface="+mn-lt"/>
              </a:rPr>
              <a:t>Update</a:t>
            </a:r>
          </a:p>
          <a:p>
            <a:pPr>
              <a:defRPr/>
            </a:pPr>
            <a:r>
              <a:rPr lang="en-US" sz="2200" dirty="0">
                <a:latin typeface="+mn-lt"/>
              </a:rPr>
              <a:t>2014		Major Update</a:t>
            </a:r>
          </a:p>
          <a:p>
            <a:pPr fontAlgn="auto">
              <a:spcBef>
                <a:spcPts val="0"/>
              </a:spcBef>
              <a:spcAft>
                <a:spcPts val="0"/>
              </a:spcAft>
              <a:defRPr/>
            </a:pPr>
            <a:endParaRPr lang="en-US" sz="2200" dirty="0">
              <a:latin typeface="+mn-lt"/>
              <a:cs typeface="+mn-cs"/>
            </a:endParaRPr>
          </a:p>
          <a:p>
            <a:pPr marL="285750" indent="-285750" fontAlgn="auto">
              <a:spcBef>
                <a:spcPts val="0"/>
              </a:spcBef>
              <a:spcAft>
                <a:spcPts val="0"/>
              </a:spcAft>
              <a:buFont typeface="Arial" pitchFamily="34" charset="0"/>
              <a:buChar char="•"/>
              <a:defRPr/>
            </a:pPr>
            <a:r>
              <a:rPr lang="en-US" sz="2200" dirty="0">
                <a:latin typeface="+mn-lt"/>
                <a:cs typeface="+mn-cs"/>
              </a:rPr>
              <a:t>Written in mandatory language</a:t>
            </a:r>
          </a:p>
          <a:p>
            <a:pPr marL="285750" indent="-285750" fontAlgn="auto">
              <a:spcBef>
                <a:spcPts val="0"/>
              </a:spcBef>
              <a:spcAft>
                <a:spcPts val="0"/>
              </a:spcAft>
              <a:buFont typeface="Arial" pitchFamily="34" charset="0"/>
              <a:buChar char="•"/>
              <a:defRPr/>
            </a:pPr>
            <a:r>
              <a:rPr lang="en-US" sz="2200" dirty="0">
                <a:latin typeface="+mn-lt"/>
                <a:cs typeface="+mn-cs"/>
              </a:rPr>
              <a:t>In addition to LEED categories it addresses Construction and Plans for Operation</a:t>
            </a:r>
          </a:p>
          <a:p>
            <a:pPr marL="285750" indent="-285750" fontAlgn="auto">
              <a:spcBef>
                <a:spcPts val="0"/>
              </a:spcBef>
              <a:spcAft>
                <a:spcPts val="0"/>
              </a:spcAft>
              <a:buFont typeface="Arial" pitchFamily="34" charset="0"/>
              <a:buChar char="•"/>
              <a:defRPr/>
            </a:pPr>
            <a:r>
              <a:rPr lang="en-US" sz="2200" dirty="0">
                <a:latin typeface="+mn-lt"/>
                <a:cs typeface="+mn-cs"/>
              </a:rPr>
              <a:t>Adopted in limited jurisdictions and US DOD</a:t>
            </a:r>
          </a:p>
          <a:p>
            <a:pPr marL="285750" indent="-285750" fontAlgn="auto">
              <a:spcBef>
                <a:spcPts val="0"/>
              </a:spcBef>
              <a:spcAft>
                <a:spcPts val="0"/>
              </a:spcAft>
              <a:buFont typeface="Arial" pitchFamily="34" charset="0"/>
              <a:buChar char="•"/>
              <a:defRPr/>
            </a:pPr>
            <a:r>
              <a:rPr lang="en-US" sz="2200" dirty="0">
                <a:latin typeface="+mn-lt"/>
                <a:cs typeface="+mn-cs"/>
              </a:rPr>
              <a:t>Accepted as alternative path to IgCC</a:t>
            </a:r>
            <a:endParaRPr lang="en-US" sz="2200" dirty="0">
              <a:latin typeface="Arial" charset="0"/>
              <a:cs typeface="+mn-cs"/>
            </a:endParaRPr>
          </a:p>
        </p:txBody>
      </p:sp>
      <p:sp>
        <p:nvSpPr>
          <p:cNvPr id="18440" name="TextBox 1"/>
          <p:cNvSpPr txBox="1">
            <a:spLocks noChangeArrowheads="1"/>
          </p:cNvSpPr>
          <p:nvPr/>
        </p:nvSpPr>
        <p:spPr bwMode="auto">
          <a:xfrm>
            <a:off x="712788" y="3879850"/>
            <a:ext cx="1404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800" b="1" dirty="0">
                <a:latin typeface="+mn-lt"/>
                <a:cs typeface="+mn-cs"/>
              </a:rPr>
              <a:t>ASHRAE 189.1</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93AE843-C5C2-49A9-B10E-3ECD46B58983}" type="slidenum">
              <a:rPr lang="en-US" altLang="zh-CN" sz="1200" smtClean="0">
                <a:latin typeface="+mn-lt"/>
              </a:rPr>
              <a:pPr eaLnBrk="1" hangingPunct="1">
                <a:spcBef>
                  <a:spcPct val="0"/>
                </a:spcBef>
                <a:buFontTx/>
                <a:buNone/>
                <a:defRPr/>
              </a:pPr>
              <a:t>21</a:t>
            </a:fld>
            <a:endParaRPr lang="en-US" altLang="zh-CN" sz="1200" dirty="0" smtClean="0">
              <a:latin typeface="+mn-lt"/>
            </a:endParaRPr>
          </a:p>
        </p:txBody>
      </p:sp>
      <p:sp>
        <p:nvSpPr>
          <p:cNvPr id="8" name="Rectangle 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2082800"/>
            <a:ext cx="1041400" cy="134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Box 12"/>
          <p:cNvSpPr txBox="1">
            <a:spLocks noChangeArrowheads="1"/>
          </p:cNvSpPr>
          <p:nvPr/>
        </p:nvSpPr>
        <p:spPr bwMode="auto">
          <a:xfrm>
            <a:off x="968375" y="1135063"/>
            <a:ext cx="1608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800" b="1" dirty="0">
                <a:latin typeface="+mn-lt"/>
                <a:cs typeface="+mn-cs"/>
              </a:rPr>
              <a:t>Codes</a:t>
            </a:r>
          </a:p>
        </p:txBody>
      </p:sp>
      <p:sp>
        <p:nvSpPr>
          <p:cNvPr id="4" name="TextBox 3"/>
          <p:cNvSpPr txBox="1"/>
          <p:nvPr/>
        </p:nvSpPr>
        <p:spPr>
          <a:xfrm>
            <a:off x="3505200" y="228600"/>
            <a:ext cx="5505450" cy="6556375"/>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en-US" sz="2000" dirty="0">
                <a:latin typeface="+mn-lt"/>
                <a:cs typeface="+mn-cs"/>
              </a:rPr>
              <a:t>Driven by International Code Council</a:t>
            </a:r>
          </a:p>
          <a:p>
            <a:pPr marL="285750" indent="-285750" fontAlgn="auto">
              <a:spcBef>
                <a:spcPts val="0"/>
              </a:spcBef>
              <a:spcAft>
                <a:spcPts val="0"/>
              </a:spcAft>
              <a:buFont typeface="Arial" pitchFamily="34" charset="0"/>
              <a:buChar char="•"/>
              <a:defRPr/>
            </a:pPr>
            <a:r>
              <a:rPr lang="en-US" sz="2000" dirty="0">
                <a:latin typeface="+mn-lt"/>
                <a:cs typeface="+mn-cs"/>
              </a:rPr>
              <a:t>Partnered with USGBC, IES, ASHRAE, ASTM, AIA</a:t>
            </a:r>
          </a:p>
          <a:p>
            <a:pPr marL="285750" indent="-285750" fontAlgn="auto">
              <a:spcBef>
                <a:spcPts val="0"/>
              </a:spcBef>
              <a:spcAft>
                <a:spcPts val="0"/>
              </a:spcAft>
              <a:buFont typeface="Arial" pitchFamily="34" charset="0"/>
              <a:buChar char="•"/>
              <a:defRPr/>
            </a:pPr>
            <a:r>
              <a:rPr lang="en-US" sz="2000" dirty="0">
                <a:latin typeface="+mn-lt"/>
                <a:cs typeface="+mn-cs"/>
              </a:rPr>
              <a:t>Task groups proposed language</a:t>
            </a:r>
          </a:p>
          <a:p>
            <a:pPr marL="285750" indent="-285750" fontAlgn="auto">
              <a:spcBef>
                <a:spcPts val="0"/>
              </a:spcBef>
              <a:spcAft>
                <a:spcPts val="0"/>
              </a:spcAft>
              <a:buFont typeface="Arial" pitchFamily="34" charset="0"/>
              <a:buChar char="•"/>
              <a:defRPr/>
            </a:pPr>
            <a:r>
              <a:rPr lang="en-US" sz="2000" dirty="0">
                <a:latin typeface="+mn-lt"/>
                <a:cs typeface="+mn-cs"/>
              </a:rPr>
              <a:t>Appointment of review committees</a:t>
            </a:r>
          </a:p>
          <a:p>
            <a:pPr marL="285750" indent="-285750" fontAlgn="auto">
              <a:spcBef>
                <a:spcPts val="0"/>
              </a:spcBef>
              <a:spcAft>
                <a:spcPts val="0"/>
              </a:spcAft>
              <a:buFont typeface="Arial" pitchFamily="34" charset="0"/>
              <a:buChar char="•"/>
              <a:defRPr/>
            </a:pPr>
            <a:r>
              <a:rPr lang="en-US" sz="2000" dirty="0">
                <a:latin typeface="+mn-lt"/>
                <a:cs typeface="+mn-cs"/>
              </a:rPr>
              <a:t>Includes ASHRAE 189.1 path</a:t>
            </a: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latin typeface="+mn-lt"/>
                <a:cs typeface="+mn-cs"/>
              </a:rPr>
              <a:t>2010 &amp; 2011	Public Hearings</a:t>
            </a:r>
          </a:p>
          <a:p>
            <a:pPr fontAlgn="auto">
              <a:spcBef>
                <a:spcPts val="0"/>
              </a:spcBef>
              <a:spcAft>
                <a:spcPts val="0"/>
              </a:spcAft>
              <a:defRPr/>
            </a:pPr>
            <a:r>
              <a:rPr lang="en-US" sz="2000" dirty="0">
                <a:latin typeface="+mn-lt"/>
                <a:cs typeface="+mn-cs"/>
              </a:rPr>
              <a:t>11/2011		ICC Vote</a:t>
            </a:r>
          </a:p>
          <a:p>
            <a:pPr fontAlgn="auto">
              <a:spcBef>
                <a:spcPts val="0"/>
              </a:spcBef>
              <a:spcAft>
                <a:spcPts val="0"/>
              </a:spcAft>
              <a:defRPr/>
            </a:pPr>
            <a:r>
              <a:rPr lang="en-US" sz="2000" dirty="0">
                <a:latin typeface="+mn-lt"/>
                <a:cs typeface="+mn-cs"/>
              </a:rPr>
              <a:t>03/2012		Publication</a:t>
            </a:r>
          </a:p>
          <a:p>
            <a:pPr fontAlgn="auto">
              <a:spcBef>
                <a:spcPts val="0"/>
              </a:spcBef>
              <a:spcAft>
                <a:spcPts val="0"/>
              </a:spcAft>
              <a:defRPr/>
            </a:pPr>
            <a:r>
              <a:rPr lang="en-US" sz="2000" dirty="0">
                <a:latin typeface="+mn-lt"/>
                <a:cs typeface="+mn-cs"/>
              </a:rPr>
              <a:t>04/2014		Hearing on Changes</a:t>
            </a:r>
          </a:p>
          <a:p>
            <a:pPr fontAlgn="auto">
              <a:spcBef>
                <a:spcPts val="0"/>
              </a:spcBef>
              <a:spcAft>
                <a:spcPts val="0"/>
              </a:spcAft>
              <a:defRPr/>
            </a:pPr>
            <a:r>
              <a:rPr lang="en-US" sz="2000" dirty="0">
                <a:latin typeface="+mn-lt"/>
                <a:cs typeface="+mn-cs"/>
              </a:rPr>
              <a:t>2015		New Version</a:t>
            </a: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latin typeface="+mn-lt"/>
                <a:cs typeface="+mn-cs"/>
              </a:rPr>
              <a:t>Major Categories</a:t>
            </a:r>
          </a:p>
          <a:p>
            <a:pPr marL="285750" indent="-285750" fontAlgn="auto">
              <a:spcBef>
                <a:spcPts val="0"/>
              </a:spcBef>
              <a:spcAft>
                <a:spcPts val="0"/>
              </a:spcAft>
              <a:buFont typeface="Arial" pitchFamily="34" charset="0"/>
              <a:buChar char="•"/>
              <a:defRPr/>
            </a:pPr>
            <a:r>
              <a:rPr lang="en-US" sz="2000" dirty="0">
                <a:solidFill>
                  <a:srgbClr val="FF0000"/>
                </a:solidFill>
                <a:latin typeface="+mn-lt"/>
                <a:cs typeface="+mn-cs"/>
              </a:rPr>
              <a:t>Life Cycle Assessment</a:t>
            </a:r>
          </a:p>
          <a:p>
            <a:pPr marL="285750" indent="-285750" fontAlgn="auto">
              <a:spcBef>
                <a:spcPts val="0"/>
              </a:spcBef>
              <a:spcAft>
                <a:spcPts val="0"/>
              </a:spcAft>
              <a:buFont typeface="Arial" pitchFamily="34" charset="0"/>
              <a:buChar char="•"/>
              <a:defRPr/>
            </a:pPr>
            <a:r>
              <a:rPr lang="en-US" sz="2000" dirty="0">
                <a:latin typeface="+mn-lt"/>
                <a:cs typeface="+mn-cs"/>
              </a:rPr>
              <a:t>Site development</a:t>
            </a:r>
          </a:p>
          <a:p>
            <a:pPr marL="285750" indent="-285750" fontAlgn="auto">
              <a:spcBef>
                <a:spcPts val="0"/>
              </a:spcBef>
              <a:spcAft>
                <a:spcPts val="0"/>
              </a:spcAft>
              <a:buFont typeface="Arial" pitchFamily="34" charset="0"/>
              <a:buChar char="•"/>
              <a:defRPr/>
            </a:pPr>
            <a:r>
              <a:rPr lang="en-US" sz="2000" dirty="0">
                <a:solidFill>
                  <a:srgbClr val="FF0000"/>
                </a:solidFill>
                <a:latin typeface="+mn-lt"/>
                <a:cs typeface="+mn-cs"/>
              </a:rPr>
              <a:t>Material resource conservation</a:t>
            </a:r>
          </a:p>
          <a:p>
            <a:pPr marL="285750" indent="-285750" fontAlgn="auto">
              <a:spcBef>
                <a:spcPts val="0"/>
              </a:spcBef>
              <a:spcAft>
                <a:spcPts val="0"/>
              </a:spcAft>
              <a:buFont typeface="Arial" pitchFamily="34" charset="0"/>
              <a:buChar char="•"/>
              <a:defRPr/>
            </a:pPr>
            <a:r>
              <a:rPr lang="en-US" sz="2000" dirty="0">
                <a:latin typeface="+mn-lt"/>
                <a:cs typeface="+mn-cs"/>
              </a:rPr>
              <a:t>Energy conservation</a:t>
            </a:r>
          </a:p>
          <a:p>
            <a:pPr marL="285750" indent="-285750" fontAlgn="auto">
              <a:spcBef>
                <a:spcPts val="0"/>
              </a:spcBef>
              <a:spcAft>
                <a:spcPts val="0"/>
              </a:spcAft>
              <a:buFont typeface="Arial" pitchFamily="34" charset="0"/>
              <a:buChar char="•"/>
              <a:defRPr/>
            </a:pPr>
            <a:r>
              <a:rPr lang="en-US" sz="2000" dirty="0">
                <a:latin typeface="+mn-lt"/>
                <a:cs typeface="+mn-cs"/>
              </a:rPr>
              <a:t>Water resource conservation</a:t>
            </a:r>
          </a:p>
          <a:p>
            <a:pPr marL="285750" indent="-285750" fontAlgn="auto">
              <a:spcBef>
                <a:spcPts val="0"/>
              </a:spcBef>
              <a:spcAft>
                <a:spcPts val="0"/>
              </a:spcAft>
              <a:buFont typeface="Arial" pitchFamily="34" charset="0"/>
              <a:buChar char="•"/>
              <a:defRPr/>
            </a:pPr>
            <a:r>
              <a:rPr lang="en-US" sz="2000" dirty="0">
                <a:latin typeface="+mn-lt"/>
                <a:cs typeface="+mn-cs"/>
              </a:rPr>
              <a:t>Indoor environmental quality</a:t>
            </a:r>
          </a:p>
          <a:p>
            <a:pPr marL="285750" indent="-285750" fontAlgn="auto">
              <a:spcBef>
                <a:spcPts val="0"/>
              </a:spcBef>
              <a:spcAft>
                <a:spcPts val="0"/>
              </a:spcAft>
              <a:buFont typeface="Arial" pitchFamily="34" charset="0"/>
              <a:buChar char="•"/>
              <a:defRPr/>
            </a:pPr>
            <a:r>
              <a:rPr lang="en-US" sz="2000" dirty="0">
                <a:latin typeface="+mn-lt"/>
                <a:cs typeface="+mn-cs"/>
              </a:rPr>
              <a:t>Commissioning, operation and maintenance</a:t>
            </a:r>
          </a:p>
          <a:p>
            <a:pPr marL="285750" indent="-285750" fontAlgn="auto">
              <a:spcBef>
                <a:spcPts val="0"/>
              </a:spcBef>
              <a:spcAft>
                <a:spcPts val="0"/>
              </a:spcAft>
              <a:buFont typeface="Arial" pitchFamily="34" charset="0"/>
              <a:buChar char="•"/>
              <a:defRPr/>
            </a:pPr>
            <a:r>
              <a:rPr lang="en-US" sz="2000" dirty="0">
                <a:latin typeface="+mn-lt"/>
                <a:cs typeface="+mn-cs"/>
              </a:rPr>
              <a:t>Existing buildings</a:t>
            </a:r>
          </a:p>
        </p:txBody>
      </p:sp>
      <p:sp>
        <p:nvSpPr>
          <p:cNvPr id="19464" name="TextBox 1"/>
          <p:cNvSpPr txBox="1">
            <a:spLocks noChangeArrowheads="1"/>
          </p:cNvSpPr>
          <p:nvPr/>
        </p:nvSpPr>
        <p:spPr bwMode="auto">
          <a:xfrm>
            <a:off x="581025" y="3790950"/>
            <a:ext cx="2400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800" b="1" dirty="0">
                <a:latin typeface="+mn-lt"/>
                <a:cs typeface="+mn-cs"/>
              </a:rPr>
              <a:t>International Green Construction Code</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0EF4282-C324-4868-BEFE-406781EF78EE}" type="slidenum">
              <a:rPr lang="en-US" altLang="zh-CN" sz="1200" smtClean="0">
                <a:latin typeface="+mn-lt"/>
              </a:rPr>
              <a:pPr eaLnBrk="1" hangingPunct="1">
                <a:spcBef>
                  <a:spcPct val="0"/>
                </a:spcBef>
                <a:buFontTx/>
                <a:buNone/>
                <a:defRPr/>
              </a:pPr>
              <a:t>22</a:t>
            </a:fld>
            <a:endParaRPr lang="en-US" altLang="zh-CN" sz="1200" dirty="0" smtClean="0">
              <a:latin typeface="+mn-lt"/>
            </a:endParaRPr>
          </a:p>
        </p:txBody>
      </p:sp>
      <p:sp>
        <p:nvSpPr>
          <p:cNvPr id="8" name="Rectangle 7"/>
          <p:cNvSpPr/>
          <p:nvPr/>
        </p:nvSpPr>
        <p:spPr>
          <a:xfrm>
            <a:off x="8288491" y="5631883"/>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3902075"/>
            <a:ext cx="150812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1688" y="3902075"/>
            <a:ext cx="1447800" cy="187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7" name="TextBox 11"/>
          <p:cNvSpPr txBox="1">
            <a:spLocks noChangeArrowheads="1"/>
          </p:cNvSpPr>
          <p:nvPr/>
        </p:nvSpPr>
        <p:spPr bwMode="auto">
          <a:xfrm>
            <a:off x="1508125" y="5918200"/>
            <a:ext cx="239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800" b="1" dirty="0">
                <a:latin typeface="+mn-lt"/>
                <a:cs typeface="+mn-cs"/>
              </a:rPr>
              <a:t>ASHRAE 189.1</a:t>
            </a:r>
          </a:p>
        </p:txBody>
      </p:sp>
      <p:sp>
        <p:nvSpPr>
          <p:cNvPr id="20488" name="TextBox 12"/>
          <p:cNvSpPr txBox="1">
            <a:spLocks noChangeArrowheads="1"/>
          </p:cNvSpPr>
          <p:nvPr/>
        </p:nvSpPr>
        <p:spPr bwMode="auto">
          <a:xfrm>
            <a:off x="3910013" y="2286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b="1" dirty="0">
                <a:latin typeface="+mn-lt"/>
                <a:cs typeface="+mn-cs"/>
              </a:rPr>
              <a:t>IgCC</a:t>
            </a:r>
            <a:endParaRPr lang="en-US" altLang="en-US" sz="2000" b="1" dirty="0">
              <a:latin typeface="+mn-lt"/>
              <a:cs typeface="+mn-cs"/>
            </a:endParaRPr>
          </a:p>
        </p:txBody>
      </p:sp>
      <p:pic>
        <p:nvPicPr>
          <p:cNvPr id="7680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4438" y="898525"/>
            <a:ext cx="1447800" cy="187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90" name="TextBox 12"/>
          <p:cNvSpPr txBox="1">
            <a:spLocks noChangeArrowheads="1"/>
          </p:cNvSpPr>
          <p:nvPr/>
        </p:nvSpPr>
        <p:spPr bwMode="auto">
          <a:xfrm>
            <a:off x="5653088" y="58928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800" b="1" dirty="0">
                <a:latin typeface="+mn-lt"/>
                <a:cs typeface="+mn-cs"/>
              </a:rPr>
              <a:t>IgCC Native</a:t>
            </a:r>
          </a:p>
        </p:txBody>
      </p:sp>
      <p:cxnSp>
        <p:nvCxnSpPr>
          <p:cNvPr id="3" name="Straight Arrow Connector 2"/>
          <p:cNvCxnSpPr>
            <a:stCxn id="76806" idx="2"/>
            <a:endCxn id="76802" idx="0"/>
          </p:cNvCxnSpPr>
          <p:nvPr/>
        </p:nvCxnSpPr>
        <p:spPr>
          <a:xfrm flipH="1">
            <a:off x="2460625" y="2771775"/>
            <a:ext cx="2017713" cy="1130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6806" idx="2"/>
          </p:cNvCxnSpPr>
          <p:nvPr/>
        </p:nvCxnSpPr>
        <p:spPr>
          <a:xfrm>
            <a:off x="4478338" y="2771775"/>
            <a:ext cx="2241550" cy="11303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3" name="TextBox 5"/>
          <p:cNvSpPr txBox="1">
            <a:spLocks noChangeArrowheads="1"/>
          </p:cNvSpPr>
          <p:nvPr/>
        </p:nvSpPr>
        <p:spPr bwMode="auto">
          <a:xfrm>
            <a:off x="2909888" y="3360738"/>
            <a:ext cx="3390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b="1" dirty="0">
                <a:latin typeface="+mn-lt"/>
                <a:cs typeface="+mn-cs"/>
              </a:rPr>
              <a:t>Project Selection</a:t>
            </a:r>
          </a:p>
        </p:txBody>
      </p:sp>
      <p:sp>
        <p:nvSpPr>
          <p:cNvPr id="1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E363C35-3379-4B16-B46B-B808FAAB4DC4}" type="slidenum">
              <a:rPr lang="en-US" altLang="zh-CN" sz="1200" smtClean="0">
                <a:latin typeface="+mn-lt"/>
              </a:rPr>
              <a:pPr eaLnBrk="1" hangingPunct="1">
                <a:spcBef>
                  <a:spcPct val="0"/>
                </a:spcBef>
                <a:buFontTx/>
                <a:buNone/>
                <a:defRPr/>
              </a:pPr>
              <a:t>23</a:t>
            </a:fld>
            <a:endParaRPr lang="en-US" altLang="zh-CN" sz="1200" dirty="0" smtClean="0">
              <a:latin typeface="+mn-lt"/>
            </a:endParaRPr>
          </a:p>
        </p:txBody>
      </p:sp>
      <p:sp>
        <p:nvSpPr>
          <p:cNvPr id="13" name="Rectangle 12"/>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881" y="4420729"/>
            <a:ext cx="1508125"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9825" y="4002759"/>
            <a:ext cx="1447800" cy="187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8" name="TextBox 12"/>
          <p:cNvSpPr txBox="1">
            <a:spLocks noChangeArrowheads="1"/>
          </p:cNvSpPr>
          <p:nvPr/>
        </p:nvSpPr>
        <p:spPr bwMode="auto">
          <a:xfrm>
            <a:off x="304800" y="228600"/>
            <a:ext cx="7024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800" b="1" dirty="0" smtClean="0">
                <a:latin typeface="+mn-lt"/>
                <a:cs typeface="+mn-cs"/>
              </a:rPr>
              <a:t>Coordination of ASHRAE 189.1, </a:t>
            </a:r>
            <a:r>
              <a:rPr lang="en-US" altLang="en-US" sz="2800" b="1" dirty="0" err="1" smtClean="0">
                <a:latin typeface="+mn-lt"/>
                <a:cs typeface="+mn-cs"/>
              </a:rPr>
              <a:t>IgCC</a:t>
            </a:r>
            <a:r>
              <a:rPr lang="en-US" altLang="en-US" sz="2800" b="1" dirty="0" smtClean="0">
                <a:latin typeface="+mn-lt"/>
                <a:cs typeface="+mn-cs"/>
              </a:rPr>
              <a:t> and LEED</a:t>
            </a:r>
            <a:endParaRPr lang="en-US" altLang="en-US" sz="2800" b="1" dirty="0">
              <a:latin typeface="+mn-lt"/>
              <a:cs typeface="+mn-cs"/>
            </a:endParaRPr>
          </a:p>
        </p:txBody>
      </p:sp>
      <p:sp>
        <p:nvSpPr>
          <p:cNvPr id="20490" name="TextBox 12"/>
          <p:cNvSpPr txBox="1">
            <a:spLocks noChangeArrowheads="1"/>
          </p:cNvSpPr>
          <p:nvPr/>
        </p:nvSpPr>
        <p:spPr bwMode="auto">
          <a:xfrm>
            <a:off x="1524000" y="4207009"/>
            <a:ext cx="190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b="1" dirty="0" err="1" smtClean="0">
                <a:latin typeface="+mn-lt"/>
                <a:cs typeface="+mn-cs"/>
              </a:rPr>
              <a:t>IgCC</a:t>
            </a:r>
            <a:endParaRPr lang="en-US" altLang="en-US" b="1" dirty="0">
              <a:latin typeface="+mn-lt"/>
              <a:cs typeface="+mn-cs"/>
            </a:endParaRPr>
          </a:p>
        </p:txBody>
      </p:sp>
      <p:cxnSp>
        <p:nvCxnSpPr>
          <p:cNvPr id="3" name="Straight Arrow Connector 2"/>
          <p:cNvCxnSpPr/>
          <p:nvPr/>
        </p:nvCxnSpPr>
        <p:spPr>
          <a:xfrm flipV="1">
            <a:off x="4461763" y="2474535"/>
            <a:ext cx="0" cy="14430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3" name="TextBox 5"/>
          <p:cNvSpPr txBox="1">
            <a:spLocks noChangeArrowheads="1"/>
          </p:cNvSpPr>
          <p:nvPr/>
        </p:nvSpPr>
        <p:spPr bwMode="auto">
          <a:xfrm>
            <a:off x="781050" y="1295400"/>
            <a:ext cx="3390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b="1" dirty="0" smtClean="0">
                <a:latin typeface="+mn-lt"/>
                <a:cs typeface="+mn-cs"/>
              </a:rPr>
              <a:t>LEED V4</a:t>
            </a:r>
            <a:endParaRPr lang="en-US" altLang="en-US" b="1" dirty="0">
              <a:latin typeface="+mn-lt"/>
              <a:cs typeface="+mn-cs"/>
            </a:endParaRPr>
          </a:p>
        </p:txBody>
      </p:sp>
      <p:sp>
        <p:nvSpPr>
          <p:cNvPr id="1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E363C35-3379-4B16-B46B-B808FAAB4DC4}" type="slidenum">
              <a:rPr lang="en-US" altLang="zh-CN" sz="1200" smtClean="0">
                <a:latin typeface="+mn-lt"/>
              </a:rPr>
              <a:pPr eaLnBrk="1" hangingPunct="1">
                <a:spcBef>
                  <a:spcPct val="0"/>
                </a:spcBef>
                <a:buFontTx/>
                <a:buNone/>
                <a:defRPr/>
              </a:pPr>
              <a:t>24</a:t>
            </a:fld>
            <a:endParaRPr lang="en-US" altLang="zh-CN" sz="1200" dirty="0" smtClean="0">
              <a:latin typeface="+mn-lt"/>
            </a:endParaRPr>
          </a:p>
        </p:txBody>
      </p:sp>
      <p:sp>
        <p:nvSpPr>
          <p:cNvPr id="13" name="Rectangle 12"/>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pic>
        <p:nvPicPr>
          <p:cNvPr id="18" name="Picture 16" descr="http://www.scup.org/asset/65041/LEEDv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0287" y="1209675"/>
            <a:ext cx="1666875" cy="1249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2"/>
          <p:cNvSpPr txBox="1">
            <a:spLocks noChangeArrowheads="1"/>
          </p:cNvSpPr>
          <p:nvPr/>
        </p:nvSpPr>
        <p:spPr bwMode="auto">
          <a:xfrm>
            <a:off x="4510880" y="2903666"/>
            <a:ext cx="27281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b="1" dirty="0" smtClean="0">
                <a:latin typeface="+mn-lt"/>
                <a:cs typeface="+mn-cs"/>
              </a:rPr>
              <a:t>Prerequisite</a:t>
            </a:r>
            <a:endParaRPr lang="en-US" altLang="en-US" b="1" dirty="0">
              <a:latin typeface="+mn-lt"/>
              <a:cs typeface="+mn-cs"/>
            </a:endParaRPr>
          </a:p>
        </p:txBody>
      </p:sp>
    </p:spTree>
    <p:extLst>
      <p:ext uri="{BB962C8B-B14F-4D97-AF65-F5344CB8AC3E}">
        <p14:creationId xmlns:p14="http://schemas.microsoft.com/office/powerpoint/2010/main" val="2062885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77827" name="TextBox 1"/>
          <p:cNvSpPr txBox="1">
            <a:spLocks noChangeArrowheads="1"/>
          </p:cNvSpPr>
          <p:nvPr/>
        </p:nvSpPr>
        <p:spPr bwMode="auto">
          <a:xfrm>
            <a:off x="0" y="65246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olidFill>
                  <a:srgbClr val="003300"/>
                </a:solidFill>
                <a:latin typeface="+mj-lt"/>
              </a:rPr>
              <a:t>So which do I follow?</a:t>
            </a:r>
          </a:p>
        </p:txBody>
      </p:sp>
      <p:sp>
        <p:nvSpPr>
          <p:cNvPr id="77828" name="TextBox 1"/>
          <p:cNvSpPr txBox="1">
            <a:spLocks noChangeArrowheads="1"/>
          </p:cNvSpPr>
          <p:nvPr/>
        </p:nvSpPr>
        <p:spPr bwMode="auto">
          <a:xfrm>
            <a:off x="685800" y="1676400"/>
            <a:ext cx="8153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latin typeface="+mn-lt"/>
              </a:rPr>
              <a:t>Has the jurisdiction adopted the IgCC?</a:t>
            </a:r>
          </a:p>
          <a:p>
            <a:pPr eaLnBrk="1" hangingPunct="1">
              <a:spcBef>
                <a:spcPct val="0"/>
              </a:spcBef>
              <a:buFontTx/>
              <a:buNone/>
            </a:pPr>
            <a:r>
              <a:rPr lang="en-US" altLang="en-US" sz="2800" b="1" dirty="0">
                <a:latin typeface="+mn-lt"/>
              </a:rPr>
              <a:t>	If yes…has the project owner selected the 			ASHRAE 189.1 or native IgCC option?</a:t>
            </a:r>
          </a:p>
          <a:p>
            <a:pPr eaLnBrk="1" hangingPunct="1">
              <a:spcBef>
                <a:spcPct val="0"/>
              </a:spcBef>
              <a:buFontTx/>
              <a:buNone/>
            </a:pPr>
            <a:r>
              <a:rPr lang="en-US" altLang="en-US" sz="2800" b="1" dirty="0">
                <a:latin typeface="+mn-lt"/>
              </a:rPr>
              <a:t>		</a:t>
            </a:r>
            <a:r>
              <a:rPr lang="en-US" altLang="en-US" sz="2800" b="1" dirty="0">
                <a:solidFill>
                  <a:srgbClr val="FF0000"/>
                </a:solidFill>
                <a:latin typeface="+mn-lt"/>
              </a:rPr>
              <a:t>You must follow that option</a:t>
            </a:r>
            <a:endParaRPr lang="en-US" altLang="en-US" sz="2800" dirty="0">
              <a:latin typeface="+mn-lt"/>
            </a:endParaRPr>
          </a:p>
          <a:p>
            <a:pPr eaLnBrk="1" hangingPunct="1">
              <a:spcBef>
                <a:spcPct val="0"/>
              </a:spcBef>
              <a:buFontTx/>
              <a:buNone/>
            </a:pPr>
            <a:r>
              <a:rPr lang="en-US" altLang="en-US" sz="2800" b="1" dirty="0">
                <a:latin typeface="+mn-lt"/>
              </a:rPr>
              <a:t>Has the project owner specified that the project is intended to receive LEED, Green Globes or Living Building Challenge certification?</a:t>
            </a:r>
          </a:p>
          <a:p>
            <a:pPr eaLnBrk="1" hangingPunct="1">
              <a:spcBef>
                <a:spcPct val="0"/>
              </a:spcBef>
              <a:buFontTx/>
              <a:buNone/>
            </a:pPr>
            <a:r>
              <a:rPr lang="en-US" altLang="en-US" sz="2800" b="1" dirty="0">
                <a:latin typeface="+mn-lt"/>
              </a:rPr>
              <a:t>	If yes…</a:t>
            </a:r>
            <a:r>
              <a:rPr lang="en-US" altLang="en-US" sz="2800" b="1" dirty="0">
                <a:solidFill>
                  <a:srgbClr val="FF0000"/>
                </a:solidFill>
                <a:latin typeface="+mn-lt"/>
              </a:rPr>
              <a:t>you must follow that one </a:t>
            </a:r>
            <a:r>
              <a:rPr lang="en-US" altLang="en-US" sz="2800" b="1" dirty="0">
                <a:latin typeface="+mn-lt"/>
              </a:rPr>
              <a:t>in addition 		</a:t>
            </a:r>
            <a:r>
              <a:rPr lang="en-US" altLang="en-US" sz="2800" b="1" dirty="0" smtClean="0">
                <a:latin typeface="+mn-lt"/>
              </a:rPr>
              <a:t>      to </a:t>
            </a:r>
            <a:r>
              <a:rPr lang="en-US" altLang="en-US" sz="2800" b="1" dirty="0">
                <a:latin typeface="+mn-lt"/>
              </a:rPr>
              <a:t>any jurisdictional requirements</a:t>
            </a:r>
          </a:p>
        </p:txBody>
      </p:sp>
      <p:sp>
        <p:nvSpPr>
          <p:cNvPr id="5" name="Rectangle 4"/>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
        <p:nvSpPr>
          <p:cNvPr id="6" name="Slide Number Placeholder 5"/>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E363C35-3379-4B16-B46B-B808FAAB4DC4}" type="slidenum">
              <a:rPr lang="en-US" altLang="zh-CN" sz="1200" smtClean="0">
                <a:latin typeface="+mn-lt"/>
              </a:rPr>
              <a:pPr eaLnBrk="1" hangingPunct="1">
                <a:spcBef>
                  <a:spcPct val="0"/>
                </a:spcBef>
                <a:buFontTx/>
                <a:buNone/>
                <a:defRPr/>
              </a:pPr>
              <a:t>25</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78851" name="TextBox 1"/>
          <p:cNvSpPr txBox="1">
            <a:spLocks noChangeArrowheads="1"/>
          </p:cNvSpPr>
          <p:nvPr/>
        </p:nvSpPr>
        <p:spPr bwMode="auto">
          <a:xfrm>
            <a:off x="0" y="65246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olidFill>
                  <a:srgbClr val="003300"/>
                </a:solidFill>
                <a:latin typeface="+mj-lt"/>
              </a:rPr>
              <a:t>Federal Projects</a:t>
            </a:r>
          </a:p>
        </p:txBody>
      </p:sp>
      <p:sp>
        <p:nvSpPr>
          <p:cNvPr id="78852" name="TextBox 1"/>
          <p:cNvSpPr txBox="1">
            <a:spLocks noChangeArrowheads="1"/>
          </p:cNvSpPr>
          <p:nvPr/>
        </p:nvSpPr>
        <p:spPr bwMode="auto">
          <a:xfrm>
            <a:off x="800100" y="1650379"/>
            <a:ext cx="7543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dirty="0">
                <a:latin typeface="+mn-lt"/>
              </a:rPr>
              <a:t>Individual agencies may have their own </a:t>
            </a:r>
            <a:r>
              <a:rPr lang="en-US" altLang="en-US" sz="2800" dirty="0" smtClean="0">
                <a:latin typeface="+mn-lt"/>
              </a:rPr>
              <a:t>standards to follow for sustainability</a:t>
            </a:r>
            <a:r>
              <a:rPr lang="en-US" altLang="en-US" sz="2800" dirty="0">
                <a:latin typeface="+mn-lt"/>
              </a:rPr>
              <a:t>, for example the Department of </a:t>
            </a:r>
            <a:r>
              <a:rPr lang="en-US" altLang="en-US" sz="2800" dirty="0" smtClean="0">
                <a:latin typeface="+mn-lt"/>
              </a:rPr>
              <a:t>Defense (DOD).</a:t>
            </a:r>
            <a:endParaRPr lang="en-US" altLang="en-US" sz="2800" dirty="0">
              <a:latin typeface="+mn-lt"/>
            </a:endParaRPr>
          </a:p>
          <a:p>
            <a:pPr eaLnBrk="1" hangingPunct="1">
              <a:spcBef>
                <a:spcPct val="0"/>
              </a:spcBef>
              <a:buFontTx/>
              <a:buNone/>
            </a:pPr>
            <a:endParaRPr lang="en-US" altLang="en-US" sz="2800" dirty="0">
              <a:latin typeface="+mn-lt"/>
            </a:endParaRPr>
          </a:p>
          <a:p>
            <a:pPr eaLnBrk="1" hangingPunct="1">
              <a:spcBef>
                <a:spcPct val="0"/>
              </a:spcBef>
              <a:buFontTx/>
              <a:buNone/>
            </a:pPr>
            <a:r>
              <a:rPr lang="en-US" altLang="en-US" sz="2800" dirty="0">
                <a:latin typeface="+mn-lt"/>
              </a:rPr>
              <a:t>GSA accepts either </a:t>
            </a:r>
            <a:r>
              <a:rPr lang="en-US" altLang="en-US" sz="2800" dirty="0" smtClean="0">
                <a:latin typeface="+mn-lt"/>
              </a:rPr>
              <a:t>LEED Silver or 2 Green Globes. </a:t>
            </a:r>
            <a:endParaRPr lang="en-US" altLang="en-US" sz="2800" dirty="0">
              <a:latin typeface="+mn-lt"/>
            </a:endParaRPr>
          </a:p>
        </p:txBody>
      </p:sp>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E363C35-3379-4B16-B46B-B808FAAB4DC4}" type="slidenum">
              <a:rPr lang="en-US" altLang="zh-CN" sz="1200" smtClean="0">
                <a:latin typeface="+mn-lt"/>
              </a:rPr>
              <a:pPr eaLnBrk="1" hangingPunct="1">
                <a:spcBef>
                  <a:spcPct val="0"/>
                </a:spcBef>
                <a:buFontTx/>
                <a:buNone/>
                <a:defRPr/>
              </a:pPr>
              <a:t>26</a:t>
            </a:fld>
            <a:endParaRPr lang="en-US" altLang="zh-CN" sz="1200" dirty="0" smtClean="0">
              <a:latin typeface="+mn-lt"/>
            </a:endParaRPr>
          </a:p>
        </p:txBody>
      </p:sp>
      <p:sp>
        <p:nvSpPr>
          <p:cNvPr id="6" name="Rectangle 5"/>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79875" name="TextBox 1"/>
          <p:cNvSpPr txBox="1">
            <a:spLocks noChangeArrowheads="1"/>
          </p:cNvSpPr>
          <p:nvPr/>
        </p:nvSpPr>
        <p:spPr bwMode="auto">
          <a:xfrm>
            <a:off x="658837" y="340117"/>
            <a:ext cx="7715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olidFill>
                  <a:srgbClr val="003300"/>
                </a:solidFill>
                <a:latin typeface="+mj-lt"/>
              </a:rPr>
              <a:t>Attainment</a:t>
            </a:r>
          </a:p>
        </p:txBody>
      </p:sp>
      <p:sp>
        <p:nvSpPr>
          <p:cNvPr id="79876" name="TextBox 11"/>
          <p:cNvSpPr txBox="1">
            <a:spLocks noChangeArrowheads="1"/>
          </p:cNvSpPr>
          <p:nvPr/>
        </p:nvSpPr>
        <p:spPr bwMode="auto">
          <a:xfrm>
            <a:off x="658837" y="3678238"/>
            <a:ext cx="2789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latin typeface="+mn-lt"/>
              </a:rPr>
              <a:t>ASHRAE 189.1</a:t>
            </a:r>
          </a:p>
        </p:txBody>
      </p:sp>
      <p:sp>
        <p:nvSpPr>
          <p:cNvPr id="79877" name="TextBox 2"/>
          <p:cNvSpPr txBox="1">
            <a:spLocks noChangeArrowheads="1"/>
          </p:cNvSpPr>
          <p:nvPr/>
        </p:nvSpPr>
        <p:spPr bwMode="auto">
          <a:xfrm>
            <a:off x="3533775" y="1111128"/>
            <a:ext cx="5457825"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mn-lt"/>
              </a:rPr>
              <a:t>Points gained through compliance with individual credit categories</a:t>
            </a:r>
          </a:p>
          <a:p>
            <a:pPr eaLnBrk="1" hangingPunct="1">
              <a:spcBef>
                <a:spcPct val="0"/>
              </a:spcBef>
              <a:buFontTx/>
              <a:buNone/>
            </a:pPr>
            <a:endParaRPr lang="en-US" altLang="en-US" sz="2400" dirty="0">
              <a:latin typeface="+mn-lt"/>
            </a:endParaRPr>
          </a:p>
          <a:p>
            <a:pPr eaLnBrk="1" hangingPunct="1">
              <a:spcBef>
                <a:spcPct val="0"/>
              </a:spcBef>
              <a:buFontTx/>
              <a:buNone/>
            </a:pPr>
            <a:endParaRPr lang="en-US" altLang="en-US" sz="2400" dirty="0">
              <a:latin typeface="+mn-lt"/>
            </a:endParaRPr>
          </a:p>
          <a:p>
            <a:pPr eaLnBrk="1" hangingPunct="1">
              <a:spcBef>
                <a:spcPct val="0"/>
              </a:spcBef>
              <a:buFontTx/>
              <a:buNone/>
            </a:pPr>
            <a:endParaRPr lang="en-US" altLang="en-US" sz="2400" dirty="0">
              <a:latin typeface="+mn-lt"/>
            </a:endParaRPr>
          </a:p>
          <a:p>
            <a:pPr eaLnBrk="1" hangingPunct="1">
              <a:spcBef>
                <a:spcPct val="0"/>
              </a:spcBef>
              <a:buFontTx/>
              <a:buNone/>
            </a:pPr>
            <a:endParaRPr lang="en-US" altLang="en-US" sz="2400" dirty="0">
              <a:latin typeface="+mn-lt"/>
            </a:endParaRPr>
          </a:p>
          <a:p>
            <a:pPr eaLnBrk="1" hangingPunct="1">
              <a:spcBef>
                <a:spcPct val="0"/>
              </a:spcBef>
              <a:buFontTx/>
              <a:buNone/>
            </a:pPr>
            <a:endParaRPr lang="en-US" altLang="en-US" sz="2400" dirty="0">
              <a:latin typeface="+mn-lt"/>
            </a:endParaRPr>
          </a:p>
          <a:p>
            <a:pPr eaLnBrk="1" hangingPunct="1">
              <a:spcBef>
                <a:spcPct val="0"/>
              </a:spcBef>
              <a:buFontTx/>
              <a:buNone/>
            </a:pPr>
            <a:endParaRPr lang="en-US" altLang="en-US" sz="2400" dirty="0">
              <a:latin typeface="+mn-lt"/>
            </a:endParaRPr>
          </a:p>
          <a:p>
            <a:pPr eaLnBrk="1" hangingPunct="1">
              <a:spcBef>
                <a:spcPct val="0"/>
              </a:spcBef>
              <a:buFontTx/>
              <a:buNone/>
            </a:pPr>
            <a:r>
              <a:rPr lang="en-US" altLang="en-US" sz="2400" dirty="0">
                <a:latin typeface="+mn-lt"/>
              </a:rPr>
              <a:t>Must meet mandatory and prescriptive or performance based requirements</a:t>
            </a:r>
          </a:p>
          <a:p>
            <a:pPr eaLnBrk="1" hangingPunct="1">
              <a:spcBef>
                <a:spcPct val="0"/>
              </a:spcBef>
              <a:buFontTx/>
              <a:buNone/>
            </a:pPr>
            <a:endParaRPr lang="en-US" altLang="en-US" sz="2400" dirty="0">
              <a:latin typeface="+mn-lt"/>
            </a:endParaRPr>
          </a:p>
          <a:p>
            <a:pPr eaLnBrk="1" hangingPunct="1">
              <a:spcBef>
                <a:spcPct val="0"/>
              </a:spcBef>
              <a:buFontTx/>
              <a:buNone/>
            </a:pPr>
            <a:endParaRPr lang="en-US" altLang="en-US" sz="2400" dirty="0">
              <a:latin typeface="+mn-lt"/>
            </a:endParaRPr>
          </a:p>
          <a:p>
            <a:pPr eaLnBrk="1" hangingPunct="1">
              <a:spcBef>
                <a:spcPct val="0"/>
              </a:spcBef>
              <a:buFontTx/>
              <a:buNone/>
            </a:pPr>
            <a:endParaRPr lang="en-US" altLang="en-US" sz="2400" dirty="0">
              <a:latin typeface="+mn-lt"/>
            </a:endParaRPr>
          </a:p>
          <a:p>
            <a:pPr eaLnBrk="1" hangingPunct="1">
              <a:spcBef>
                <a:spcPct val="0"/>
              </a:spcBef>
              <a:buFontTx/>
              <a:buNone/>
            </a:pPr>
            <a:r>
              <a:rPr lang="en-US" altLang="en-US" sz="2400" dirty="0">
                <a:latin typeface="+mn-lt"/>
              </a:rPr>
              <a:t>Mandatory requirements and jurisdictional and project electives</a:t>
            </a:r>
          </a:p>
          <a:p>
            <a:pPr eaLnBrk="1" hangingPunct="1">
              <a:spcBef>
                <a:spcPct val="0"/>
              </a:spcBef>
              <a:buFontTx/>
              <a:buNone/>
            </a:pPr>
            <a:endParaRPr lang="en-US" altLang="en-US" sz="2000" dirty="0">
              <a:latin typeface="Arial" pitchFamily="34" charset="0"/>
            </a:endParaRPr>
          </a:p>
          <a:p>
            <a:pPr eaLnBrk="1" hangingPunct="1">
              <a:spcBef>
                <a:spcPct val="0"/>
              </a:spcBef>
              <a:buFontTx/>
              <a:buNone/>
            </a:pPr>
            <a:endParaRPr lang="en-US" altLang="en-US" sz="2000" dirty="0">
              <a:latin typeface="Arial" pitchFamily="34" charset="0"/>
            </a:endParaRPr>
          </a:p>
        </p:txBody>
      </p:sp>
      <p:pic>
        <p:nvPicPr>
          <p:cNvPr id="798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531" y="4227478"/>
            <a:ext cx="8461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9" name="TextBox 12"/>
          <p:cNvSpPr txBox="1">
            <a:spLocks noChangeArrowheads="1"/>
          </p:cNvSpPr>
          <p:nvPr/>
        </p:nvSpPr>
        <p:spPr bwMode="auto">
          <a:xfrm>
            <a:off x="2221667" y="5074249"/>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latin typeface="+mn-lt"/>
              </a:rPr>
              <a:t>IgCC</a:t>
            </a:r>
            <a:endParaRPr lang="en-US" altLang="en-US" sz="2400" b="1" dirty="0">
              <a:latin typeface="+mn-lt"/>
            </a:endParaRPr>
          </a:p>
        </p:txBody>
      </p:sp>
      <p:pic>
        <p:nvPicPr>
          <p:cNvPr id="7988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1049" y="5597469"/>
            <a:ext cx="884237"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988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6692" y="1508125"/>
            <a:ext cx="715963"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82" name="TextBox 1"/>
          <p:cNvSpPr txBox="1">
            <a:spLocks noChangeArrowheads="1"/>
          </p:cNvSpPr>
          <p:nvPr/>
        </p:nvSpPr>
        <p:spPr bwMode="auto">
          <a:xfrm>
            <a:off x="622349" y="918691"/>
            <a:ext cx="2360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latin typeface="+mn-lt"/>
              </a:rPr>
              <a:t>Rating System</a:t>
            </a:r>
          </a:p>
        </p:txBody>
      </p:sp>
      <p:pic>
        <p:nvPicPr>
          <p:cNvPr id="79883"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3880" y="2008188"/>
            <a:ext cx="1192212" cy="895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9884" name="Picture 18" descr="http://www.greenbuildingsnyc.com/wp-content/themes/WP-MagTheme10-Basic/images/globe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092" y="2565400"/>
            <a:ext cx="958850" cy="94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85" name="Picture 4" descr="http://living-future.org/sites/default/files/LBC/LBC_2_1_standa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0955" y="2565400"/>
            <a:ext cx="1200150"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E363C35-3379-4B16-B46B-B808FAAB4DC4}" type="slidenum">
              <a:rPr lang="en-US" altLang="zh-CN" sz="1200" smtClean="0">
                <a:latin typeface="+mn-lt"/>
              </a:rPr>
              <a:pPr eaLnBrk="1" hangingPunct="1">
                <a:spcBef>
                  <a:spcPct val="0"/>
                </a:spcBef>
                <a:buFontTx/>
                <a:buNone/>
                <a:defRPr/>
              </a:pPr>
              <a:t>27</a:t>
            </a:fld>
            <a:endParaRPr lang="en-US" altLang="zh-CN" sz="1200" dirty="0" smtClean="0">
              <a:latin typeface="+mn-lt"/>
            </a:endParaRPr>
          </a:p>
        </p:txBody>
      </p:sp>
      <p:sp>
        <p:nvSpPr>
          <p:cNvPr id="15" name="Rectangle 14"/>
          <p:cNvSpPr/>
          <p:nvPr/>
        </p:nvSpPr>
        <p:spPr>
          <a:xfrm>
            <a:off x="8241598" y="5659024"/>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TextBox 1"/>
          <p:cNvSpPr txBox="1">
            <a:spLocks noChangeArrowheads="1"/>
          </p:cNvSpPr>
          <p:nvPr/>
        </p:nvSpPr>
        <p:spPr bwMode="auto">
          <a:xfrm>
            <a:off x="609600" y="3048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How does this apply to my project with respect to materials?</a:t>
            </a:r>
          </a:p>
        </p:txBody>
      </p:sp>
      <p:sp>
        <p:nvSpPr>
          <p:cNvPr id="14" name="Slide Number Placeholder 5"/>
          <p:cNvSpPr>
            <a:spLocks noGrp="1"/>
          </p:cNvSpPr>
          <p:nvPr>
            <p:ph type="sldNum" sz="quarter" idx="12"/>
          </p:nvPr>
        </p:nvSpPr>
        <p:spPr bwMode="auto">
          <a:xfrm>
            <a:off x="6694488" y="6361113"/>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99BBEF1-F2B7-4FF6-8AF2-A177011C4104}" type="slidenum">
              <a:rPr lang="en-US" altLang="zh-CN" sz="1200" smtClean="0">
                <a:latin typeface="+mn-lt"/>
              </a:rPr>
              <a:pPr eaLnBrk="1" hangingPunct="1">
                <a:spcBef>
                  <a:spcPct val="0"/>
                </a:spcBef>
                <a:buFontTx/>
                <a:buNone/>
                <a:defRPr/>
              </a:pPr>
              <a:t>28</a:t>
            </a:fld>
            <a:endParaRPr lang="en-US" altLang="zh-CN" sz="1200" dirty="0" smtClean="0">
              <a:latin typeface="+mn-lt"/>
            </a:endParaRPr>
          </a:p>
        </p:txBody>
      </p:sp>
      <p:pic>
        <p:nvPicPr>
          <p:cNvPr id="809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1682750"/>
            <a:ext cx="781050" cy="1008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2278063"/>
            <a:ext cx="1058863" cy="137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2463" y="4583113"/>
            <a:ext cx="1041400" cy="1347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903" name="TextBox 1"/>
          <p:cNvSpPr txBox="1">
            <a:spLocks noChangeArrowheads="1"/>
          </p:cNvSpPr>
          <p:nvPr/>
        </p:nvSpPr>
        <p:spPr bwMode="auto">
          <a:xfrm>
            <a:off x="796925" y="1200971"/>
            <a:ext cx="185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latin typeface="+mn-lt"/>
              </a:rPr>
              <a:t>LEED 2009</a:t>
            </a:r>
          </a:p>
        </p:txBody>
      </p:sp>
      <p:sp>
        <p:nvSpPr>
          <p:cNvPr id="80904" name="TextBox 11"/>
          <p:cNvSpPr txBox="1">
            <a:spLocks noChangeArrowheads="1"/>
          </p:cNvSpPr>
          <p:nvPr/>
        </p:nvSpPr>
        <p:spPr bwMode="auto">
          <a:xfrm>
            <a:off x="6665913" y="1745163"/>
            <a:ext cx="2162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mn-lt"/>
              </a:rPr>
              <a:t>ASHRAE 189.1</a:t>
            </a:r>
          </a:p>
        </p:txBody>
      </p:sp>
      <p:sp>
        <p:nvSpPr>
          <p:cNvPr id="80905" name="TextBox 12"/>
          <p:cNvSpPr txBox="1">
            <a:spLocks noChangeArrowheads="1"/>
          </p:cNvSpPr>
          <p:nvPr/>
        </p:nvSpPr>
        <p:spPr bwMode="auto">
          <a:xfrm>
            <a:off x="6907213" y="4167248"/>
            <a:ext cx="114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latin typeface="+mn-lt"/>
              </a:rPr>
              <a:t>IgCC</a:t>
            </a:r>
            <a:endParaRPr lang="en-US" altLang="en-US" sz="1800" dirty="0">
              <a:latin typeface="+mn-lt"/>
            </a:endParaRPr>
          </a:p>
        </p:txBody>
      </p:sp>
      <p:sp>
        <p:nvSpPr>
          <p:cNvPr id="80906" name="TextBox 1"/>
          <p:cNvSpPr txBox="1">
            <a:spLocks noChangeArrowheads="1"/>
          </p:cNvSpPr>
          <p:nvPr/>
        </p:nvSpPr>
        <p:spPr bwMode="auto">
          <a:xfrm>
            <a:off x="803275" y="2647890"/>
            <a:ext cx="185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latin typeface="+mn-lt"/>
              </a:rPr>
              <a:t>LEED V4</a:t>
            </a:r>
          </a:p>
        </p:txBody>
      </p:sp>
      <p:pic>
        <p:nvPicPr>
          <p:cNvPr id="80907" name="Picture 16" descr="http://www.scup.org/asset/65041/LEEDv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6363" y="3048000"/>
            <a:ext cx="820737" cy="1093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18" descr="http://teamqualitypro.com/wp-content/uploads/blog/devil-is-in-the-details.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5025" y="241776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9" name="Picture 18" descr="http://www.greenbuildingsnyc.com/wp-content/themes/WP-MagTheme10-Basic/images/globe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8100" y="4473575"/>
            <a:ext cx="958850" cy="94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0910" name="Picture 4" descr="http://living-future.org/sites/default/files/LBC/LBC_2_1_standar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450" y="5792788"/>
            <a:ext cx="1200150"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0911" name="TextBox 1"/>
          <p:cNvSpPr txBox="1">
            <a:spLocks noChangeArrowheads="1"/>
          </p:cNvSpPr>
          <p:nvPr/>
        </p:nvSpPr>
        <p:spPr bwMode="auto">
          <a:xfrm>
            <a:off x="409331" y="4137025"/>
            <a:ext cx="2155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latin typeface="+mn-lt"/>
              </a:rPr>
              <a:t>GREEN GLOBES</a:t>
            </a:r>
          </a:p>
        </p:txBody>
      </p:sp>
      <p:sp>
        <p:nvSpPr>
          <p:cNvPr id="80912" name="TextBox 1"/>
          <p:cNvSpPr txBox="1">
            <a:spLocks noChangeArrowheads="1"/>
          </p:cNvSpPr>
          <p:nvPr/>
        </p:nvSpPr>
        <p:spPr bwMode="auto">
          <a:xfrm>
            <a:off x="796925" y="5422900"/>
            <a:ext cx="2155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dirty="0">
                <a:latin typeface="+mn-lt"/>
              </a:rPr>
              <a:t>LIVING BLDG</a:t>
            </a:r>
          </a:p>
        </p:txBody>
      </p:sp>
      <p:pic>
        <p:nvPicPr>
          <p:cNvPr id="80915" name="Picture 18" descr="http://thumbs.dreamstime.com/z/hand-magnifying-glass-21905850.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51" t="4050" b="9261"/>
          <a:stretch/>
        </p:blipFill>
        <p:spPr bwMode="auto">
          <a:xfrm>
            <a:off x="1160293" y="3048000"/>
            <a:ext cx="1921214" cy="175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http://thumbs.dreamstime.com/z/hand-magnifying-glass-21905850.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51" t="4050" b="9261"/>
          <a:stretch/>
        </p:blipFill>
        <p:spPr bwMode="auto">
          <a:xfrm>
            <a:off x="1114477" y="1504950"/>
            <a:ext cx="1921214" cy="175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 descr="http://thumbs.dreamstime.com/z/hand-magnifying-glass-21905850.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51" t="4050" b="9261"/>
          <a:stretch/>
        </p:blipFill>
        <p:spPr bwMode="auto">
          <a:xfrm flipH="1">
            <a:off x="6238387" y="2186781"/>
            <a:ext cx="1921214" cy="175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8" descr="http://thumbs.dreamstime.com/z/hand-magnifying-glass-21905850.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51" t="4050" b="9261"/>
          <a:stretch/>
        </p:blipFill>
        <p:spPr bwMode="auto">
          <a:xfrm flipH="1">
            <a:off x="6152836" y="4471212"/>
            <a:ext cx="1921214" cy="175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Box 1"/>
          <p:cNvSpPr txBox="1">
            <a:spLocks noChangeArrowheads="1"/>
          </p:cNvSpPr>
          <p:nvPr/>
        </p:nvSpPr>
        <p:spPr bwMode="auto">
          <a:xfrm>
            <a:off x="0" y="1000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Design for Recycling</a:t>
            </a:r>
          </a:p>
        </p:txBody>
      </p:sp>
      <p:sp>
        <p:nvSpPr>
          <p:cNvPr id="26630" name="TextBox 11"/>
          <p:cNvSpPr txBox="1">
            <a:spLocks noChangeArrowheads="1"/>
          </p:cNvSpPr>
          <p:nvPr/>
        </p:nvSpPr>
        <p:spPr bwMode="auto">
          <a:xfrm>
            <a:off x="579438" y="3609975"/>
            <a:ext cx="2027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sp>
        <p:nvSpPr>
          <p:cNvPr id="81924" name="TextBox 2"/>
          <p:cNvSpPr txBox="1">
            <a:spLocks noChangeArrowheads="1"/>
          </p:cNvSpPr>
          <p:nvPr/>
        </p:nvSpPr>
        <p:spPr bwMode="auto">
          <a:xfrm>
            <a:off x="3109913" y="1393825"/>
            <a:ext cx="5610225"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9900"/>
                </a:solidFill>
              </a:rPr>
              <a:t>MRp1</a:t>
            </a:r>
            <a:r>
              <a:rPr lang="en-US" altLang="en-US" sz="2400" dirty="0"/>
              <a:t>: dedicated area required</a:t>
            </a:r>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b="1" dirty="0">
                <a:solidFill>
                  <a:srgbClr val="009900"/>
                </a:solidFill>
              </a:rPr>
              <a:t>MRp1</a:t>
            </a:r>
            <a:r>
              <a:rPr lang="en-US" altLang="en-US" sz="2400" dirty="0"/>
              <a:t>: dedicated area required</a:t>
            </a:r>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b="1" dirty="0">
                <a:solidFill>
                  <a:srgbClr val="009900"/>
                </a:solidFill>
              </a:rPr>
              <a:t>9.3.4</a:t>
            </a:r>
            <a:r>
              <a:rPr lang="en-US" altLang="en-US" sz="2400" dirty="0"/>
              <a:t>: Required – Provide dedicated area for recyclable and reusable materials 	(residential)</a:t>
            </a:r>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b="1" dirty="0">
                <a:solidFill>
                  <a:srgbClr val="009900"/>
                </a:solidFill>
              </a:rPr>
              <a:t>504.1</a:t>
            </a:r>
            <a:r>
              <a:rPr lang="en-US" altLang="en-US" sz="2400" dirty="0"/>
              <a:t>: Dedicated space + reusables 	(residential)</a:t>
            </a:r>
            <a:endParaRPr lang="en-US" altLang="en-US" sz="2000" dirty="0">
              <a:latin typeface="Arial" pitchFamily="34" charset="0"/>
            </a:endParaRPr>
          </a:p>
        </p:txBody>
      </p:sp>
      <p:sp>
        <p:nvSpPr>
          <p:cNvPr id="26633" name="TextBox 12"/>
          <p:cNvSpPr txBox="1">
            <a:spLocks noChangeArrowheads="1"/>
          </p:cNvSpPr>
          <p:nvPr/>
        </p:nvSpPr>
        <p:spPr bwMode="auto">
          <a:xfrm>
            <a:off x="935038" y="5095875"/>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8192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5557838"/>
            <a:ext cx="884237"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9350" y="1189038"/>
            <a:ext cx="715963"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6" name="TextBox 1"/>
          <p:cNvSpPr txBox="1">
            <a:spLocks noChangeArrowheads="1"/>
          </p:cNvSpPr>
          <p:nvPr/>
        </p:nvSpPr>
        <p:spPr bwMode="auto">
          <a:xfrm>
            <a:off x="614363" y="728663"/>
            <a:ext cx="185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26637" name="TextBox 1"/>
          <p:cNvSpPr txBox="1">
            <a:spLocks noChangeArrowheads="1"/>
          </p:cNvSpPr>
          <p:nvPr/>
        </p:nvSpPr>
        <p:spPr bwMode="auto">
          <a:xfrm>
            <a:off x="579438" y="2208213"/>
            <a:ext cx="185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V4</a:t>
            </a:r>
          </a:p>
        </p:txBody>
      </p:sp>
      <p:pic>
        <p:nvPicPr>
          <p:cNvPr id="81931" name="Picture 18" descr="http://www.scup.org/asset/65041/LEEDv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325" y="2603500"/>
            <a:ext cx="1192213"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1BAC187E-95AC-4AC0-AC39-C9D32FD1E38E}" type="slidenum">
              <a:rPr lang="en-US" altLang="zh-CN" sz="1200" smtClean="0">
                <a:latin typeface="+mn-lt"/>
              </a:rPr>
              <a:pPr eaLnBrk="1" hangingPunct="1">
                <a:spcBef>
                  <a:spcPct val="0"/>
                </a:spcBef>
                <a:buFontTx/>
                <a:buNone/>
                <a:defRPr/>
              </a:pPr>
              <a:t>29</a:t>
            </a:fld>
            <a:endParaRPr lang="en-US" altLang="zh-CN" sz="1200" dirty="0" smtClean="0">
              <a:latin typeface="+mn-lt"/>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350" y="4025900"/>
            <a:ext cx="8461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5123" name="Rectangle 4"/>
          <p:cNvSpPr>
            <a:spLocks noChangeArrowheads="1"/>
          </p:cNvSpPr>
          <p:nvPr/>
        </p:nvSpPr>
        <p:spPr bwMode="auto">
          <a:xfrm>
            <a:off x="0" y="7620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Course Description</a:t>
            </a:r>
          </a:p>
        </p:txBody>
      </p:sp>
      <p:sp>
        <p:nvSpPr>
          <p:cNvPr id="5124" name="Rectangle 5"/>
          <p:cNvSpPr>
            <a:spLocks noChangeArrowheads="1"/>
          </p:cNvSpPr>
          <p:nvPr/>
        </p:nvSpPr>
        <p:spPr bwMode="auto">
          <a:xfrm>
            <a:off x="762000" y="1752600"/>
            <a:ext cx="7543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en-US" altLang="en-US" sz="2800" dirty="0"/>
              <a:t>The course </a:t>
            </a:r>
            <a:r>
              <a:rPr lang="en-US" altLang="en-US" sz="2800" dirty="0" smtClean="0"/>
              <a:t>is presented in three parts. Part 1 presents </a:t>
            </a:r>
            <a:r>
              <a:rPr lang="en-US" altLang="en-US" sz="2800" dirty="0"/>
              <a:t>a comprehensive view of the cradle-to-cradle structural steel supply chain from a sustainability perspective</a:t>
            </a:r>
            <a:r>
              <a:rPr lang="en-US" altLang="en-US" sz="2800" dirty="0" smtClean="0"/>
              <a:t>. Part 2 provides an overview of the rating systems, codes and standards related to sustainable design and practice as it relates to structural steel buildings. Part 3 provides a brief introduction to the concepts and details related to thermal bridging for structural steel.</a:t>
            </a:r>
            <a:endParaRPr lang="en-US" altLang="en-US" sz="2800" dirty="0"/>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7C6AD36-07B4-4842-B372-380186870243}" type="slidenum">
              <a:rPr lang="en-US" altLang="zh-CN" sz="1200" smtClean="0">
                <a:latin typeface="+mn-lt"/>
              </a:rPr>
              <a:pPr eaLnBrk="1" hangingPunct="1">
                <a:spcBef>
                  <a:spcPct val="0"/>
                </a:spcBef>
                <a:buFontTx/>
                <a:buNone/>
                <a:defRPr/>
              </a:pPr>
              <a:t>3</a:t>
            </a:fld>
            <a:endParaRPr lang="en-US" altLang="zh-CN" sz="1200" dirty="0" smtClean="0">
              <a:latin typeface="+mn-lt"/>
            </a:endParaRPr>
          </a:p>
        </p:txBody>
      </p:sp>
    </p:spTree>
    <p:extLst>
      <p:ext uri="{BB962C8B-B14F-4D97-AF65-F5344CB8AC3E}">
        <p14:creationId xmlns:p14="http://schemas.microsoft.com/office/powerpoint/2010/main" val="183893252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Box 1"/>
          <p:cNvSpPr txBox="1">
            <a:spLocks noChangeArrowheads="1"/>
          </p:cNvSpPr>
          <p:nvPr/>
        </p:nvSpPr>
        <p:spPr bwMode="auto">
          <a:xfrm>
            <a:off x="0" y="228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Construction Waste Management</a:t>
            </a:r>
          </a:p>
        </p:txBody>
      </p:sp>
      <p:sp>
        <p:nvSpPr>
          <p:cNvPr id="27654" name="TextBox 11"/>
          <p:cNvSpPr txBox="1">
            <a:spLocks noChangeArrowheads="1"/>
          </p:cNvSpPr>
          <p:nvPr/>
        </p:nvSpPr>
        <p:spPr bwMode="auto">
          <a:xfrm>
            <a:off x="195263" y="3602038"/>
            <a:ext cx="2087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pic>
        <p:nvPicPr>
          <p:cNvPr id="829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3994150"/>
            <a:ext cx="8461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6" name="TextBox 12"/>
          <p:cNvSpPr txBox="1">
            <a:spLocks noChangeArrowheads="1"/>
          </p:cNvSpPr>
          <p:nvPr/>
        </p:nvSpPr>
        <p:spPr bwMode="auto">
          <a:xfrm>
            <a:off x="652463" y="5102225"/>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8295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925" y="5597525"/>
            <a:ext cx="884238"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95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6775" y="1303338"/>
            <a:ext cx="715963"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9" name="TextBox 1"/>
          <p:cNvSpPr txBox="1">
            <a:spLocks noChangeArrowheads="1"/>
          </p:cNvSpPr>
          <p:nvPr/>
        </p:nvSpPr>
        <p:spPr bwMode="auto">
          <a:xfrm>
            <a:off x="257175" y="842963"/>
            <a:ext cx="185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27660" name="TextBox 1"/>
          <p:cNvSpPr txBox="1">
            <a:spLocks noChangeArrowheads="1"/>
          </p:cNvSpPr>
          <p:nvPr/>
        </p:nvSpPr>
        <p:spPr bwMode="auto">
          <a:xfrm>
            <a:off x="257175" y="2254250"/>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V4</a:t>
            </a:r>
          </a:p>
        </p:txBody>
      </p:sp>
      <p:pic>
        <p:nvPicPr>
          <p:cNvPr id="82954"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375" y="2681288"/>
            <a:ext cx="1192213" cy="89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62" name="TextBox 2"/>
          <p:cNvSpPr txBox="1">
            <a:spLocks noChangeArrowheads="1"/>
          </p:cNvSpPr>
          <p:nvPr/>
        </p:nvSpPr>
        <p:spPr bwMode="auto">
          <a:xfrm>
            <a:off x="2144713" y="874713"/>
            <a:ext cx="6523037"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b="1" dirty="0">
                <a:solidFill>
                  <a:srgbClr val="009900"/>
                </a:solidFill>
                <a:latin typeface="+mn-lt"/>
                <a:cs typeface="+mn-cs"/>
              </a:rPr>
              <a:t>MRc2: </a:t>
            </a:r>
            <a:r>
              <a:rPr lang="en-US" altLang="en-US" sz="2000" dirty="0">
                <a:latin typeface="+mn-lt"/>
                <a:cs typeface="+mn-cs"/>
              </a:rPr>
              <a:t>Divert 50%/75% from landfill  (1 or 2 pts)</a:t>
            </a:r>
          </a:p>
          <a:p>
            <a:pPr eaLnBrk="1" fontAlgn="auto" hangingPunct="1">
              <a:spcBef>
                <a:spcPct val="0"/>
              </a:spcBef>
              <a:spcAft>
                <a:spcPts val="0"/>
              </a:spcAft>
              <a:buFontTx/>
              <a:buNone/>
              <a:defRPr/>
            </a:pPr>
            <a:r>
              <a:rPr lang="en-US" altLang="en-US" sz="2000" dirty="0">
                <a:latin typeface="+mn-lt"/>
                <a:cs typeface="+mn-cs"/>
              </a:rPr>
              <a:t>	Weight or volume</a:t>
            </a:r>
          </a:p>
          <a:p>
            <a:pPr eaLnBrk="1" fontAlgn="auto" hangingPunct="1">
              <a:spcBef>
                <a:spcPct val="0"/>
              </a:spcBef>
              <a:spcAft>
                <a:spcPts val="0"/>
              </a:spcAft>
              <a:buFontTx/>
              <a:buNone/>
              <a:defRPr/>
            </a:pPr>
            <a:r>
              <a:rPr lang="en-US" altLang="en-US" sz="2000" dirty="0">
                <a:latin typeface="+mn-lt"/>
                <a:cs typeface="+mn-cs"/>
              </a:rPr>
              <a:t>	Exclude soil and land clearing debris</a:t>
            </a:r>
          </a:p>
          <a:p>
            <a:pPr eaLnBrk="1" fontAlgn="auto" hangingPunct="1">
              <a:spcBef>
                <a:spcPct val="0"/>
              </a:spcBef>
              <a:spcAft>
                <a:spcPts val="0"/>
              </a:spcAft>
              <a:buFontTx/>
              <a:buNone/>
              <a:defRPr/>
            </a:pPr>
            <a:endParaRPr lang="en-US" altLang="en-US" dirty="0">
              <a:latin typeface="+mn-lt"/>
              <a:cs typeface="+mn-cs"/>
            </a:endParaRPr>
          </a:p>
          <a:p>
            <a:pPr eaLnBrk="1" fontAlgn="auto" hangingPunct="1">
              <a:spcBef>
                <a:spcPct val="0"/>
              </a:spcBef>
              <a:spcAft>
                <a:spcPts val="0"/>
              </a:spcAft>
              <a:buFontTx/>
              <a:buNone/>
              <a:defRPr/>
            </a:pPr>
            <a:r>
              <a:rPr lang="en-US" altLang="en-US" sz="2000" b="1" dirty="0">
                <a:solidFill>
                  <a:srgbClr val="009900"/>
                </a:solidFill>
                <a:latin typeface="+mn-lt"/>
                <a:cs typeface="+mn-cs"/>
              </a:rPr>
              <a:t>MRc5: </a:t>
            </a:r>
            <a:r>
              <a:rPr lang="en-US" altLang="en-US" sz="2000" dirty="0">
                <a:latin typeface="+mn-lt"/>
                <a:cs typeface="+mn-cs"/>
              </a:rPr>
              <a:t>Divert 50%/75% from landfill (1 or 2)</a:t>
            </a:r>
          </a:p>
          <a:p>
            <a:pPr eaLnBrk="1" fontAlgn="auto" hangingPunct="1">
              <a:spcBef>
                <a:spcPct val="0"/>
              </a:spcBef>
              <a:spcAft>
                <a:spcPts val="0"/>
              </a:spcAft>
              <a:buFontTx/>
              <a:buNone/>
              <a:defRPr/>
            </a:pPr>
            <a:r>
              <a:rPr lang="en-US" altLang="en-US" sz="2000" dirty="0">
                <a:latin typeface="+mn-lt"/>
                <a:cs typeface="+mn-cs"/>
              </a:rPr>
              <a:t>	Or generate &lt; 2.5 </a:t>
            </a:r>
            <a:r>
              <a:rPr lang="en-US" altLang="en-US" sz="2000" dirty="0" smtClean="0">
                <a:latin typeface="+mn-lt"/>
                <a:cs typeface="+mn-cs"/>
              </a:rPr>
              <a:t>psf </a:t>
            </a:r>
            <a:r>
              <a:rPr lang="en-US" altLang="en-US" sz="2000" dirty="0">
                <a:latin typeface="+mn-lt"/>
                <a:cs typeface="+mn-cs"/>
              </a:rPr>
              <a:t>(2)</a:t>
            </a:r>
            <a:endParaRPr lang="en-US" altLang="en-US" sz="1200" dirty="0">
              <a:latin typeface="+mn-lt"/>
              <a:cs typeface="+mn-cs"/>
            </a:endParaRPr>
          </a:p>
          <a:p>
            <a:pPr eaLnBrk="1" fontAlgn="auto" hangingPunct="1">
              <a:spcBef>
                <a:spcPct val="0"/>
              </a:spcBef>
              <a:spcAft>
                <a:spcPts val="0"/>
              </a:spcAft>
              <a:buFontTx/>
              <a:buNone/>
              <a:defRPr/>
            </a:pPr>
            <a:endParaRPr lang="en-US" altLang="en-US" sz="2000" dirty="0" smtClean="0">
              <a:latin typeface="+mn-lt"/>
              <a:cs typeface="+mn-cs"/>
            </a:endParaRP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b="1" dirty="0">
                <a:solidFill>
                  <a:srgbClr val="009900"/>
                </a:solidFill>
                <a:latin typeface="+mn-lt"/>
                <a:cs typeface="+mn-cs"/>
              </a:rPr>
              <a:t>9.3.1:  </a:t>
            </a:r>
            <a:r>
              <a:rPr lang="en-US" altLang="en-US" sz="2000" dirty="0">
                <a:latin typeface="+mn-lt"/>
                <a:cs typeface="+mn-cs"/>
              </a:rPr>
              <a:t>Divert 50% from landfill (weight/volume)</a:t>
            </a:r>
          </a:p>
          <a:p>
            <a:pPr eaLnBrk="1" fontAlgn="auto" hangingPunct="1">
              <a:spcBef>
                <a:spcPct val="0"/>
              </a:spcBef>
              <a:spcAft>
                <a:spcPts val="0"/>
              </a:spcAft>
              <a:buFontTx/>
              <a:buNone/>
              <a:defRPr/>
            </a:pPr>
            <a:r>
              <a:rPr lang="en-US" altLang="en-US" sz="2000" dirty="0">
                <a:latin typeface="+mn-lt"/>
                <a:cs typeface="+mn-cs"/>
              </a:rPr>
              <a:t>	Exclude soil and land clearing debris</a:t>
            </a:r>
          </a:p>
          <a:p>
            <a:pPr eaLnBrk="1" fontAlgn="auto" hangingPunct="1">
              <a:spcBef>
                <a:spcPct val="0"/>
              </a:spcBef>
              <a:spcAft>
                <a:spcPts val="0"/>
              </a:spcAft>
              <a:buFontTx/>
              <a:buNone/>
              <a:defRPr/>
            </a:pPr>
            <a:r>
              <a:rPr lang="en-US" altLang="en-US" sz="2000" dirty="0">
                <a:latin typeface="+mn-lt"/>
                <a:cs typeface="+mn-cs"/>
              </a:rPr>
              <a:t>	Total waste &lt; 42 yd</a:t>
            </a:r>
            <a:r>
              <a:rPr lang="en-US" altLang="en-US" sz="2000" baseline="30000" dirty="0">
                <a:latin typeface="+mn-lt"/>
                <a:cs typeface="+mn-cs"/>
              </a:rPr>
              <a:t>3</a:t>
            </a:r>
            <a:r>
              <a:rPr lang="en-US" altLang="en-US" sz="2000" dirty="0">
                <a:latin typeface="+mn-lt"/>
                <a:cs typeface="+mn-cs"/>
              </a:rPr>
              <a:t> or 12,000 </a:t>
            </a:r>
            <a:r>
              <a:rPr lang="en-US" altLang="en-US" sz="2000" dirty="0" smtClean="0">
                <a:latin typeface="+mn-lt"/>
                <a:cs typeface="+mn-cs"/>
              </a:rPr>
              <a:t>lb per 10,000 </a:t>
            </a:r>
            <a:r>
              <a:rPr lang="en-US" altLang="en-US" sz="2000" dirty="0">
                <a:latin typeface="+mn-lt"/>
                <a:cs typeface="+mn-cs"/>
              </a:rPr>
              <a:t>ft</a:t>
            </a:r>
            <a:r>
              <a:rPr lang="en-US" altLang="en-US" sz="2000" baseline="30000" dirty="0">
                <a:latin typeface="+mn-lt"/>
                <a:cs typeface="+mn-cs"/>
              </a:rPr>
              <a:t>2</a:t>
            </a:r>
          </a:p>
          <a:p>
            <a:pPr eaLnBrk="1" fontAlgn="auto" hangingPunct="1">
              <a:spcBef>
                <a:spcPct val="0"/>
              </a:spcBef>
              <a:spcAft>
                <a:spcPts val="0"/>
              </a:spcAft>
              <a:buFontTx/>
              <a:buNone/>
              <a:defRPr/>
            </a:pPr>
            <a:r>
              <a:rPr lang="en-US" altLang="en-US" sz="2000" b="1" dirty="0" smtClean="0">
                <a:solidFill>
                  <a:srgbClr val="009900"/>
                </a:solidFill>
                <a:latin typeface="+mn-lt"/>
                <a:cs typeface="+mn-cs"/>
              </a:rPr>
              <a:t>503.1</a:t>
            </a:r>
            <a:r>
              <a:rPr lang="en-US" altLang="en-US" sz="2000" dirty="0">
                <a:latin typeface="+mn-lt"/>
                <a:cs typeface="+mn-cs"/>
              </a:rPr>
              <a:t>: Divert 50% from landfill (weight/volume)</a:t>
            </a:r>
          </a:p>
          <a:p>
            <a:pPr eaLnBrk="1" fontAlgn="auto" hangingPunct="1">
              <a:spcBef>
                <a:spcPct val="0"/>
              </a:spcBef>
              <a:spcAft>
                <a:spcPts val="0"/>
              </a:spcAft>
              <a:buFontTx/>
              <a:buNone/>
              <a:defRPr/>
            </a:pPr>
            <a:r>
              <a:rPr lang="en-US" altLang="en-US" sz="2000" dirty="0">
                <a:latin typeface="+mn-lt"/>
                <a:cs typeface="+mn-cs"/>
              </a:rPr>
              <a:t>	Exclude soil and land clearing debris</a:t>
            </a:r>
          </a:p>
          <a:p>
            <a:pPr eaLnBrk="1" fontAlgn="auto" hangingPunct="1">
              <a:spcBef>
                <a:spcPct val="0"/>
              </a:spcBef>
              <a:spcAft>
                <a:spcPts val="0"/>
              </a:spcAft>
              <a:buFontTx/>
              <a:buNone/>
              <a:defRPr/>
            </a:pPr>
            <a:r>
              <a:rPr lang="en-US" altLang="en-US" sz="2000" dirty="0">
                <a:latin typeface="+mn-lt"/>
                <a:cs typeface="+mn-cs"/>
              </a:rPr>
              <a:t>	Waste management plan</a:t>
            </a:r>
          </a:p>
          <a:p>
            <a:pPr eaLnBrk="1" fontAlgn="auto" hangingPunct="1">
              <a:spcBef>
                <a:spcPct val="0"/>
              </a:spcBef>
              <a:spcAft>
                <a:spcPts val="0"/>
              </a:spcAft>
              <a:buFontTx/>
              <a:buNone/>
              <a:defRPr/>
            </a:pPr>
            <a:r>
              <a:rPr lang="en-US" altLang="en-US" sz="2000" b="1" dirty="0" smtClean="0">
                <a:solidFill>
                  <a:srgbClr val="009900"/>
                </a:solidFill>
                <a:latin typeface="+mn-lt"/>
                <a:cs typeface="+mn-cs"/>
              </a:rPr>
              <a:t>302.1</a:t>
            </a:r>
            <a:r>
              <a:rPr lang="en-US" altLang="en-US" sz="2000" dirty="0" smtClean="0">
                <a:latin typeface="+mn-lt"/>
                <a:cs typeface="+mn-cs"/>
              </a:rPr>
              <a:t> </a:t>
            </a:r>
            <a:r>
              <a:rPr lang="en-US" altLang="en-US" sz="2000" dirty="0">
                <a:latin typeface="+mn-lt"/>
                <a:cs typeface="+mn-cs"/>
              </a:rPr>
              <a:t>Jurisdiction elective: 50%/65%/75%</a:t>
            </a:r>
          </a:p>
          <a:p>
            <a:pPr eaLnBrk="1" fontAlgn="auto" hangingPunct="1">
              <a:spcBef>
                <a:spcPct val="0"/>
              </a:spcBef>
              <a:spcAft>
                <a:spcPts val="0"/>
              </a:spcAft>
              <a:buFontTx/>
              <a:buNone/>
              <a:defRPr/>
            </a:pPr>
            <a:endParaRPr lang="en-US" altLang="en-US" sz="2000" b="1" dirty="0" smtClean="0">
              <a:solidFill>
                <a:srgbClr val="009900"/>
              </a:solidFill>
              <a:latin typeface="+mn-lt"/>
              <a:cs typeface="+mn-cs"/>
            </a:endParaRPr>
          </a:p>
          <a:p>
            <a:pPr eaLnBrk="1" fontAlgn="auto" hangingPunct="1">
              <a:spcBef>
                <a:spcPct val="0"/>
              </a:spcBef>
              <a:spcAft>
                <a:spcPts val="0"/>
              </a:spcAft>
              <a:buFontTx/>
              <a:buNone/>
              <a:defRPr/>
            </a:pPr>
            <a:endParaRPr lang="en-US" altLang="en-US" sz="2000" b="1" dirty="0" smtClean="0">
              <a:solidFill>
                <a:srgbClr val="009900"/>
              </a:solidFill>
              <a:latin typeface="+mn-lt"/>
              <a:cs typeface="+mn-cs"/>
            </a:endParaRPr>
          </a:p>
          <a:p>
            <a:pPr eaLnBrk="1" fontAlgn="auto" hangingPunct="1">
              <a:spcBef>
                <a:spcPct val="0"/>
              </a:spcBef>
              <a:spcAft>
                <a:spcPts val="0"/>
              </a:spcAft>
              <a:buFontTx/>
              <a:buNone/>
              <a:defRPr/>
            </a:pPr>
            <a:r>
              <a:rPr lang="en-US" altLang="en-US" sz="2000" b="1" dirty="0" smtClean="0">
                <a:solidFill>
                  <a:srgbClr val="009900"/>
                </a:solidFill>
                <a:latin typeface="+mn-lt"/>
                <a:cs typeface="+mn-cs"/>
              </a:rPr>
              <a:t>A105.1/A105.2</a:t>
            </a:r>
            <a:r>
              <a:rPr lang="en-US" altLang="en-US" sz="2000" dirty="0">
                <a:latin typeface="+mn-lt"/>
                <a:cs typeface="+mn-cs"/>
              </a:rPr>
              <a:t>: Project elective: +20% or total </a:t>
            </a:r>
            <a:r>
              <a:rPr lang="en-US" altLang="en-US" sz="2000" dirty="0" smtClean="0">
                <a:latin typeface="+mn-lt"/>
                <a:cs typeface="+mn-cs"/>
              </a:rPr>
              <a:t>waste </a:t>
            </a:r>
            <a:r>
              <a:rPr lang="en-US" altLang="en-US" sz="2000" dirty="0">
                <a:latin typeface="+mn-lt"/>
                <a:cs typeface="+mn-cs"/>
              </a:rPr>
              <a:t>&lt; 4 </a:t>
            </a:r>
            <a:r>
              <a:rPr lang="en-US" altLang="en-US" sz="2000" dirty="0" smtClean="0">
                <a:latin typeface="+mn-lt"/>
                <a:cs typeface="+mn-cs"/>
              </a:rPr>
              <a:t>psf</a:t>
            </a:r>
            <a:endParaRPr lang="en-US" altLang="en-US" sz="2000" baseline="30000" dirty="0">
              <a:latin typeface="+mn-lt"/>
              <a:cs typeface="+mn-cs"/>
            </a:endParaRPr>
          </a:p>
        </p:txBody>
      </p:sp>
      <p:sp>
        <p:nvSpPr>
          <p:cNvPr id="13" name="Slide Number Placeholder 5"/>
          <p:cNvSpPr>
            <a:spLocks noGrp="1"/>
          </p:cNvSpPr>
          <p:nvPr>
            <p:ph type="sldNum" sz="quarter" idx="12"/>
          </p:nvPr>
        </p:nvSpPr>
        <p:spPr bwMode="auto">
          <a:xfrm>
            <a:off x="697865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11FC5C7-8A79-40F1-8169-05FC2D8F8743}" type="slidenum">
              <a:rPr lang="en-US" altLang="zh-CN" sz="1200" smtClean="0">
                <a:latin typeface="+mn-lt"/>
              </a:rPr>
              <a:pPr eaLnBrk="1" hangingPunct="1">
                <a:spcBef>
                  <a:spcPct val="0"/>
                </a:spcBef>
                <a:buFontTx/>
                <a:buNone/>
                <a:defRPr/>
              </a:pPr>
              <a:t>30</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Box 1"/>
          <p:cNvSpPr txBox="1">
            <a:spLocks noChangeArrowheads="1"/>
          </p:cNvSpPr>
          <p:nvPr/>
        </p:nvSpPr>
        <p:spPr bwMode="auto">
          <a:xfrm>
            <a:off x="0" y="2063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Building Reuse</a:t>
            </a:r>
          </a:p>
        </p:txBody>
      </p:sp>
      <p:sp>
        <p:nvSpPr>
          <p:cNvPr id="28678" name="TextBox 11"/>
          <p:cNvSpPr txBox="1">
            <a:spLocks noChangeArrowheads="1"/>
          </p:cNvSpPr>
          <p:nvPr/>
        </p:nvSpPr>
        <p:spPr bwMode="auto">
          <a:xfrm>
            <a:off x="269875" y="3381375"/>
            <a:ext cx="2020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sp>
        <p:nvSpPr>
          <p:cNvPr id="28680" name="TextBox 12"/>
          <p:cNvSpPr txBox="1">
            <a:spLocks noChangeArrowheads="1"/>
          </p:cNvSpPr>
          <p:nvPr/>
        </p:nvSpPr>
        <p:spPr bwMode="auto">
          <a:xfrm>
            <a:off x="708025" y="5024438"/>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8397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486400"/>
            <a:ext cx="884238"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7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463" y="1074738"/>
            <a:ext cx="715962"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3" name="TextBox 1"/>
          <p:cNvSpPr txBox="1">
            <a:spLocks noChangeArrowheads="1"/>
          </p:cNvSpPr>
          <p:nvPr/>
        </p:nvSpPr>
        <p:spPr bwMode="auto">
          <a:xfrm>
            <a:off x="352425" y="622300"/>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28684" name="TextBox 1"/>
          <p:cNvSpPr txBox="1">
            <a:spLocks noChangeArrowheads="1"/>
          </p:cNvSpPr>
          <p:nvPr/>
        </p:nvSpPr>
        <p:spPr bwMode="auto">
          <a:xfrm>
            <a:off x="352425" y="2000250"/>
            <a:ext cx="185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V4</a:t>
            </a:r>
          </a:p>
        </p:txBody>
      </p:sp>
      <p:pic>
        <p:nvPicPr>
          <p:cNvPr id="83978" name="Picture 18" descr="http://www.scup.org/asset/65041/LEEDv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213" y="2460625"/>
            <a:ext cx="1192212"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86" name="TextBox 2"/>
          <p:cNvSpPr txBox="1">
            <a:spLocks noChangeArrowheads="1"/>
          </p:cNvSpPr>
          <p:nvPr/>
        </p:nvSpPr>
        <p:spPr bwMode="auto">
          <a:xfrm>
            <a:off x="2501900" y="879475"/>
            <a:ext cx="651986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solidFill>
                  <a:srgbClr val="009900"/>
                </a:solidFill>
                <a:latin typeface="+mn-lt"/>
                <a:cs typeface="+mn-cs"/>
              </a:rPr>
              <a:t>MRc1.1</a:t>
            </a:r>
            <a:r>
              <a:rPr lang="en-US" altLang="en-US" sz="2400" dirty="0">
                <a:latin typeface="+mn-lt"/>
                <a:cs typeface="+mn-cs"/>
              </a:rPr>
              <a:t>: </a:t>
            </a:r>
            <a:endParaRPr lang="en-US" altLang="en-US" sz="2400" dirty="0" smtClean="0">
              <a:latin typeface="+mn-lt"/>
              <a:cs typeface="+mn-cs"/>
            </a:endParaRPr>
          </a:p>
          <a:p>
            <a:pPr eaLnBrk="1" fontAlgn="auto" hangingPunct="1">
              <a:spcBef>
                <a:spcPct val="0"/>
              </a:spcBef>
              <a:spcAft>
                <a:spcPts val="0"/>
              </a:spcAft>
              <a:buFontTx/>
              <a:buNone/>
              <a:defRPr/>
            </a:pPr>
            <a:r>
              <a:rPr lang="en-US" altLang="en-US" sz="2400" dirty="0" smtClean="0">
                <a:latin typeface="+mn-lt"/>
                <a:cs typeface="+mn-cs"/>
              </a:rPr>
              <a:t>Maintain </a:t>
            </a:r>
            <a:r>
              <a:rPr lang="en-US" altLang="en-US" sz="2400" dirty="0">
                <a:latin typeface="+mn-lt"/>
                <a:cs typeface="+mn-cs"/>
              </a:rPr>
              <a:t>55%/75%/95% of structure  </a:t>
            </a:r>
            <a:r>
              <a:rPr lang="en-US" altLang="en-US" sz="2400" dirty="0" smtClean="0">
                <a:latin typeface="+mn-lt"/>
                <a:cs typeface="+mn-cs"/>
              </a:rPr>
              <a:t>(</a:t>
            </a:r>
            <a:r>
              <a:rPr lang="en-US" altLang="en-US" sz="2400" dirty="0">
                <a:latin typeface="+mn-lt"/>
                <a:cs typeface="+mn-cs"/>
              </a:rPr>
              <a:t>1, 2 or 3)</a:t>
            </a:r>
          </a:p>
          <a:p>
            <a:pPr eaLnBrk="1" fontAlgn="auto" hangingPunct="1">
              <a:spcBef>
                <a:spcPct val="0"/>
              </a:spcBef>
              <a:spcAft>
                <a:spcPts val="0"/>
              </a:spcAft>
              <a:buFontTx/>
              <a:buNone/>
              <a:defRPr/>
            </a:pPr>
            <a:r>
              <a:rPr lang="en-US" altLang="en-US" sz="2400" dirty="0">
                <a:latin typeface="+mn-lt"/>
                <a:cs typeface="+mn-cs"/>
              </a:rPr>
              <a:t>Maintain 50% of interior non-structural (1)</a:t>
            </a: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r>
              <a:rPr lang="en-US" altLang="en-US" sz="2400" b="1" dirty="0">
                <a:solidFill>
                  <a:srgbClr val="009900"/>
                </a:solidFill>
                <a:latin typeface="+mn-lt"/>
                <a:cs typeface="+mn-cs"/>
              </a:rPr>
              <a:t>MRc1</a:t>
            </a:r>
            <a:r>
              <a:rPr lang="en-US" altLang="en-US" sz="2400" dirty="0">
                <a:latin typeface="+mn-lt"/>
                <a:cs typeface="+mn-cs"/>
              </a:rPr>
              <a:t>: Reuse historic building (5)</a:t>
            </a:r>
          </a:p>
          <a:p>
            <a:pPr eaLnBrk="1" fontAlgn="auto" hangingPunct="1">
              <a:spcBef>
                <a:spcPct val="0"/>
              </a:spcBef>
              <a:spcAft>
                <a:spcPts val="0"/>
              </a:spcAft>
              <a:buFontTx/>
              <a:buNone/>
              <a:defRPr/>
            </a:pPr>
            <a:r>
              <a:rPr lang="en-US" altLang="en-US" sz="2400" dirty="0">
                <a:latin typeface="+mn-lt"/>
                <a:cs typeface="+mn-cs"/>
              </a:rPr>
              <a:t>Renovate abandoned building (5)</a:t>
            </a:r>
          </a:p>
          <a:p>
            <a:pPr eaLnBrk="1" fontAlgn="auto" hangingPunct="1">
              <a:spcBef>
                <a:spcPct val="0"/>
              </a:spcBef>
              <a:spcAft>
                <a:spcPts val="0"/>
              </a:spcAft>
              <a:buFontTx/>
              <a:buNone/>
              <a:defRPr/>
            </a:pPr>
            <a:r>
              <a:rPr lang="en-US" altLang="en-US" sz="2400" dirty="0">
                <a:latin typeface="+mn-lt"/>
                <a:cs typeface="+mn-cs"/>
              </a:rPr>
              <a:t>Reuse percentage of building (1 to 4)</a:t>
            </a: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endParaRPr lang="en-US" altLang="en-US" sz="2400" baseline="30000" dirty="0">
              <a:latin typeface="+mn-lt"/>
              <a:cs typeface="+mn-cs"/>
            </a:endParaRPr>
          </a:p>
          <a:p>
            <a:pPr eaLnBrk="1" fontAlgn="auto" hangingPunct="1">
              <a:spcBef>
                <a:spcPct val="0"/>
              </a:spcBef>
              <a:spcAft>
                <a:spcPts val="0"/>
              </a:spcAft>
              <a:buFontTx/>
              <a:buNone/>
              <a:defRPr/>
            </a:pPr>
            <a:r>
              <a:rPr lang="en-US" altLang="en-US" sz="2400" dirty="0">
                <a:latin typeface="+mn-lt"/>
                <a:cs typeface="+mn-cs"/>
              </a:rPr>
              <a:t>Not addressed</a:t>
            </a: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r>
              <a:rPr lang="en-US" altLang="en-US" sz="2400" b="1" dirty="0">
                <a:solidFill>
                  <a:srgbClr val="009900"/>
                </a:solidFill>
                <a:latin typeface="+mn-lt"/>
                <a:cs typeface="+mn-cs"/>
              </a:rPr>
              <a:t>A105.6</a:t>
            </a:r>
            <a:r>
              <a:rPr lang="en-US" altLang="en-US" sz="2400" dirty="0">
                <a:latin typeface="+mn-lt"/>
                <a:cs typeface="+mn-cs"/>
              </a:rPr>
              <a:t>: Existing Building Reuse: Project Elective</a:t>
            </a:r>
          </a:p>
          <a:p>
            <a:pPr eaLnBrk="1" fontAlgn="auto" hangingPunct="1">
              <a:spcBef>
                <a:spcPct val="0"/>
              </a:spcBef>
              <a:spcAft>
                <a:spcPts val="0"/>
              </a:spcAft>
              <a:buFontTx/>
              <a:buNone/>
              <a:defRPr/>
            </a:pPr>
            <a:r>
              <a:rPr lang="en-US" altLang="en-US" sz="2400" b="1" dirty="0">
                <a:solidFill>
                  <a:srgbClr val="009900"/>
                </a:solidFill>
                <a:latin typeface="+mn-lt"/>
                <a:cs typeface="+mn-cs"/>
              </a:rPr>
              <a:t>A105.7</a:t>
            </a:r>
            <a:r>
              <a:rPr lang="en-US" altLang="en-US" sz="2400" dirty="0">
                <a:latin typeface="+mn-lt"/>
                <a:cs typeface="+mn-cs"/>
              </a:rPr>
              <a:t>: Historic Building Reuse – Project elective</a:t>
            </a:r>
          </a:p>
        </p:txBody>
      </p:sp>
      <p:sp>
        <p:nvSpPr>
          <p:cNvPr id="13" name="Slide Number Placeholder 5"/>
          <p:cNvSpPr>
            <a:spLocks noGrp="1"/>
          </p:cNvSpPr>
          <p:nvPr>
            <p:ph type="sldNum" sz="quarter" idx="12"/>
          </p:nvPr>
        </p:nvSpPr>
        <p:spPr bwMode="auto">
          <a:xfrm>
            <a:off x="6856413" y="642143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1BCA0725-B86D-4F32-B4E9-AB3A5F946C08}" type="slidenum">
              <a:rPr lang="en-US" altLang="zh-CN" sz="1200" smtClean="0">
                <a:latin typeface="+mn-lt"/>
              </a:rPr>
              <a:pPr eaLnBrk="1" hangingPunct="1">
                <a:spcBef>
                  <a:spcPct val="0"/>
                </a:spcBef>
                <a:buFontTx/>
                <a:buNone/>
                <a:defRPr/>
              </a:pPr>
              <a:t>31</a:t>
            </a:fld>
            <a:endParaRPr lang="en-US" altLang="zh-CN" sz="1200" dirty="0" smtClean="0">
              <a:latin typeface="+mn-lt"/>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3957483"/>
            <a:ext cx="8461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Box 11"/>
          <p:cNvSpPr txBox="1">
            <a:spLocks noChangeArrowheads="1"/>
          </p:cNvSpPr>
          <p:nvPr/>
        </p:nvSpPr>
        <p:spPr bwMode="auto">
          <a:xfrm>
            <a:off x="4484688" y="3615245"/>
            <a:ext cx="2039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sp>
        <p:nvSpPr>
          <p:cNvPr id="29703" name="TextBox 12"/>
          <p:cNvSpPr txBox="1">
            <a:spLocks noChangeArrowheads="1"/>
          </p:cNvSpPr>
          <p:nvPr/>
        </p:nvSpPr>
        <p:spPr bwMode="auto">
          <a:xfrm>
            <a:off x="6723063" y="4780470"/>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8499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3238" y="5277358"/>
            <a:ext cx="884238"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99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976" y="1797558"/>
            <a:ext cx="715962"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6" name="TextBox 1"/>
          <p:cNvSpPr txBox="1">
            <a:spLocks noChangeArrowheads="1"/>
          </p:cNvSpPr>
          <p:nvPr/>
        </p:nvSpPr>
        <p:spPr bwMode="auto">
          <a:xfrm>
            <a:off x="374651" y="1335595"/>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29707" name="TextBox 1"/>
          <p:cNvSpPr txBox="1">
            <a:spLocks noChangeArrowheads="1"/>
          </p:cNvSpPr>
          <p:nvPr/>
        </p:nvSpPr>
        <p:spPr bwMode="auto">
          <a:xfrm>
            <a:off x="2235201" y="2491295"/>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V4</a:t>
            </a:r>
          </a:p>
        </p:txBody>
      </p:sp>
      <p:pic>
        <p:nvPicPr>
          <p:cNvPr id="85001" name="Picture 18" descr="http://www.scup.org/asset/65041/LEEDv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6988" y="2953258"/>
            <a:ext cx="1192213" cy="89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9" name="TextBox 1"/>
          <p:cNvSpPr txBox="1">
            <a:spLocks noChangeArrowheads="1"/>
          </p:cNvSpPr>
          <p:nvPr/>
        </p:nvSpPr>
        <p:spPr bwMode="auto">
          <a:xfrm>
            <a:off x="0" y="4381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Material Selection</a:t>
            </a:r>
          </a:p>
        </p:txBody>
      </p:sp>
      <p:sp>
        <p:nvSpPr>
          <p:cNvPr id="1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1D5641F-C35B-4142-BCA6-57B07227DAF6}" type="slidenum">
              <a:rPr lang="en-US" altLang="zh-CN" sz="1200" smtClean="0">
                <a:latin typeface="+mn-lt"/>
              </a:rPr>
              <a:pPr eaLnBrk="1" hangingPunct="1">
                <a:spcBef>
                  <a:spcPct val="0"/>
                </a:spcBef>
                <a:buFontTx/>
                <a:buNone/>
                <a:defRPr/>
              </a:pPr>
              <a:t>32</a:t>
            </a:fld>
            <a:endParaRPr lang="en-US" altLang="zh-CN" sz="1200" dirty="0" smtClean="0">
              <a:latin typeface="+mn-lt"/>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588" y="4077208"/>
            <a:ext cx="8461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Box 1"/>
          <p:cNvSpPr txBox="1">
            <a:spLocks noChangeArrowheads="1"/>
          </p:cNvSpPr>
          <p:nvPr/>
        </p:nvSpPr>
        <p:spPr bwMode="auto">
          <a:xfrm>
            <a:off x="0" y="152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Material Selection</a:t>
            </a:r>
          </a:p>
        </p:txBody>
      </p:sp>
      <p:pic>
        <p:nvPicPr>
          <p:cNvPr id="8601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331" y="1325122"/>
            <a:ext cx="1092200" cy="1411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Box 1"/>
          <p:cNvSpPr txBox="1">
            <a:spLocks noChangeArrowheads="1"/>
          </p:cNvSpPr>
          <p:nvPr/>
        </p:nvSpPr>
        <p:spPr bwMode="auto">
          <a:xfrm>
            <a:off x="-1" y="855222"/>
            <a:ext cx="174953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LEED 2009</a:t>
            </a:r>
          </a:p>
        </p:txBody>
      </p:sp>
      <p:sp>
        <p:nvSpPr>
          <p:cNvPr id="30728" name="TextBox 2"/>
          <p:cNvSpPr txBox="1">
            <a:spLocks noChangeArrowheads="1"/>
          </p:cNvSpPr>
          <p:nvPr/>
        </p:nvSpPr>
        <p:spPr bwMode="auto">
          <a:xfrm>
            <a:off x="1598718" y="883797"/>
            <a:ext cx="716624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solidFill>
                  <a:srgbClr val="009900"/>
                </a:solidFill>
                <a:latin typeface="+mn-lt"/>
                <a:cs typeface="+mn-cs"/>
              </a:rPr>
              <a:t>MRc3</a:t>
            </a:r>
            <a:r>
              <a:rPr lang="en-US" altLang="en-US" sz="2400" b="1" dirty="0">
                <a:latin typeface="+mn-lt"/>
                <a:cs typeface="+mn-cs"/>
              </a:rPr>
              <a:t>: Used Materials – based on cost</a:t>
            </a:r>
          </a:p>
          <a:p>
            <a:pPr eaLnBrk="1" fontAlgn="auto" hangingPunct="1">
              <a:spcBef>
                <a:spcPct val="0"/>
              </a:spcBef>
              <a:spcAft>
                <a:spcPts val="0"/>
              </a:spcAft>
              <a:buFontTx/>
              <a:buNone/>
              <a:defRPr/>
            </a:pPr>
            <a:r>
              <a:rPr lang="en-US" altLang="en-US" sz="2400" dirty="0">
                <a:latin typeface="+mn-lt"/>
                <a:cs typeface="+mn-cs"/>
              </a:rPr>
              <a:t>	&gt;5%	1 point</a:t>
            </a:r>
          </a:p>
          <a:p>
            <a:pPr eaLnBrk="1" fontAlgn="auto" hangingPunct="1">
              <a:spcBef>
                <a:spcPct val="0"/>
              </a:spcBef>
              <a:spcAft>
                <a:spcPts val="0"/>
              </a:spcAft>
              <a:buFontTx/>
              <a:buNone/>
              <a:defRPr/>
            </a:pPr>
            <a:r>
              <a:rPr lang="en-US" altLang="en-US" sz="2400" dirty="0">
                <a:latin typeface="+mn-lt"/>
                <a:cs typeface="+mn-cs"/>
              </a:rPr>
              <a:t>	&gt;10%	2 points</a:t>
            </a:r>
          </a:p>
          <a:p>
            <a:pPr eaLnBrk="1" fontAlgn="auto" hangingPunct="1">
              <a:spcBef>
                <a:spcPct val="0"/>
              </a:spcBef>
              <a:spcAft>
                <a:spcPts val="0"/>
              </a:spcAft>
              <a:buFontTx/>
              <a:buNone/>
              <a:defRPr/>
            </a:pPr>
            <a:r>
              <a:rPr lang="en-US" altLang="en-US" sz="2400" b="1" dirty="0">
                <a:solidFill>
                  <a:srgbClr val="009900"/>
                </a:solidFill>
                <a:latin typeface="+mn-lt"/>
                <a:cs typeface="+mn-cs"/>
              </a:rPr>
              <a:t>MRc4</a:t>
            </a:r>
            <a:r>
              <a:rPr lang="en-US" altLang="en-US" sz="2400" b="1" dirty="0">
                <a:latin typeface="+mn-lt"/>
                <a:cs typeface="+mn-cs"/>
              </a:rPr>
              <a:t>: Recycled Materials – based on cost</a:t>
            </a:r>
          </a:p>
          <a:p>
            <a:pPr eaLnBrk="1" fontAlgn="auto" hangingPunct="1">
              <a:spcBef>
                <a:spcPct val="0"/>
              </a:spcBef>
              <a:spcAft>
                <a:spcPts val="0"/>
              </a:spcAft>
              <a:buFontTx/>
              <a:buNone/>
              <a:defRPr/>
            </a:pPr>
            <a:r>
              <a:rPr lang="en-US" altLang="en-US" sz="2400" dirty="0">
                <a:latin typeface="+mn-lt"/>
                <a:cs typeface="+mn-cs"/>
              </a:rPr>
              <a:t>	&gt;10%	1 point</a:t>
            </a:r>
          </a:p>
          <a:p>
            <a:pPr eaLnBrk="1" fontAlgn="auto" hangingPunct="1">
              <a:spcBef>
                <a:spcPct val="0"/>
              </a:spcBef>
              <a:spcAft>
                <a:spcPts val="0"/>
              </a:spcAft>
              <a:buFontTx/>
              <a:buNone/>
              <a:defRPr/>
            </a:pPr>
            <a:r>
              <a:rPr lang="en-US" altLang="en-US" sz="2400" dirty="0">
                <a:latin typeface="+mn-lt"/>
                <a:cs typeface="+mn-cs"/>
              </a:rPr>
              <a:t>	&gt;20%	2 points</a:t>
            </a:r>
          </a:p>
          <a:p>
            <a:pPr eaLnBrk="1" fontAlgn="auto" hangingPunct="1">
              <a:spcBef>
                <a:spcPct val="0"/>
              </a:spcBef>
              <a:spcAft>
                <a:spcPts val="0"/>
              </a:spcAft>
              <a:buFontTx/>
              <a:buNone/>
              <a:defRPr/>
            </a:pPr>
            <a:r>
              <a:rPr lang="en-US" altLang="en-US" sz="2400" dirty="0">
                <a:latin typeface="+mn-lt"/>
                <a:cs typeface="+mn-cs"/>
              </a:rPr>
              <a:t>	content based on weight</a:t>
            </a:r>
          </a:p>
          <a:p>
            <a:pPr eaLnBrk="1" fontAlgn="auto" hangingPunct="1">
              <a:spcBef>
                <a:spcPct val="0"/>
              </a:spcBef>
              <a:spcAft>
                <a:spcPts val="0"/>
              </a:spcAft>
              <a:buFontTx/>
              <a:buNone/>
              <a:defRPr/>
            </a:pPr>
            <a:r>
              <a:rPr lang="en-US" altLang="en-US" sz="2400" dirty="0">
                <a:latin typeface="+mn-lt"/>
                <a:cs typeface="+mn-cs"/>
              </a:rPr>
              <a:t>	post-consumer + 0.5* pre-consumer</a:t>
            </a:r>
          </a:p>
          <a:p>
            <a:pPr eaLnBrk="1" fontAlgn="auto" hangingPunct="1">
              <a:spcBef>
                <a:spcPct val="0"/>
              </a:spcBef>
              <a:spcAft>
                <a:spcPts val="0"/>
              </a:spcAft>
              <a:buFontTx/>
              <a:buNone/>
              <a:defRPr/>
            </a:pPr>
            <a:r>
              <a:rPr lang="en-US" altLang="en-US" sz="2400" b="1" dirty="0">
                <a:solidFill>
                  <a:srgbClr val="009900"/>
                </a:solidFill>
                <a:latin typeface="+mn-lt"/>
                <a:cs typeface="+mn-cs"/>
              </a:rPr>
              <a:t>MRc6</a:t>
            </a:r>
            <a:r>
              <a:rPr lang="en-US" altLang="en-US" sz="2400" b="1" dirty="0">
                <a:latin typeface="+mn-lt"/>
                <a:cs typeface="+mn-cs"/>
              </a:rPr>
              <a:t>: Bio-based – based on cost</a:t>
            </a:r>
          </a:p>
          <a:p>
            <a:pPr eaLnBrk="1" fontAlgn="auto" hangingPunct="1">
              <a:spcBef>
                <a:spcPct val="0"/>
              </a:spcBef>
              <a:spcAft>
                <a:spcPts val="0"/>
              </a:spcAft>
              <a:buFontTx/>
              <a:buNone/>
              <a:defRPr/>
            </a:pPr>
            <a:r>
              <a:rPr lang="en-US" altLang="en-US" sz="2400" dirty="0">
                <a:latin typeface="+mn-lt"/>
                <a:cs typeface="+mn-cs"/>
              </a:rPr>
              <a:t>	&gt;2.5%	1 point</a:t>
            </a:r>
          </a:p>
          <a:p>
            <a:pPr eaLnBrk="1" fontAlgn="auto" hangingPunct="1">
              <a:spcBef>
                <a:spcPct val="0"/>
              </a:spcBef>
              <a:spcAft>
                <a:spcPts val="0"/>
              </a:spcAft>
              <a:buFontTx/>
              <a:buNone/>
              <a:defRPr/>
            </a:pPr>
            <a:r>
              <a:rPr lang="en-US" altLang="en-US" sz="2400" dirty="0">
                <a:latin typeface="+mn-lt"/>
                <a:cs typeface="+mn-cs"/>
              </a:rPr>
              <a:t>	&lt;10 year maturity cycle </a:t>
            </a:r>
          </a:p>
          <a:p>
            <a:pPr eaLnBrk="1" fontAlgn="auto" hangingPunct="1">
              <a:spcBef>
                <a:spcPct val="0"/>
              </a:spcBef>
              <a:spcAft>
                <a:spcPts val="0"/>
              </a:spcAft>
              <a:buFontTx/>
              <a:buNone/>
              <a:defRPr/>
            </a:pPr>
            <a:r>
              <a:rPr lang="en-US" altLang="en-US" sz="2400" b="1" dirty="0">
                <a:solidFill>
                  <a:srgbClr val="009900"/>
                </a:solidFill>
                <a:latin typeface="+mn-lt"/>
                <a:cs typeface="+mn-cs"/>
              </a:rPr>
              <a:t>MRc5</a:t>
            </a:r>
            <a:r>
              <a:rPr lang="en-US" altLang="en-US" sz="2400" b="1" dirty="0">
                <a:latin typeface="+mn-lt"/>
                <a:cs typeface="+mn-cs"/>
              </a:rPr>
              <a:t>: Regional Materials – based on cost</a:t>
            </a:r>
          </a:p>
          <a:p>
            <a:pPr eaLnBrk="1" fontAlgn="auto" hangingPunct="1">
              <a:spcBef>
                <a:spcPct val="0"/>
              </a:spcBef>
              <a:spcAft>
                <a:spcPts val="0"/>
              </a:spcAft>
              <a:buFontTx/>
              <a:buNone/>
              <a:defRPr/>
            </a:pPr>
            <a:r>
              <a:rPr lang="en-US" altLang="en-US" sz="2400" dirty="0">
                <a:latin typeface="+mn-lt"/>
                <a:cs typeface="+mn-cs"/>
              </a:rPr>
              <a:t>	&gt;10%	1 point</a:t>
            </a:r>
          </a:p>
          <a:p>
            <a:pPr eaLnBrk="1" fontAlgn="auto" hangingPunct="1">
              <a:spcBef>
                <a:spcPct val="0"/>
              </a:spcBef>
              <a:spcAft>
                <a:spcPts val="0"/>
              </a:spcAft>
              <a:buFontTx/>
              <a:buNone/>
              <a:defRPr/>
            </a:pPr>
            <a:r>
              <a:rPr lang="en-US" altLang="en-US" sz="2400" dirty="0">
                <a:latin typeface="+mn-lt"/>
                <a:cs typeface="+mn-cs"/>
              </a:rPr>
              <a:t>	&gt;20%	2 points</a:t>
            </a:r>
          </a:p>
          <a:p>
            <a:pPr eaLnBrk="1" fontAlgn="auto" hangingPunct="1">
              <a:spcBef>
                <a:spcPct val="0"/>
              </a:spcBef>
              <a:spcAft>
                <a:spcPts val="0"/>
              </a:spcAft>
              <a:buFontTx/>
              <a:buNone/>
              <a:defRPr/>
            </a:pPr>
            <a:r>
              <a:rPr lang="en-US" altLang="en-US" sz="2400" dirty="0">
                <a:latin typeface="+mn-lt"/>
                <a:cs typeface="+mn-cs"/>
              </a:rPr>
              <a:t>	extracted/harvested/recovered </a:t>
            </a:r>
            <a:r>
              <a:rPr lang="en-US" altLang="en-US" sz="2400" dirty="0" smtClean="0">
                <a:solidFill>
                  <a:srgbClr val="FF0000"/>
                </a:solidFill>
                <a:latin typeface="+mn-lt"/>
                <a:cs typeface="+mn-cs"/>
              </a:rPr>
              <a:t>and 	</a:t>
            </a:r>
            <a:r>
              <a:rPr lang="en-US" altLang="en-US" sz="2400" dirty="0" smtClean="0">
                <a:latin typeface="+mn-lt"/>
                <a:cs typeface="+mn-cs"/>
              </a:rPr>
              <a:t>manufactured 	within </a:t>
            </a:r>
            <a:r>
              <a:rPr lang="en-US" altLang="en-US" sz="2400" dirty="0">
                <a:latin typeface="+mn-lt"/>
                <a:cs typeface="+mn-cs"/>
              </a:rPr>
              <a:t>500 </a:t>
            </a:r>
            <a:r>
              <a:rPr lang="en-US" altLang="en-US" sz="2400" dirty="0" smtClean="0">
                <a:latin typeface="+mn-lt"/>
                <a:cs typeface="+mn-cs"/>
              </a:rPr>
              <a:t>miles of </a:t>
            </a:r>
            <a:r>
              <a:rPr lang="en-US" altLang="en-US" sz="2400" dirty="0">
                <a:latin typeface="+mn-lt"/>
                <a:cs typeface="+mn-cs"/>
              </a:rPr>
              <a:t>project site  </a:t>
            </a:r>
          </a:p>
        </p:txBody>
      </p:sp>
      <p:sp>
        <p:nvSpPr>
          <p:cNvPr id="7" name="Slide Number Placeholder 5"/>
          <p:cNvSpPr>
            <a:spLocks noGrp="1"/>
          </p:cNvSpPr>
          <p:nvPr>
            <p:ph type="sldNum" sz="quarter" idx="12"/>
          </p:nvPr>
        </p:nvSpPr>
        <p:spPr bwMode="auto">
          <a:xfrm>
            <a:off x="6821349" y="6382897"/>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BDE6292-7343-4C72-8984-A6134AC63836}" type="slidenum">
              <a:rPr lang="en-US" altLang="zh-CN" sz="1200" smtClean="0">
                <a:latin typeface="+mn-lt"/>
              </a:rPr>
              <a:pPr eaLnBrk="1" hangingPunct="1">
                <a:spcBef>
                  <a:spcPct val="0"/>
                </a:spcBef>
                <a:buFontTx/>
                <a:buNone/>
                <a:defRPr/>
              </a:pPr>
              <a:t>33</a:t>
            </a:fld>
            <a:endParaRPr lang="en-US" altLang="zh-CN" sz="1200" dirty="0" smtClean="0">
              <a:latin typeface="+mn-lt"/>
            </a:endParaRPr>
          </a:p>
        </p:txBody>
      </p:sp>
      <p:sp>
        <p:nvSpPr>
          <p:cNvPr id="8" name="Rectangle 7"/>
          <p:cNvSpPr/>
          <p:nvPr/>
        </p:nvSpPr>
        <p:spPr>
          <a:xfrm>
            <a:off x="8485515" y="5773297"/>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Box 1"/>
          <p:cNvSpPr txBox="1">
            <a:spLocks noChangeArrowheads="1"/>
          </p:cNvSpPr>
          <p:nvPr/>
        </p:nvSpPr>
        <p:spPr bwMode="auto">
          <a:xfrm>
            <a:off x="0" y="2254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Material Selection</a:t>
            </a:r>
          </a:p>
        </p:txBody>
      </p:sp>
      <p:pic>
        <p:nvPicPr>
          <p:cNvPr id="8704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088" y="1365250"/>
            <a:ext cx="1092200" cy="1411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51" name="TextBox 1"/>
          <p:cNvSpPr txBox="1">
            <a:spLocks noChangeArrowheads="1"/>
          </p:cNvSpPr>
          <p:nvPr/>
        </p:nvSpPr>
        <p:spPr bwMode="auto">
          <a:xfrm>
            <a:off x="192088" y="903288"/>
            <a:ext cx="185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LEED 2009</a:t>
            </a:r>
          </a:p>
        </p:txBody>
      </p:sp>
      <p:sp>
        <p:nvSpPr>
          <p:cNvPr id="34824" name="TextBox 2"/>
          <p:cNvSpPr txBox="1">
            <a:spLocks noChangeArrowheads="1"/>
          </p:cNvSpPr>
          <p:nvPr/>
        </p:nvSpPr>
        <p:spPr bwMode="auto">
          <a:xfrm>
            <a:off x="2362200" y="919163"/>
            <a:ext cx="623267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400" b="1" dirty="0" smtClean="0">
                <a:latin typeface="+mn-lt"/>
                <a:cs typeface="+mn-cs"/>
              </a:rPr>
              <a:t>Steel Products:</a:t>
            </a:r>
          </a:p>
          <a:p>
            <a:pPr eaLnBrk="1" fontAlgn="auto" hangingPunct="1">
              <a:spcBef>
                <a:spcPts val="0"/>
              </a:spcBef>
              <a:spcAft>
                <a:spcPts val="0"/>
              </a:spcAft>
              <a:defRPr/>
            </a:pPr>
            <a:endParaRPr lang="en-US" sz="2400" dirty="0" smtClean="0">
              <a:latin typeface="+mn-lt"/>
              <a:cs typeface="+mn-cs"/>
            </a:endParaRPr>
          </a:p>
          <a:p>
            <a:pPr eaLnBrk="1" fontAlgn="auto" hangingPunct="1">
              <a:spcBef>
                <a:spcPts val="0"/>
              </a:spcBef>
              <a:spcAft>
                <a:spcPts val="0"/>
              </a:spcAft>
              <a:defRPr/>
            </a:pPr>
            <a:r>
              <a:rPr lang="en-US" sz="2400" dirty="0" smtClean="0">
                <a:latin typeface="+mn-lt"/>
                <a:cs typeface="+mn-cs"/>
              </a:rPr>
              <a:t>Recycled Content – default value 25% unless documented by producer (not industry)</a:t>
            </a:r>
          </a:p>
          <a:p>
            <a:pPr eaLnBrk="1" fontAlgn="auto" hangingPunct="1">
              <a:spcBef>
                <a:spcPts val="0"/>
              </a:spcBef>
              <a:spcAft>
                <a:spcPts val="0"/>
              </a:spcAft>
              <a:defRPr/>
            </a:pPr>
            <a:endParaRPr lang="en-US" sz="2400" dirty="0" smtClean="0">
              <a:latin typeface="+mn-lt"/>
              <a:cs typeface="+mn-cs"/>
            </a:endParaRPr>
          </a:p>
          <a:p>
            <a:pPr eaLnBrk="1" fontAlgn="auto" hangingPunct="1">
              <a:spcBef>
                <a:spcPts val="0"/>
              </a:spcBef>
              <a:spcAft>
                <a:spcPts val="0"/>
              </a:spcAft>
              <a:defRPr/>
            </a:pPr>
            <a:r>
              <a:rPr lang="en-US" sz="2400" dirty="0" smtClean="0">
                <a:latin typeface="+mn-lt"/>
                <a:cs typeface="+mn-cs"/>
              </a:rPr>
              <a:t>Regional calculation –  methodologies:</a:t>
            </a:r>
          </a:p>
          <a:p>
            <a:pPr marL="457200" indent="-457200" eaLnBrk="1" fontAlgn="auto" hangingPunct="1">
              <a:spcBef>
                <a:spcPts val="0"/>
              </a:spcBef>
              <a:spcAft>
                <a:spcPts val="0"/>
              </a:spcAft>
              <a:buFontTx/>
              <a:buAutoNum type="arabicParenR"/>
              <a:defRPr/>
            </a:pPr>
            <a:r>
              <a:rPr lang="en-US" sz="2400" dirty="0" smtClean="0">
                <a:latin typeface="+mn-lt"/>
                <a:cs typeface="+mn-cs"/>
              </a:rPr>
              <a:t>Mill and fabricator within 500 miles of project site</a:t>
            </a:r>
          </a:p>
          <a:p>
            <a:pPr marL="457200" indent="-457200" eaLnBrk="1" fontAlgn="auto" hangingPunct="1">
              <a:spcBef>
                <a:spcPts val="0"/>
              </a:spcBef>
              <a:spcAft>
                <a:spcPts val="0"/>
              </a:spcAft>
              <a:buFontTx/>
              <a:buAutoNum type="arabicParenR"/>
              <a:defRPr/>
            </a:pPr>
            <a:r>
              <a:rPr lang="en-US" sz="2400" dirty="0" smtClean="0">
                <a:latin typeface="+mn-lt"/>
                <a:cs typeface="+mn-cs"/>
              </a:rPr>
              <a:t>Fabricator and proportion of scrap originating within 500 miles of project site</a:t>
            </a:r>
          </a:p>
          <a:p>
            <a:pPr marL="457200" indent="-457200" eaLnBrk="1" fontAlgn="auto" hangingPunct="1">
              <a:spcBef>
                <a:spcPts val="0"/>
              </a:spcBef>
              <a:spcAft>
                <a:spcPts val="0"/>
              </a:spcAft>
              <a:buFontTx/>
              <a:buAutoNum type="arabicParenR"/>
              <a:defRPr/>
            </a:pPr>
            <a:r>
              <a:rPr lang="en-US" sz="2400" dirty="0" smtClean="0">
                <a:latin typeface="+mn-lt"/>
                <a:cs typeface="+mn-cs"/>
              </a:rPr>
              <a:t>Travel distance – mill to service center to fabricator to project less than 500 miles where rail divided by 3, barge divided by 2 and seagoing ship divided by 15</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0B4E8DDE-952E-4878-A48A-0775D3ADEFE7}" type="slidenum">
              <a:rPr lang="en-US" altLang="zh-CN" sz="1200" smtClean="0">
                <a:latin typeface="+mn-lt"/>
              </a:rPr>
              <a:pPr eaLnBrk="1" hangingPunct="1">
                <a:spcBef>
                  <a:spcPct val="0"/>
                </a:spcBef>
                <a:buFontTx/>
                <a:buNone/>
                <a:defRPr/>
              </a:pPr>
              <a:t>34</a:t>
            </a:fld>
            <a:endParaRPr lang="en-US" altLang="zh-CN" sz="1200" dirty="0" smtClean="0">
              <a:latin typeface="+mn-lt"/>
            </a:endParaRPr>
          </a:p>
        </p:txBody>
      </p:sp>
      <p:sp>
        <p:nvSpPr>
          <p:cNvPr id="8" name="Rectangle 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Box 1"/>
          <p:cNvSpPr txBox="1">
            <a:spLocks noChangeArrowheads="1"/>
          </p:cNvSpPr>
          <p:nvPr/>
        </p:nvSpPr>
        <p:spPr bwMode="auto">
          <a:xfrm>
            <a:off x="0" y="2492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Material Selection</a:t>
            </a:r>
          </a:p>
        </p:txBody>
      </p:sp>
      <p:sp>
        <p:nvSpPr>
          <p:cNvPr id="32774" name="TextBox 1"/>
          <p:cNvSpPr txBox="1">
            <a:spLocks noChangeArrowheads="1"/>
          </p:cNvSpPr>
          <p:nvPr/>
        </p:nvSpPr>
        <p:spPr bwMode="auto">
          <a:xfrm>
            <a:off x="423863" y="1404938"/>
            <a:ext cx="185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LEED </a:t>
            </a:r>
            <a:r>
              <a:rPr lang="en-US" altLang="en-US" sz="2400" dirty="0" smtClean="0">
                <a:latin typeface="+mn-lt"/>
                <a:cs typeface="+mn-cs"/>
              </a:rPr>
              <a:t>v4</a:t>
            </a:r>
            <a:endParaRPr lang="en-US" altLang="en-US" sz="2400" dirty="0">
              <a:latin typeface="+mn-lt"/>
              <a:cs typeface="+mn-cs"/>
            </a:endParaRPr>
          </a:p>
        </p:txBody>
      </p:sp>
      <p:pic>
        <p:nvPicPr>
          <p:cNvPr id="88068" name="Picture 8" descr="http://www.scup.org/asset/65041/LEEDv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917700"/>
            <a:ext cx="1190625"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2"/>
          <p:cNvSpPr txBox="1">
            <a:spLocks noChangeArrowheads="1"/>
          </p:cNvSpPr>
          <p:nvPr/>
        </p:nvSpPr>
        <p:spPr bwMode="auto">
          <a:xfrm>
            <a:off x="2667000" y="1404938"/>
            <a:ext cx="6248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400" b="1" dirty="0" smtClean="0">
                <a:solidFill>
                  <a:srgbClr val="009900"/>
                </a:solidFill>
                <a:latin typeface="+mn-lt"/>
                <a:cs typeface="+mn-cs"/>
              </a:rPr>
              <a:t>MRc2</a:t>
            </a:r>
            <a:r>
              <a:rPr lang="en-US" sz="2400" b="1" dirty="0" smtClean="0">
                <a:latin typeface="+mn-lt"/>
                <a:cs typeface="+mn-cs"/>
              </a:rPr>
              <a:t>: Environmental Product Declarations</a:t>
            </a:r>
          </a:p>
          <a:p>
            <a:pPr eaLnBrk="1" fontAlgn="auto" hangingPunct="1">
              <a:spcBef>
                <a:spcPts val="0"/>
              </a:spcBef>
              <a:spcAft>
                <a:spcPts val="0"/>
              </a:spcAft>
              <a:defRPr/>
            </a:pPr>
            <a:r>
              <a:rPr lang="en-US" sz="2400" dirty="0" smtClean="0">
                <a:latin typeface="+mn-lt"/>
                <a:cs typeface="+mn-cs"/>
              </a:rPr>
              <a:t>20 products from at least 5 manufacturers (1)</a:t>
            </a:r>
          </a:p>
          <a:p>
            <a:pPr eaLnBrk="1" fontAlgn="auto" hangingPunct="1">
              <a:spcBef>
                <a:spcPts val="0"/>
              </a:spcBef>
              <a:spcAft>
                <a:spcPts val="0"/>
              </a:spcAft>
              <a:defRPr/>
            </a:pPr>
            <a:r>
              <a:rPr lang="en-US" sz="2400" dirty="0" smtClean="0">
                <a:latin typeface="+mn-lt"/>
                <a:cs typeface="+mn-cs"/>
              </a:rPr>
              <a:t>	Product declaration: counts ¼</a:t>
            </a:r>
          </a:p>
          <a:p>
            <a:pPr eaLnBrk="1" fontAlgn="auto" hangingPunct="1">
              <a:spcBef>
                <a:spcPts val="0"/>
              </a:spcBef>
              <a:spcAft>
                <a:spcPts val="0"/>
              </a:spcAft>
              <a:defRPr/>
            </a:pPr>
            <a:r>
              <a:rPr lang="en-US" sz="2400" dirty="0" smtClean="0">
                <a:latin typeface="+mn-lt"/>
                <a:cs typeface="+mn-cs"/>
              </a:rPr>
              <a:t>	Industry EPD: counts ½</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Product EPD: counts 1</a:t>
            </a:r>
          </a:p>
          <a:p>
            <a:pPr eaLnBrk="1" fontAlgn="auto" hangingPunct="1">
              <a:spcBef>
                <a:spcPts val="0"/>
              </a:spcBef>
              <a:spcAft>
                <a:spcPts val="0"/>
              </a:spcAft>
              <a:defRPr/>
            </a:pPr>
            <a:r>
              <a:rPr lang="en-US" sz="2400" dirty="0">
                <a:latin typeface="+mn-lt"/>
                <a:cs typeface="+mn-cs"/>
              </a:rPr>
              <a:t>	</a:t>
            </a:r>
            <a:endParaRPr lang="en-US" sz="2400" dirty="0" smtClean="0">
              <a:latin typeface="+mn-lt"/>
              <a:cs typeface="+mn-cs"/>
            </a:endParaRPr>
          </a:p>
          <a:p>
            <a:pPr eaLnBrk="1" fontAlgn="auto" hangingPunct="1">
              <a:spcBef>
                <a:spcPts val="0"/>
              </a:spcBef>
              <a:spcAft>
                <a:spcPts val="0"/>
              </a:spcAft>
              <a:defRPr/>
            </a:pPr>
            <a:r>
              <a:rPr lang="en-US" sz="2400" dirty="0" smtClean="0">
                <a:latin typeface="+mn-lt"/>
                <a:cs typeface="+mn-cs"/>
              </a:rPr>
              <a:t>50% of products by cost selected below industry 	average impacts (1)</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&lt;100 miles counts double</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structure &amp; enclosure no more than 		30% of compliant cost</a:t>
            </a:r>
          </a:p>
          <a:p>
            <a:pPr eaLnBrk="1" fontAlgn="auto" hangingPunct="1">
              <a:spcBef>
                <a:spcPts val="0"/>
              </a:spcBef>
              <a:spcAft>
                <a:spcPts val="0"/>
              </a:spcAft>
              <a:defRPr/>
            </a:pPr>
            <a:endParaRPr lang="en-US" sz="2400" dirty="0" smtClean="0">
              <a:latin typeface="+mn-lt"/>
              <a:cs typeface="+mn-cs"/>
            </a:endParaRPr>
          </a:p>
          <a:p>
            <a:pPr eaLnBrk="1" fontAlgn="auto" hangingPunct="1">
              <a:spcBef>
                <a:spcPts val="0"/>
              </a:spcBef>
              <a:spcAft>
                <a:spcPts val="0"/>
              </a:spcAft>
              <a:defRPr/>
            </a:pPr>
            <a:endParaRPr lang="en-US" sz="2000" dirty="0" smtClean="0">
              <a:cs typeface="+mn-cs"/>
            </a:endParaRP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1B7C2E5-BE4D-482F-986F-86758DFAD732}" type="slidenum">
              <a:rPr lang="en-US" altLang="zh-CN" sz="1200" smtClean="0">
                <a:latin typeface="+mn-lt"/>
              </a:rPr>
              <a:pPr eaLnBrk="1" hangingPunct="1">
                <a:spcBef>
                  <a:spcPct val="0"/>
                </a:spcBef>
                <a:buFontTx/>
                <a:buNone/>
                <a:defRPr/>
              </a:pPr>
              <a:t>35</a:t>
            </a:fld>
            <a:endParaRPr lang="en-US" altLang="zh-CN" sz="1200" dirty="0" smtClean="0">
              <a:latin typeface="+mn-lt"/>
            </a:endParaRPr>
          </a:p>
        </p:txBody>
      </p:sp>
      <p:sp>
        <p:nvSpPr>
          <p:cNvPr id="9" name="Rectangle 8"/>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Box 1"/>
          <p:cNvSpPr txBox="1">
            <a:spLocks noChangeArrowheads="1"/>
          </p:cNvSpPr>
          <p:nvPr/>
        </p:nvSpPr>
        <p:spPr bwMode="auto">
          <a:xfrm>
            <a:off x="0" y="304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Material Selection</a:t>
            </a:r>
          </a:p>
        </p:txBody>
      </p:sp>
      <p:sp>
        <p:nvSpPr>
          <p:cNvPr id="33798" name="TextBox 1"/>
          <p:cNvSpPr txBox="1">
            <a:spLocks noChangeArrowheads="1"/>
          </p:cNvSpPr>
          <p:nvPr/>
        </p:nvSpPr>
        <p:spPr bwMode="auto">
          <a:xfrm>
            <a:off x="101600" y="1239838"/>
            <a:ext cx="185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LEED V4</a:t>
            </a:r>
          </a:p>
        </p:txBody>
      </p:sp>
      <p:pic>
        <p:nvPicPr>
          <p:cNvPr id="89092" name="Picture 8" descr="http://www.scup.org/asset/65041/LEEDv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8" y="1700213"/>
            <a:ext cx="1190625" cy="89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2"/>
          <p:cNvSpPr txBox="1">
            <a:spLocks noChangeArrowheads="1"/>
          </p:cNvSpPr>
          <p:nvPr/>
        </p:nvSpPr>
        <p:spPr bwMode="auto">
          <a:xfrm>
            <a:off x="2159000" y="1236663"/>
            <a:ext cx="6629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400" b="1" dirty="0" smtClean="0">
                <a:solidFill>
                  <a:srgbClr val="009900"/>
                </a:solidFill>
                <a:latin typeface="+mn-lt"/>
                <a:cs typeface="+mn-cs"/>
              </a:rPr>
              <a:t>MRc3</a:t>
            </a:r>
            <a:r>
              <a:rPr lang="en-US" sz="2400" b="1" dirty="0" smtClean="0">
                <a:latin typeface="+mn-lt"/>
                <a:cs typeface="+mn-cs"/>
              </a:rPr>
              <a:t>: Raw Material Sourcing</a:t>
            </a:r>
          </a:p>
          <a:p>
            <a:pPr eaLnBrk="1" fontAlgn="auto" hangingPunct="1">
              <a:spcBef>
                <a:spcPts val="0"/>
              </a:spcBef>
              <a:spcAft>
                <a:spcPts val="0"/>
              </a:spcAft>
              <a:defRPr/>
            </a:pPr>
            <a:r>
              <a:rPr lang="en-US" sz="2400" dirty="0" smtClean="0">
                <a:latin typeface="+mn-lt"/>
                <a:cs typeface="+mn-cs"/>
              </a:rPr>
              <a:t>20 products from at least 5 manufacturers (1)</a:t>
            </a:r>
          </a:p>
          <a:p>
            <a:pPr eaLnBrk="1" fontAlgn="auto" hangingPunct="1">
              <a:spcBef>
                <a:spcPts val="0"/>
              </a:spcBef>
              <a:spcAft>
                <a:spcPts val="0"/>
              </a:spcAft>
              <a:defRPr/>
            </a:pPr>
            <a:r>
              <a:rPr lang="en-US" sz="2400" dirty="0" smtClean="0">
                <a:latin typeface="+mn-lt"/>
                <a:cs typeface="+mn-cs"/>
              </a:rPr>
              <a:t>	extract locations identified</a:t>
            </a:r>
          </a:p>
          <a:p>
            <a:pPr eaLnBrk="1" fontAlgn="auto" hangingPunct="1">
              <a:spcBef>
                <a:spcPts val="0"/>
              </a:spcBef>
              <a:spcAft>
                <a:spcPts val="0"/>
              </a:spcAft>
              <a:defRPr/>
            </a:pPr>
            <a:r>
              <a:rPr lang="en-US" sz="2400" dirty="0" smtClean="0">
                <a:latin typeface="+mn-lt"/>
                <a:cs typeface="+mn-cs"/>
              </a:rPr>
              <a:t>	ecological commitment statement</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impact reduction commitment</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meet standards for responsible sourcing</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self declared = ½</a:t>
            </a:r>
          </a:p>
          <a:p>
            <a:pPr eaLnBrk="1" fontAlgn="auto" hangingPunct="1">
              <a:spcBef>
                <a:spcPts val="0"/>
              </a:spcBef>
              <a:spcAft>
                <a:spcPts val="0"/>
              </a:spcAft>
              <a:defRPr/>
            </a:pPr>
            <a:endParaRPr lang="en-US" sz="2400" dirty="0" smtClean="0">
              <a:latin typeface="+mn-lt"/>
              <a:cs typeface="+mn-cs"/>
            </a:endParaRPr>
          </a:p>
          <a:p>
            <a:pPr eaLnBrk="1" fontAlgn="auto" hangingPunct="1">
              <a:spcBef>
                <a:spcPts val="0"/>
              </a:spcBef>
              <a:spcAft>
                <a:spcPts val="0"/>
              </a:spcAft>
              <a:defRPr/>
            </a:pPr>
            <a:r>
              <a:rPr lang="en-US" sz="2400" dirty="0" smtClean="0">
                <a:latin typeface="+mn-lt"/>
                <a:cs typeface="+mn-cs"/>
              </a:rPr>
              <a:t>25% of products by cost selected (1)</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extended producer responsibility +</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bio-based +</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FSC wood + </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reused +</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recycled</a:t>
            </a:r>
          </a:p>
          <a:p>
            <a:pPr eaLnBrk="1" fontAlgn="auto" hangingPunct="1">
              <a:spcBef>
                <a:spcPts val="0"/>
              </a:spcBef>
              <a:spcAft>
                <a:spcPts val="0"/>
              </a:spcAft>
              <a:defRPr/>
            </a:pPr>
            <a:r>
              <a:rPr lang="en-US" sz="2400" dirty="0">
                <a:latin typeface="+mn-lt"/>
                <a:cs typeface="+mn-cs"/>
              </a:rPr>
              <a:t>	</a:t>
            </a:r>
            <a:r>
              <a:rPr lang="en-US" sz="2400" dirty="0" smtClean="0">
                <a:latin typeface="+mn-lt"/>
                <a:cs typeface="+mn-cs"/>
              </a:rPr>
              <a:t>&lt; 100 </a:t>
            </a:r>
            <a:r>
              <a:rPr lang="en-US" sz="2400" dirty="0">
                <a:latin typeface="+mn-lt"/>
                <a:cs typeface="+mn-cs"/>
              </a:rPr>
              <a:t>miles counts double &amp; s/e 30</a:t>
            </a:r>
            <a:r>
              <a:rPr lang="en-US" sz="2400" dirty="0" smtClean="0">
                <a:latin typeface="+mn-lt"/>
                <a:cs typeface="+mn-cs"/>
              </a:rPr>
              <a:t>%</a:t>
            </a:r>
            <a:endParaRPr lang="en-US" sz="2400" dirty="0">
              <a:latin typeface="+mn-lt"/>
              <a:cs typeface="+mn-cs"/>
            </a:endParaRPr>
          </a:p>
        </p:txBody>
      </p:sp>
      <p:sp>
        <p:nvSpPr>
          <p:cNvPr id="7" name="Slide Number Placeholder 5"/>
          <p:cNvSpPr>
            <a:spLocks noGrp="1"/>
          </p:cNvSpPr>
          <p:nvPr>
            <p:ph type="sldNum" sz="quarter" idx="12"/>
          </p:nvPr>
        </p:nvSpPr>
        <p:spPr bwMode="auto">
          <a:xfrm>
            <a:off x="6705600" y="640080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B464159-D02F-419E-8028-55A2DBAED483}" type="slidenum">
              <a:rPr lang="en-US" altLang="zh-CN" sz="1200" smtClean="0">
                <a:latin typeface="+mn-lt"/>
              </a:rPr>
              <a:pPr eaLnBrk="1" hangingPunct="1">
                <a:spcBef>
                  <a:spcPct val="0"/>
                </a:spcBef>
                <a:buFontTx/>
                <a:buNone/>
                <a:defRPr/>
              </a:pPr>
              <a:t>36</a:t>
            </a:fld>
            <a:endParaRPr lang="en-US" altLang="zh-CN" sz="1200" dirty="0" smtClean="0">
              <a:latin typeface="+mn-lt"/>
            </a:endParaRPr>
          </a:p>
        </p:txBody>
      </p:sp>
      <p:sp>
        <p:nvSpPr>
          <p:cNvPr id="9" name="Rectangle 8"/>
          <p:cNvSpPr/>
          <p:nvPr/>
        </p:nvSpPr>
        <p:spPr>
          <a:xfrm>
            <a:off x="8391673" y="5848857"/>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Box 1"/>
          <p:cNvSpPr txBox="1">
            <a:spLocks noChangeArrowheads="1"/>
          </p:cNvSpPr>
          <p:nvPr/>
        </p:nvSpPr>
        <p:spPr bwMode="auto">
          <a:xfrm>
            <a:off x="0" y="152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Material Selection</a:t>
            </a:r>
          </a:p>
        </p:txBody>
      </p:sp>
      <p:sp>
        <p:nvSpPr>
          <p:cNvPr id="34822" name="TextBox 1"/>
          <p:cNvSpPr txBox="1">
            <a:spLocks noChangeArrowheads="1"/>
          </p:cNvSpPr>
          <p:nvPr/>
        </p:nvSpPr>
        <p:spPr bwMode="auto">
          <a:xfrm>
            <a:off x="430213" y="1196975"/>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LEED V4</a:t>
            </a:r>
          </a:p>
        </p:txBody>
      </p:sp>
      <p:pic>
        <p:nvPicPr>
          <p:cNvPr id="90116" name="Picture 8" descr="http://www.scup.org/asset/65041/LEEDv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58938"/>
            <a:ext cx="1190625" cy="89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2"/>
          <p:cNvSpPr txBox="1">
            <a:spLocks noChangeArrowheads="1"/>
          </p:cNvSpPr>
          <p:nvPr/>
        </p:nvSpPr>
        <p:spPr bwMode="auto">
          <a:xfrm>
            <a:off x="2590800" y="1225550"/>
            <a:ext cx="58674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000" b="1" dirty="0" smtClean="0">
                <a:solidFill>
                  <a:srgbClr val="009900"/>
                </a:solidFill>
                <a:latin typeface="+mn-lt"/>
                <a:cs typeface="+mn-cs"/>
              </a:rPr>
              <a:t>MRc4</a:t>
            </a:r>
            <a:r>
              <a:rPr lang="en-US" sz="2000" b="1" dirty="0" smtClean="0">
                <a:latin typeface="+mn-lt"/>
                <a:cs typeface="+mn-cs"/>
              </a:rPr>
              <a:t>: Ingredient Disclosure </a:t>
            </a:r>
            <a:r>
              <a:rPr lang="en-US" sz="2000" dirty="0" smtClean="0">
                <a:latin typeface="+mn-lt"/>
                <a:cs typeface="+mn-cs"/>
              </a:rPr>
              <a:t>(max 2)</a:t>
            </a:r>
          </a:p>
          <a:p>
            <a:pPr eaLnBrk="1" fontAlgn="auto" hangingPunct="1">
              <a:spcBef>
                <a:spcPts val="0"/>
              </a:spcBef>
              <a:spcAft>
                <a:spcPts val="0"/>
              </a:spcAft>
              <a:defRPr/>
            </a:pPr>
            <a:r>
              <a:rPr lang="en-US" sz="2000" dirty="0" smtClean="0">
                <a:latin typeface="+mn-lt"/>
                <a:cs typeface="+mn-cs"/>
              </a:rPr>
              <a:t>20 products from at least 5 manufacturers (1)</a:t>
            </a:r>
          </a:p>
          <a:p>
            <a:pPr eaLnBrk="1" fontAlgn="auto" hangingPunct="1">
              <a:spcBef>
                <a:spcPts val="0"/>
              </a:spcBef>
              <a:spcAft>
                <a:spcPts val="0"/>
              </a:spcAft>
              <a:defRPr/>
            </a:pPr>
            <a:r>
              <a:rPr lang="en-US" sz="2000" dirty="0" smtClean="0">
                <a:latin typeface="+mn-lt"/>
                <a:cs typeface="+mn-cs"/>
              </a:rPr>
              <a:t>	ingredients disclosed to 1000 ppm</a:t>
            </a:r>
          </a:p>
          <a:p>
            <a:pPr eaLnBrk="1" fontAlgn="auto" hangingPunct="1">
              <a:spcBef>
                <a:spcPts val="0"/>
              </a:spcBef>
              <a:spcAft>
                <a:spcPts val="0"/>
              </a:spcAft>
              <a:defRPr/>
            </a:pPr>
            <a:r>
              <a:rPr lang="en-US" sz="2000" dirty="0" smtClean="0">
                <a:latin typeface="+mn-lt"/>
                <a:cs typeface="+mn-cs"/>
              </a:rPr>
              <a:t>	or published Health Product Declaration</a:t>
            </a:r>
          </a:p>
          <a:p>
            <a:pPr eaLnBrk="1" fontAlgn="auto" hangingPunct="1">
              <a:spcBef>
                <a:spcPts val="0"/>
              </a:spcBef>
              <a:spcAft>
                <a:spcPts val="0"/>
              </a:spcAft>
              <a:defRPr/>
            </a:pPr>
            <a:r>
              <a:rPr lang="en-US" sz="2000" dirty="0">
                <a:latin typeface="+mn-lt"/>
                <a:cs typeface="+mn-cs"/>
              </a:rPr>
              <a:t>	</a:t>
            </a:r>
            <a:r>
              <a:rPr lang="en-US" sz="2000" dirty="0" smtClean="0">
                <a:latin typeface="+mn-lt"/>
                <a:cs typeface="+mn-cs"/>
              </a:rPr>
              <a:t>or cradle-to-cradle certified</a:t>
            </a:r>
          </a:p>
          <a:p>
            <a:pPr eaLnBrk="1" fontAlgn="auto" hangingPunct="1">
              <a:spcBef>
                <a:spcPts val="0"/>
              </a:spcBef>
              <a:spcAft>
                <a:spcPts val="0"/>
              </a:spcAft>
              <a:defRPr/>
            </a:pPr>
            <a:r>
              <a:rPr lang="en-US" sz="2000" dirty="0">
                <a:latin typeface="+mn-lt"/>
                <a:cs typeface="+mn-cs"/>
              </a:rPr>
              <a:t>-</a:t>
            </a:r>
            <a:r>
              <a:rPr lang="en-US" sz="2000" dirty="0" smtClean="0">
                <a:latin typeface="+mn-lt"/>
                <a:cs typeface="+mn-cs"/>
              </a:rPr>
              <a:t>and/or-</a:t>
            </a:r>
          </a:p>
          <a:p>
            <a:pPr eaLnBrk="1" fontAlgn="auto" hangingPunct="1">
              <a:spcBef>
                <a:spcPts val="0"/>
              </a:spcBef>
              <a:spcAft>
                <a:spcPts val="0"/>
              </a:spcAft>
              <a:defRPr/>
            </a:pPr>
            <a:r>
              <a:rPr lang="en-US" sz="2000" dirty="0" smtClean="0">
                <a:latin typeface="+mn-lt"/>
                <a:cs typeface="+mn-cs"/>
              </a:rPr>
              <a:t>25% of products by cost selected (1)</a:t>
            </a:r>
          </a:p>
          <a:p>
            <a:pPr eaLnBrk="1" fontAlgn="auto" hangingPunct="1">
              <a:spcBef>
                <a:spcPts val="0"/>
              </a:spcBef>
              <a:spcAft>
                <a:spcPts val="0"/>
              </a:spcAft>
              <a:defRPr/>
            </a:pPr>
            <a:r>
              <a:rPr lang="en-US" sz="2000" dirty="0">
                <a:latin typeface="+mn-lt"/>
                <a:cs typeface="+mn-cs"/>
              </a:rPr>
              <a:t>	</a:t>
            </a:r>
            <a:r>
              <a:rPr lang="en-US" sz="2000" dirty="0" smtClean="0">
                <a:latin typeface="+mn-lt"/>
                <a:cs typeface="+mn-cs"/>
              </a:rPr>
              <a:t>GreenScreen Benchmarked</a:t>
            </a:r>
          </a:p>
          <a:p>
            <a:pPr eaLnBrk="1" fontAlgn="auto" hangingPunct="1">
              <a:spcBef>
                <a:spcPts val="0"/>
              </a:spcBef>
              <a:spcAft>
                <a:spcPts val="0"/>
              </a:spcAft>
              <a:defRPr/>
            </a:pPr>
            <a:r>
              <a:rPr lang="en-US" sz="2000" dirty="0">
                <a:latin typeface="+mn-lt"/>
                <a:cs typeface="+mn-cs"/>
              </a:rPr>
              <a:t>	</a:t>
            </a:r>
            <a:r>
              <a:rPr lang="en-US" sz="2000" dirty="0" smtClean="0">
                <a:latin typeface="+mn-lt"/>
                <a:cs typeface="+mn-cs"/>
              </a:rPr>
              <a:t>Cradle-to-cradle certified (credit varies)</a:t>
            </a:r>
          </a:p>
          <a:p>
            <a:pPr eaLnBrk="1" fontAlgn="auto" hangingPunct="1">
              <a:spcBef>
                <a:spcPts val="0"/>
              </a:spcBef>
              <a:spcAft>
                <a:spcPts val="0"/>
              </a:spcAft>
              <a:defRPr/>
            </a:pPr>
            <a:r>
              <a:rPr lang="en-US" sz="2000" dirty="0">
                <a:latin typeface="+mn-lt"/>
                <a:cs typeface="+mn-cs"/>
              </a:rPr>
              <a:t>	</a:t>
            </a:r>
            <a:r>
              <a:rPr lang="en-US" sz="2000" dirty="0" smtClean="0">
                <a:latin typeface="+mn-lt"/>
                <a:cs typeface="+mn-cs"/>
              </a:rPr>
              <a:t>REACH optimized</a:t>
            </a:r>
          </a:p>
          <a:p>
            <a:pPr eaLnBrk="1" fontAlgn="auto" hangingPunct="1">
              <a:spcBef>
                <a:spcPts val="0"/>
              </a:spcBef>
              <a:spcAft>
                <a:spcPts val="0"/>
              </a:spcAft>
              <a:defRPr/>
            </a:pPr>
            <a:r>
              <a:rPr lang="en-US" sz="2000" dirty="0" smtClean="0">
                <a:latin typeface="+mn-lt"/>
                <a:cs typeface="+mn-cs"/>
              </a:rPr>
              <a:t>	&lt; 100 </a:t>
            </a:r>
            <a:r>
              <a:rPr lang="en-US" sz="2000" dirty="0">
                <a:latin typeface="+mn-lt"/>
                <a:cs typeface="+mn-cs"/>
              </a:rPr>
              <a:t>miles counts </a:t>
            </a:r>
            <a:r>
              <a:rPr lang="en-US" sz="2000" dirty="0" smtClean="0">
                <a:latin typeface="+mn-lt"/>
                <a:cs typeface="+mn-cs"/>
              </a:rPr>
              <a:t>double &amp; s/e 30%</a:t>
            </a:r>
            <a:endParaRPr lang="en-US" sz="2000" dirty="0">
              <a:latin typeface="+mn-lt"/>
              <a:cs typeface="+mn-cs"/>
            </a:endParaRPr>
          </a:p>
          <a:p>
            <a:pPr eaLnBrk="1" fontAlgn="auto" hangingPunct="1">
              <a:spcBef>
                <a:spcPts val="0"/>
              </a:spcBef>
              <a:spcAft>
                <a:spcPts val="0"/>
              </a:spcAft>
              <a:defRPr/>
            </a:pPr>
            <a:r>
              <a:rPr lang="en-US" sz="2000" dirty="0" smtClean="0">
                <a:latin typeface="+mn-lt"/>
                <a:cs typeface="+mn-cs"/>
              </a:rPr>
              <a:t>-and/or-</a:t>
            </a:r>
          </a:p>
          <a:p>
            <a:pPr eaLnBrk="1" fontAlgn="auto" hangingPunct="1">
              <a:spcBef>
                <a:spcPts val="0"/>
              </a:spcBef>
              <a:spcAft>
                <a:spcPts val="0"/>
              </a:spcAft>
              <a:defRPr/>
            </a:pPr>
            <a:r>
              <a:rPr lang="en-US" sz="2000" dirty="0">
                <a:latin typeface="+mn-lt"/>
                <a:cs typeface="+mn-cs"/>
              </a:rPr>
              <a:t>25% of products by cost selected (1)</a:t>
            </a:r>
          </a:p>
          <a:p>
            <a:pPr eaLnBrk="1" fontAlgn="auto" hangingPunct="1">
              <a:spcBef>
                <a:spcPts val="0"/>
              </a:spcBef>
              <a:spcAft>
                <a:spcPts val="0"/>
              </a:spcAft>
              <a:defRPr/>
            </a:pPr>
            <a:r>
              <a:rPr lang="en-US" sz="2000" dirty="0">
                <a:latin typeface="+mn-lt"/>
                <a:cs typeface="+mn-cs"/>
              </a:rPr>
              <a:t>	</a:t>
            </a:r>
            <a:r>
              <a:rPr lang="en-US" sz="2000" dirty="0" smtClean="0">
                <a:latin typeface="+mn-lt"/>
                <a:cs typeface="+mn-cs"/>
              </a:rPr>
              <a:t>99% disclosure by weight</a:t>
            </a:r>
            <a:endParaRPr lang="en-US" sz="2000" dirty="0">
              <a:latin typeface="+mn-lt"/>
              <a:cs typeface="+mn-cs"/>
            </a:endParaRPr>
          </a:p>
          <a:p>
            <a:pPr eaLnBrk="1" fontAlgn="auto" hangingPunct="1">
              <a:spcBef>
                <a:spcPts val="0"/>
              </a:spcBef>
              <a:spcAft>
                <a:spcPts val="0"/>
              </a:spcAft>
              <a:defRPr/>
            </a:pPr>
            <a:r>
              <a:rPr lang="en-US" sz="2000" dirty="0" smtClean="0">
                <a:latin typeface="+mn-lt"/>
                <a:cs typeface="+mn-cs"/>
              </a:rPr>
              <a:t>	3</a:t>
            </a:r>
            <a:r>
              <a:rPr lang="en-US" sz="2000" baseline="30000" dirty="0" smtClean="0">
                <a:latin typeface="+mn-lt"/>
                <a:cs typeface="+mn-cs"/>
              </a:rPr>
              <a:t>rd</a:t>
            </a:r>
            <a:r>
              <a:rPr lang="en-US" sz="2000" dirty="0" smtClean="0">
                <a:latin typeface="+mn-lt"/>
                <a:cs typeface="+mn-cs"/>
              </a:rPr>
              <a:t> party supply chain verification of 	disclosure and “quality process”</a:t>
            </a:r>
            <a:endParaRPr lang="en-US" sz="2000" dirty="0">
              <a:latin typeface="+mn-lt"/>
              <a:cs typeface="+mn-cs"/>
            </a:endParaRPr>
          </a:p>
          <a:p>
            <a:pPr eaLnBrk="1" fontAlgn="auto" hangingPunct="1">
              <a:spcBef>
                <a:spcPts val="0"/>
              </a:spcBef>
              <a:spcAft>
                <a:spcPts val="0"/>
              </a:spcAft>
              <a:defRPr/>
            </a:pPr>
            <a:r>
              <a:rPr lang="en-US" sz="2000" dirty="0" smtClean="0">
                <a:latin typeface="+mn-lt"/>
                <a:cs typeface="+mn-cs"/>
              </a:rPr>
              <a:t>	&lt; 100 </a:t>
            </a:r>
            <a:r>
              <a:rPr lang="en-US" sz="2000" dirty="0">
                <a:latin typeface="+mn-lt"/>
                <a:cs typeface="+mn-cs"/>
              </a:rPr>
              <a:t>miles counts double &amp; s/e 30</a:t>
            </a:r>
            <a:r>
              <a:rPr lang="en-US" sz="2000" dirty="0" smtClean="0">
                <a:latin typeface="+mn-lt"/>
                <a:cs typeface="+mn-cs"/>
              </a:rPr>
              <a:t>%</a:t>
            </a:r>
            <a:endParaRPr lang="en-US" sz="2000" dirty="0" smtClean="0">
              <a:cs typeface="+mn-cs"/>
            </a:endParaRP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1636268-57DA-41F8-8FF9-B6681A4868D1}" type="slidenum">
              <a:rPr lang="en-US" altLang="zh-CN" sz="1200" smtClean="0">
                <a:latin typeface="+mn-lt"/>
              </a:rPr>
              <a:pPr eaLnBrk="1" hangingPunct="1">
                <a:spcBef>
                  <a:spcPct val="0"/>
                </a:spcBef>
                <a:buFontTx/>
                <a:buNone/>
                <a:defRPr/>
              </a:pPr>
              <a:t>37</a:t>
            </a:fld>
            <a:endParaRPr lang="en-US" altLang="zh-CN" sz="1200" dirty="0" smtClean="0">
              <a:latin typeface="+mn-lt"/>
            </a:endParaRPr>
          </a:p>
        </p:txBody>
      </p:sp>
      <p:sp>
        <p:nvSpPr>
          <p:cNvPr id="9" name="Rectangle 8"/>
          <p:cNvSpPr/>
          <p:nvPr/>
        </p:nvSpPr>
        <p:spPr>
          <a:xfrm>
            <a:off x="8229600" y="5715000"/>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9525" y="2286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olidFill>
                  <a:srgbClr val="003300"/>
                </a:solidFill>
                <a:latin typeface="+mj-lt"/>
              </a:rPr>
              <a:t>Material Selection</a:t>
            </a:r>
          </a:p>
        </p:txBody>
      </p:sp>
      <p:pic>
        <p:nvPicPr>
          <p:cNvPr id="911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587500"/>
            <a:ext cx="1220788" cy="158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TextBox 11"/>
          <p:cNvSpPr txBox="1">
            <a:spLocks noChangeArrowheads="1"/>
          </p:cNvSpPr>
          <p:nvPr/>
        </p:nvSpPr>
        <p:spPr bwMode="auto">
          <a:xfrm>
            <a:off x="487363" y="1127125"/>
            <a:ext cx="2085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dirty="0">
                <a:latin typeface="+mn-lt"/>
                <a:cs typeface="+mn-cs"/>
              </a:rPr>
              <a:t>ASHRAE 189.1</a:t>
            </a:r>
          </a:p>
        </p:txBody>
      </p:sp>
      <p:sp>
        <p:nvSpPr>
          <p:cNvPr id="35848" name="TextBox 2"/>
          <p:cNvSpPr txBox="1">
            <a:spLocks noChangeArrowheads="1"/>
          </p:cNvSpPr>
          <p:nvPr/>
        </p:nvSpPr>
        <p:spPr bwMode="auto">
          <a:xfrm>
            <a:off x="2743200" y="117475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b="1" dirty="0">
                <a:solidFill>
                  <a:srgbClr val="009900"/>
                </a:solidFill>
                <a:latin typeface="+mn-lt"/>
                <a:cs typeface="+mn-cs"/>
              </a:rPr>
              <a:t>9.4.1</a:t>
            </a:r>
            <a:r>
              <a:rPr lang="en-US" altLang="en-US" sz="2000" dirty="0">
                <a:latin typeface="+mn-lt"/>
                <a:cs typeface="+mn-cs"/>
              </a:rPr>
              <a:t>: Meets </a:t>
            </a:r>
            <a:r>
              <a:rPr lang="en-US" altLang="en-US" sz="2000" dirty="0" smtClean="0">
                <a:latin typeface="+mn-lt"/>
                <a:cs typeface="+mn-cs"/>
              </a:rPr>
              <a:t>2 </a:t>
            </a:r>
            <a:r>
              <a:rPr lang="en-US" altLang="en-US" sz="2000" dirty="0">
                <a:latin typeface="+mn-lt"/>
                <a:cs typeface="+mn-cs"/>
              </a:rPr>
              <a:t>of </a:t>
            </a:r>
            <a:r>
              <a:rPr lang="en-US" altLang="en-US" sz="2000" dirty="0" smtClean="0">
                <a:latin typeface="+mn-lt"/>
                <a:cs typeface="+mn-cs"/>
              </a:rPr>
              <a:t>4 </a:t>
            </a:r>
            <a:r>
              <a:rPr lang="en-US" altLang="en-US" sz="2000" dirty="0">
                <a:latin typeface="+mn-lt"/>
                <a:cs typeface="+mn-cs"/>
              </a:rPr>
              <a:t>requirements:</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smtClean="0">
                <a:latin typeface="+mn-lt"/>
                <a:cs typeface="+mn-cs"/>
              </a:rPr>
              <a:t>(1) Recycled </a:t>
            </a:r>
            <a:r>
              <a:rPr lang="en-US" altLang="en-US" sz="2000" dirty="0">
                <a:latin typeface="+mn-lt"/>
                <a:cs typeface="+mn-cs"/>
              </a:rPr>
              <a:t>content &gt;10% based on cost</a:t>
            </a:r>
          </a:p>
          <a:p>
            <a:pPr eaLnBrk="1" fontAlgn="auto" hangingPunct="1">
              <a:spcBef>
                <a:spcPct val="0"/>
              </a:spcBef>
              <a:spcAft>
                <a:spcPts val="0"/>
              </a:spcAft>
              <a:buFontTx/>
              <a:buNone/>
              <a:defRPr/>
            </a:pPr>
            <a:r>
              <a:rPr lang="en-US" altLang="en-US" sz="2000" dirty="0">
                <a:latin typeface="+mn-lt"/>
                <a:cs typeface="+mn-cs"/>
              </a:rPr>
              <a:t>	post-consumer + 0.5* pre-consumer</a:t>
            </a:r>
          </a:p>
          <a:p>
            <a:pPr eaLnBrk="1" fontAlgn="auto" hangingPunct="1">
              <a:spcBef>
                <a:spcPct val="0"/>
              </a:spcBef>
              <a:spcAft>
                <a:spcPts val="0"/>
              </a:spcAft>
              <a:buFontTx/>
              <a:buNone/>
              <a:defRPr/>
            </a:pPr>
            <a:r>
              <a:rPr lang="en-US" altLang="en-US" sz="2000" dirty="0">
                <a:latin typeface="+mn-lt"/>
                <a:cs typeface="+mn-cs"/>
              </a:rPr>
              <a:t>		based on </a:t>
            </a:r>
            <a:r>
              <a:rPr lang="en-US" altLang="en-US" sz="2000" dirty="0" smtClean="0">
                <a:latin typeface="+mn-lt"/>
                <a:cs typeface="+mn-cs"/>
              </a:rPr>
              <a:t>weight</a:t>
            </a:r>
            <a:endParaRPr lang="en-US" altLang="en-US" sz="2000" dirty="0">
              <a:latin typeface="+mn-lt"/>
              <a:cs typeface="+mn-cs"/>
            </a:endParaRP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smtClean="0">
                <a:latin typeface="+mn-lt"/>
                <a:cs typeface="+mn-cs"/>
              </a:rPr>
              <a:t>(2) Regional </a:t>
            </a:r>
            <a:r>
              <a:rPr lang="en-US" altLang="en-US" sz="2000" dirty="0">
                <a:latin typeface="+mn-lt"/>
                <a:cs typeface="+mn-cs"/>
              </a:rPr>
              <a:t>materials &gt;15% based on cost</a:t>
            </a:r>
          </a:p>
          <a:p>
            <a:pPr eaLnBrk="1" fontAlgn="auto" hangingPunct="1">
              <a:spcBef>
                <a:spcPct val="0"/>
              </a:spcBef>
              <a:spcAft>
                <a:spcPts val="0"/>
              </a:spcAft>
              <a:buFontTx/>
              <a:buNone/>
              <a:defRPr/>
            </a:pPr>
            <a:r>
              <a:rPr lang="en-US" altLang="en-US" sz="2000" dirty="0">
                <a:latin typeface="+mn-lt"/>
                <a:cs typeface="+mn-cs"/>
              </a:rPr>
              <a:t>	Extracted/Harvested/Recovered </a:t>
            </a:r>
            <a:r>
              <a:rPr lang="en-US" altLang="en-US" sz="2000" dirty="0">
                <a:solidFill>
                  <a:srgbClr val="FF0000"/>
                </a:solidFill>
                <a:latin typeface="+mn-lt"/>
                <a:cs typeface="+mn-cs"/>
              </a:rPr>
              <a:t>or</a:t>
            </a:r>
          </a:p>
          <a:p>
            <a:pPr eaLnBrk="1" fontAlgn="auto" hangingPunct="1">
              <a:spcBef>
                <a:spcPct val="0"/>
              </a:spcBef>
              <a:spcAft>
                <a:spcPts val="0"/>
              </a:spcAft>
              <a:buFontTx/>
              <a:buNone/>
              <a:defRPr/>
            </a:pPr>
            <a:r>
              <a:rPr lang="en-US" altLang="en-US" sz="2000" dirty="0">
                <a:latin typeface="+mn-lt"/>
                <a:cs typeface="+mn-cs"/>
              </a:rPr>
              <a:t>		manufactured within 500 </a:t>
            </a:r>
            <a:r>
              <a:rPr lang="en-US" altLang="en-US" sz="2000" dirty="0" smtClean="0">
                <a:latin typeface="+mn-lt"/>
                <a:cs typeface="+mn-cs"/>
              </a:rPr>
              <a:t>miles of site</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Rail &amp; water at 25% of actual </a:t>
            </a:r>
            <a:r>
              <a:rPr lang="en-US" altLang="en-US" sz="2000" dirty="0" smtClean="0">
                <a:latin typeface="+mn-lt"/>
                <a:cs typeface="+mn-cs"/>
              </a:rPr>
              <a:t>distance</a:t>
            </a:r>
            <a:endParaRPr lang="en-US" altLang="en-US" sz="2000" dirty="0">
              <a:latin typeface="+mn-lt"/>
              <a:cs typeface="+mn-cs"/>
            </a:endParaRP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smtClean="0">
                <a:latin typeface="+mn-lt"/>
                <a:cs typeface="+mn-cs"/>
              </a:rPr>
              <a:t>(3) Bio-based </a:t>
            </a:r>
            <a:r>
              <a:rPr lang="en-US" altLang="en-US" sz="2000" dirty="0">
                <a:latin typeface="+mn-lt"/>
                <a:cs typeface="+mn-cs"/>
              </a:rPr>
              <a:t>materials &gt;5%</a:t>
            </a:r>
          </a:p>
          <a:p>
            <a:pPr eaLnBrk="1" fontAlgn="auto" hangingPunct="1">
              <a:spcBef>
                <a:spcPct val="0"/>
              </a:spcBef>
              <a:spcAft>
                <a:spcPts val="0"/>
              </a:spcAft>
              <a:buFontTx/>
              <a:buNone/>
              <a:defRPr/>
            </a:pPr>
            <a:r>
              <a:rPr lang="en-US" altLang="en-US" sz="2000" dirty="0">
                <a:latin typeface="+mn-lt"/>
                <a:cs typeface="+mn-cs"/>
              </a:rPr>
              <a:t>	USDA designation of bio-based</a:t>
            </a:r>
          </a:p>
          <a:p>
            <a:pPr eaLnBrk="1" fontAlgn="auto" hangingPunct="1">
              <a:spcBef>
                <a:spcPct val="0"/>
              </a:spcBef>
              <a:spcAft>
                <a:spcPts val="0"/>
              </a:spcAft>
              <a:buFontTx/>
              <a:buNone/>
              <a:defRPr/>
            </a:pPr>
            <a:r>
              <a:rPr lang="en-US" altLang="en-US" sz="2000" dirty="0">
                <a:latin typeface="+mn-lt"/>
                <a:cs typeface="+mn-cs"/>
              </a:rPr>
              <a:t>	50% bio-based content to </a:t>
            </a:r>
            <a:r>
              <a:rPr lang="en-US" altLang="en-US" sz="2000" dirty="0" smtClean="0">
                <a:latin typeface="+mn-lt"/>
                <a:cs typeface="+mn-cs"/>
              </a:rPr>
              <a:t>qualify</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smtClean="0">
                <a:latin typeface="+mn-lt"/>
                <a:cs typeface="+mn-cs"/>
              </a:rPr>
              <a:t>(4) EPDs for 10 products</a:t>
            </a:r>
            <a:endParaRPr lang="en-US" altLang="en-US" sz="2000" dirty="0">
              <a:latin typeface="+mn-lt"/>
              <a:cs typeface="+mn-cs"/>
            </a:endParaRP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05420285-4A39-42EA-8E40-B67B5DDAAEB7}" type="slidenum">
              <a:rPr lang="en-US" altLang="zh-CN" sz="1200" smtClean="0">
                <a:latin typeface="+mn-lt"/>
              </a:rPr>
              <a:pPr eaLnBrk="1" hangingPunct="1">
                <a:spcBef>
                  <a:spcPct val="0"/>
                </a:spcBef>
                <a:buFontTx/>
                <a:buNone/>
                <a:defRPr/>
              </a:pPr>
              <a:t>38</a:t>
            </a:fld>
            <a:endParaRPr lang="en-US" altLang="zh-CN" sz="1200" dirty="0" smtClean="0">
              <a:latin typeface="+mn-lt"/>
            </a:endParaRPr>
          </a:p>
        </p:txBody>
      </p:sp>
      <p:sp>
        <p:nvSpPr>
          <p:cNvPr id="8" name="Rectangle 7"/>
          <p:cNvSpPr/>
          <p:nvPr/>
        </p:nvSpPr>
        <p:spPr>
          <a:xfrm>
            <a:off x="8270906" y="5715000"/>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Box 1"/>
          <p:cNvSpPr txBox="1">
            <a:spLocks noChangeArrowheads="1"/>
          </p:cNvSpPr>
          <p:nvPr/>
        </p:nvSpPr>
        <p:spPr bwMode="auto">
          <a:xfrm>
            <a:off x="0" y="1889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solidFill>
                  <a:srgbClr val="003300"/>
                </a:solidFill>
                <a:latin typeface="+mj-lt"/>
                <a:cs typeface="+mn-cs"/>
              </a:rPr>
              <a:t>Material Selection</a:t>
            </a:r>
          </a:p>
        </p:txBody>
      </p:sp>
      <p:pic>
        <p:nvPicPr>
          <p:cNvPr id="9216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68438"/>
            <a:ext cx="1041400" cy="1347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5" name="TextBox 12"/>
          <p:cNvSpPr txBox="1">
            <a:spLocks noChangeArrowheads="1"/>
          </p:cNvSpPr>
          <p:nvPr/>
        </p:nvSpPr>
        <p:spPr bwMode="auto">
          <a:xfrm>
            <a:off x="704850" y="939800"/>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IgCC</a:t>
            </a:r>
          </a:p>
        </p:txBody>
      </p:sp>
      <p:sp>
        <p:nvSpPr>
          <p:cNvPr id="37896" name="TextBox 2"/>
          <p:cNvSpPr txBox="1">
            <a:spLocks noChangeArrowheads="1"/>
          </p:cNvSpPr>
          <p:nvPr/>
        </p:nvSpPr>
        <p:spPr bwMode="auto">
          <a:xfrm>
            <a:off x="2516188" y="1006475"/>
            <a:ext cx="62468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b="1" dirty="0">
                <a:solidFill>
                  <a:srgbClr val="009900"/>
                </a:solidFill>
                <a:latin typeface="+mn-lt"/>
                <a:cs typeface="+mn-cs"/>
              </a:rPr>
              <a:t>505.2</a:t>
            </a:r>
            <a:r>
              <a:rPr lang="en-US" altLang="en-US" sz="2000" dirty="0">
                <a:latin typeface="+mn-lt"/>
                <a:cs typeface="+mn-cs"/>
              </a:rPr>
              <a:t>: Multi-attribute approach: Total &gt;55%</a:t>
            </a:r>
          </a:p>
          <a:p>
            <a:pPr eaLnBrk="1" fontAlgn="auto" hangingPunct="1">
              <a:spcBef>
                <a:spcPct val="0"/>
              </a:spcBef>
              <a:spcAft>
                <a:spcPts val="0"/>
              </a:spcAft>
              <a:buFontTx/>
              <a:buNone/>
              <a:defRPr/>
            </a:pPr>
            <a:r>
              <a:rPr lang="en-US" altLang="en-US" sz="2000" dirty="0">
                <a:latin typeface="+mn-lt"/>
                <a:cs typeface="+mn-cs"/>
              </a:rPr>
              <a:t>	Consistent cost, weight or volume</a:t>
            </a:r>
          </a:p>
          <a:p>
            <a:pPr eaLnBrk="1" fontAlgn="auto" hangingPunct="1">
              <a:spcBef>
                <a:spcPct val="0"/>
              </a:spcBef>
              <a:spcAft>
                <a:spcPts val="0"/>
              </a:spcAft>
              <a:buFontTx/>
              <a:buNone/>
              <a:defRPr/>
            </a:pPr>
            <a:r>
              <a:rPr lang="en-US" altLang="en-US" sz="2000" dirty="0">
                <a:latin typeface="+mn-lt"/>
                <a:cs typeface="+mn-cs"/>
              </a:rPr>
              <a:t>	Multiple contribution of one material</a:t>
            </a:r>
          </a:p>
          <a:p>
            <a:pPr eaLnBrk="1" fontAlgn="auto" hangingPunct="1">
              <a:spcBef>
                <a:spcPct val="0"/>
              </a:spcBef>
              <a:spcAft>
                <a:spcPts val="0"/>
              </a:spcAft>
              <a:buFontTx/>
              <a:buNone/>
              <a:defRPr/>
            </a:pPr>
            <a:r>
              <a:rPr lang="en-US" altLang="en-US" sz="2000" dirty="0">
                <a:latin typeface="+mn-lt"/>
                <a:cs typeface="+mn-cs"/>
              </a:rPr>
              <a:t>Used material – full credit</a:t>
            </a:r>
          </a:p>
          <a:p>
            <a:pPr eaLnBrk="1" fontAlgn="auto" hangingPunct="1">
              <a:spcBef>
                <a:spcPct val="0"/>
              </a:spcBef>
              <a:spcAft>
                <a:spcPts val="0"/>
              </a:spcAft>
              <a:buFontTx/>
              <a:buNone/>
              <a:defRPr/>
            </a:pPr>
            <a:r>
              <a:rPr lang="en-US" altLang="en-US" sz="2000" dirty="0">
                <a:latin typeface="+mn-lt"/>
                <a:cs typeface="+mn-cs"/>
              </a:rPr>
              <a:t>Recycled material – full credit if:</a:t>
            </a:r>
          </a:p>
          <a:p>
            <a:pPr eaLnBrk="1" fontAlgn="auto" hangingPunct="1">
              <a:spcBef>
                <a:spcPct val="0"/>
              </a:spcBef>
              <a:spcAft>
                <a:spcPts val="0"/>
              </a:spcAft>
              <a:buFontTx/>
              <a:buNone/>
              <a:defRPr/>
            </a:pPr>
            <a:r>
              <a:rPr lang="en-US" altLang="en-US" sz="2000" dirty="0">
                <a:latin typeface="+mn-lt"/>
                <a:cs typeface="+mn-cs"/>
              </a:rPr>
              <a:t>	recycled content &gt;25% &amp; &gt;30% recovery</a:t>
            </a:r>
          </a:p>
          <a:p>
            <a:pPr eaLnBrk="1" fontAlgn="auto" hangingPunct="1">
              <a:spcBef>
                <a:spcPct val="0"/>
              </a:spcBef>
              <a:spcAft>
                <a:spcPts val="0"/>
              </a:spcAft>
              <a:buFontTx/>
              <a:buNone/>
              <a:defRPr/>
            </a:pPr>
            <a:r>
              <a:rPr lang="en-US" altLang="en-US" sz="2000" dirty="0">
                <a:latin typeface="+mn-lt"/>
                <a:cs typeface="+mn-cs"/>
              </a:rPr>
              <a:t>	recycled content &gt;50%</a:t>
            </a:r>
          </a:p>
          <a:p>
            <a:pPr eaLnBrk="1" fontAlgn="auto" hangingPunct="1">
              <a:spcBef>
                <a:spcPct val="0"/>
              </a:spcBef>
              <a:spcAft>
                <a:spcPts val="0"/>
              </a:spcAft>
              <a:buFontTx/>
              <a:buNone/>
              <a:defRPr/>
            </a:pPr>
            <a:r>
              <a:rPr lang="en-US" altLang="en-US" sz="2000" dirty="0">
                <a:latin typeface="+mn-lt"/>
                <a:cs typeface="+mn-cs"/>
              </a:rPr>
              <a:t>	post-consumer + pre-consumer</a:t>
            </a:r>
          </a:p>
          <a:p>
            <a:pPr eaLnBrk="1" fontAlgn="auto" hangingPunct="1">
              <a:spcBef>
                <a:spcPct val="0"/>
              </a:spcBef>
              <a:spcAft>
                <a:spcPts val="0"/>
              </a:spcAft>
              <a:buFontTx/>
              <a:buNone/>
              <a:defRPr/>
            </a:pPr>
            <a:r>
              <a:rPr lang="en-US" altLang="en-US" sz="2000" dirty="0">
                <a:latin typeface="+mn-lt"/>
                <a:cs typeface="+mn-cs"/>
              </a:rPr>
              <a:t>Recyclable material – full credit </a:t>
            </a:r>
            <a:r>
              <a:rPr lang="en-US" altLang="en-US" sz="2000" dirty="0" smtClean="0">
                <a:latin typeface="+mn-lt"/>
                <a:cs typeface="+mn-cs"/>
              </a:rPr>
              <a:t>if</a:t>
            </a:r>
            <a:r>
              <a:rPr lang="en-US" altLang="en-US" sz="2000" dirty="0">
                <a:latin typeface="+mn-lt"/>
                <a:cs typeface="+mn-cs"/>
              </a:rPr>
              <a:t>:</a:t>
            </a:r>
          </a:p>
          <a:p>
            <a:pPr eaLnBrk="1" fontAlgn="auto" hangingPunct="1">
              <a:spcBef>
                <a:spcPct val="0"/>
              </a:spcBef>
              <a:spcAft>
                <a:spcPts val="0"/>
              </a:spcAft>
              <a:buFontTx/>
              <a:buNone/>
              <a:defRPr/>
            </a:pPr>
            <a:r>
              <a:rPr lang="en-US" altLang="en-US" sz="2000" dirty="0">
                <a:latin typeface="+mn-lt"/>
                <a:cs typeface="+mn-cs"/>
              </a:rPr>
              <a:t>	Recovery rate &gt;30%</a:t>
            </a:r>
          </a:p>
          <a:p>
            <a:pPr eaLnBrk="1" fontAlgn="auto" hangingPunct="1">
              <a:spcBef>
                <a:spcPct val="0"/>
              </a:spcBef>
              <a:spcAft>
                <a:spcPts val="0"/>
              </a:spcAft>
              <a:buFontTx/>
              <a:buNone/>
              <a:defRPr/>
            </a:pPr>
            <a:r>
              <a:rPr lang="en-US" altLang="en-US" sz="2000" dirty="0">
                <a:latin typeface="+mn-lt"/>
                <a:cs typeface="+mn-cs"/>
              </a:rPr>
              <a:t>Bio-based – full credit if:</a:t>
            </a:r>
          </a:p>
          <a:p>
            <a:pPr eaLnBrk="1" fontAlgn="auto" hangingPunct="1">
              <a:spcBef>
                <a:spcPct val="0"/>
              </a:spcBef>
              <a:spcAft>
                <a:spcPts val="0"/>
              </a:spcAft>
              <a:buFontTx/>
              <a:buNone/>
              <a:defRPr/>
            </a:pPr>
            <a:r>
              <a:rPr lang="en-US" altLang="en-US" sz="2000" dirty="0">
                <a:latin typeface="+mn-lt"/>
                <a:cs typeface="+mn-cs"/>
              </a:rPr>
              <a:t>	bio-based content &gt;75%</a:t>
            </a:r>
          </a:p>
          <a:p>
            <a:pPr eaLnBrk="1" fontAlgn="auto" hangingPunct="1">
              <a:spcBef>
                <a:spcPct val="0"/>
              </a:spcBef>
              <a:spcAft>
                <a:spcPts val="0"/>
              </a:spcAft>
              <a:buFontTx/>
              <a:buNone/>
              <a:defRPr/>
            </a:pPr>
            <a:r>
              <a:rPr lang="en-US" altLang="en-US" sz="2000" dirty="0">
                <a:latin typeface="+mn-lt"/>
                <a:cs typeface="+mn-cs"/>
              </a:rPr>
              <a:t>	Wood must be SFI,FSC,PEFC or equal</a:t>
            </a:r>
          </a:p>
          <a:p>
            <a:pPr eaLnBrk="1" fontAlgn="auto" hangingPunct="1">
              <a:spcBef>
                <a:spcPct val="0"/>
              </a:spcBef>
              <a:spcAft>
                <a:spcPts val="0"/>
              </a:spcAft>
              <a:buFontTx/>
              <a:buNone/>
              <a:defRPr/>
            </a:pPr>
            <a:r>
              <a:rPr lang="en-US" altLang="en-US" sz="2000" dirty="0">
                <a:latin typeface="+mn-lt"/>
                <a:cs typeface="+mn-cs"/>
              </a:rPr>
              <a:t>Indigenous – proportion within 500 miles</a:t>
            </a:r>
          </a:p>
          <a:p>
            <a:pPr eaLnBrk="1" fontAlgn="auto" hangingPunct="1">
              <a:spcBef>
                <a:spcPct val="0"/>
              </a:spcBef>
              <a:spcAft>
                <a:spcPts val="0"/>
              </a:spcAft>
              <a:buFontTx/>
              <a:buNone/>
              <a:defRPr/>
            </a:pPr>
            <a:r>
              <a:rPr lang="en-US" altLang="en-US" sz="2000" dirty="0">
                <a:latin typeface="+mn-lt"/>
                <a:cs typeface="+mn-cs"/>
              </a:rPr>
              <a:t>	harvested/extracted/recovered </a:t>
            </a:r>
            <a:r>
              <a:rPr lang="en-US" altLang="en-US" sz="2000" dirty="0">
                <a:solidFill>
                  <a:srgbClr val="FF0000"/>
                </a:solidFill>
                <a:latin typeface="+mn-lt"/>
                <a:cs typeface="+mn-cs"/>
              </a:rPr>
              <a:t>and</a:t>
            </a:r>
            <a:r>
              <a:rPr lang="en-US" altLang="en-US" sz="2000" dirty="0">
                <a:latin typeface="+mn-lt"/>
                <a:cs typeface="+mn-cs"/>
              </a:rPr>
              <a:t> mfg</a:t>
            </a:r>
          </a:p>
          <a:p>
            <a:pPr eaLnBrk="1" fontAlgn="auto" hangingPunct="1">
              <a:spcBef>
                <a:spcPct val="0"/>
              </a:spcBef>
              <a:spcAft>
                <a:spcPts val="0"/>
              </a:spcAft>
              <a:buFontTx/>
              <a:buNone/>
              <a:defRPr/>
            </a:pPr>
            <a:r>
              <a:rPr lang="en-US" altLang="en-US" sz="2000" dirty="0">
                <a:latin typeface="+mn-lt"/>
                <a:cs typeface="+mn-cs"/>
              </a:rPr>
              <a:t>	water and rail at 25% of actual distance</a:t>
            </a:r>
          </a:p>
          <a:p>
            <a:pPr eaLnBrk="1" fontAlgn="auto" hangingPunct="1">
              <a:spcBef>
                <a:spcPct val="0"/>
              </a:spcBef>
              <a:spcAft>
                <a:spcPts val="0"/>
              </a:spcAft>
              <a:buFontTx/>
              <a:buNone/>
              <a:defRPr/>
            </a:pPr>
            <a:r>
              <a:rPr lang="en-US" altLang="en-US" sz="2000" dirty="0">
                <a:latin typeface="+mn-lt"/>
                <a:cs typeface="+mn-cs"/>
              </a:rPr>
              <a:t>Project elective: Total &gt;70%</a:t>
            </a:r>
          </a:p>
          <a:p>
            <a:pPr eaLnBrk="1" fontAlgn="auto" hangingPunct="1">
              <a:spcBef>
                <a:spcPct val="0"/>
              </a:spcBef>
              <a:spcAft>
                <a:spcPts val="0"/>
              </a:spcAft>
              <a:buFontTx/>
              <a:buNone/>
              <a:defRPr/>
            </a:pPr>
            <a:r>
              <a:rPr lang="en-US" altLang="en-US" sz="2000" dirty="0">
                <a:latin typeface="+mn-lt"/>
                <a:cs typeface="+mn-cs"/>
              </a:rPr>
              <a:t>Project elective: Total &gt;85%</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D7B9D07-37A2-4D69-807C-051763C4BB56}" type="slidenum">
              <a:rPr lang="en-US" altLang="zh-CN" sz="1200" smtClean="0">
                <a:latin typeface="+mn-lt"/>
              </a:rPr>
              <a:pPr eaLnBrk="1" hangingPunct="1">
                <a:spcBef>
                  <a:spcPct val="0"/>
                </a:spcBef>
                <a:buFontTx/>
                <a:buNone/>
                <a:defRPr/>
              </a:pPr>
              <a:t>39</a:t>
            </a:fld>
            <a:endParaRPr lang="en-US" altLang="zh-CN" sz="1200" dirty="0" smtClean="0">
              <a:latin typeface="+mn-lt"/>
            </a:endParaRPr>
          </a:p>
        </p:txBody>
      </p:sp>
      <p:sp>
        <p:nvSpPr>
          <p:cNvPr id="8" name="Rectangle 7"/>
          <p:cNvSpPr/>
          <p:nvPr/>
        </p:nvSpPr>
        <p:spPr>
          <a:xfrm>
            <a:off x="8270906" y="5848858"/>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2367" y="119922"/>
            <a:ext cx="8229600" cy="944381"/>
          </a:xfrm>
        </p:spPr>
        <p:txBody>
          <a:bodyPr/>
          <a:lstStyle/>
          <a:p>
            <a:pPr eaLnBrk="1" hangingPunct="1"/>
            <a:r>
              <a:rPr lang="en-US" altLang="en-US" sz="3600" b="1" dirty="0" smtClean="0">
                <a:ea typeface="宋体" pitchFamily="2" charset="-122"/>
              </a:rPr>
              <a:t>Additional Resources</a:t>
            </a:r>
          </a:p>
        </p:txBody>
      </p:sp>
      <p:sp>
        <p:nvSpPr>
          <p:cNvPr id="9219" name="Content Placeholder 2"/>
          <p:cNvSpPr>
            <a:spLocks noGrp="1"/>
          </p:cNvSpPr>
          <p:nvPr>
            <p:ph idx="1"/>
          </p:nvPr>
        </p:nvSpPr>
        <p:spPr>
          <a:xfrm>
            <a:off x="457200" y="1600201"/>
            <a:ext cx="7957931" cy="2733261"/>
          </a:xfrm>
        </p:spPr>
        <p:txBody>
          <a:bodyPr/>
          <a:lstStyle/>
          <a:p>
            <a:pPr marL="0" indent="0" algn="just" eaLnBrk="1" hangingPunct="1">
              <a:spcBef>
                <a:spcPts val="0"/>
              </a:spcBef>
              <a:buFont typeface="Arial" pitchFamily="34" charset="0"/>
              <a:buNone/>
            </a:pPr>
            <a:r>
              <a:rPr lang="en-US" altLang="en-US" sz="2400" dirty="0" smtClean="0">
                <a:ea typeface="宋体" pitchFamily="2" charset="-122"/>
              </a:rPr>
              <a:t>AISC provides a number of teaching aids for free downloads by students and faculty which provide background on structural steel construction.</a:t>
            </a:r>
          </a:p>
          <a:p>
            <a:pPr marL="0" indent="0" algn="just" eaLnBrk="1" hangingPunct="1">
              <a:spcBef>
                <a:spcPts val="0"/>
              </a:spcBef>
              <a:buFont typeface="Arial" pitchFamily="34" charset="0"/>
              <a:buNone/>
            </a:pPr>
            <a:endParaRPr lang="en-US" altLang="en-US" sz="2400" dirty="0" smtClean="0">
              <a:ea typeface="宋体" pitchFamily="2" charset="-122"/>
            </a:endParaRPr>
          </a:p>
          <a:p>
            <a:pPr marL="0" indent="0" algn="just" eaLnBrk="1" hangingPunct="1">
              <a:buFont typeface="Arial" pitchFamily="34" charset="0"/>
              <a:buNone/>
            </a:pPr>
            <a:r>
              <a:rPr lang="en-US" altLang="en-US" sz="2400" dirty="0" smtClean="0">
                <a:ea typeface="宋体" pitchFamily="2" charset="-122"/>
              </a:rPr>
              <a:t>Visit </a:t>
            </a:r>
            <a:r>
              <a:rPr lang="en-US" altLang="en-US" sz="2400" dirty="0" smtClean="0">
                <a:ea typeface="宋体" pitchFamily="2" charset="-122"/>
                <a:hlinkClick r:id="rId3"/>
              </a:rPr>
              <a:t>www.aisc.org</a:t>
            </a:r>
            <a:r>
              <a:rPr lang="en-US" altLang="en-US" sz="2400" dirty="0" smtClean="0">
                <a:ea typeface="宋体" pitchFamily="2" charset="-122"/>
              </a:rPr>
              <a:t> and </a:t>
            </a:r>
            <a:r>
              <a:rPr lang="en-US" altLang="en-US" sz="2400" dirty="0" smtClean="0">
                <a:ea typeface="宋体" pitchFamily="2" charset="-122"/>
                <a:hlinkClick r:id="rId4"/>
              </a:rPr>
              <a:t>http://www.aisc.org/teachingaids</a:t>
            </a:r>
            <a:r>
              <a:rPr lang="en-US" altLang="en-US" sz="2400" dirty="0" smtClean="0">
                <a:ea typeface="宋体" pitchFamily="2" charset="-122"/>
              </a:rPr>
              <a:t> to view and download these helpful resources.</a:t>
            </a:r>
          </a:p>
          <a:p>
            <a:pPr marL="0" indent="0" algn="just" eaLnBrk="1" hangingPunct="1">
              <a:buFont typeface="Arial" pitchFamily="34" charset="0"/>
              <a:buNone/>
            </a:pPr>
            <a:endParaRPr lang="en-US" altLang="en-US" sz="2800" dirty="0" smtClean="0">
              <a:ea typeface="宋体" pitchFamily="2" charset="-122"/>
            </a:endParaRPr>
          </a:p>
        </p:txBody>
      </p:sp>
      <p:sp>
        <p:nvSpPr>
          <p:cNvPr id="3" name="Slide Number Placeholder 2"/>
          <p:cNvSpPr>
            <a:spLocks noGrp="1"/>
          </p:cNvSpPr>
          <p:nvPr>
            <p:ph type="sldNum" sz="quarter" idx="12"/>
          </p:nvPr>
        </p:nvSpPr>
        <p:spPr/>
        <p:txBody>
          <a:bodyPr/>
          <a:lstStyle/>
          <a:p>
            <a:pPr>
              <a:defRPr/>
            </a:pPr>
            <a:fld id="{E8CC3F56-3E5C-48A7-B0F0-95E2AA5178D3}" type="slidenum">
              <a:rPr lang="en-US" altLang="zh-CN" smtClean="0">
                <a:solidFill>
                  <a:schemeClr val="tx1"/>
                </a:solidFill>
                <a:latin typeface="+mj-lt"/>
              </a:rPr>
              <a:pPr>
                <a:defRPr/>
              </a:pPr>
              <a:t>4</a:t>
            </a:fld>
            <a:endParaRPr lang="en-US" altLang="zh-CN" dirty="0">
              <a:solidFill>
                <a:schemeClr val="tx1"/>
              </a:solidFill>
              <a:latin typeface="+mj-lt"/>
            </a:endParaRPr>
          </a:p>
        </p:txBody>
      </p:sp>
    </p:spTree>
    <p:extLst>
      <p:ext uri="{BB962C8B-B14F-4D97-AF65-F5344CB8AC3E}">
        <p14:creationId xmlns:p14="http://schemas.microsoft.com/office/powerpoint/2010/main" val="3397165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TextBox 1"/>
          <p:cNvSpPr txBox="1">
            <a:spLocks noChangeArrowheads="1"/>
          </p:cNvSpPr>
          <p:nvPr/>
        </p:nvSpPr>
        <p:spPr bwMode="auto">
          <a:xfrm>
            <a:off x="512763" y="1443038"/>
            <a:ext cx="82502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dirty="0">
                <a:latin typeface="+mn-lt"/>
                <a:cs typeface="+mn-cs"/>
              </a:rPr>
              <a:t>3 story office building with basement – 90’ x 120’</a:t>
            </a:r>
          </a:p>
          <a:p>
            <a:pPr eaLnBrk="1" fontAlgn="auto" hangingPunct="1">
              <a:spcBef>
                <a:spcPct val="0"/>
              </a:spcBef>
              <a:spcAft>
                <a:spcPts val="0"/>
              </a:spcAft>
              <a:buFontTx/>
              <a:buNone/>
              <a:defRPr/>
            </a:pPr>
            <a:r>
              <a:rPr lang="en-US" altLang="en-US" sz="2000" dirty="0" smtClean="0">
                <a:latin typeface="+mn-lt"/>
                <a:cs typeface="+mn-cs"/>
              </a:rPr>
              <a:t>14 EPDs provided</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Total project cost = $5,000,000	Materials = $2,250,000</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Package      Weight       Volume    Cost  </a:t>
            </a:r>
            <a:r>
              <a:rPr lang="en-US" altLang="en-US" sz="2000" dirty="0" smtClean="0">
                <a:latin typeface="+mn-lt"/>
                <a:cs typeface="+mn-cs"/>
              </a:rPr>
              <a:t>  Post   </a:t>
            </a:r>
            <a:r>
              <a:rPr lang="en-US" altLang="en-US" sz="2000" dirty="0">
                <a:latin typeface="+mn-lt"/>
                <a:cs typeface="+mn-cs"/>
              </a:rPr>
              <a:t>Pre  Recov  Local  </a:t>
            </a:r>
          </a:p>
          <a:p>
            <a:pPr eaLnBrk="1" fontAlgn="auto" hangingPunct="1">
              <a:spcBef>
                <a:spcPct val="0"/>
              </a:spcBef>
              <a:spcAft>
                <a:spcPts val="0"/>
              </a:spcAft>
              <a:buFontTx/>
              <a:buNone/>
              <a:defRPr/>
            </a:pPr>
            <a:r>
              <a:rPr lang="en-US" altLang="en-US" sz="2000" dirty="0">
                <a:latin typeface="+mn-lt"/>
                <a:cs typeface="+mn-cs"/>
              </a:rPr>
              <a:t>Concrete       $500k  </a:t>
            </a:r>
            <a:r>
              <a:rPr lang="en-US" altLang="en-US" sz="2000" dirty="0">
                <a:solidFill>
                  <a:srgbClr val="FF0000"/>
                </a:solidFill>
                <a:latin typeface="+mn-lt"/>
                <a:cs typeface="+mn-cs"/>
              </a:rPr>
              <a:t>1325 tons  </a:t>
            </a:r>
            <a:r>
              <a:rPr lang="en-US" altLang="en-US" sz="2000" dirty="0">
                <a:latin typeface="+mn-lt"/>
                <a:cs typeface="+mn-cs"/>
              </a:rPr>
              <a:t>700 cu yd   $180k     0%  10%    5%     90%</a:t>
            </a:r>
          </a:p>
          <a:p>
            <a:pPr eaLnBrk="1" fontAlgn="auto" hangingPunct="1">
              <a:spcBef>
                <a:spcPct val="0"/>
              </a:spcBef>
              <a:spcAft>
                <a:spcPts val="0"/>
              </a:spcAft>
              <a:buFontTx/>
              <a:buNone/>
              <a:defRPr/>
            </a:pPr>
            <a:r>
              <a:rPr lang="en-US" altLang="en-US" sz="2000" dirty="0">
                <a:latin typeface="+mn-lt"/>
                <a:cs typeface="+mn-cs"/>
              </a:rPr>
              <a:t>Structural      $600k    200 tons    </a:t>
            </a:r>
            <a:r>
              <a:rPr lang="en-US" altLang="en-US" sz="2000" dirty="0">
                <a:solidFill>
                  <a:srgbClr val="FF0000"/>
                </a:solidFill>
                <a:latin typeface="+mn-lt"/>
                <a:cs typeface="+mn-cs"/>
              </a:rPr>
              <a:t>30 cu yd   </a:t>
            </a:r>
            <a:r>
              <a:rPr lang="en-US" altLang="en-US" sz="2000" dirty="0">
                <a:latin typeface="+mn-lt"/>
                <a:cs typeface="+mn-cs"/>
              </a:rPr>
              <a:t>$420k   57%  31%   98%    40%</a:t>
            </a:r>
          </a:p>
          <a:p>
            <a:pPr eaLnBrk="1" fontAlgn="auto" hangingPunct="1">
              <a:spcBef>
                <a:spcPct val="0"/>
              </a:spcBef>
              <a:spcAft>
                <a:spcPts val="0"/>
              </a:spcAft>
              <a:buFontTx/>
              <a:buNone/>
              <a:defRPr/>
            </a:pPr>
            <a:r>
              <a:rPr lang="en-US" altLang="en-US" sz="2000" dirty="0">
                <a:latin typeface="+mn-lt"/>
                <a:cs typeface="+mn-cs"/>
              </a:rPr>
              <a:t>Steel Deck   </a:t>
            </a:r>
            <a:r>
              <a:rPr lang="en-US" altLang="en-US" sz="2000" dirty="0" smtClean="0">
                <a:latin typeface="+mn-lt"/>
                <a:cs typeface="+mn-cs"/>
              </a:rPr>
              <a:t>  </a:t>
            </a:r>
            <a:r>
              <a:rPr lang="en-US" altLang="en-US" sz="2000" dirty="0">
                <a:latin typeface="+mn-lt"/>
                <a:cs typeface="+mn-cs"/>
              </a:rPr>
              <a:t>$100k    </a:t>
            </a:r>
            <a:r>
              <a:rPr lang="en-US" altLang="en-US" sz="2000" dirty="0" smtClean="0">
                <a:latin typeface="+mn-lt"/>
                <a:cs typeface="+mn-cs"/>
              </a:rPr>
              <a:t>100 </a:t>
            </a:r>
            <a:r>
              <a:rPr lang="en-US" altLang="en-US" sz="2000" dirty="0">
                <a:latin typeface="+mn-lt"/>
                <a:cs typeface="+mn-cs"/>
              </a:rPr>
              <a:t>tons   </a:t>
            </a:r>
            <a:r>
              <a:rPr lang="en-US" altLang="en-US" sz="2000" dirty="0" smtClean="0">
                <a:latin typeface="+mn-lt"/>
                <a:cs typeface="+mn-cs"/>
              </a:rPr>
              <a:t> </a:t>
            </a:r>
            <a:r>
              <a:rPr lang="en-US" altLang="en-US" sz="2000" dirty="0" smtClean="0">
                <a:solidFill>
                  <a:srgbClr val="FF0000"/>
                </a:solidFill>
                <a:latin typeface="+mn-lt"/>
                <a:cs typeface="+mn-cs"/>
              </a:rPr>
              <a:t>15 </a:t>
            </a:r>
            <a:r>
              <a:rPr lang="en-US" altLang="en-US" sz="2000" dirty="0">
                <a:solidFill>
                  <a:srgbClr val="FF0000"/>
                </a:solidFill>
                <a:latin typeface="+mn-lt"/>
                <a:cs typeface="+mn-cs"/>
              </a:rPr>
              <a:t>cu yd  </a:t>
            </a:r>
            <a:r>
              <a:rPr lang="en-US" altLang="en-US" sz="2000" dirty="0" smtClean="0">
                <a:solidFill>
                  <a:srgbClr val="FF0000"/>
                </a:solidFill>
                <a:latin typeface="+mn-lt"/>
                <a:cs typeface="+mn-cs"/>
              </a:rPr>
              <a:t> </a:t>
            </a:r>
            <a:r>
              <a:rPr lang="en-US" altLang="en-US" sz="2000" dirty="0" smtClean="0">
                <a:latin typeface="+mn-lt"/>
                <a:cs typeface="+mn-cs"/>
              </a:rPr>
              <a:t>$</a:t>
            </a:r>
            <a:r>
              <a:rPr lang="en-US" altLang="en-US" sz="2000" dirty="0">
                <a:latin typeface="+mn-lt"/>
                <a:cs typeface="+mn-cs"/>
              </a:rPr>
              <a:t>100k   </a:t>
            </a:r>
            <a:r>
              <a:rPr lang="en-US" altLang="en-US" sz="2000" dirty="0" smtClean="0">
                <a:latin typeface="+mn-lt"/>
                <a:cs typeface="+mn-cs"/>
              </a:rPr>
              <a:t> 26</a:t>
            </a:r>
            <a:r>
              <a:rPr lang="en-US" altLang="en-US" sz="2000" dirty="0">
                <a:latin typeface="+mn-lt"/>
                <a:cs typeface="+mn-cs"/>
              </a:rPr>
              <a:t>%   </a:t>
            </a:r>
            <a:r>
              <a:rPr lang="en-US" altLang="en-US" sz="2000" dirty="0" smtClean="0">
                <a:latin typeface="+mn-lt"/>
                <a:cs typeface="+mn-cs"/>
              </a:rPr>
              <a:t> 7</a:t>
            </a:r>
            <a:r>
              <a:rPr lang="en-US" altLang="en-US" sz="2000" dirty="0">
                <a:latin typeface="+mn-lt"/>
                <a:cs typeface="+mn-cs"/>
              </a:rPr>
              <a:t>%   80%      0%</a:t>
            </a:r>
          </a:p>
          <a:p>
            <a:pPr eaLnBrk="1" fontAlgn="auto" hangingPunct="1">
              <a:spcBef>
                <a:spcPct val="0"/>
              </a:spcBef>
              <a:spcAft>
                <a:spcPts val="0"/>
              </a:spcAft>
              <a:buFontTx/>
              <a:buNone/>
              <a:defRPr/>
            </a:pPr>
            <a:endParaRPr lang="en-US" altLang="en-US" sz="2000" dirty="0">
              <a:solidFill>
                <a:srgbClr val="009900"/>
              </a:solidFill>
              <a:latin typeface="+mn-lt"/>
              <a:cs typeface="+mn-cs"/>
            </a:endParaRPr>
          </a:p>
          <a:p>
            <a:pPr eaLnBrk="1" fontAlgn="auto" hangingPunct="1">
              <a:spcBef>
                <a:spcPct val="0"/>
              </a:spcBef>
              <a:spcAft>
                <a:spcPts val="0"/>
              </a:spcAft>
              <a:buFontTx/>
              <a:buNone/>
              <a:defRPr/>
            </a:pPr>
            <a:r>
              <a:rPr lang="en-US" altLang="en-US" sz="2800" b="1" dirty="0">
                <a:solidFill>
                  <a:srgbClr val="009900"/>
                </a:solidFill>
                <a:latin typeface="+mn-lt"/>
                <a:cs typeface="+mn-cs"/>
              </a:rPr>
              <a:t>LEED 2009  </a:t>
            </a:r>
            <a:endParaRPr lang="en-US" altLang="en-US" sz="2800" b="1" dirty="0" smtClean="0">
              <a:solidFill>
                <a:srgbClr val="009900"/>
              </a:solidFill>
              <a:latin typeface="+mn-lt"/>
              <a:cs typeface="+mn-cs"/>
            </a:endParaRPr>
          </a:p>
          <a:p>
            <a:pPr eaLnBrk="1" fontAlgn="auto" hangingPunct="1">
              <a:spcBef>
                <a:spcPct val="0"/>
              </a:spcBef>
              <a:spcAft>
                <a:spcPts val="0"/>
              </a:spcAft>
              <a:buFontTx/>
              <a:buNone/>
              <a:defRPr/>
            </a:pPr>
            <a:r>
              <a:rPr lang="en-US" altLang="en-US" sz="2000" b="1" dirty="0">
                <a:solidFill>
                  <a:srgbClr val="009900"/>
                </a:solidFill>
                <a:latin typeface="+mn-lt"/>
                <a:cs typeface="+mn-cs"/>
              </a:rPr>
              <a:t> </a:t>
            </a:r>
            <a:r>
              <a:rPr lang="en-US" altLang="en-US" sz="2000" b="1" dirty="0" smtClean="0">
                <a:solidFill>
                  <a:srgbClr val="009900"/>
                </a:solidFill>
                <a:latin typeface="+mn-lt"/>
                <a:cs typeface="+mn-cs"/>
              </a:rPr>
              <a:t> </a:t>
            </a:r>
            <a:r>
              <a:rPr lang="en-US" altLang="en-US" sz="2000" dirty="0" smtClean="0">
                <a:latin typeface="+mn-lt"/>
                <a:cs typeface="+mn-cs"/>
              </a:rPr>
              <a:t>Recycled </a:t>
            </a:r>
            <a:r>
              <a:rPr lang="en-US" altLang="en-US" sz="2000" dirty="0">
                <a:latin typeface="+mn-lt"/>
                <a:cs typeface="+mn-cs"/>
              </a:rPr>
              <a:t>= $</a:t>
            </a:r>
            <a:r>
              <a:rPr lang="en-US" altLang="en-US" sz="2000" dirty="0" smtClean="0">
                <a:latin typeface="+mn-lt"/>
                <a:cs typeface="+mn-cs"/>
              </a:rPr>
              <a:t>180k*0.5*0.1 </a:t>
            </a:r>
            <a:r>
              <a:rPr lang="en-US" altLang="en-US" sz="2000" dirty="0">
                <a:latin typeface="+mn-lt"/>
                <a:cs typeface="+mn-cs"/>
              </a:rPr>
              <a:t>+ $420k</a:t>
            </a:r>
            <a:r>
              <a:rPr lang="en-US" altLang="en-US" sz="2000" dirty="0" smtClean="0">
                <a:latin typeface="+mn-lt"/>
                <a:cs typeface="+mn-cs"/>
              </a:rPr>
              <a:t>*(0.57+0.5*0.31</a:t>
            </a:r>
            <a:r>
              <a:rPr lang="en-US" altLang="en-US" sz="2000" dirty="0">
                <a:latin typeface="+mn-lt"/>
                <a:cs typeface="+mn-cs"/>
              </a:rPr>
              <a:t>)+$100k</a:t>
            </a:r>
            <a:r>
              <a:rPr lang="en-US" altLang="en-US" sz="2000" dirty="0" smtClean="0">
                <a:latin typeface="+mn-lt"/>
                <a:cs typeface="+mn-cs"/>
              </a:rPr>
              <a:t>*(0.26+0.5*0.07</a:t>
            </a:r>
            <a:r>
              <a:rPr lang="en-US" altLang="en-US" sz="2000" dirty="0">
                <a:latin typeface="+mn-lt"/>
                <a:cs typeface="+mn-cs"/>
              </a:rPr>
              <a:t>)</a:t>
            </a: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 </a:t>
            </a:r>
            <a:r>
              <a:rPr lang="en-US" altLang="en-US" sz="2000" dirty="0">
                <a:latin typeface="+mn-lt"/>
                <a:cs typeface="+mn-cs"/>
              </a:rPr>
              <a:t>$343,000 or 15% - 1 point</a:t>
            </a:r>
          </a:p>
          <a:p>
            <a:pPr eaLnBrk="1" fontAlgn="auto" hangingPunct="1">
              <a:spcBef>
                <a:spcPct val="0"/>
              </a:spcBef>
              <a:spcAft>
                <a:spcPts val="0"/>
              </a:spcAft>
              <a:buFontTx/>
              <a:buNone/>
              <a:defRPr/>
            </a:pPr>
            <a:r>
              <a:rPr lang="en-US" altLang="en-US" sz="2000" dirty="0" smtClean="0">
                <a:latin typeface="+mn-lt"/>
                <a:cs typeface="+mn-cs"/>
              </a:rPr>
              <a:t>   Regional </a:t>
            </a:r>
            <a:r>
              <a:rPr lang="en-US" altLang="en-US" sz="2000" dirty="0">
                <a:latin typeface="+mn-lt"/>
                <a:cs typeface="+mn-cs"/>
              </a:rPr>
              <a:t>= $</a:t>
            </a:r>
            <a:r>
              <a:rPr lang="en-US" altLang="en-US" sz="2000" dirty="0" smtClean="0">
                <a:latin typeface="+mn-lt"/>
                <a:cs typeface="+mn-cs"/>
              </a:rPr>
              <a:t>180k*0.9 </a:t>
            </a:r>
            <a:r>
              <a:rPr lang="en-US" altLang="en-US" sz="2000" dirty="0">
                <a:latin typeface="+mn-lt"/>
                <a:cs typeface="+mn-cs"/>
              </a:rPr>
              <a:t>+ $</a:t>
            </a:r>
            <a:r>
              <a:rPr lang="en-US" altLang="en-US" sz="2000" dirty="0" smtClean="0">
                <a:latin typeface="+mn-lt"/>
                <a:cs typeface="+mn-cs"/>
              </a:rPr>
              <a:t>420k*0.4</a:t>
            </a:r>
            <a:r>
              <a:rPr lang="en-US" altLang="en-US" sz="2000" dirty="0">
                <a:latin typeface="+mn-lt"/>
                <a:cs typeface="+mn-cs"/>
              </a:rPr>
              <a:t>+$</a:t>
            </a:r>
            <a:r>
              <a:rPr lang="en-US" altLang="en-US" sz="2000" dirty="0" smtClean="0">
                <a:latin typeface="+mn-lt"/>
                <a:cs typeface="+mn-cs"/>
              </a:rPr>
              <a:t>100k*0.0</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a:t>
            </a:r>
            <a:r>
              <a:rPr lang="en-US" altLang="en-US" sz="2000" dirty="0">
                <a:latin typeface="+mn-lt"/>
                <a:cs typeface="+mn-cs"/>
              </a:rPr>
              <a:t>$330,000 or 14% - 1 point</a:t>
            </a:r>
          </a:p>
        </p:txBody>
      </p:sp>
      <p:sp>
        <p:nvSpPr>
          <p:cNvPr id="38917" name="TextBox 1"/>
          <p:cNvSpPr txBox="1">
            <a:spLocks noChangeArrowheads="1"/>
          </p:cNvSpPr>
          <p:nvPr/>
        </p:nvSpPr>
        <p:spPr bwMode="auto">
          <a:xfrm>
            <a:off x="0" y="32226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Material Selection Example</a:t>
            </a:r>
          </a:p>
        </p:txBody>
      </p:sp>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63658A8-BA3A-40A4-8ADC-F281508B1B95}" type="slidenum">
              <a:rPr lang="en-US" altLang="zh-CN" sz="1200" smtClean="0">
                <a:latin typeface="+mn-lt"/>
              </a:rPr>
              <a:pPr eaLnBrk="1" hangingPunct="1">
                <a:spcBef>
                  <a:spcPct val="0"/>
                </a:spcBef>
                <a:buFontTx/>
                <a:buNone/>
                <a:defRPr/>
              </a:pPr>
              <a:t>40</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Box 1"/>
          <p:cNvSpPr txBox="1">
            <a:spLocks noChangeArrowheads="1"/>
          </p:cNvSpPr>
          <p:nvPr/>
        </p:nvSpPr>
        <p:spPr bwMode="auto">
          <a:xfrm>
            <a:off x="438859" y="1164346"/>
            <a:ext cx="8456612"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dirty="0">
                <a:latin typeface="+mn-lt"/>
                <a:cs typeface="+mn-cs"/>
              </a:rPr>
              <a:t>3 story office building with basement – 90’ x 120’</a:t>
            </a:r>
          </a:p>
          <a:p>
            <a:pPr eaLnBrk="1" fontAlgn="auto" hangingPunct="1">
              <a:spcBef>
                <a:spcPct val="0"/>
              </a:spcBef>
              <a:spcAft>
                <a:spcPts val="0"/>
              </a:spcAft>
              <a:buFontTx/>
              <a:buNone/>
              <a:defRPr/>
            </a:pPr>
            <a:r>
              <a:rPr lang="en-US" altLang="en-US" sz="2000" dirty="0" smtClean="0">
                <a:latin typeface="+mn-lt"/>
                <a:cs typeface="+mn-cs"/>
              </a:rPr>
              <a:t>14 EPDs provided</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Total project cost = $5,000,000	Materials = $2,250,000</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Package      Weight       Volume    Cost  Post   Pre  Recov  Local  </a:t>
            </a:r>
          </a:p>
          <a:p>
            <a:pPr eaLnBrk="1" fontAlgn="auto" hangingPunct="1">
              <a:spcBef>
                <a:spcPct val="0"/>
              </a:spcBef>
              <a:spcAft>
                <a:spcPts val="0"/>
              </a:spcAft>
              <a:buFontTx/>
              <a:buNone/>
              <a:defRPr/>
            </a:pPr>
            <a:r>
              <a:rPr lang="en-US" altLang="en-US" sz="2000" dirty="0">
                <a:latin typeface="+mn-lt"/>
                <a:cs typeface="+mn-cs"/>
              </a:rPr>
              <a:t>Concrete       $500k  </a:t>
            </a:r>
            <a:r>
              <a:rPr lang="en-US" altLang="en-US" sz="2000" dirty="0">
                <a:solidFill>
                  <a:srgbClr val="FF0000"/>
                </a:solidFill>
                <a:latin typeface="+mn-lt"/>
                <a:cs typeface="+mn-cs"/>
              </a:rPr>
              <a:t>1325 tons  </a:t>
            </a:r>
            <a:r>
              <a:rPr lang="en-US" altLang="en-US" sz="2000" dirty="0">
                <a:latin typeface="+mn-lt"/>
                <a:cs typeface="+mn-cs"/>
              </a:rPr>
              <a:t>700 cu yd   $180k     0%  10%    5%     90%</a:t>
            </a:r>
          </a:p>
          <a:p>
            <a:pPr eaLnBrk="1" fontAlgn="auto" hangingPunct="1">
              <a:spcBef>
                <a:spcPct val="0"/>
              </a:spcBef>
              <a:spcAft>
                <a:spcPts val="0"/>
              </a:spcAft>
              <a:buFontTx/>
              <a:buNone/>
              <a:defRPr/>
            </a:pPr>
            <a:r>
              <a:rPr lang="en-US" altLang="en-US" sz="2000" dirty="0">
                <a:latin typeface="+mn-lt"/>
                <a:cs typeface="+mn-cs"/>
              </a:rPr>
              <a:t>Structural      $600k    200 tons    </a:t>
            </a:r>
            <a:r>
              <a:rPr lang="en-US" altLang="en-US" sz="2000" dirty="0">
                <a:solidFill>
                  <a:srgbClr val="FF0000"/>
                </a:solidFill>
                <a:latin typeface="+mn-lt"/>
                <a:cs typeface="+mn-cs"/>
              </a:rPr>
              <a:t>30 cu yd   </a:t>
            </a:r>
            <a:r>
              <a:rPr lang="en-US" altLang="en-US" sz="2000" dirty="0">
                <a:latin typeface="+mn-lt"/>
                <a:cs typeface="+mn-cs"/>
              </a:rPr>
              <a:t>$420k   57%  31%   98%    40%</a:t>
            </a:r>
          </a:p>
          <a:p>
            <a:pPr eaLnBrk="1" fontAlgn="auto" hangingPunct="1">
              <a:spcBef>
                <a:spcPct val="0"/>
              </a:spcBef>
              <a:spcAft>
                <a:spcPts val="0"/>
              </a:spcAft>
              <a:buFontTx/>
              <a:buNone/>
              <a:defRPr/>
            </a:pPr>
            <a:r>
              <a:rPr lang="en-US" altLang="en-US" sz="2000" dirty="0">
                <a:latin typeface="+mn-lt"/>
                <a:cs typeface="+mn-cs"/>
              </a:rPr>
              <a:t>Steel Deck   </a:t>
            </a:r>
            <a:r>
              <a:rPr lang="en-US" altLang="en-US" sz="2000" dirty="0" smtClean="0">
                <a:latin typeface="+mn-lt"/>
                <a:cs typeface="+mn-cs"/>
              </a:rPr>
              <a:t>  </a:t>
            </a:r>
            <a:r>
              <a:rPr lang="en-US" altLang="en-US" sz="2000" dirty="0">
                <a:latin typeface="+mn-lt"/>
                <a:cs typeface="+mn-cs"/>
              </a:rPr>
              <a:t>$100k    100 tons    </a:t>
            </a:r>
            <a:r>
              <a:rPr lang="en-US" altLang="en-US" sz="2000" dirty="0">
                <a:solidFill>
                  <a:srgbClr val="FF0000"/>
                </a:solidFill>
                <a:latin typeface="+mn-lt"/>
                <a:cs typeface="+mn-cs"/>
              </a:rPr>
              <a:t>15 cu yd   </a:t>
            </a:r>
            <a:r>
              <a:rPr lang="en-US" altLang="en-US" sz="2000" dirty="0">
                <a:latin typeface="+mn-lt"/>
                <a:cs typeface="+mn-cs"/>
              </a:rPr>
              <a:t>$100k   26%  </a:t>
            </a:r>
            <a:r>
              <a:rPr lang="en-US" altLang="en-US" sz="2000" dirty="0" smtClean="0">
                <a:latin typeface="+mn-lt"/>
                <a:cs typeface="+mn-cs"/>
              </a:rPr>
              <a:t>   </a:t>
            </a:r>
            <a:r>
              <a:rPr lang="en-US" altLang="en-US" sz="2000" dirty="0">
                <a:latin typeface="+mn-lt"/>
                <a:cs typeface="+mn-cs"/>
              </a:rPr>
              <a:t>7%   80%      0%</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800" b="1" dirty="0">
                <a:solidFill>
                  <a:srgbClr val="009900"/>
                </a:solidFill>
                <a:latin typeface="+mn-lt"/>
                <a:cs typeface="+mn-cs"/>
              </a:rPr>
              <a:t>LEED </a:t>
            </a:r>
            <a:r>
              <a:rPr lang="en-US" altLang="en-US" sz="2800" b="1" dirty="0" smtClean="0">
                <a:solidFill>
                  <a:srgbClr val="009900"/>
                </a:solidFill>
                <a:latin typeface="+mn-lt"/>
                <a:cs typeface="+mn-cs"/>
              </a:rPr>
              <a:t>V4</a:t>
            </a:r>
            <a:r>
              <a:rPr lang="en-US" altLang="en-US" sz="2000" dirty="0" smtClean="0">
                <a:latin typeface="+mn-lt"/>
                <a:cs typeface="+mn-cs"/>
              </a:rPr>
              <a:t>    It </a:t>
            </a:r>
            <a:r>
              <a:rPr lang="en-US" altLang="en-US" sz="2000" dirty="0">
                <a:latin typeface="+mn-lt"/>
                <a:cs typeface="+mn-cs"/>
              </a:rPr>
              <a:t>is a whole different world…</a:t>
            </a: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How </a:t>
            </a:r>
            <a:r>
              <a:rPr lang="en-US" altLang="en-US" sz="2000" dirty="0">
                <a:latin typeface="+mn-lt"/>
                <a:cs typeface="+mn-cs"/>
              </a:rPr>
              <a:t>many products have EPDs</a:t>
            </a:r>
            <a:r>
              <a:rPr lang="en-US" altLang="en-US" sz="2000" dirty="0" smtClean="0">
                <a:latin typeface="+mn-lt"/>
                <a:cs typeface="+mn-cs"/>
              </a:rPr>
              <a:t>? – not enough, need 20</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How </a:t>
            </a:r>
            <a:r>
              <a:rPr lang="en-US" altLang="en-US" sz="2000" dirty="0">
                <a:latin typeface="+mn-lt"/>
                <a:cs typeface="+mn-cs"/>
              </a:rPr>
              <a:t>many products are responsibly sourced?</a:t>
            </a: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How </a:t>
            </a:r>
            <a:r>
              <a:rPr lang="en-US" altLang="en-US" sz="2000" dirty="0">
                <a:latin typeface="+mn-lt"/>
                <a:cs typeface="+mn-cs"/>
              </a:rPr>
              <a:t>many products have material disclosure?</a:t>
            </a: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Are </a:t>
            </a:r>
            <a:r>
              <a:rPr lang="en-US" altLang="en-US" sz="2000" dirty="0">
                <a:latin typeface="+mn-lt"/>
                <a:cs typeface="+mn-cs"/>
              </a:rPr>
              <a:t>material selections made on the basis of this information?</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smtClean="0">
                <a:latin typeface="+mn-lt"/>
                <a:cs typeface="+mn-cs"/>
              </a:rPr>
              <a:t>Adjust </a:t>
            </a:r>
            <a:r>
              <a:rPr lang="en-US" altLang="en-US" sz="2000" dirty="0">
                <a:latin typeface="+mn-lt"/>
                <a:cs typeface="+mn-cs"/>
              </a:rPr>
              <a:t>product counts based on information credibility and regional </a:t>
            </a:r>
            <a:r>
              <a:rPr lang="en-US" altLang="en-US" sz="2000" dirty="0" smtClean="0">
                <a:latin typeface="+mn-lt"/>
                <a:cs typeface="+mn-cs"/>
              </a:rPr>
              <a:t>origination</a:t>
            </a:r>
            <a:r>
              <a:rPr lang="en-US" altLang="en-US" sz="2000" dirty="0">
                <a:latin typeface="+mn-lt"/>
                <a:cs typeface="+mn-cs"/>
              </a:rPr>
              <a:t>.</a:t>
            </a:r>
          </a:p>
        </p:txBody>
      </p:sp>
      <p:sp>
        <p:nvSpPr>
          <p:cNvPr id="41989" name="TextBox 1"/>
          <p:cNvSpPr txBox="1">
            <a:spLocks noChangeArrowheads="1"/>
          </p:cNvSpPr>
          <p:nvPr/>
        </p:nvSpPr>
        <p:spPr bwMode="auto">
          <a:xfrm>
            <a:off x="0" y="288925"/>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Material Selection Example</a:t>
            </a:r>
          </a:p>
        </p:txBody>
      </p:sp>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9AABE70-3598-48CF-A388-E5BE0BBE90AA}" type="slidenum">
              <a:rPr lang="en-US" altLang="zh-CN" sz="1200" smtClean="0">
                <a:latin typeface="+mn-lt"/>
              </a:rPr>
              <a:pPr eaLnBrk="1" hangingPunct="1">
                <a:spcBef>
                  <a:spcPct val="0"/>
                </a:spcBef>
                <a:buFontTx/>
                <a:buNone/>
                <a:defRPr/>
              </a:pPr>
              <a:t>41</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extBox 1"/>
          <p:cNvSpPr txBox="1">
            <a:spLocks noChangeArrowheads="1"/>
          </p:cNvSpPr>
          <p:nvPr/>
        </p:nvSpPr>
        <p:spPr bwMode="auto">
          <a:xfrm>
            <a:off x="412750" y="1371600"/>
            <a:ext cx="83058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dirty="0">
                <a:latin typeface="+mn-lt"/>
                <a:cs typeface="+mn-cs"/>
              </a:rPr>
              <a:t>3 story office building with basement – 90’ x 120’</a:t>
            </a:r>
          </a:p>
          <a:p>
            <a:pPr eaLnBrk="1" fontAlgn="auto" hangingPunct="1">
              <a:spcBef>
                <a:spcPct val="0"/>
              </a:spcBef>
              <a:spcAft>
                <a:spcPts val="0"/>
              </a:spcAft>
              <a:buFontTx/>
              <a:buNone/>
              <a:defRPr/>
            </a:pPr>
            <a:r>
              <a:rPr lang="en-US" altLang="en-US" sz="2000" dirty="0" smtClean="0">
                <a:latin typeface="+mn-lt"/>
                <a:cs typeface="+mn-cs"/>
              </a:rPr>
              <a:t>14 EPDs provided</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Total project cost = $5,000,000	Materials = $2,250,000</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Package      Weight       Volume    Cost  Post   Pre  Recov  Local  </a:t>
            </a:r>
          </a:p>
          <a:p>
            <a:pPr eaLnBrk="1" fontAlgn="auto" hangingPunct="1">
              <a:spcBef>
                <a:spcPct val="0"/>
              </a:spcBef>
              <a:spcAft>
                <a:spcPts val="0"/>
              </a:spcAft>
              <a:buFontTx/>
              <a:buNone/>
              <a:defRPr/>
            </a:pPr>
            <a:r>
              <a:rPr lang="en-US" altLang="en-US" sz="2000" dirty="0">
                <a:latin typeface="+mn-lt"/>
                <a:cs typeface="+mn-cs"/>
              </a:rPr>
              <a:t>Concrete       $500k  </a:t>
            </a:r>
            <a:r>
              <a:rPr lang="en-US" altLang="en-US" sz="2000" dirty="0">
                <a:solidFill>
                  <a:srgbClr val="FF0000"/>
                </a:solidFill>
                <a:latin typeface="+mn-lt"/>
                <a:cs typeface="+mn-cs"/>
              </a:rPr>
              <a:t>1325 tons  </a:t>
            </a:r>
            <a:r>
              <a:rPr lang="en-US" altLang="en-US" sz="2000" dirty="0">
                <a:latin typeface="+mn-lt"/>
                <a:cs typeface="+mn-cs"/>
              </a:rPr>
              <a:t>700 cu yd   $180k     0%  10%    5%     90%</a:t>
            </a:r>
          </a:p>
          <a:p>
            <a:pPr eaLnBrk="1" fontAlgn="auto" hangingPunct="1">
              <a:spcBef>
                <a:spcPct val="0"/>
              </a:spcBef>
              <a:spcAft>
                <a:spcPts val="0"/>
              </a:spcAft>
              <a:buFontTx/>
              <a:buNone/>
              <a:defRPr/>
            </a:pPr>
            <a:r>
              <a:rPr lang="en-US" altLang="en-US" sz="2000" dirty="0">
                <a:latin typeface="+mn-lt"/>
                <a:cs typeface="+mn-cs"/>
              </a:rPr>
              <a:t>Structural      $600k    200 tons    </a:t>
            </a:r>
            <a:r>
              <a:rPr lang="en-US" altLang="en-US" sz="2000" dirty="0">
                <a:solidFill>
                  <a:srgbClr val="FF0000"/>
                </a:solidFill>
                <a:latin typeface="+mn-lt"/>
                <a:cs typeface="+mn-cs"/>
              </a:rPr>
              <a:t>30 cu yd   </a:t>
            </a:r>
            <a:r>
              <a:rPr lang="en-US" altLang="en-US" sz="2000" dirty="0">
                <a:latin typeface="+mn-lt"/>
                <a:cs typeface="+mn-cs"/>
              </a:rPr>
              <a:t>$420k   57%  31%   98%    40%</a:t>
            </a:r>
          </a:p>
          <a:p>
            <a:pPr eaLnBrk="1" fontAlgn="auto" hangingPunct="1">
              <a:spcBef>
                <a:spcPct val="0"/>
              </a:spcBef>
              <a:spcAft>
                <a:spcPts val="0"/>
              </a:spcAft>
              <a:buFontTx/>
              <a:buNone/>
              <a:defRPr/>
            </a:pPr>
            <a:r>
              <a:rPr lang="en-US" altLang="en-US" sz="2000" dirty="0">
                <a:latin typeface="+mn-lt"/>
                <a:cs typeface="+mn-cs"/>
              </a:rPr>
              <a:t>Steel Deck    </a:t>
            </a:r>
            <a:r>
              <a:rPr lang="en-US" altLang="en-US" sz="2000" dirty="0" smtClean="0">
                <a:latin typeface="+mn-lt"/>
                <a:cs typeface="+mn-cs"/>
              </a:rPr>
              <a:t> $</a:t>
            </a:r>
            <a:r>
              <a:rPr lang="en-US" altLang="en-US" sz="2000" dirty="0">
                <a:latin typeface="+mn-lt"/>
                <a:cs typeface="+mn-cs"/>
              </a:rPr>
              <a:t>100k    100 tons    </a:t>
            </a:r>
            <a:r>
              <a:rPr lang="en-US" altLang="en-US" sz="2000" dirty="0">
                <a:solidFill>
                  <a:srgbClr val="FF0000"/>
                </a:solidFill>
                <a:latin typeface="+mn-lt"/>
                <a:cs typeface="+mn-cs"/>
              </a:rPr>
              <a:t>15 cu yd   </a:t>
            </a:r>
            <a:r>
              <a:rPr lang="en-US" altLang="en-US" sz="2000" dirty="0">
                <a:latin typeface="+mn-lt"/>
                <a:cs typeface="+mn-cs"/>
              </a:rPr>
              <a:t>$100k   26%   </a:t>
            </a:r>
            <a:r>
              <a:rPr lang="en-US" altLang="en-US" sz="2000" dirty="0" smtClean="0">
                <a:latin typeface="+mn-lt"/>
                <a:cs typeface="+mn-cs"/>
              </a:rPr>
              <a:t>  </a:t>
            </a:r>
            <a:r>
              <a:rPr lang="en-US" altLang="en-US" sz="2000" dirty="0">
                <a:latin typeface="+mn-lt"/>
                <a:cs typeface="+mn-cs"/>
              </a:rPr>
              <a:t>7%   80%      0%</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800" b="1" dirty="0" smtClean="0">
                <a:solidFill>
                  <a:srgbClr val="009900"/>
                </a:solidFill>
                <a:latin typeface="+mn-lt"/>
                <a:cs typeface="+mn-cs"/>
              </a:rPr>
              <a:t>ASHRAE 189.1</a:t>
            </a:r>
          </a:p>
          <a:p>
            <a:pPr eaLnBrk="1" fontAlgn="auto" hangingPunct="1">
              <a:spcBef>
                <a:spcPct val="0"/>
              </a:spcBef>
              <a:spcAft>
                <a:spcPts val="0"/>
              </a:spcAft>
              <a:buFontTx/>
              <a:buNone/>
              <a:defRPr/>
            </a:pPr>
            <a:r>
              <a:rPr lang="en-US" altLang="en-US" sz="2000" b="1" dirty="0" smtClean="0">
                <a:solidFill>
                  <a:srgbClr val="009900"/>
                </a:solidFill>
                <a:latin typeface="+mn-lt"/>
                <a:cs typeface="+mn-cs"/>
              </a:rPr>
              <a:t>     </a:t>
            </a:r>
            <a:r>
              <a:rPr lang="en-US" altLang="en-US" sz="2000" dirty="0" smtClean="0">
                <a:latin typeface="+mn-lt"/>
                <a:cs typeface="+mn-cs"/>
              </a:rPr>
              <a:t>Recycled=$180k*0.5*0.1+$420k*(0.57+0.5*0.31</a:t>
            </a:r>
            <a:r>
              <a:rPr lang="en-US" altLang="en-US" sz="2000" dirty="0">
                <a:latin typeface="+mn-lt"/>
                <a:cs typeface="+mn-cs"/>
              </a:rPr>
              <a:t>)+$100k</a:t>
            </a:r>
            <a:r>
              <a:rPr lang="en-US" altLang="en-US" sz="2000" dirty="0" smtClean="0">
                <a:latin typeface="+mn-lt"/>
                <a:cs typeface="+mn-cs"/>
              </a:rPr>
              <a:t>*(0.26+0.5*0.07</a:t>
            </a:r>
            <a:r>
              <a:rPr lang="en-US" altLang="en-US" sz="2000" dirty="0">
                <a:latin typeface="+mn-lt"/>
                <a:cs typeface="+mn-cs"/>
              </a:rPr>
              <a:t>)</a:t>
            </a: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 </a:t>
            </a:r>
            <a:r>
              <a:rPr lang="en-US" altLang="en-US" sz="2000" dirty="0">
                <a:latin typeface="+mn-lt"/>
                <a:cs typeface="+mn-cs"/>
              </a:rPr>
              <a:t>$343,000 or 15% - exceeds 10%</a:t>
            </a:r>
          </a:p>
          <a:p>
            <a:pPr eaLnBrk="1" fontAlgn="auto" hangingPunct="1">
              <a:spcBef>
                <a:spcPct val="0"/>
              </a:spcBef>
              <a:spcAft>
                <a:spcPts val="0"/>
              </a:spcAft>
              <a:buFontTx/>
              <a:buNone/>
              <a:defRPr/>
            </a:pPr>
            <a:r>
              <a:rPr lang="en-US" altLang="en-US" sz="2000" dirty="0" smtClean="0">
                <a:latin typeface="+mn-lt"/>
                <a:cs typeface="+mn-cs"/>
              </a:rPr>
              <a:t>     Regional </a:t>
            </a:r>
            <a:r>
              <a:rPr lang="en-US" altLang="en-US" sz="2000" dirty="0">
                <a:latin typeface="+mn-lt"/>
                <a:cs typeface="+mn-cs"/>
              </a:rPr>
              <a:t>= $</a:t>
            </a:r>
            <a:r>
              <a:rPr lang="en-US" altLang="en-US" sz="2000" dirty="0" smtClean="0">
                <a:latin typeface="+mn-lt"/>
                <a:cs typeface="+mn-cs"/>
              </a:rPr>
              <a:t>180k*0.9 </a:t>
            </a:r>
            <a:r>
              <a:rPr lang="en-US" altLang="en-US" sz="2000" dirty="0">
                <a:latin typeface="+mn-lt"/>
                <a:cs typeface="+mn-cs"/>
              </a:rPr>
              <a:t>+ $</a:t>
            </a:r>
            <a:r>
              <a:rPr lang="en-US" altLang="en-US" sz="2000" dirty="0" smtClean="0">
                <a:latin typeface="+mn-lt"/>
                <a:cs typeface="+mn-cs"/>
              </a:rPr>
              <a:t>420k*0.4</a:t>
            </a:r>
            <a:r>
              <a:rPr lang="en-US" altLang="en-US" sz="2000" dirty="0">
                <a:latin typeface="+mn-lt"/>
                <a:cs typeface="+mn-cs"/>
              </a:rPr>
              <a:t>+$</a:t>
            </a:r>
            <a:r>
              <a:rPr lang="en-US" altLang="en-US" sz="2000" dirty="0" smtClean="0">
                <a:latin typeface="+mn-lt"/>
                <a:cs typeface="+mn-cs"/>
              </a:rPr>
              <a:t>100k*0.0</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smtClean="0">
                <a:latin typeface="+mn-lt"/>
                <a:cs typeface="+mn-cs"/>
              </a:rPr>
              <a:t>	     = </a:t>
            </a:r>
            <a:r>
              <a:rPr lang="en-US" altLang="en-US" sz="2000" dirty="0">
                <a:latin typeface="+mn-lt"/>
                <a:cs typeface="+mn-cs"/>
              </a:rPr>
              <a:t>$330,000 or 14% - does not exceed 15%</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MEETS REQUIREMENT AS </a:t>
            </a:r>
            <a:r>
              <a:rPr lang="en-US" altLang="en-US" sz="2000" dirty="0" smtClean="0">
                <a:latin typeface="+mn-lt"/>
                <a:cs typeface="+mn-cs"/>
              </a:rPr>
              <a:t>TWO OPTIONS EXCEED</a:t>
            </a:r>
            <a:endParaRPr lang="en-US" altLang="en-US" sz="2000" dirty="0">
              <a:latin typeface="+mn-lt"/>
              <a:cs typeface="+mn-cs"/>
            </a:endParaRPr>
          </a:p>
        </p:txBody>
      </p:sp>
      <p:sp>
        <p:nvSpPr>
          <p:cNvPr id="39941" name="TextBox 1"/>
          <p:cNvSpPr txBox="1">
            <a:spLocks noChangeArrowheads="1"/>
          </p:cNvSpPr>
          <p:nvPr/>
        </p:nvSpPr>
        <p:spPr bwMode="auto">
          <a:xfrm>
            <a:off x="0" y="42386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Material Selection Example</a:t>
            </a:r>
          </a:p>
        </p:txBody>
      </p:sp>
      <p:sp>
        <p:nvSpPr>
          <p:cNvPr id="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F4867163-8FEC-4FC0-A7D4-E6F84DDA5D53}" type="slidenum">
              <a:rPr lang="en-US" altLang="zh-CN" sz="1200" smtClean="0">
                <a:latin typeface="+mn-lt"/>
              </a:rPr>
              <a:pPr eaLnBrk="1" hangingPunct="1">
                <a:spcBef>
                  <a:spcPct val="0"/>
                </a:spcBef>
                <a:buFontTx/>
                <a:buNone/>
                <a:defRPr/>
              </a:pPr>
              <a:t>42</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1"/>
          <p:cNvSpPr txBox="1">
            <a:spLocks noChangeArrowheads="1"/>
          </p:cNvSpPr>
          <p:nvPr/>
        </p:nvSpPr>
        <p:spPr bwMode="auto">
          <a:xfrm>
            <a:off x="1447800" y="160338"/>
            <a:ext cx="6170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Material Selection Example</a:t>
            </a:r>
          </a:p>
        </p:txBody>
      </p:sp>
      <p:sp>
        <p:nvSpPr>
          <p:cNvPr id="40966" name="TextBox 1"/>
          <p:cNvSpPr txBox="1">
            <a:spLocks noChangeArrowheads="1"/>
          </p:cNvSpPr>
          <p:nvPr/>
        </p:nvSpPr>
        <p:spPr bwMode="auto">
          <a:xfrm>
            <a:off x="531813" y="1143000"/>
            <a:ext cx="8250237"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dirty="0">
                <a:latin typeface="+mn-lt"/>
                <a:cs typeface="+mn-cs"/>
              </a:rPr>
              <a:t>3 story office building with basement – 90’ x 120’</a:t>
            </a:r>
          </a:p>
          <a:p>
            <a:pPr eaLnBrk="1" fontAlgn="auto" hangingPunct="1">
              <a:spcBef>
                <a:spcPct val="0"/>
              </a:spcBef>
              <a:spcAft>
                <a:spcPts val="0"/>
              </a:spcAft>
              <a:buFontTx/>
              <a:buNone/>
              <a:defRPr/>
            </a:pPr>
            <a:r>
              <a:rPr lang="en-US" altLang="en-US" sz="2000" dirty="0" smtClean="0">
                <a:latin typeface="+mn-lt"/>
                <a:cs typeface="+mn-cs"/>
              </a:rPr>
              <a:t>14 EPDs provided</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Total project cost = $5,000,000	Materials = $2,250,000</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Package      Weight       Volume    Cost  Post   Pre  Recov  Local  </a:t>
            </a:r>
          </a:p>
          <a:p>
            <a:pPr eaLnBrk="1" fontAlgn="auto" hangingPunct="1">
              <a:spcBef>
                <a:spcPct val="0"/>
              </a:spcBef>
              <a:spcAft>
                <a:spcPts val="0"/>
              </a:spcAft>
              <a:buFontTx/>
              <a:buNone/>
              <a:defRPr/>
            </a:pPr>
            <a:r>
              <a:rPr lang="en-US" altLang="en-US" sz="2000" dirty="0">
                <a:latin typeface="+mn-lt"/>
                <a:cs typeface="+mn-cs"/>
              </a:rPr>
              <a:t>Concrete       $500k  </a:t>
            </a:r>
            <a:r>
              <a:rPr lang="en-US" altLang="en-US" sz="2000" dirty="0">
                <a:solidFill>
                  <a:srgbClr val="FF0000"/>
                </a:solidFill>
                <a:latin typeface="+mn-lt"/>
                <a:cs typeface="+mn-cs"/>
              </a:rPr>
              <a:t>1325 tons  </a:t>
            </a:r>
            <a:r>
              <a:rPr lang="en-US" altLang="en-US" sz="2000" dirty="0">
                <a:latin typeface="+mn-lt"/>
                <a:cs typeface="+mn-cs"/>
              </a:rPr>
              <a:t>700 cu yd   $180k     0%  10%    5%     90%</a:t>
            </a:r>
          </a:p>
          <a:p>
            <a:pPr eaLnBrk="1" fontAlgn="auto" hangingPunct="1">
              <a:spcBef>
                <a:spcPct val="0"/>
              </a:spcBef>
              <a:spcAft>
                <a:spcPts val="0"/>
              </a:spcAft>
              <a:buFontTx/>
              <a:buNone/>
              <a:defRPr/>
            </a:pPr>
            <a:r>
              <a:rPr lang="en-US" altLang="en-US" sz="2000" dirty="0">
                <a:latin typeface="+mn-lt"/>
                <a:cs typeface="+mn-cs"/>
              </a:rPr>
              <a:t>Structural      $600k    200 tons    </a:t>
            </a:r>
            <a:r>
              <a:rPr lang="en-US" altLang="en-US" sz="2000" dirty="0">
                <a:solidFill>
                  <a:srgbClr val="FF0000"/>
                </a:solidFill>
                <a:latin typeface="+mn-lt"/>
                <a:cs typeface="+mn-cs"/>
              </a:rPr>
              <a:t>30 cu yd   </a:t>
            </a:r>
            <a:r>
              <a:rPr lang="en-US" altLang="en-US" sz="2000" dirty="0">
                <a:latin typeface="+mn-lt"/>
                <a:cs typeface="+mn-cs"/>
              </a:rPr>
              <a:t>$420k   57%  31%   98%    40%</a:t>
            </a:r>
          </a:p>
          <a:p>
            <a:pPr eaLnBrk="1" fontAlgn="auto" hangingPunct="1">
              <a:spcBef>
                <a:spcPct val="0"/>
              </a:spcBef>
              <a:spcAft>
                <a:spcPts val="0"/>
              </a:spcAft>
              <a:buFontTx/>
              <a:buNone/>
              <a:defRPr/>
            </a:pPr>
            <a:r>
              <a:rPr lang="en-US" altLang="en-US" sz="2000" dirty="0">
                <a:latin typeface="+mn-lt"/>
                <a:cs typeface="+mn-cs"/>
              </a:rPr>
              <a:t>Steel Deck   </a:t>
            </a:r>
            <a:r>
              <a:rPr lang="en-US" altLang="en-US" sz="2000" dirty="0" smtClean="0">
                <a:latin typeface="+mn-lt"/>
                <a:cs typeface="+mn-cs"/>
              </a:rPr>
              <a:t>  </a:t>
            </a:r>
            <a:r>
              <a:rPr lang="en-US" altLang="en-US" sz="2000" dirty="0">
                <a:latin typeface="+mn-lt"/>
                <a:cs typeface="+mn-cs"/>
              </a:rPr>
              <a:t>$100k    100 tons    </a:t>
            </a:r>
            <a:r>
              <a:rPr lang="en-US" altLang="en-US" sz="2000" dirty="0">
                <a:solidFill>
                  <a:srgbClr val="FF0000"/>
                </a:solidFill>
                <a:latin typeface="+mn-lt"/>
                <a:cs typeface="+mn-cs"/>
              </a:rPr>
              <a:t>15 cu yd   </a:t>
            </a:r>
            <a:r>
              <a:rPr lang="en-US" altLang="en-US" sz="2000" dirty="0">
                <a:latin typeface="+mn-lt"/>
                <a:cs typeface="+mn-cs"/>
              </a:rPr>
              <a:t>$100k   26%   </a:t>
            </a:r>
            <a:r>
              <a:rPr lang="en-US" altLang="en-US" sz="2000" dirty="0" smtClean="0">
                <a:latin typeface="+mn-lt"/>
                <a:cs typeface="+mn-cs"/>
              </a:rPr>
              <a:t>  </a:t>
            </a:r>
            <a:r>
              <a:rPr lang="en-US" altLang="en-US" sz="2000" dirty="0">
                <a:latin typeface="+mn-lt"/>
                <a:cs typeface="+mn-cs"/>
              </a:rPr>
              <a:t>7%   80%      0%</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800" b="1" dirty="0">
                <a:solidFill>
                  <a:srgbClr val="009900"/>
                </a:solidFill>
                <a:latin typeface="+mn-lt"/>
                <a:cs typeface="+mn-cs"/>
              </a:rPr>
              <a:t>IgCC</a:t>
            </a:r>
            <a:r>
              <a:rPr lang="en-US" altLang="en-US" sz="2000" dirty="0">
                <a:latin typeface="+mn-lt"/>
                <a:cs typeface="+mn-cs"/>
              </a:rPr>
              <a:t>	Weight = </a:t>
            </a:r>
            <a:r>
              <a:rPr lang="en-US" altLang="en-US" sz="2000" dirty="0" smtClean="0">
                <a:latin typeface="+mn-lt"/>
                <a:cs typeface="+mn-cs"/>
              </a:rPr>
              <a:t>1325*0.9 </a:t>
            </a:r>
            <a:r>
              <a:rPr lang="en-US" altLang="en-US" sz="2000" dirty="0">
                <a:latin typeface="+mn-lt"/>
                <a:cs typeface="+mn-cs"/>
              </a:rPr>
              <a:t>+ 200 + 200 + 100 + 100</a:t>
            </a: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a:t>
            </a:r>
            <a:r>
              <a:rPr lang="en-US" altLang="en-US" sz="2000" dirty="0">
                <a:latin typeface="+mn-lt"/>
                <a:cs typeface="+mn-cs"/>
              </a:rPr>
              <a:t>= 1792/2000(?) tons = 90% - exceeds 55% threshold</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Volume = </a:t>
            </a:r>
            <a:r>
              <a:rPr lang="en-US" altLang="en-US" sz="2000" dirty="0" smtClean="0">
                <a:latin typeface="+mn-lt"/>
                <a:cs typeface="+mn-cs"/>
              </a:rPr>
              <a:t>700*0.9 </a:t>
            </a:r>
            <a:r>
              <a:rPr lang="en-US" altLang="en-US" sz="2000" dirty="0">
                <a:latin typeface="+mn-lt"/>
                <a:cs typeface="+mn-cs"/>
              </a:rPr>
              <a:t>+ 30 + 30 + 15 + 15</a:t>
            </a: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a:t>
            </a:r>
            <a:r>
              <a:rPr lang="en-US" altLang="en-US" sz="2000" dirty="0">
                <a:latin typeface="+mn-lt"/>
                <a:cs typeface="+mn-cs"/>
              </a:rPr>
              <a:t>= 720/1000(?) cu yds = 72% - exceeds 55% threshold</a:t>
            </a:r>
          </a:p>
          <a:p>
            <a:pPr eaLnBrk="1" fontAlgn="auto" hangingPunct="1">
              <a:spcBef>
                <a:spcPct val="0"/>
              </a:spcBef>
              <a:spcAft>
                <a:spcPts val="0"/>
              </a:spcAft>
              <a:buFontTx/>
              <a:buNone/>
              <a:defRPr/>
            </a:pP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	Cost = $</a:t>
            </a:r>
            <a:r>
              <a:rPr lang="en-US" altLang="en-US" sz="2000" dirty="0" smtClean="0">
                <a:latin typeface="+mn-lt"/>
                <a:cs typeface="+mn-cs"/>
              </a:rPr>
              <a:t>180k*0.9 </a:t>
            </a:r>
            <a:r>
              <a:rPr lang="en-US" altLang="en-US" sz="2000" dirty="0">
                <a:latin typeface="+mn-lt"/>
                <a:cs typeface="+mn-cs"/>
              </a:rPr>
              <a:t>+ $420k +$420k + $100k + $100k</a:t>
            </a: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a:t>
            </a:r>
            <a:r>
              <a:rPr lang="en-US" altLang="en-US" sz="2000" dirty="0">
                <a:latin typeface="+mn-lt"/>
                <a:cs typeface="+mn-cs"/>
              </a:rPr>
              <a:t>= $</a:t>
            </a:r>
            <a:r>
              <a:rPr lang="en-US" altLang="en-US" sz="2000" dirty="0" smtClean="0">
                <a:latin typeface="+mn-lt"/>
                <a:cs typeface="+mn-cs"/>
              </a:rPr>
              <a:t>1,202k</a:t>
            </a:r>
            <a:r>
              <a:rPr lang="en-US" altLang="en-US" sz="2000" dirty="0">
                <a:latin typeface="+mn-lt"/>
                <a:cs typeface="+mn-cs"/>
              </a:rPr>
              <a:t>/$</a:t>
            </a:r>
            <a:r>
              <a:rPr lang="en-US" altLang="en-US" sz="2000" dirty="0" smtClean="0">
                <a:latin typeface="+mn-lt"/>
                <a:cs typeface="+mn-cs"/>
              </a:rPr>
              <a:t>2,250k </a:t>
            </a:r>
            <a:r>
              <a:rPr lang="en-US" altLang="en-US" sz="2000" dirty="0">
                <a:latin typeface="+mn-lt"/>
                <a:cs typeface="+mn-cs"/>
              </a:rPr>
              <a:t>= 53% - does not exceed 55% threshold</a:t>
            </a:r>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B6D627F-B02D-43E7-AE30-25837D7B85A9}" type="slidenum">
              <a:rPr lang="en-US" altLang="zh-CN" sz="1200" smtClean="0">
                <a:latin typeface="+mn-lt"/>
              </a:rPr>
              <a:pPr eaLnBrk="1" hangingPunct="1">
                <a:spcBef>
                  <a:spcPct val="0"/>
                </a:spcBef>
                <a:buFontTx/>
                <a:buNone/>
                <a:defRPr/>
              </a:pPr>
              <a:t>43</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Box 1"/>
          <p:cNvSpPr txBox="1">
            <a:spLocks noChangeArrowheads="1"/>
          </p:cNvSpPr>
          <p:nvPr/>
        </p:nvSpPr>
        <p:spPr bwMode="auto">
          <a:xfrm>
            <a:off x="1588" y="152400"/>
            <a:ext cx="9142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Construction Site Materials</a:t>
            </a:r>
          </a:p>
        </p:txBody>
      </p:sp>
      <p:sp>
        <p:nvSpPr>
          <p:cNvPr id="45062" name="TextBox 2"/>
          <p:cNvSpPr txBox="1">
            <a:spLocks noChangeArrowheads="1"/>
          </p:cNvSpPr>
          <p:nvPr/>
        </p:nvSpPr>
        <p:spPr bwMode="auto">
          <a:xfrm>
            <a:off x="2005013" y="798513"/>
            <a:ext cx="7138987"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endParaRPr lang="en-US" altLang="en-US" sz="2400" dirty="0" smtClean="0">
              <a:latin typeface="+mn-lt"/>
              <a:cs typeface="+mn-cs"/>
            </a:endParaRPr>
          </a:p>
          <a:p>
            <a:pPr eaLnBrk="1" fontAlgn="auto" hangingPunct="1">
              <a:spcBef>
                <a:spcPct val="0"/>
              </a:spcBef>
              <a:spcAft>
                <a:spcPts val="0"/>
              </a:spcAft>
              <a:buFontTx/>
              <a:buNone/>
              <a:defRPr/>
            </a:pPr>
            <a:r>
              <a:rPr lang="en-US" altLang="en-US" sz="2400" dirty="0" smtClean="0">
                <a:latin typeface="+mn-lt"/>
                <a:cs typeface="+mn-cs"/>
              </a:rPr>
              <a:t>Not </a:t>
            </a:r>
            <a:r>
              <a:rPr lang="en-US" altLang="en-US" sz="2400" dirty="0">
                <a:latin typeface="+mn-lt"/>
                <a:cs typeface="+mn-cs"/>
              </a:rPr>
              <a:t>addressed</a:t>
            </a:r>
          </a:p>
          <a:p>
            <a:pPr eaLnBrk="1" fontAlgn="auto" hangingPunct="1">
              <a:spcBef>
                <a:spcPct val="0"/>
              </a:spcBef>
              <a:spcAft>
                <a:spcPts val="0"/>
              </a:spcAft>
              <a:buFontTx/>
              <a:buNone/>
              <a:defRPr/>
            </a:pPr>
            <a:endParaRPr lang="en-US" altLang="en-US" sz="2400" b="1" dirty="0" smtClean="0">
              <a:solidFill>
                <a:srgbClr val="009900"/>
              </a:solidFill>
              <a:latin typeface="+mn-lt"/>
              <a:cs typeface="+mn-cs"/>
            </a:endParaRPr>
          </a:p>
          <a:p>
            <a:pPr eaLnBrk="1" fontAlgn="auto" hangingPunct="1">
              <a:spcBef>
                <a:spcPct val="0"/>
              </a:spcBef>
              <a:spcAft>
                <a:spcPts val="0"/>
              </a:spcAft>
              <a:buFontTx/>
              <a:buNone/>
              <a:defRPr/>
            </a:pPr>
            <a:endParaRPr lang="en-US" altLang="en-US" sz="2400" b="1" dirty="0">
              <a:solidFill>
                <a:srgbClr val="009900"/>
              </a:solidFill>
              <a:latin typeface="+mn-lt"/>
              <a:cs typeface="+mn-cs"/>
            </a:endParaRPr>
          </a:p>
          <a:p>
            <a:pPr eaLnBrk="1" fontAlgn="auto" hangingPunct="1">
              <a:spcBef>
                <a:spcPct val="0"/>
              </a:spcBef>
              <a:spcAft>
                <a:spcPts val="0"/>
              </a:spcAft>
              <a:buFontTx/>
              <a:buNone/>
              <a:defRPr/>
            </a:pPr>
            <a:r>
              <a:rPr lang="en-US" altLang="en-US" sz="2400" b="1" dirty="0">
                <a:solidFill>
                  <a:srgbClr val="009900"/>
                </a:solidFill>
                <a:latin typeface="+mn-lt"/>
                <a:cs typeface="+mn-cs"/>
              </a:rPr>
              <a:t>EQc2: </a:t>
            </a:r>
            <a:r>
              <a:rPr lang="en-US" altLang="en-US" sz="2400" dirty="0">
                <a:latin typeface="+mn-lt"/>
                <a:cs typeface="+mn-cs"/>
              </a:rPr>
              <a:t>Low VOC emitting materials</a:t>
            </a:r>
          </a:p>
          <a:p>
            <a:pPr eaLnBrk="1" fontAlgn="auto" hangingPunct="1">
              <a:spcBef>
                <a:spcPct val="0"/>
              </a:spcBef>
              <a:spcAft>
                <a:spcPts val="0"/>
              </a:spcAft>
              <a:buFontTx/>
              <a:buNone/>
              <a:defRPr/>
            </a:pPr>
            <a:r>
              <a:rPr lang="en-US" altLang="en-US" sz="2400" b="1" dirty="0">
                <a:solidFill>
                  <a:srgbClr val="009900"/>
                </a:solidFill>
                <a:latin typeface="+mn-lt"/>
                <a:cs typeface="+mn-cs"/>
              </a:rPr>
              <a:t>EQc3</a:t>
            </a:r>
            <a:r>
              <a:rPr lang="en-US" altLang="en-US" sz="2400" dirty="0">
                <a:latin typeface="+mn-lt"/>
                <a:cs typeface="+mn-cs"/>
              </a:rPr>
              <a:t>: Protect absorptive materials</a:t>
            </a:r>
          </a:p>
          <a:p>
            <a:pPr eaLnBrk="1" fontAlgn="auto" hangingPunct="1">
              <a:spcBef>
                <a:spcPct val="0"/>
              </a:spcBef>
              <a:spcAft>
                <a:spcPts val="0"/>
              </a:spcAft>
              <a:buFontTx/>
              <a:buNone/>
              <a:defRPr/>
            </a:pPr>
            <a:endParaRPr lang="en-US" altLang="en-US" sz="2400" dirty="0" smtClean="0">
              <a:latin typeface="+mn-lt"/>
              <a:cs typeface="+mn-cs"/>
            </a:endParaRP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r>
              <a:rPr lang="en-US" altLang="en-US" sz="2400" b="1" dirty="0">
                <a:solidFill>
                  <a:srgbClr val="009900"/>
                </a:solidFill>
                <a:latin typeface="+mn-lt"/>
                <a:cs typeface="+mn-cs"/>
              </a:rPr>
              <a:t>10.3.1.6</a:t>
            </a:r>
            <a:r>
              <a:rPr lang="en-US" altLang="en-US" sz="2400" dirty="0">
                <a:latin typeface="+mn-lt"/>
                <a:cs typeface="+mn-cs"/>
              </a:rPr>
              <a:t>: Construction Vehicle staging area </a:t>
            </a:r>
            <a:r>
              <a:rPr lang="en-US" altLang="en-US" sz="2400" dirty="0" smtClean="0">
                <a:latin typeface="+mn-lt"/>
                <a:cs typeface="+mn-cs"/>
              </a:rPr>
              <a:t>&gt;</a:t>
            </a:r>
            <a:r>
              <a:rPr lang="en-US" altLang="en-US" sz="2400" dirty="0">
                <a:latin typeface="+mn-lt"/>
                <a:cs typeface="+mn-cs"/>
              </a:rPr>
              <a:t>100 ft </a:t>
            </a:r>
            <a:r>
              <a:rPr lang="en-US" altLang="en-US" sz="2400" dirty="0" smtClean="0">
                <a:latin typeface="+mn-lt"/>
                <a:cs typeface="+mn-cs"/>
              </a:rPr>
              <a:t>	from </a:t>
            </a:r>
            <a:r>
              <a:rPr lang="en-US" altLang="en-US" sz="2400" dirty="0">
                <a:latin typeface="+mn-lt"/>
                <a:cs typeface="+mn-cs"/>
              </a:rPr>
              <a:t>outdoor air intake</a:t>
            </a:r>
          </a:p>
          <a:p>
            <a:pPr eaLnBrk="1" fontAlgn="auto" hangingPunct="1">
              <a:spcBef>
                <a:spcPct val="0"/>
              </a:spcBef>
              <a:spcAft>
                <a:spcPts val="0"/>
              </a:spcAft>
              <a:buFontTx/>
              <a:buNone/>
              <a:defRPr/>
            </a:pPr>
            <a:r>
              <a:rPr lang="en-US" altLang="en-US" sz="2400" b="1" dirty="0">
                <a:solidFill>
                  <a:srgbClr val="009900"/>
                </a:solidFill>
                <a:latin typeface="+mn-lt"/>
                <a:cs typeface="+mn-cs"/>
              </a:rPr>
              <a:t>10.3.1.4</a:t>
            </a:r>
            <a:r>
              <a:rPr lang="en-US" altLang="en-US" sz="2400" dirty="0">
                <a:latin typeface="+mn-lt"/>
                <a:cs typeface="+mn-cs"/>
              </a:rPr>
              <a:t>  Absorptive materials protected</a:t>
            </a:r>
          </a:p>
          <a:p>
            <a:pPr eaLnBrk="1" fontAlgn="auto" hangingPunct="1">
              <a:spcBef>
                <a:spcPct val="0"/>
              </a:spcBef>
              <a:spcAft>
                <a:spcPts val="0"/>
              </a:spcAft>
              <a:buFontTx/>
              <a:buNone/>
              <a:defRPr/>
            </a:pPr>
            <a:r>
              <a:rPr lang="en-US" altLang="en-US" sz="2400" dirty="0">
                <a:latin typeface="+mn-lt"/>
                <a:cs typeface="+mn-cs"/>
              </a:rPr>
              <a:t>	Materials with visible mold cannot </a:t>
            </a:r>
            <a:r>
              <a:rPr lang="en-US" altLang="en-US" sz="2400" dirty="0" smtClean="0">
                <a:latin typeface="+mn-lt"/>
                <a:cs typeface="+mn-cs"/>
              </a:rPr>
              <a:t>be installed</a:t>
            </a:r>
            <a:endParaRPr lang="en-US" altLang="en-US" sz="2400" dirty="0">
              <a:latin typeface="+mn-lt"/>
              <a:cs typeface="+mn-cs"/>
            </a:endParaRP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r>
              <a:rPr lang="en-US" altLang="en-US" sz="2400" b="1" dirty="0">
                <a:solidFill>
                  <a:srgbClr val="009900"/>
                </a:solidFill>
                <a:latin typeface="+mn-lt"/>
                <a:cs typeface="+mn-cs"/>
              </a:rPr>
              <a:t>502.1.2</a:t>
            </a:r>
            <a:r>
              <a:rPr lang="en-US" altLang="en-US" sz="2400" dirty="0">
                <a:latin typeface="+mn-lt"/>
                <a:cs typeface="+mn-cs"/>
              </a:rPr>
              <a:t>: Absorptive materials protected</a:t>
            </a:r>
          </a:p>
          <a:p>
            <a:pPr eaLnBrk="1" fontAlgn="auto" hangingPunct="1">
              <a:spcBef>
                <a:spcPct val="0"/>
              </a:spcBef>
              <a:spcAft>
                <a:spcPts val="0"/>
              </a:spcAft>
              <a:buFontTx/>
              <a:buNone/>
              <a:defRPr/>
            </a:pPr>
            <a:r>
              <a:rPr lang="en-US" altLang="en-US" sz="2400" dirty="0">
                <a:latin typeface="+mn-lt"/>
                <a:cs typeface="+mn-cs"/>
              </a:rPr>
              <a:t>	Materials with mold and/or </a:t>
            </a:r>
            <a:r>
              <a:rPr lang="en-US" altLang="en-US" sz="2400" dirty="0" smtClean="0">
                <a:latin typeface="+mn-lt"/>
                <a:cs typeface="+mn-cs"/>
              </a:rPr>
              <a:t>dampness must </a:t>
            </a:r>
            <a:r>
              <a:rPr lang="en-US" altLang="en-US" sz="2400" dirty="0">
                <a:latin typeface="+mn-lt"/>
                <a:cs typeface="+mn-cs"/>
              </a:rPr>
              <a:t>be </a:t>
            </a:r>
            <a:r>
              <a:rPr lang="en-US" altLang="en-US" sz="2400" dirty="0" smtClean="0">
                <a:latin typeface="+mn-lt"/>
                <a:cs typeface="+mn-cs"/>
              </a:rPr>
              <a:t>	dried </a:t>
            </a:r>
            <a:r>
              <a:rPr lang="en-US" altLang="en-US" sz="2400" dirty="0">
                <a:latin typeface="+mn-lt"/>
                <a:cs typeface="+mn-cs"/>
              </a:rPr>
              <a:t>&amp; cleaned </a:t>
            </a:r>
            <a:r>
              <a:rPr lang="en-US" altLang="en-US" sz="2400" dirty="0" smtClean="0">
                <a:latin typeface="+mn-lt"/>
                <a:cs typeface="+mn-cs"/>
              </a:rPr>
              <a:t>prior to </a:t>
            </a:r>
            <a:r>
              <a:rPr lang="en-US" altLang="en-US" sz="2400" dirty="0">
                <a:latin typeface="+mn-lt"/>
                <a:cs typeface="+mn-cs"/>
              </a:rPr>
              <a:t>installation </a:t>
            </a:r>
            <a:r>
              <a:rPr lang="en-US" altLang="en-US" sz="2400" dirty="0" smtClean="0">
                <a:latin typeface="+mn-lt"/>
                <a:cs typeface="+mn-cs"/>
              </a:rPr>
              <a:t>or discarded </a:t>
            </a:r>
            <a:endParaRPr lang="en-US" altLang="en-US" sz="2400" dirty="0">
              <a:latin typeface="Arial" pitchFamily="34" charset="0"/>
              <a:cs typeface="+mn-cs"/>
            </a:endParaRPr>
          </a:p>
        </p:txBody>
      </p:sp>
      <p:sp>
        <p:nvSpPr>
          <p:cNvPr id="45064" name="TextBox 11"/>
          <p:cNvSpPr txBox="1">
            <a:spLocks noChangeArrowheads="1"/>
          </p:cNvSpPr>
          <p:nvPr/>
        </p:nvSpPr>
        <p:spPr bwMode="auto">
          <a:xfrm>
            <a:off x="1588" y="3556000"/>
            <a:ext cx="2192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pic>
        <p:nvPicPr>
          <p:cNvPr id="972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4017963"/>
            <a:ext cx="8461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6" name="TextBox 12"/>
          <p:cNvSpPr txBox="1">
            <a:spLocks noChangeArrowheads="1"/>
          </p:cNvSpPr>
          <p:nvPr/>
        </p:nvSpPr>
        <p:spPr bwMode="auto">
          <a:xfrm>
            <a:off x="527050" y="511651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9728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5578475"/>
            <a:ext cx="884238"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728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363" y="1076325"/>
            <a:ext cx="715962"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9" name="TextBox 1"/>
          <p:cNvSpPr txBox="1">
            <a:spLocks noChangeArrowheads="1"/>
          </p:cNvSpPr>
          <p:nvPr/>
        </p:nvSpPr>
        <p:spPr bwMode="auto">
          <a:xfrm>
            <a:off x="173038" y="614363"/>
            <a:ext cx="185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97290" name="TextBox 1"/>
          <p:cNvSpPr txBox="1">
            <a:spLocks noChangeArrowheads="1"/>
          </p:cNvSpPr>
          <p:nvPr/>
        </p:nvSpPr>
        <p:spPr bwMode="auto">
          <a:xfrm>
            <a:off x="150813" y="2101850"/>
            <a:ext cx="185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a:latin typeface="Arial" pitchFamily="34" charset="0"/>
              </a:rPr>
              <a:t>LEED V4</a:t>
            </a:r>
          </a:p>
        </p:txBody>
      </p:sp>
      <p:pic>
        <p:nvPicPr>
          <p:cNvPr id="97291"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13" y="2501900"/>
            <a:ext cx="1192212"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5"/>
          <p:cNvSpPr>
            <a:spLocks noGrp="1"/>
          </p:cNvSpPr>
          <p:nvPr>
            <p:ph type="sldNum" sz="quarter" idx="12"/>
          </p:nvPr>
        </p:nvSpPr>
        <p:spPr bwMode="auto">
          <a:xfrm>
            <a:off x="30956" y="64357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l" eaLnBrk="1" hangingPunct="1">
              <a:spcBef>
                <a:spcPct val="0"/>
              </a:spcBef>
              <a:buFontTx/>
              <a:buNone/>
              <a:defRPr/>
            </a:pPr>
            <a:fld id="{EE3A9105-7AC7-45A3-9AB4-0472D8ADA2C2}" type="slidenum">
              <a:rPr lang="en-US" altLang="zh-CN" sz="1200" smtClean="0">
                <a:latin typeface="+mn-lt"/>
              </a:rPr>
              <a:pPr algn="l" eaLnBrk="1" hangingPunct="1">
                <a:spcBef>
                  <a:spcPct val="0"/>
                </a:spcBef>
                <a:buFontTx/>
                <a:buNone/>
                <a:defRPr/>
              </a:pPr>
              <a:t>44</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Box 1"/>
          <p:cNvSpPr txBox="1">
            <a:spLocks noChangeArrowheads="1"/>
          </p:cNvSpPr>
          <p:nvPr/>
        </p:nvSpPr>
        <p:spPr bwMode="auto">
          <a:xfrm>
            <a:off x="173038" y="193675"/>
            <a:ext cx="897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Other Material Requirements</a:t>
            </a:r>
          </a:p>
        </p:txBody>
      </p:sp>
      <p:sp>
        <p:nvSpPr>
          <p:cNvPr id="46086" name="TextBox 2"/>
          <p:cNvSpPr txBox="1">
            <a:spLocks noChangeArrowheads="1"/>
          </p:cNvSpPr>
          <p:nvPr/>
        </p:nvSpPr>
        <p:spPr bwMode="auto">
          <a:xfrm>
            <a:off x="2176463" y="877888"/>
            <a:ext cx="695166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dirty="0">
                <a:latin typeface="+mn-lt"/>
                <a:cs typeface="+mn-cs"/>
              </a:rPr>
              <a:t>None</a:t>
            </a: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r>
              <a:rPr lang="en-US" altLang="en-US" sz="2400" dirty="0">
                <a:latin typeface="+mn-lt"/>
                <a:cs typeface="+mn-cs"/>
              </a:rPr>
              <a:t>None</a:t>
            </a:r>
          </a:p>
          <a:p>
            <a:pPr eaLnBrk="1" fontAlgn="auto" hangingPunct="1">
              <a:spcBef>
                <a:spcPct val="0"/>
              </a:spcBef>
              <a:spcAft>
                <a:spcPts val="0"/>
              </a:spcAft>
              <a:buFontTx/>
              <a:buNone/>
              <a:defRPr/>
            </a:pPr>
            <a:endParaRPr lang="en-US" altLang="en-US" sz="2400" dirty="0" smtClean="0">
              <a:latin typeface="+mn-lt"/>
              <a:cs typeface="+mn-cs"/>
            </a:endParaRP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r>
              <a:rPr lang="en-US" altLang="en-US" sz="2400" b="1" dirty="0">
                <a:solidFill>
                  <a:srgbClr val="009900"/>
                </a:solidFill>
                <a:latin typeface="+mn-lt"/>
                <a:cs typeface="+mn-cs"/>
              </a:rPr>
              <a:t>9.3.2</a:t>
            </a:r>
            <a:r>
              <a:rPr lang="en-US" altLang="en-US" sz="2400" dirty="0">
                <a:latin typeface="+mn-lt"/>
                <a:cs typeface="+mn-cs"/>
              </a:rPr>
              <a:t>: Material manufacturing, harvesting, extraction or </a:t>
            </a:r>
            <a:r>
              <a:rPr lang="en-US" altLang="en-US" sz="2400" dirty="0" smtClean="0">
                <a:latin typeface="+mn-lt"/>
                <a:cs typeface="+mn-cs"/>
              </a:rPr>
              <a:t>recovery </a:t>
            </a:r>
            <a:r>
              <a:rPr lang="en-US" altLang="en-US" sz="2400" dirty="0">
                <a:latin typeface="+mn-lt"/>
                <a:cs typeface="+mn-cs"/>
              </a:rPr>
              <a:t>compliant with laws </a:t>
            </a:r>
            <a:r>
              <a:rPr lang="en-US" altLang="en-US" sz="2400" dirty="0" smtClean="0">
                <a:latin typeface="+mn-lt"/>
                <a:cs typeface="+mn-cs"/>
              </a:rPr>
              <a:t>and regulations </a:t>
            </a:r>
            <a:r>
              <a:rPr lang="en-US" altLang="en-US" sz="2400" dirty="0">
                <a:latin typeface="+mn-lt"/>
                <a:cs typeface="+mn-cs"/>
              </a:rPr>
              <a:t>of country of origin</a:t>
            </a: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endParaRPr lang="en-US" altLang="en-US" sz="2400" dirty="0">
              <a:latin typeface="+mn-lt"/>
              <a:cs typeface="+mn-cs"/>
            </a:endParaRPr>
          </a:p>
          <a:p>
            <a:pPr eaLnBrk="1" fontAlgn="auto" hangingPunct="1">
              <a:spcBef>
                <a:spcPct val="0"/>
              </a:spcBef>
              <a:spcAft>
                <a:spcPts val="0"/>
              </a:spcAft>
              <a:buFontTx/>
              <a:buNone/>
              <a:defRPr/>
            </a:pPr>
            <a:r>
              <a:rPr lang="en-US" altLang="en-US" sz="2400" b="1" dirty="0">
                <a:solidFill>
                  <a:srgbClr val="009900"/>
                </a:solidFill>
                <a:latin typeface="+mn-lt"/>
                <a:cs typeface="+mn-cs"/>
              </a:rPr>
              <a:t>A105.4.1</a:t>
            </a:r>
            <a:r>
              <a:rPr lang="en-US" altLang="en-US" sz="2400" dirty="0">
                <a:latin typeface="+mn-lt"/>
                <a:cs typeface="+mn-cs"/>
              </a:rPr>
              <a:t>: Project Elective: Service </a:t>
            </a:r>
            <a:r>
              <a:rPr lang="en-US" altLang="en-US" sz="2400" dirty="0" smtClean="0">
                <a:latin typeface="+mn-lt"/>
                <a:cs typeface="+mn-cs"/>
              </a:rPr>
              <a:t>Plan projected </a:t>
            </a:r>
            <a:r>
              <a:rPr lang="en-US" altLang="en-US" sz="2400" dirty="0">
                <a:latin typeface="+mn-lt"/>
                <a:cs typeface="+mn-cs"/>
              </a:rPr>
              <a:t>life, </a:t>
            </a:r>
            <a:r>
              <a:rPr lang="en-US" altLang="en-US" sz="2400" dirty="0" smtClean="0">
                <a:latin typeface="+mn-lt"/>
                <a:cs typeface="+mn-cs"/>
              </a:rPr>
              <a:t>	maintenance </a:t>
            </a:r>
            <a:r>
              <a:rPr lang="en-US" altLang="en-US" sz="2400" dirty="0">
                <a:latin typeface="+mn-lt"/>
                <a:cs typeface="+mn-cs"/>
              </a:rPr>
              <a:t>schedule</a:t>
            </a:r>
          </a:p>
          <a:p>
            <a:pPr eaLnBrk="1" fontAlgn="auto" hangingPunct="1">
              <a:spcBef>
                <a:spcPct val="0"/>
              </a:spcBef>
              <a:spcAft>
                <a:spcPts val="0"/>
              </a:spcAft>
              <a:buFontTx/>
              <a:buNone/>
              <a:defRPr/>
            </a:pPr>
            <a:r>
              <a:rPr lang="en-US" altLang="en-US" sz="2400" b="1" dirty="0">
                <a:solidFill>
                  <a:srgbClr val="009900"/>
                </a:solidFill>
                <a:latin typeface="+mn-lt"/>
                <a:cs typeface="+mn-cs"/>
              </a:rPr>
              <a:t>A105.5</a:t>
            </a:r>
            <a:r>
              <a:rPr lang="en-US" altLang="en-US" sz="2400" dirty="0">
                <a:latin typeface="+mn-lt"/>
                <a:cs typeface="+mn-cs"/>
              </a:rPr>
              <a:t>: Project Elective: Design for </a:t>
            </a:r>
            <a:r>
              <a:rPr lang="en-US" altLang="en-US" sz="2400" dirty="0" smtClean="0">
                <a:latin typeface="+mn-lt"/>
                <a:cs typeface="+mn-cs"/>
              </a:rPr>
              <a:t>Deconstruction </a:t>
            </a:r>
            <a:r>
              <a:rPr lang="en-US" altLang="en-US" sz="2400" dirty="0">
                <a:latin typeface="+mn-lt"/>
                <a:cs typeface="+mn-cs"/>
              </a:rPr>
              <a:t>&amp; </a:t>
            </a:r>
            <a:r>
              <a:rPr lang="en-US" altLang="en-US" sz="2400" dirty="0" smtClean="0">
                <a:latin typeface="+mn-lt"/>
                <a:cs typeface="+mn-cs"/>
              </a:rPr>
              <a:t>	Building </a:t>
            </a:r>
            <a:r>
              <a:rPr lang="en-US" altLang="en-US" sz="2400" dirty="0">
                <a:latin typeface="+mn-lt"/>
                <a:cs typeface="+mn-cs"/>
              </a:rPr>
              <a:t>Reuse &gt;</a:t>
            </a:r>
            <a:r>
              <a:rPr lang="en-US" altLang="en-US" sz="2400" dirty="0" smtClean="0">
                <a:latin typeface="+mn-lt"/>
                <a:cs typeface="+mn-cs"/>
              </a:rPr>
              <a:t>90%</a:t>
            </a:r>
            <a:endParaRPr lang="en-US" altLang="en-US" sz="2400" dirty="0">
              <a:latin typeface="+mn-lt"/>
              <a:cs typeface="+mn-cs"/>
            </a:endParaRPr>
          </a:p>
        </p:txBody>
      </p:sp>
      <p:sp>
        <p:nvSpPr>
          <p:cNvPr id="16" name="TextBox 11"/>
          <p:cNvSpPr txBox="1">
            <a:spLocks noChangeArrowheads="1"/>
          </p:cNvSpPr>
          <p:nvPr/>
        </p:nvSpPr>
        <p:spPr bwMode="auto">
          <a:xfrm>
            <a:off x="1588" y="3556000"/>
            <a:ext cx="2192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pic>
        <p:nvPicPr>
          <p:cNvPr id="983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4017963"/>
            <a:ext cx="8461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2"/>
          <p:cNvSpPr txBox="1">
            <a:spLocks noChangeArrowheads="1"/>
          </p:cNvSpPr>
          <p:nvPr/>
        </p:nvSpPr>
        <p:spPr bwMode="auto">
          <a:xfrm>
            <a:off x="527050" y="511651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9831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5578475"/>
            <a:ext cx="884238"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831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363" y="1076325"/>
            <a:ext cx="715962"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1"/>
          <p:cNvSpPr txBox="1">
            <a:spLocks noChangeArrowheads="1"/>
          </p:cNvSpPr>
          <p:nvPr/>
        </p:nvSpPr>
        <p:spPr bwMode="auto">
          <a:xfrm>
            <a:off x="173038" y="614363"/>
            <a:ext cx="185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98314" name="TextBox 1"/>
          <p:cNvSpPr txBox="1">
            <a:spLocks noChangeArrowheads="1"/>
          </p:cNvSpPr>
          <p:nvPr/>
        </p:nvSpPr>
        <p:spPr bwMode="auto">
          <a:xfrm>
            <a:off x="150813" y="2101850"/>
            <a:ext cx="185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000" b="1" dirty="0">
                <a:latin typeface="Arial" pitchFamily="34" charset="0"/>
              </a:rPr>
              <a:t>LEED V4</a:t>
            </a:r>
          </a:p>
        </p:txBody>
      </p:sp>
      <p:pic>
        <p:nvPicPr>
          <p:cNvPr id="98315"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13" y="2501900"/>
            <a:ext cx="1192212"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43CF2EF8-640D-48BC-856C-B431206D0F86}" type="slidenum">
              <a:rPr lang="en-US" altLang="zh-CN" sz="1200" smtClean="0">
                <a:latin typeface="+mn-lt"/>
              </a:rPr>
              <a:pPr eaLnBrk="1" hangingPunct="1">
                <a:spcBef>
                  <a:spcPct val="0"/>
                </a:spcBef>
                <a:buFontTx/>
                <a:buNone/>
                <a:defRPr/>
              </a:pPr>
              <a:t>45</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Box 1"/>
          <p:cNvSpPr txBox="1">
            <a:spLocks noChangeArrowheads="1"/>
          </p:cNvSpPr>
          <p:nvPr/>
        </p:nvSpPr>
        <p:spPr bwMode="auto">
          <a:xfrm>
            <a:off x="206375" y="119063"/>
            <a:ext cx="8785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Life Cycle Assessment - Implementation</a:t>
            </a:r>
          </a:p>
        </p:txBody>
      </p:sp>
      <p:sp>
        <p:nvSpPr>
          <p:cNvPr id="44044" name="TextBox 2"/>
          <p:cNvSpPr txBox="1">
            <a:spLocks noChangeArrowheads="1"/>
          </p:cNvSpPr>
          <p:nvPr/>
        </p:nvSpPr>
        <p:spPr bwMode="auto">
          <a:xfrm>
            <a:off x="2427288" y="877888"/>
            <a:ext cx="6716712"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US" altLang="en-US" sz="2000" dirty="0" smtClean="0">
                <a:latin typeface="+mn-lt"/>
              </a:rPr>
              <a:t>Implementation:		Pilot Credit - changes</a:t>
            </a:r>
          </a:p>
          <a:p>
            <a:pPr eaLnBrk="1" fontAlgn="auto" hangingPunct="1">
              <a:spcBef>
                <a:spcPts val="0"/>
              </a:spcBef>
              <a:spcAft>
                <a:spcPts val="0"/>
              </a:spcAft>
              <a:defRPr/>
            </a:pPr>
            <a:r>
              <a:rPr lang="en-US" altLang="en-US" sz="2000" dirty="0" smtClean="0">
                <a:latin typeface="+mn-lt"/>
              </a:rPr>
              <a:t>Guiding Methodology:	ISO 14044</a:t>
            </a:r>
          </a:p>
          <a:p>
            <a:pPr eaLnBrk="1" fontAlgn="auto" hangingPunct="1">
              <a:spcBef>
                <a:spcPts val="0"/>
              </a:spcBef>
              <a:spcAft>
                <a:spcPts val="0"/>
              </a:spcAft>
              <a:defRPr/>
            </a:pPr>
            <a:r>
              <a:rPr lang="en-US" altLang="en-US" sz="2000" dirty="0" smtClean="0">
                <a:latin typeface="+mn-lt"/>
              </a:rPr>
              <a:t>Basis:			Reference building</a:t>
            </a:r>
          </a:p>
          <a:p>
            <a:pPr eaLnBrk="1" fontAlgn="auto" hangingPunct="1">
              <a:spcBef>
                <a:spcPts val="0"/>
              </a:spcBef>
              <a:spcAft>
                <a:spcPts val="0"/>
              </a:spcAft>
              <a:defRPr/>
            </a:pPr>
            <a:r>
              <a:rPr lang="en-US" altLang="en-US" sz="2000" dirty="0" smtClean="0">
                <a:latin typeface="+mn-lt"/>
              </a:rPr>
              <a:t>Metric:			3 of 6 +10%   others &lt;5%</a:t>
            </a:r>
          </a:p>
          <a:p>
            <a:pPr eaLnBrk="1" fontAlgn="auto" hangingPunct="1">
              <a:spcBef>
                <a:spcPts val="0"/>
              </a:spcBef>
              <a:spcAft>
                <a:spcPts val="0"/>
              </a:spcAft>
              <a:defRPr/>
            </a:pPr>
            <a:r>
              <a:rPr lang="en-US" altLang="en-US" sz="900" dirty="0" smtClean="0">
                <a:latin typeface="+mn-lt"/>
              </a:rPr>
              <a:t>	</a:t>
            </a:r>
            <a:r>
              <a:rPr lang="en-US" altLang="en-US" sz="1200" dirty="0" smtClean="0">
                <a:latin typeface="+mn-lt"/>
              </a:rPr>
              <a:t>		</a:t>
            </a:r>
          </a:p>
          <a:p>
            <a:pPr eaLnBrk="1" fontAlgn="auto" hangingPunct="1">
              <a:spcBef>
                <a:spcPts val="0"/>
              </a:spcBef>
              <a:spcAft>
                <a:spcPts val="0"/>
              </a:spcAft>
              <a:defRPr/>
            </a:pPr>
            <a:r>
              <a:rPr lang="en-US" altLang="en-US" sz="2000" dirty="0" smtClean="0">
                <a:latin typeface="+mn-lt"/>
              </a:rPr>
              <a:t>Implementation:		</a:t>
            </a:r>
            <a:r>
              <a:rPr lang="en-US" altLang="en-US" sz="2000" b="1" dirty="0" smtClean="0">
                <a:solidFill>
                  <a:srgbClr val="009900"/>
                </a:solidFill>
                <a:latin typeface="+mn-lt"/>
              </a:rPr>
              <a:t>MRc1</a:t>
            </a:r>
            <a:r>
              <a:rPr lang="en-US" altLang="en-US" sz="2000" dirty="0" smtClean="0">
                <a:latin typeface="+mn-lt"/>
              </a:rPr>
              <a:t> (3)</a:t>
            </a:r>
          </a:p>
          <a:p>
            <a:pPr eaLnBrk="1" fontAlgn="auto" hangingPunct="1">
              <a:spcBef>
                <a:spcPts val="0"/>
              </a:spcBef>
              <a:spcAft>
                <a:spcPts val="0"/>
              </a:spcAft>
              <a:defRPr/>
            </a:pPr>
            <a:r>
              <a:rPr lang="en-US" altLang="en-US" sz="2000" dirty="0" smtClean="0">
                <a:latin typeface="+mn-lt"/>
              </a:rPr>
              <a:t>Guiding Methodology:	ISO 14044</a:t>
            </a:r>
          </a:p>
          <a:p>
            <a:pPr eaLnBrk="1" fontAlgn="auto" hangingPunct="1">
              <a:spcBef>
                <a:spcPts val="0"/>
              </a:spcBef>
              <a:spcAft>
                <a:spcPts val="0"/>
              </a:spcAft>
              <a:defRPr/>
            </a:pPr>
            <a:r>
              <a:rPr lang="en-US" altLang="en-US" sz="2000" dirty="0" smtClean="0">
                <a:latin typeface="+mn-lt"/>
              </a:rPr>
              <a:t>Basis:			Reference building</a:t>
            </a:r>
          </a:p>
          <a:p>
            <a:pPr eaLnBrk="1" fontAlgn="auto" hangingPunct="1">
              <a:spcBef>
                <a:spcPts val="0"/>
              </a:spcBef>
              <a:spcAft>
                <a:spcPts val="0"/>
              </a:spcAft>
              <a:defRPr/>
            </a:pPr>
            <a:r>
              <a:rPr lang="en-US" altLang="en-US" sz="2000" dirty="0" smtClean="0">
                <a:latin typeface="+mn-lt"/>
              </a:rPr>
              <a:t>Metric:			3 of 6 +10%   others &lt;5%</a:t>
            </a:r>
          </a:p>
          <a:p>
            <a:pPr eaLnBrk="1" fontAlgn="auto" hangingPunct="1">
              <a:spcBef>
                <a:spcPts val="0"/>
              </a:spcBef>
              <a:spcAft>
                <a:spcPts val="0"/>
              </a:spcAft>
              <a:defRPr/>
            </a:pPr>
            <a:endParaRPr lang="en-US" altLang="en-US" sz="1100" dirty="0" smtClean="0">
              <a:latin typeface="+mn-lt"/>
            </a:endParaRPr>
          </a:p>
          <a:p>
            <a:pPr eaLnBrk="1" fontAlgn="auto" hangingPunct="1">
              <a:spcBef>
                <a:spcPts val="0"/>
              </a:spcBef>
              <a:spcAft>
                <a:spcPts val="0"/>
              </a:spcAft>
              <a:defRPr/>
            </a:pPr>
            <a:r>
              <a:rPr lang="en-US" altLang="en-US" sz="2000" dirty="0" smtClean="0">
                <a:latin typeface="+mn-lt"/>
              </a:rPr>
              <a:t>Implementation:		</a:t>
            </a:r>
            <a:r>
              <a:rPr lang="en-US" altLang="en-US" sz="2000" b="1" dirty="0" smtClean="0">
                <a:solidFill>
                  <a:srgbClr val="009900"/>
                </a:solidFill>
                <a:latin typeface="+mn-lt"/>
              </a:rPr>
              <a:t>9.5: </a:t>
            </a:r>
            <a:r>
              <a:rPr lang="en-US" altLang="en-US" sz="2000" dirty="0" smtClean="0">
                <a:latin typeface="+mn-lt"/>
              </a:rPr>
              <a:t>Performance Path</a:t>
            </a:r>
          </a:p>
          <a:p>
            <a:pPr eaLnBrk="1" fontAlgn="auto" hangingPunct="1">
              <a:spcBef>
                <a:spcPts val="0"/>
              </a:spcBef>
              <a:spcAft>
                <a:spcPts val="0"/>
              </a:spcAft>
              <a:defRPr/>
            </a:pPr>
            <a:r>
              <a:rPr lang="en-US" altLang="en-US" sz="2000" dirty="0" smtClean="0">
                <a:latin typeface="+mn-lt"/>
              </a:rPr>
              <a:t>Guiding Methodology:	ISO 14044</a:t>
            </a:r>
          </a:p>
          <a:p>
            <a:pPr eaLnBrk="1" fontAlgn="auto" hangingPunct="1">
              <a:spcBef>
                <a:spcPts val="0"/>
              </a:spcBef>
              <a:spcAft>
                <a:spcPts val="0"/>
              </a:spcAft>
              <a:defRPr/>
            </a:pPr>
            <a:r>
              <a:rPr lang="en-US" altLang="en-US" sz="2000" dirty="0" smtClean="0">
                <a:latin typeface="+mn-lt"/>
              </a:rPr>
              <a:t>Basis:			Alternative design</a:t>
            </a:r>
          </a:p>
          <a:p>
            <a:pPr eaLnBrk="1" fontAlgn="auto" hangingPunct="1">
              <a:spcBef>
                <a:spcPts val="0"/>
              </a:spcBef>
              <a:spcAft>
                <a:spcPts val="0"/>
              </a:spcAft>
              <a:defRPr/>
            </a:pPr>
            <a:r>
              <a:rPr lang="en-US" altLang="en-US" sz="2000" dirty="0" smtClean="0">
                <a:latin typeface="+mn-lt"/>
              </a:rPr>
              <a:t>Metric:			2 of 6 +5%</a:t>
            </a:r>
          </a:p>
          <a:p>
            <a:pPr eaLnBrk="1" fontAlgn="auto" hangingPunct="1">
              <a:spcBef>
                <a:spcPts val="0"/>
              </a:spcBef>
              <a:spcAft>
                <a:spcPts val="0"/>
              </a:spcAft>
              <a:defRPr/>
            </a:pPr>
            <a:r>
              <a:rPr lang="en-US" altLang="en-US" sz="2000" dirty="0" smtClean="0">
                <a:latin typeface="+mn-lt"/>
              </a:rPr>
              <a:t>		</a:t>
            </a:r>
          </a:p>
          <a:p>
            <a:pPr eaLnBrk="1" fontAlgn="auto" hangingPunct="1">
              <a:spcBef>
                <a:spcPts val="0"/>
              </a:spcBef>
              <a:spcAft>
                <a:spcPts val="0"/>
              </a:spcAft>
              <a:defRPr/>
            </a:pPr>
            <a:r>
              <a:rPr lang="en-US" altLang="en-US" sz="2000" dirty="0" smtClean="0">
                <a:latin typeface="+mn-lt"/>
              </a:rPr>
              <a:t>Implementation:		</a:t>
            </a:r>
            <a:r>
              <a:rPr lang="en-US" altLang="en-US" sz="2000" b="1" dirty="0" smtClean="0">
                <a:solidFill>
                  <a:srgbClr val="009900"/>
                </a:solidFill>
                <a:latin typeface="+mn-lt"/>
              </a:rPr>
              <a:t>303</a:t>
            </a:r>
            <a:r>
              <a:rPr lang="en-US" altLang="en-US" sz="2000" dirty="0" smtClean="0">
                <a:latin typeface="+mn-lt"/>
              </a:rPr>
              <a:t>: Preempts 505</a:t>
            </a:r>
          </a:p>
          <a:p>
            <a:pPr eaLnBrk="1" fontAlgn="auto" hangingPunct="1">
              <a:spcBef>
                <a:spcPts val="0"/>
              </a:spcBef>
              <a:spcAft>
                <a:spcPts val="0"/>
              </a:spcAft>
              <a:defRPr/>
            </a:pPr>
            <a:r>
              <a:rPr lang="en-US" altLang="en-US" sz="2000" dirty="0" smtClean="0">
                <a:latin typeface="+mn-lt"/>
              </a:rPr>
              <a:t>Guiding Methodology:	ASTM E2921</a:t>
            </a:r>
          </a:p>
          <a:p>
            <a:pPr eaLnBrk="1" fontAlgn="auto" hangingPunct="1">
              <a:spcBef>
                <a:spcPts val="0"/>
              </a:spcBef>
              <a:spcAft>
                <a:spcPts val="0"/>
              </a:spcAft>
              <a:defRPr/>
            </a:pPr>
            <a:r>
              <a:rPr lang="en-US" altLang="en-US" sz="2000" dirty="0" smtClean="0">
                <a:latin typeface="+mn-lt"/>
              </a:rPr>
              <a:t>Basis:			Reference building</a:t>
            </a:r>
          </a:p>
          <a:p>
            <a:pPr eaLnBrk="1" fontAlgn="auto" hangingPunct="1">
              <a:spcBef>
                <a:spcPts val="0"/>
              </a:spcBef>
              <a:spcAft>
                <a:spcPts val="0"/>
              </a:spcAft>
              <a:defRPr/>
            </a:pPr>
            <a:r>
              <a:rPr lang="en-US" altLang="en-US" sz="2000" dirty="0" smtClean="0">
                <a:latin typeface="+mn-lt"/>
              </a:rPr>
              <a:t>Metric:			GWP &amp; 2 of 5 +20%</a:t>
            </a:r>
          </a:p>
        </p:txBody>
      </p:sp>
      <p:pic>
        <p:nvPicPr>
          <p:cNvPr id="993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957638"/>
            <a:ext cx="8461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4" name="TextBox 12"/>
          <p:cNvSpPr txBox="1">
            <a:spLocks noChangeArrowheads="1"/>
          </p:cNvSpPr>
          <p:nvPr/>
        </p:nvSpPr>
        <p:spPr bwMode="auto">
          <a:xfrm>
            <a:off x="471488" y="5065713"/>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9933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300" y="5514975"/>
            <a:ext cx="884238"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933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230313"/>
            <a:ext cx="715963"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17" name="TextBox 1"/>
          <p:cNvSpPr txBox="1">
            <a:spLocks noChangeArrowheads="1"/>
          </p:cNvSpPr>
          <p:nvPr/>
        </p:nvSpPr>
        <p:spPr bwMode="auto">
          <a:xfrm>
            <a:off x="187325" y="768350"/>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47118" name="TextBox 1"/>
          <p:cNvSpPr txBox="1">
            <a:spLocks noChangeArrowheads="1"/>
          </p:cNvSpPr>
          <p:nvPr/>
        </p:nvSpPr>
        <p:spPr bwMode="auto">
          <a:xfrm>
            <a:off x="187325" y="2171700"/>
            <a:ext cx="185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V4</a:t>
            </a:r>
          </a:p>
        </p:txBody>
      </p:sp>
      <p:pic>
        <p:nvPicPr>
          <p:cNvPr id="99338"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313" y="2587625"/>
            <a:ext cx="1192212"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20" name="TextBox 11"/>
          <p:cNvSpPr txBox="1">
            <a:spLocks noChangeArrowheads="1"/>
          </p:cNvSpPr>
          <p:nvPr/>
        </p:nvSpPr>
        <p:spPr bwMode="auto">
          <a:xfrm>
            <a:off x="134938" y="3481388"/>
            <a:ext cx="2027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sp>
        <p:nvSpPr>
          <p:cNvPr id="47121" name="TextBox 12"/>
          <p:cNvSpPr txBox="1">
            <a:spLocks noChangeArrowheads="1"/>
          </p:cNvSpPr>
          <p:nvPr/>
        </p:nvSpPr>
        <p:spPr bwMode="auto">
          <a:xfrm rot="-2275188">
            <a:off x="584200" y="1479550"/>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000" dirty="0">
                <a:latin typeface="+mn-lt"/>
                <a:cs typeface="+mn-cs"/>
              </a:rPr>
              <a:t>PILOT</a:t>
            </a:r>
          </a:p>
        </p:txBody>
      </p:sp>
      <p:sp>
        <p:nvSpPr>
          <p:cNvPr id="1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27588BA-3750-41FB-8950-57E858D9C613}" type="slidenum">
              <a:rPr lang="en-US" altLang="zh-CN" sz="1200" smtClean="0">
                <a:latin typeface="+mn-lt"/>
              </a:rPr>
              <a:pPr eaLnBrk="1" hangingPunct="1">
                <a:spcBef>
                  <a:spcPct val="0"/>
                </a:spcBef>
                <a:buFontTx/>
                <a:buNone/>
                <a:defRPr/>
              </a:pPr>
              <a:t>46</a:t>
            </a:fld>
            <a:endParaRPr lang="en-US" altLang="zh-CN" sz="1200" dirty="0" smtClean="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Box 1"/>
          <p:cNvSpPr txBox="1">
            <a:spLocks noChangeArrowheads="1"/>
          </p:cNvSpPr>
          <p:nvPr/>
        </p:nvSpPr>
        <p:spPr bwMode="auto">
          <a:xfrm>
            <a:off x="1487488" y="153988"/>
            <a:ext cx="6169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Life Cycle Assessment - Impacts</a:t>
            </a:r>
          </a:p>
        </p:txBody>
      </p:sp>
      <p:pic>
        <p:nvPicPr>
          <p:cNvPr id="10035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1466850"/>
            <a:ext cx="914400" cy="118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03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75" y="1490663"/>
            <a:ext cx="919163"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0188" y="1504950"/>
            <a:ext cx="901700" cy="1166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7" name="TextBox 1"/>
          <p:cNvSpPr txBox="1">
            <a:spLocks noChangeArrowheads="1"/>
          </p:cNvSpPr>
          <p:nvPr/>
        </p:nvSpPr>
        <p:spPr bwMode="auto">
          <a:xfrm>
            <a:off x="2844800" y="863600"/>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LEED 2009</a:t>
            </a:r>
          </a:p>
        </p:txBody>
      </p:sp>
      <p:sp>
        <p:nvSpPr>
          <p:cNvPr id="48138" name="TextBox 12"/>
          <p:cNvSpPr txBox="1">
            <a:spLocks noChangeArrowheads="1"/>
          </p:cNvSpPr>
          <p:nvPr/>
        </p:nvSpPr>
        <p:spPr bwMode="auto">
          <a:xfrm>
            <a:off x="7729538" y="8636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IgCC</a:t>
            </a:r>
          </a:p>
        </p:txBody>
      </p:sp>
      <p:sp>
        <p:nvSpPr>
          <p:cNvPr id="48139" name="TextBox 11"/>
          <p:cNvSpPr txBox="1">
            <a:spLocks noChangeArrowheads="1"/>
          </p:cNvSpPr>
          <p:nvPr/>
        </p:nvSpPr>
        <p:spPr bwMode="auto">
          <a:xfrm>
            <a:off x="5983288" y="666750"/>
            <a:ext cx="158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 ASHRAE 189.1</a:t>
            </a:r>
          </a:p>
        </p:txBody>
      </p:sp>
      <p:sp>
        <p:nvSpPr>
          <p:cNvPr id="48140" name="TextBox 3"/>
          <p:cNvSpPr txBox="1">
            <a:spLocks noChangeArrowheads="1"/>
          </p:cNvSpPr>
          <p:nvPr/>
        </p:nvSpPr>
        <p:spPr bwMode="auto">
          <a:xfrm>
            <a:off x="0" y="235585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a:latin typeface="+mn-lt"/>
                <a:cs typeface="+mn-cs"/>
              </a:rPr>
              <a:t>Categories:</a:t>
            </a: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a:latin typeface="+mn-lt"/>
                <a:cs typeface="+mn-cs"/>
              </a:rPr>
              <a:t>Land </a:t>
            </a:r>
            <a:r>
              <a:rPr lang="en-US" altLang="en-US" sz="2400" dirty="0" smtClean="0">
                <a:latin typeface="+mn-lt"/>
                <a:cs typeface="+mn-cs"/>
              </a:rPr>
              <a:t>Use</a:t>
            </a:r>
            <a:r>
              <a:rPr lang="en-US" altLang="en-US" sz="2400" dirty="0">
                <a:latin typeface="+mn-lt"/>
                <a:cs typeface="+mn-cs"/>
              </a:rPr>
              <a:t>				         </a:t>
            </a: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a:latin typeface="+mn-lt"/>
                <a:cs typeface="+mn-cs"/>
              </a:rPr>
              <a:t>Resource </a:t>
            </a:r>
            <a:r>
              <a:rPr lang="en-US" altLang="en-US" sz="2400" dirty="0" smtClean="0">
                <a:latin typeface="+mn-lt"/>
                <a:cs typeface="+mn-cs"/>
              </a:rPr>
              <a:t>Use 			x </a:t>
            </a: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smtClean="0">
                <a:latin typeface="+mn-lt"/>
                <a:cs typeface="+mn-cs"/>
              </a:rPr>
              <a:t>Global Warming 	x	x	x	x</a:t>
            </a:r>
            <a:endParaRPr lang="en-US" altLang="en-US" sz="2400" dirty="0">
              <a:latin typeface="+mn-lt"/>
              <a:cs typeface="+mn-cs"/>
            </a:endParaRP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a:latin typeface="+mn-lt"/>
                <a:cs typeface="+mn-cs"/>
              </a:rPr>
              <a:t>Ozone Depletion </a:t>
            </a:r>
            <a:r>
              <a:rPr lang="en-US" altLang="en-US" sz="2400" dirty="0" smtClean="0">
                <a:latin typeface="+mn-lt"/>
                <a:cs typeface="+mn-cs"/>
              </a:rPr>
              <a:t>	x	x	x	x</a:t>
            </a: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smtClean="0">
                <a:latin typeface="+mn-lt"/>
                <a:cs typeface="+mn-cs"/>
              </a:rPr>
              <a:t>Human Health 			x</a:t>
            </a: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smtClean="0">
                <a:latin typeface="+mn-lt"/>
                <a:cs typeface="+mn-cs"/>
              </a:rPr>
              <a:t>Eco-toxicity 			x</a:t>
            </a: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smtClean="0">
                <a:latin typeface="+mn-lt"/>
                <a:cs typeface="+mn-cs"/>
              </a:rPr>
              <a:t>Smog 			x	x</a:t>
            </a: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smtClean="0">
                <a:latin typeface="+mn-lt"/>
                <a:cs typeface="+mn-cs"/>
              </a:rPr>
              <a:t>Acidification 	x	x	x	x</a:t>
            </a: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smtClean="0">
                <a:latin typeface="+mn-lt"/>
                <a:cs typeface="+mn-cs"/>
              </a:rPr>
              <a:t>Eutrophication 	x	x	x	x</a:t>
            </a:r>
            <a:endParaRPr lang="en-US" altLang="en-US" sz="2400" dirty="0">
              <a:latin typeface="+mn-lt"/>
              <a:cs typeface="+mn-cs"/>
            </a:endParaRP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a:latin typeface="+mn-lt"/>
                <a:cs typeface="+mn-cs"/>
              </a:rPr>
              <a:t>Primary </a:t>
            </a:r>
            <a:r>
              <a:rPr lang="en-US" altLang="en-US" sz="2400" dirty="0" smtClean="0">
                <a:latin typeface="+mn-lt"/>
                <a:cs typeface="+mn-cs"/>
              </a:rPr>
              <a:t>Energy 	x	x	x	x</a:t>
            </a:r>
            <a:endParaRPr lang="en-US" altLang="en-US" sz="2400" dirty="0">
              <a:latin typeface="+mn-lt"/>
              <a:cs typeface="+mn-cs"/>
            </a:endParaRPr>
          </a:p>
          <a:p>
            <a:pPr eaLnBrk="1" fontAlgn="auto" hangingPunct="1">
              <a:spcBef>
                <a:spcPct val="0"/>
              </a:spcBef>
              <a:spcAft>
                <a:spcPts val="0"/>
              </a:spcAft>
              <a:buFontTx/>
              <a:buNone/>
              <a:tabLst>
                <a:tab pos="3657600" algn="l"/>
                <a:tab pos="5260975" algn="l"/>
                <a:tab pos="6738938" algn="l"/>
                <a:tab pos="8229600" algn="l"/>
              </a:tabLst>
              <a:defRPr/>
            </a:pPr>
            <a:r>
              <a:rPr lang="en-US" altLang="en-US" sz="2400" dirty="0">
                <a:latin typeface="+mn-lt"/>
                <a:cs typeface="+mn-cs"/>
              </a:rPr>
              <a:t>Ozone Formation </a:t>
            </a:r>
            <a:r>
              <a:rPr lang="en-US" altLang="en-US" sz="2400" dirty="0" smtClean="0">
                <a:latin typeface="+mn-lt"/>
                <a:cs typeface="+mn-cs"/>
              </a:rPr>
              <a:t>	x	x</a:t>
            </a:r>
            <a:endParaRPr lang="en-US" altLang="en-US" sz="2400" dirty="0">
              <a:latin typeface="+mn-lt"/>
              <a:cs typeface="+mn-cs"/>
            </a:endParaRPr>
          </a:p>
        </p:txBody>
      </p:sp>
      <p:sp>
        <p:nvSpPr>
          <p:cNvPr id="48141" name="TextBox 12"/>
          <p:cNvSpPr txBox="1">
            <a:spLocks noChangeArrowheads="1"/>
          </p:cNvSpPr>
          <p:nvPr/>
        </p:nvSpPr>
        <p:spPr bwMode="auto">
          <a:xfrm rot="19324812">
            <a:off x="3314700" y="1857375"/>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000" dirty="0">
                <a:latin typeface="+mn-lt"/>
                <a:cs typeface="+mn-cs"/>
              </a:rPr>
              <a:t>PILOT</a:t>
            </a:r>
            <a:endParaRPr lang="en-US" altLang="en-US" sz="1800" dirty="0">
              <a:latin typeface="+mn-lt"/>
              <a:cs typeface="+mn-cs"/>
            </a:endParaRPr>
          </a:p>
        </p:txBody>
      </p:sp>
      <p:pic>
        <p:nvPicPr>
          <p:cNvPr id="100363"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9000" y="1641475"/>
            <a:ext cx="1192213"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43" name="TextBox 1"/>
          <p:cNvSpPr txBox="1">
            <a:spLocks noChangeArrowheads="1"/>
          </p:cNvSpPr>
          <p:nvPr/>
        </p:nvSpPr>
        <p:spPr bwMode="auto">
          <a:xfrm>
            <a:off x="4254500" y="887413"/>
            <a:ext cx="185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LEED V4</a:t>
            </a:r>
          </a:p>
        </p:txBody>
      </p:sp>
      <p:sp>
        <p:nvSpPr>
          <p:cNvPr id="14" name="Slide Number Placeholder 5"/>
          <p:cNvSpPr>
            <a:spLocks noGrp="1"/>
          </p:cNvSpPr>
          <p:nvPr>
            <p:ph type="sldNum" sz="quarter" idx="12"/>
          </p:nvPr>
        </p:nvSpPr>
        <p:spPr bwMode="auto">
          <a:xfrm>
            <a:off x="701040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6F26B42-C858-4C45-B0C9-58B8A9E35C95}" type="slidenum">
              <a:rPr lang="en-US" altLang="zh-CN" sz="1200" smtClean="0">
                <a:latin typeface="+mn-lt"/>
              </a:rPr>
              <a:pPr eaLnBrk="1" hangingPunct="1">
                <a:spcBef>
                  <a:spcPct val="0"/>
                </a:spcBef>
                <a:buFontTx/>
                <a:buNone/>
                <a:defRPr/>
              </a:pPr>
              <a:t>47</a:t>
            </a:fld>
            <a:endParaRPr lang="en-US" altLang="zh-CN" sz="1200" dirty="0" smtClean="0">
              <a:latin typeface="+mn-lt"/>
            </a:endParaRPr>
          </a:p>
        </p:txBody>
      </p:sp>
      <p:sp>
        <p:nvSpPr>
          <p:cNvPr id="15" name="Rectangle 14"/>
          <p:cNvSpPr/>
          <p:nvPr/>
        </p:nvSpPr>
        <p:spPr>
          <a:xfrm>
            <a:off x="7946939" y="6324600"/>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Box 1"/>
          <p:cNvSpPr txBox="1">
            <a:spLocks noChangeArrowheads="1"/>
          </p:cNvSpPr>
          <p:nvPr/>
        </p:nvSpPr>
        <p:spPr bwMode="auto">
          <a:xfrm>
            <a:off x="0" y="381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Life Cycle Assessment - Sources</a:t>
            </a:r>
          </a:p>
        </p:txBody>
      </p:sp>
      <p:pic>
        <p:nvPicPr>
          <p:cNvPr id="10137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5813" y="1805794"/>
            <a:ext cx="914400" cy="118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025" y="1843894"/>
            <a:ext cx="919163"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1843894"/>
            <a:ext cx="901700" cy="1166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61" name="TextBox 1"/>
          <p:cNvSpPr txBox="1">
            <a:spLocks noChangeArrowheads="1"/>
          </p:cNvSpPr>
          <p:nvPr/>
        </p:nvSpPr>
        <p:spPr bwMode="auto">
          <a:xfrm>
            <a:off x="2870200" y="1193019"/>
            <a:ext cx="185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LEED 2009</a:t>
            </a:r>
          </a:p>
        </p:txBody>
      </p:sp>
      <p:sp>
        <p:nvSpPr>
          <p:cNvPr id="49162" name="TextBox 12"/>
          <p:cNvSpPr txBox="1">
            <a:spLocks noChangeArrowheads="1"/>
          </p:cNvSpPr>
          <p:nvPr/>
        </p:nvSpPr>
        <p:spPr bwMode="auto">
          <a:xfrm>
            <a:off x="7754938" y="1193019"/>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IgCC</a:t>
            </a:r>
          </a:p>
        </p:txBody>
      </p:sp>
      <p:sp>
        <p:nvSpPr>
          <p:cNvPr id="49163" name="TextBox 11"/>
          <p:cNvSpPr txBox="1">
            <a:spLocks noChangeArrowheads="1"/>
          </p:cNvSpPr>
          <p:nvPr/>
        </p:nvSpPr>
        <p:spPr bwMode="auto">
          <a:xfrm>
            <a:off x="6103938" y="1010456"/>
            <a:ext cx="1584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 ASHRAE 189.1</a:t>
            </a:r>
          </a:p>
        </p:txBody>
      </p:sp>
      <p:sp>
        <p:nvSpPr>
          <p:cNvPr id="49164" name="TextBox 12"/>
          <p:cNvSpPr txBox="1">
            <a:spLocks noChangeArrowheads="1"/>
          </p:cNvSpPr>
          <p:nvPr/>
        </p:nvSpPr>
        <p:spPr bwMode="auto">
          <a:xfrm rot="-2275188">
            <a:off x="3325813" y="2196319"/>
            <a:ext cx="98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000" dirty="0">
                <a:latin typeface="+mn-lt"/>
                <a:cs typeface="+mn-cs"/>
              </a:rPr>
              <a:t>PILOT</a:t>
            </a:r>
          </a:p>
        </p:txBody>
      </p:sp>
      <p:pic>
        <p:nvPicPr>
          <p:cNvPr id="101386"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0113" y="1980419"/>
            <a:ext cx="1192212" cy="89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66" name="TextBox 1"/>
          <p:cNvSpPr txBox="1">
            <a:spLocks noChangeArrowheads="1"/>
          </p:cNvSpPr>
          <p:nvPr/>
        </p:nvSpPr>
        <p:spPr bwMode="auto">
          <a:xfrm>
            <a:off x="4279900" y="1216831"/>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a:latin typeface="+mn-lt"/>
                <a:cs typeface="+mn-cs"/>
              </a:rPr>
              <a:t>LEED V4</a:t>
            </a:r>
          </a:p>
        </p:txBody>
      </p:sp>
      <p:sp>
        <p:nvSpPr>
          <p:cNvPr id="49168" name="TextBox 3"/>
          <p:cNvSpPr txBox="1">
            <a:spLocks noChangeArrowheads="1"/>
          </p:cNvSpPr>
          <p:nvPr/>
        </p:nvSpPr>
        <p:spPr bwMode="auto">
          <a:xfrm>
            <a:off x="0" y="2850369"/>
            <a:ext cx="91440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endParaRPr lang="en-US" altLang="en-US" sz="2000" dirty="0">
              <a:latin typeface="Arial" pitchFamily="34" charset="0"/>
              <a:cs typeface="+mn-cs"/>
            </a:endParaRPr>
          </a:p>
          <a:p>
            <a:pPr eaLnBrk="1" fontAlgn="auto" hangingPunct="1">
              <a:spcBef>
                <a:spcPct val="0"/>
              </a:spcBef>
              <a:spcAft>
                <a:spcPts val="0"/>
              </a:spcAft>
              <a:buFontTx/>
              <a:buNone/>
              <a:tabLst>
                <a:tab pos="3602038" algn="l"/>
                <a:tab pos="5092700" algn="l"/>
                <a:tab pos="6794500" algn="ctr"/>
                <a:tab pos="8285163" algn="ctr"/>
              </a:tabLst>
              <a:defRPr/>
            </a:pPr>
            <a:r>
              <a:rPr lang="en-US" altLang="en-US" sz="2400" dirty="0" smtClean="0">
                <a:latin typeface="+mn-lt"/>
                <a:cs typeface="+mn-cs"/>
              </a:rPr>
              <a:t>Extract/Rec/Harv 	x	x	x	x</a:t>
            </a:r>
            <a:endParaRPr lang="en-US" altLang="en-US" sz="2400" dirty="0">
              <a:latin typeface="+mn-lt"/>
              <a:cs typeface="+mn-cs"/>
            </a:endParaRPr>
          </a:p>
          <a:p>
            <a:pPr eaLnBrk="1" fontAlgn="auto" hangingPunct="1">
              <a:spcBef>
                <a:spcPct val="0"/>
              </a:spcBef>
              <a:spcAft>
                <a:spcPts val="0"/>
              </a:spcAft>
              <a:buFontTx/>
              <a:buNone/>
              <a:tabLst>
                <a:tab pos="3602038" algn="l"/>
                <a:tab pos="5092700" algn="l"/>
                <a:tab pos="6794500" algn="ctr"/>
                <a:tab pos="8285163" algn="ctr"/>
              </a:tabLst>
              <a:defRPr/>
            </a:pPr>
            <a:r>
              <a:rPr lang="en-US" altLang="en-US" sz="2400" dirty="0" smtClean="0">
                <a:latin typeface="+mn-lt"/>
                <a:cs typeface="+mn-cs"/>
              </a:rPr>
              <a:t>Manufacturing 	x	x	x	x</a:t>
            </a:r>
          </a:p>
          <a:p>
            <a:pPr eaLnBrk="1" fontAlgn="auto" hangingPunct="1">
              <a:spcBef>
                <a:spcPct val="0"/>
              </a:spcBef>
              <a:spcAft>
                <a:spcPts val="0"/>
              </a:spcAft>
              <a:buFontTx/>
              <a:buNone/>
              <a:tabLst>
                <a:tab pos="3602038" algn="l"/>
                <a:tab pos="5092700" algn="l"/>
                <a:tab pos="6794500" algn="ctr"/>
                <a:tab pos="8285163" algn="ctr"/>
              </a:tabLst>
              <a:defRPr/>
            </a:pPr>
            <a:r>
              <a:rPr lang="en-US" altLang="en-US" sz="2400" dirty="0" smtClean="0">
                <a:latin typeface="+mn-lt"/>
                <a:cs typeface="+mn-cs"/>
              </a:rPr>
              <a:t>Transport 	x	x	x	x</a:t>
            </a:r>
            <a:endParaRPr lang="en-US" altLang="en-US" sz="2400" dirty="0">
              <a:latin typeface="+mn-lt"/>
              <a:cs typeface="+mn-cs"/>
            </a:endParaRPr>
          </a:p>
          <a:p>
            <a:pPr eaLnBrk="1" fontAlgn="auto" hangingPunct="1">
              <a:spcBef>
                <a:spcPct val="0"/>
              </a:spcBef>
              <a:spcAft>
                <a:spcPts val="0"/>
              </a:spcAft>
              <a:buFontTx/>
              <a:buNone/>
              <a:tabLst>
                <a:tab pos="3602038" algn="l"/>
                <a:tab pos="5092700" algn="l"/>
                <a:tab pos="6794500" algn="ctr"/>
                <a:tab pos="8285163" algn="ctr"/>
              </a:tabLst>
              <a:defRPr/>
            </a:pPr>
            <a:r>
              <a:rPr lang="en-US" altLang="en-US" sz="2400" dirty="0" smtClean="0">
                <a:latin typeface="+mn-lt"/>
                <a:cs typeface="+mn-cs"/>
              </a:rPr>
              <a:t>Assembly/Construction 	x	x	x	x</a:t>
            </a:r>
          </a:p>
          <a:p>
            <a:pPr eaLnBrk="1" fontAlgn="auto" hangingPunct="1">
              <a:spcBef>
                <a:spcPct val="0"/>
              </a:spcBef>
              <a:spcAft>
                <a:spcPts val="0"/>
              </a:spcAft>
              <a:buFontTx/>
              <a:buNone/>
              <a:tabLst>
                <a:tab pos="3602038" algn="l"/>
                <a:tab pos="5092700" algn="l"/>
                <a:tab pos="6794500" algn="ctr"/>
                <a:tab pos="8285163" algn="ctr"/>
              </a:tabLst>
              <a:defRPr/>
            </a:pPr>
            <a:r>
              <a:rPr lang="en-US" altLang="en-US" sz="2400" dirty="0" smtClean="0">
                <a:latin typeface="+mn-lt"/>
                <a:cs typeface="+mn-cs"/>
              </a:rPr>
              <a:t>Maintenance/Repair 	x	x	x	x</a:t>
            </a:r>
          </a:p>
          <a:p>
            <a:pPr eaLnBrk="1" fontAlgn="auto" hangingPunct="1">
              <a:spcBef>
                <a:spcPct val="0"/>
              </a:spcBef>
              <a:spcAft>
                <a:spcPts val="0"/>
              </a:spcAft>
              <a:buFontTx/>
              <a:buNone/>
              <a:tabLst>
                <a:tab pos="3602038" algn="l"/>
                <a:tab pos="5092700" algn="l"/>
                <a:tab pos="6794500" algn="ctr"/>
                <a:tab pos="8285163" algn="ctr"/>
              </a:tabLst>
              <a:defRPr/>
            </a:pPr>
            <a:r>
              <a:rPr lang="en-US" altLang="en-US" sz="2400" dirty="0" smtClean="0">
                <a:latin typeface="+mn-lt"/>
                <a:cs typeface="+mn-cs"/>
              </a:rPr>
              <a:t>Operating Energy 	x </a:t>
            </a:r>
            <a:r>
              <a:rPr lang="en-US" altLang="en-US" sz="2400" dirty="0" smtClean="0">
                <a:solidFill>
                  <a:srgbClr val="FF0000"/>
                </a:solidFill>
                <a:latin typeface="+mn-lt"/>
                <a:cs typeface="+mn-cs"/>
              </a:rPr>
              <a:t>same	</a:t>
            </a:r>
            <a:r>
              <a:rPr lang="en-US" altLang="en-US" sz="2400" dirty="0" smtClean="0">
                <a:latin typeface="+mn-lt"/>
                <a:cs typeface="+mn-cs"/>
              </a:rPr>
              <a:t>x </a:t>
            </a:r>
            <a:r>
              <a:rPr lang="en-US" altLang="en-US" sz="2400" dirty="0" smtClean="0">
                <a:solidFill>
                  <a:srgbClr val="FF0000"/>
                </a:solidFill>
                <a:latin typeface="+mn-lt"/>
                <a:cs typeface="+mn-cs"/>
              </a:rPr>
              <a:t>same	</a:t>
            </a:r>
            <a:r>
              <a:rPr lang="en-US" altLang="en-US" sz="2400" dirty="0" smtClean="0">
                <a:latin typeface="+mn-lt"/>
                <a:cs typeface="+mn-cs"/>
              </a:rPr>
              <a:t>optional	x</a:t>
            </a:r>
          </a:p>
          <a:p>
            <a:pPr eaLnBrk="1" fontAlgn="auto" hangingPunct="1">
              <a:spcBef>
                <a:spcPct val="0"/>
              </a:spcBef>
              <a:spcAft>
                <a:spcPts val="0"/>
              </a:spcAft>
              <a:buFontTx/>
              <a:buNone/>
              <a:tabLst>
                <a:tab pos="3602038" algn="l"/>
                <a:tab pos="5092700" algn="l"/>
                <a:tab pos="6794500" algn="ctr"/>
                <a:tab pos="8285163" algn="ctr"/>
              </a:tabLst>
              <a:defRPr/>
            </a:pPr>
            <a:r>
              <a:rPr lang="en-US" altLang="en-US" sz="2400" dirty="0" smtClean="0">
                <a:latin typeface="+mn-lt"/>
                <a:cs typeface="+mn-cs"/>
              </a:rPr>
              <a:t>Process Loads				optional</a:t>
            </a:r>
          </a:p>
          <a:p>
            <a:pPr eaLnBrk="1" fontAlgn="auto" hangingPunct="1">
              <a:spcBef>
                <a:spcPct val="0"/>
              </a:spcBef>
              <a:spcAft>
                <a:spcPts val="0"/>
              </a:spcAft>
              <a:buFontTx/>
              <a:buNone/>
              <a:tabLst>
                <a:tab pos="3602038" algn="l"/>
                <a:tab pos="5092700" algn="l"/>
                <a:tab pos="6794500" algn="ctr"/>
                <a:tab pos="8285163" algn="ctr"/>
              </a:tabLst>
              <a:defRPr/>
            </a:pPr>
            <a:r>
              <a:rPr lang="en-US" altLang="en-US" sz="2400" dirty="0" smtClean="0">
                <a:latin typeface="+mn-lt"/>
                <a:cs typeface="+mn-cs"/>
              </a:rPr>
              <a:t>Demolition/Deconstruct	?		x	x</a:t>
            </a:r>
            <a:endParaRPr lang="en-US" altLang="en-US" sz="2400" dirty="0">
              <a:latin typeface="+mn-lt"/>
              <a:cs typeface="+mn-cs"/>
            </a:endParaRPr>
          </a:p>
        </p:txBody>
      </p:sp>
      <p:sp>
        <p:nvSpPr>
          <p:cNvPr id="14" name="Slide Number Placeholder 5"/>
          <p:cNvSpPr>
            <a:spLocks noGrp="1"/>
          </p:cNvSpPr>
          <p:nvPr>
            <p:ph type="sldNum" sz="quarter" idx="12"/>
          </p:nvPr>
        </p:nvSpPr>
        <p:spPr bwMode="auto">
          <a:xfrm>
            <a:off x="6967025" y="63126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ACF7A902-59D2-4530-B72F-2ED6825131BE}" type="slidenum">
              <a:rPr lang="en-US" altLang="zh-CN" sz="1200" smtClean="0">
                <a:latin typeface="+mn-lt"/>
              </a:rPr>
              <a:pPr eaLnBrk="1" hangingPunct="1">
                <a:spcBef>
                  <a:spcPct val="0"/>
                </a:spcBef>
                <a:buFontTx/>
                <a:buNone/>
                <a:defRPr/>
              </a:pPr>
              <a:t>48</a:t>
            </a:fld>
            <a:endParaRPr lang="en-US" altLang="zh-CN" sz="1200" dirty="0" smtClean="0">
              <a:latin typeface="+mn-lt"/>
            </a:endParaRPr>
          </a:p>
        </p:txBody>
      </p:sp>
      <p:sp>
        <p:nvSpPr>
          <p:cNvPr id="15" name="Rectangle 14"/>
          <p:cNvSpPr/>
          <p:nvPr/>
        </p:nvSpPr>
        <p:spPr>
          <a:xfrm>
            <a:off x="7861300" y="6172022"/>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Box 1"/>
          <p:cNvSpPr txBox="1">
            <a:spLocks noChangeArrowheads="1"/>
          </p:cNvSpPr>
          <p:nvPr/>
        </p:nvSpPr>
        <p:spPr bwMode="auto">
          <a:xfrm>
            <a:off x="0" y="12223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Life Cycle Assessment - Tools</a:t>
            </a:r>
          </a:p>
        </p:txBody>
      </p:sp>
      <p:sp>
        <p:nvSpPr>
          <p:cNvPr id="50181" name="TextBox 2"/>
          <p:cNvSpPr txBox="1">
            <a:spLocks noChangeArrowheads="1"/>
          </p:cNvSpPr>
          <p:nvPr/>
        </p:nvSpPr>
        <p:spPr bwMode="auto">
          <a:xfrm>
            <a:off x="2684463" y="896938"/>
            <a:ext cx="6307137" cy="57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dirty="0">
                <a:latin typeface="+mn-lt"/>
                <a:cs typeface="+mn-cs"/>
              </a:rPr>
              <a:t>Air Emissions:		</a:t>
            </a:r>
          </a:p>
          <a:p>
            <a:pPr eaLnBrk="1" fontAlgn="auto" hangingPunct="1">
              <a:spcBef>
                <a:spcPct val="0"/>
              </a:spcBef>
              <a:spcAft>
                <a:spcPts val="0"/>
              </a:spcAft>
              <a:buFontTx/>
              <a:buNone/>
              <a:defRPr/>
            </a:pPr>
            <a:r>
              <a:rPr lang="en-US" altLang="en-US" sz="2000" dirty="0">
                <a:latin typeface="+mn-lt"/>
                <a:cs typeface="+mn-cs"/>
              </a:rPr>
              <a:t>Process:	</a:t>
            </a:r>
            <a:r>
              <a:rPr lang="en-US" altLang="en-US" sz="2000" dirty="0" smtClean="0">
                <a:latin typeface="+mn-lt"/>
                <a:cs typeface="+mn-cs"/>
              </a:rPr>
              <a:t>	same </a:t>
            </a:r>
            <a:r>
              <a:rPr lang="en-US" altLang="en-US" sz="2000" dirty="0">
                <a:latin typeface="+mn-lt"/>
                <a:cs typeface="+mn-cs"/>
              </a:rPr>
              <a:t>tool</a:t>
            </a:r>
          </a:p>
          <a:p>
            <a:pPr eaLnBrk="1" fontAlgn="auto" hangingPunct="1">
              <a:spcBef>
                <a:spcPct val="0"/>
              </a:spcBef>
              <a:spcAft>
                <a:spcPts val="0"/>
              </a:spcAft>
              <a:buFontTx/>
              <a:buNone/>
              <a:defRPr/>
            </a:pPr>
            <a:r>
              <a:rPr lang="en-US" altLang="en-US" sz="2000" dirty="0">
                <a:latin typeface="+mn-lt"/>
                <a:cs typeface="+mn-cs"/>
              </a:rPr>
              <a:t>Report:		ISO 14044</a:t>
            </a:r>
          </a:p>
          <a:p>
            <a:pPr eaLnBrk="1" fontAlgn="auto" hangingPunct="1">
              <a:spcBef>
                <a:spcPct val="0"/>
              </a:spcBef>
              <a:spcAft>
                <a:spcPts val="0"/>
              </a:spcAft>
              <a:buFontTx/>
              <a:buNone/>
              <a:defRPr/>
            </a:pPr>
            <a:r>
              <a:rPr lang="en-US" altLang="en-US" sz="2000" dirty="0">
                <a:latin typeface="+mn-lt"/>
                <a:cs typeface="+mn-cs"/>
              </a:rPr>
              <a:t>Review:		</a:t>
            </a:r>
          </a:p>
          <a:p>
            <a:pPr eaLnBrk="1" fontAlgn="auto" hangingPunct="1">
              <a:spcBef>
                <a:spcPct val="0"/>
              </a:spcBef>
              <a:spcAft>
                <a:spcPts val="0"/>
              </a:spcAft>
              <a:buFontTx/>
              <a:buNone/>
              <a:defRPr/>
            </a:pPr>
            <a:endParaRPr lang="en-US" altLang="en-US" sz="12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Air Emissions:		</a:t>
            </a:r>
          </a:p>
          <a:p>
            <a:pPr eaLnBrk="1" fontAlgn="auto" hangingPunct="1">
              <a:spcBef>
                <a:spcPct val="0"/>
              </a:spcBef>
              <a:spcAft>
                <a:spcPts val="0"/>
              </a:spcAft>
              <a:buFontTx/>
              <a:buNone/>
              <a:defRPr/>
            </a:pPr>
            <a:r>
              <a:rPr lang="en-US" altLang="en-US" sz="2000" dirty="0">
                <a:latin typeface="+mn-lt"/>
                <a:cs typeface="+mn-cs"/>
              </a:rPr>
              <a:t>Process:	</a:t>
            </a:r>
            <a:r>
              <a:rPr lang="en-US" altLang="en-US" sz="2000" dirty="0" smtClean="0">
                <a:latin typeface="+mn-lt"/>
                <a:cs typeface="+mn-cs"/>
              </a:rPr>
              <a:t>	same </a:t>
            </a:r>
            <a:r>
              <a:rPr lang="en-US" altLang="en-US" sz="2000" dirty="0">
                <a:latin typeface="+mn-lt"/>
                <a:cs typeface="+mn-cs"/>
              </a:rPr>
              <a:t>tool</a:t>
            </a:r>
          </a:p>
          <a:p>
            <a:pPr eaLnBrk="1" fontAlgn="auto" hangingPunct="1">
              <a:spcBef>
                <a:spcPct val="0"/>
              </a:spcBef>
              <a:spcAft>
                <a:spcPts val="0"/>
              </a:spcAft>
              <a:buFontTx/>
              <a:buNone/>
              <a:defRPr/>
            </a:pPr>
            <a:r>
              <a:rPr lang="en-US" altLang="en-US" sz="2000" dirty="0">
                <a:latin typeface="+mn-lt"/>
                <a:cs typeface="+mn-cs"/>
              </a:rPr>
              <a:t>Report:		ISO 14044	</a:t>
            </a:r>
          </a:p>
          <a:p>
            <a:pPr eaLnBrk="1" fontAlgn="auto" hangingPunct="1">
              <a:spcBef>
                <a:spcPct val="0"/>
              </a:spcBef>
              <a:spcAft>
                <a:spcPts val="0"/>
              </a:spcAft>
              <a:buFontTx/>
              <a:buNone/>
              <a:defRPr/>
            </a:pPr>
            <a:r>
              <a:rPr lang="en-US" altLang="en-US" sz="2000" dirty="0">
                <a:latin typeface="+mn-lt"/>
                <a:cs typeface="+mn-cs"/>
              </a:rPr>
              <a:t>Review:	</a:t>
            </a:r>
          </a:p>
          <a:p>
            <a:pPr eaLnBrk="1" fontAlgn="auto" hangingPunct="1">
              <a:spcBef>
                <a:spcPct val="0"/>
              </a:spcBef>
              <a:spcAft>
                <a:spcPts val="0"/>
              </a:spcAft>
              <a:buFontTx/>
              <a:buNone/>
              <a:defRPr/>
            </a:pPr>
            <a:endParaRPr lang="en-US" altLang="en-US" sz="12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Air Emissions:	EPA &amp; Clean Air	</a:t>
            </a:r>
          </a:p>
          <a:p>
            <a:pPr eaLnBrk="1" fontAlgn="auto" hangingPunct="1">
              <a:spcBef>
                <a:spcPct val="0"/>
              </a:spcBef>
              <a:spcAft>
                <a:spcPts val="0"/>
              </a:spcAft>
              <a:buFontTx/>
              <a:buNone/>
              <a:defRPr/>
            </a:pPr>
            <a:r>
              <a:rPr lang="en-US" altLang="en-US" sz="2000" dirty="0">
                <a:latin typeface="+mn-lt"/>
                <a:cs typeface="+mn-cs"/>
              </a:rPr>
              <a:t>Process:	</a:t>
            </a:r>
            <a:r>
              <a:rPr lang="en-US" altLang="en-US" sz="2000" dirty="0" smtClean="0">
                <a:latin typeface="+mn-lt"/>
                <a:cs typeface="+mn-cs"/>
              </a:rPr>
              <a:t>	3</a:t>
            </a:r>
            <a:r>
              <a:rPr lang="en-US" altLang="en-US" sz="2000" baseline="30000" dirty="0" smtClean="0">
                <a:latin typeface="+mn-lt"/>
                <a:cs typeface="+mn-cs"/>
              </a:rPr>
              <a:t>rd</a:t>
            </a:r>
            <a:r>
              <a:rPr lang="en-US" altLang="en-US" sz="2000" dirty="0" smtClean="0">
                <a:latin typeface="+mn-lt"/>
                <a:cs typeface="+mn-cs"/>
              </a:rPr>
              <a:t> </a:t>
            </a:r>
            <a:r>
              <a:rPr lang="en-US" altLang="en-US" sz="2000" dirty="0">
                <a:latin typeface="+mn-lt"/>
                <a:cs typeface="+mn-cs"/>
              </a:rPr>
              <a:t>party impact indicator</a:t>
            </a:r>
          </a:p>
          <a:p>
            <a:pPr eaLnBrk="1" fontAlgn="auto" hangingPunct="1">
              <a:spcBef>
                <a:spcPct val="0"/>
              </a:spcBef>
              <a:spcAft>
                <a:spcPts val="0"/>
              </a:spcAft>
              <a:buFontTx/>
              <a:buNone/>
              <a:defRPr/>
            </a:pPr>
            <a:r>
              <a:rPr lang="en-US" altLang="en-US" sz="2000" dirty="0">
                <a:latin typeface="+mn-lt"/>
                <a:cs typeface="+mn-cs"/>
              </a:rPr>
              <a:t>Report:		ISO 14044 model	</a:t>
            </a:r>
          </a:p>
          <a:p>
            <a:pPr eaLnBrk="1" fontAlgn="auto" hangingPunct="1">
              <a:spcBef>
                <a:spcPct val="0"/>
              </a:spcBef>
              <a:spcAft>
                <a:spcPts val="0"/>
              </a:spcAft>
              <a:buFontTx/>
              <a:buNone/>
              <a:defRPr/>
            </a:pPr>
            <a:r>
              <a:rPr lang="en-US" altLang="en-US" sz="2000" dirty="0">
                <a:latin typeface="+mn-lt"/>
                <a:cs typeface="+mn-cs"/>
              </a:rPr>
              <a:t>Review:		Independent LCA expert</a:t>
            </a:r>
          </a:p>
          <a:p>
            <a:pPr eaLnBrk="1" fontAlgn="auto" hangingPunct="1">
              <a:spcBef>
                <a:spcPct val="0"/>
              </a:spcBef>
              <a:spcAft>
                <a:spcPts val="0"/>
              </a:spcAft>
              <a:buFontTx/>
              <a:buNone/>
              <a:defRPr/>
            </a:pPr>
            <a:endParaRPr lang="en-US" altLang="en-US" sz="1200" dirty="0" smtClean="0">
              <a:latin typeface="+mn-lt"/>
              <a:cs typeface="+mn-cs"/>
            </a:endParaRPr>
          </a:p>
          <a:p>
            <a:pPr eaLnBrk="1" fontAlgn="auto" hangingPunct="1">
              <a:spcBef>
                <a:spcPct val="0"/>
              </a:spcBef>
              <a:spcAft>
                <a:spcPts val="0"/>
              </a:spcAft>
              <a:buFontTx/>
              <a:buNone/>
              <a:defRPr/>
            </a:pPr>
            <a:endParaRPr lang="en-US" altLang="en-US" sz="1200" dirty="0">
              <a:latin typeface="+mn-lt"/>
              <a:cs typeface="+mn-cs"/>
            </a:endParaRPr>
          </a:p>
          <a:p>
            <a:pPr eaLnBrk="1" fontAlgn="auto" hangingPunct="1">
              <a:spcBef>
                <a:spcPct val="0"/>
              </a:spcBef>
              <a:spcAft>
                <a:spcPts val="0"/>
              </a:spcAft>
              <a:buFontTx/>
              <a:buNone/>
              <a:defRPr/>
            </a:pPr>
            <a:r>
              <a:rPr lang="en-US" altLang="en-US" sz="2000" dirty="0" smtClean="0">
                <a:latin typeface="+mn-lt"/>
                <a:cs typeface="+mn-cs"/>
              </a:rPr>
              <a:t>Air </a:t>
            </a:r>
            <a:r>
              <a:rPr lang="en-US" altLang="en-US" sz="2000" dirty="0">
                <a:latin typeface="+mn-lt"/>
                <a:cs typeface="+mn-cs"/>
              </a:rPr>
              <a:t>Emissions:		</a:t>
            </a:r>
          </a:p>
          <a:p>
            <a:pPr eaLnBrk="1" fontAlgn="auto" hangingPunct="1">
              <a:spcBef>
                <a:spcPct val="0"/>
              </a:spcBef>
              <a:spcAft>
                <a:spcPts val="0"/>
              </a:spcAft>
              <a:buFontTx/>
              <a:buNone/>
              <a:defRPr/>
            </a:pPr>
            <a:r>
              <a:rPr lang="en-US" altLang="en-US" sz="2000" dirty="0">
                <a:latin typeface="+mn-lt"/>
                <a:cs typeface="+mn-cs"/>
              </a:rPr>
              <a:t>Process:	</a:t>
            </a:r>
            <a:r>
              <a:rPr lang="en-US" altLang="en-US" sz="2000" dirty="0" smtClean="0">
                <a:latin typeface="+mn-lt"/>
                <a:cs typeface="+mn-cs"/>
              </a:rPr>
              <a:t>	same </a:t>
            </a:r>
            <a:r>
              <a:rPr lang="en-US" altLang="en-US" sz="2000" dirty="0">
                <a:latin typeface="+mn-lt"/>
                <a:cs typeface="+mn-cs"/>
              </a:rPr>
              <a:t>tool approved by code </a:t>
            </a:r>
            <a:r>
              <a:rPr lang="en-US" altLang="en-US" sz="2000" dirty="0" smtClean="0">
                <a:latin typeface="+mn-lt"/>
                <a:cs typeface="+mn-cs"/>
              </a:rPr>
              <a:t>official</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Report:		ISO14044	</a:t>
            </a:r>
          </a:p>
          <a:p>
            <a:pPr eaLnBrk="1" fontAlgn="auto" hangingPunct="1">
              <a:spcBef>
                <a:spcPct val="0"/>
              </a:spcBef>
              <a:spcAft>
                <a:spcPts val="0"/>
              </a:spcAft>
              <a:buFontTx/>
              <a:buNone/>
              <a:defRPr/>
            </a:pPr>
            <a:r>
              <a:rPr lang="en-US" altLang="en-US" sz="2000" dirty="0">
                <a:latin typeface="+mn-lt"/>
                <a:cs typeface="+mn-cs"/>
              </a:rPr>
              <a:t>Review</a:t>
            </a:r>
            <a:r>
              <a:rPr lang="en-US" altLang="en-US" sz="2000" dirty="0" smtClean="0">
                <a:latin typeface="+mn-lt"/>
                <a:cs typeface="+mn-cs"/>
              </a:rPr>
              <a:t>:</a:t>
            </a:r>
            <a:endParaRPr lang="en-US" altLang="en-US" sz="2000" dirty="0">
              <a:latin typeface="Arial" pitchFamily="34" charset="0"/>
              <a:cs typeface="+mn-cs"/>
            </a:endParaRPr>
          </a:p>
        </p:txBody>
      </p:sp>
      <p:pic>
        <p:nvPicPr>
          <p:cNvPr id="1024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957638"/>
            <a:ext cx="8461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2"/>
          <p:cNvSpPr txBox="1">
            <a:spLocks noChangeArrowheads="1"/>
          </p:cNvSpPr>
          <p:nvPr/>
        </p:nvSpPr>
        <p:spPr bwMode="auto">
          <a:xfrm>
            <a:off x="471488" y="5065713"/>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10240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300" y="5514975"/>
            <a:ext cx="884238"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230313"/>
            <a:ext cx="715963"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1"/>
          <p:cNvSpPr txBox="1">
            <a:spLocks noChangeArrowheads="1"/>
          </p:cNvSpPr>
          <p:nvPr/>
        </p:nvSpPr>
        <p:spPr bwMode="auto">
          <a:xfrm>
            <a:off x="187325" y="768350"/>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23" name="TextBox 1"/>
          <p:cNvSpPr txBox="1">
            <a:spLocks noChangeArrowheads="1"/>
          </p:cNvSpPr>
          <p:nvPr/>
        </p:nvSpPr>
        <p:spPr bwMode="auto">
          <a:xfrm>
            <a:off x="187325" y="2171700"/>
            <a:ext cx="185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V4</a:t>
            </a:r>
          </a:p>
        </p:txBody>
      </p:sp>
      <p:pic>
        <p:nvPicPr>
          <p:cNvPr id="102410"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313" y="2587625"/>
            <a:ext cx="1192212"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11"/>
          <p:cNvSpPr txBox="1">
            <a:spLocks noChangeArrowheads="1"/>
          </p:cNvSpPr>
          <p:nvPr/>
        </p:nvSpPr>
        <p:spPr bwMode="auto">
          <a:xfrm>
            <a:off x="134938" y="3481388"/>
            <a:ext cx="2027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sp>
        <p:nvSpPr>
          <p:cNvPr id="26" name="TextBox 12"/>
          <p:cNvSpPr txBox="1">
            <a:spLocks noChangeArrowheads="1"/>
          </p:cNvSpPr>
          <p:nvPr/>
        </p:nvSpPr>
        <p:spPr bwMode="auto">
          <a:xfrm rot="-2275188">
            <a:off x="584200" y="1479550"/>
            <a:ext cx="989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000" dirty="0">
                <a:latin typeface="+mn-lt"/>
                <a:cs typeface="+mn-cs"/>
              </a:rPr>
              <a:t>PILOT</a:t>
            </a:r>
          </a:p>
        </p:txBody>
      </p:sp>
      <p:sp>
        <p:nvSpPr>
          <p:cNvPr id="1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ED4B635-ADB0-41CD-BFDB-CDD1BD9881DB}" type="slidenum">
              <a:rPr lang="en-US" altLang="zh-CN" sz="1200" smtClean="0">
                <a:latin typeface="+mn-lt"/>
              </a:rPr>
              <a:pPr eaLnBrk="1" hangingPunct="1">
                <a:spcBef>
                  <a:spcPct val="0"/>
                </a:spcBef>
                <a:buFontTx/>
                <a:buNone/>
                <a:defRPr/>
              </a:pPr>
              <a:t>49</a:t>
            </a:fld>
            <a:endParaRPr lang="en-US" altLang="zh-CN" sz="1200" dirty="0" smtClean="0">
              <a:latin typeface="+mn-lt"/>
            </a:endParaRPr>
          </a:p>
        </p:txBody>
      </p:sp>
      <p:sp>
        <p:nvSpPr>
          <p:cNvPr id="15" name="Rectangle 14"/>
          <p:cNvSpPr/>
          <p:nvPr/>
        </p:nvSpPr>
        <p:spPr>
          <a:xfrm>
            <a:off x="8153400" y="5848857"/>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292087" y="208378"/>
            <a:ext cx="6261652" cy="745779"/>
          </a:xfrm>
        </p:spPr>
        <p:txBody>
          <a:bodyPr/>
          <a:lstStyle/>
          <a:p>
            <a:pPr eaLnBrk="1" hangingPunct="1"/>
            <a:r>
              <a:rPr lang="en-US" altLang="en-US" sz="3600" b="1" dirty="0" smtClean="0">
                <a:ea typeface="宋体" pitchFamily="2" charset="-122"/>
              </a:rPr>
              <a:t>Note to Presenter</a:t>
            </a:r>
          </a:p>
        </p:txBody>
      </p:sp>
      <p:sp>
        <p:nvSpPr>
          <p:cNvPr id="10243" name="Content Placeholder 2"/>
          <p:cNvSpPr>
            <a:spLocks noGrp="1"/>
          </p:cNvSpPr>
          <p:nvPr>
            <p:ph idx="1"/>
          </p:nvPr>
        </p:nvSpPr>
        <p:spPr>
          <a:xfrm>
            <a:off x="457200" y="1600202"/>
            <a:ext cx="7957931" cy="3250096"/>
          </a:xfrm>
        </p:spPr>
        <p:txBody>
          <a:bodyPr/>
          <a:lstStyle/>
          <a:p>
            <a:pPr marL="0" indent="0" algn="just" eaLnBrk="1" hangingPunct="1">
              <a:buNone/>
            </a:pPr>
            <a:r>
              <a:rPr lang="en-US" altLang="en-US" sz="2400" dirty="0" smtClean="0">
                <a:ea typeface="宋体" pitchFamily="2" charset="-122"/>
              </a:rPr>
              <a:t>Narrative speaker notes are available for this presentation by clicking on the “Notes Page” icon in the “View” tab.</a:t>
            </a:r>
          </a:p>
          <a:p>
            <a:pPr marL="0" indent="0" algn="just" eaLnBrk="1" hangingPunct="1">
              <a:buNone/>
            </a:pPr>
            <a:r>
              <a:rPr lang="en-US" altLang="en-US" sz="2400" dirty="0" smtClean="0">
                <a:ea typeface="宋体" pitchFamily="2" charset="-122"/>
              </a:rPr>
              <a:t>This symbol </a:t>
            </a:r>
            <a:r>
              <a:rPr lang="en-US" altLang="en-US" sz="3600" b="1" dirty="0" smtClean="0">
                <a:solidFill>
                  <a:srgbClr val="0070C0"/>
                </a:solidFill>
                <a:ea typeface="MS Mincho" pitchFamily="49" charset="-128"/>
              </a:rPr>
              <a:t>☞</a:t>
            </a:r>
            <a:r>
              <a:rPr lang="en-US" altLang="en-US" sz="2800" dirty="0" smtClean="0">
                <a:ea typeface="MS Mincho" pitchFamily="49" charset="-128"/>
              </a:rPr>
              <a:t> </a:t>
            </a:r>
            <a:r>
              <a:rPr lang="en-US" altLang="en-US" sz="2400" dirty="0" smtClean="0">
                <a:ea typeface="宋体" pitchFamily="2" charset="-122"/>
              </a:rPr>
              <a:t>on a slide indicates a note. You can right click your mouse to end a slide  presentation and see the student/faculty notes in the bottom window pane.  You can restart the slides from the current slide to restart the presentation.</a:t>
            </a:r>
          </a:p>
        </p:txBody>
      </p:sp>
      <p:sp>
        <p:nvSpPr>
          <p:cNvPr id="4" name="Slide Number Placeholder 2"/>
          <p:cNvSpPr>
            <a:spLocks noGrp="1"/>
          </p:cNvSpPr>
          <p:nvPr>
            <p:ph type="sldNum" sz="quarter" idx="12"/>
          </p:nvPr>
        </p:nvSpPr>
        <p:spPr>
          <a:xfrm>
            <a:off x="6553200" y="6356351"/>
            <a:ext cx="2133600" cy="365125"/>
          </a:xfrm>
        </p:spPr>
        <p:txBody>
          <a:bodyPr/>
          <a:lstStyle/>
          <a:p>
            <a:pPr>
              <a:defRPr/>
            </a:pPr>
            <a:fld id="{E8CC3F56-3E5C-48A7-B0F0-95E2AA5178D3}" type="slidenum">
              <a:rPr lang="en-US" altLang="zh-CN" smtClean="0">
                <a:solidFill>
                  <a:schemeClr val="tx1"/>
                </a:solidFill>
                <a:latin typeface="+mj-lt"/>
              </a:rPr>
              <a:pPr>
                <a:defRPr/>
              </a:pPr>
              <a:t>5</a:t>
            </a:fld>
            <a:endParaRPr lang="en-US" altLang="zh-CN" dirty="0">
              <a:solidFill>
                <a:schemeClr val="tx1"/>
              </a:solidFill>
              <a:latin typeface="+mj-lt"/>
            </a:endParaRPr>
          </a:p>
        </p:txBody>
      </p:sp>
    </p:spTree>
    <p:extLst>
      <p:ext uri="{BB962C8B-B14F-4D97-AF65-F5344CB8AC3E}">
        <p14:creationId xmlns:p14="http://schemas.microsoft.com/office/powerpoint/2010/main" val="2999973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1"/>
          <p:cNvSpPr txBox="1">
            <a:spLocks noChangeArrowheads="1"/>
          </p:cNvSpPr>
          <p:nvPr/>
        </p:nvSpPr>
        <p:spPr bwMode="auto">
          <a:xfrm>
            <a:off x="0" y="3032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And these are not the only ones…</a:t>
            </a:r>
          </a:p>
        </p:txBody>
      </p:sp>
      <p:sp>
        <p:nvSpPr>
          <p:cNvPr id="103427" name="AutoShape 2" descr="data:image/jpeg;base64,/9j/4AAQSkZJRgABAQAAAQABAAD/2wCEAAkGBhQSEBQSEhQUFBIVFBYVFhQUEBUPFBQWFBUVFBQQFBUYHCYeFxojGRQUHy8gIycpLCwsFR4xNTAqNSYrLCkBCQoKDgwOGg8PGiwkHyQpKiksLCwsKSkpLCksLC0sLCkpLCwsLCkpLCwsLSwpLCwpLCwsKSwsLCwpKSkpLCwsKf/AABEIAMUBAAMBIgACEQEDEQH/xAAcAAACAwEBAQEAAAAAAAAAAAADBAABAgUHBgj/xAA5EAABAwIEAwUGBgICAwEAAAABAAIRAyEEEjFBUWFxBRMigZEjMnKhsbIGFEJSwfAz0XPhYoKzFf/EABoBAAIDAQEAAAAAAAAAAAAAAAECAAMFBAb/xAAtEQACAgEDAgUEAQUBAAAAAAAAAQIRIQMSMQVBEyIyUYEEYXHw0VKhweHxQv/aAAwDAQACEQMRAD8Ayx8hbCWeMpnZHa6V4Brue2ZojdGzy1DBUYYPIpHkrasJhnbcVnEU5WGWPRMOCDw7BVOxPCu1buE01KVm5Xh3kU2wpp+5d2LfxH95LBfmtsioFS0jj/YSLIErM1H2gKmM2WWC/wA0WnuVY8DBAFvfoFloUadSqgPg1hxcox1QsOEQH+Uj5KWrYEC5VlqlPdaKYsZ8n+OMD4G1Rq05T0dp849V8HVN16z23hO8oVGblpjrEj5gLynu5Mb8N16Xperu0qfY8x1TS2aqku6/uv1BuyH+3o/81L/6NX6cK/OHY/ZVTvqJyPgVaZ907PaZX6SLDwK2dOSadGck1yjMKiVCslWhLUJVKEqBKJUBWSo0piBFFArSilQslbVOChEea1GSl6bspgpvUSl8VT3C8JF9me3g+wYFEISmHqzY6pljkslQzRkOv1TTBI6JSsN01RNks+LA1gHiKeYLOFdLY30R3FAYIfyKCyqHXAzKFXbuiBU5KuSIVAiUVugWag0W2a+SdjM042WSYaqquso46BBBawMsPhUBshl2yt7lXRUokpaLawz3VsqMDMVdClqGBps9xjR0aAma3ulUAnUmlVgcE8sJhR42/E36henleZ4Vvjb8TfqF6aVu9Jfll+UZHUVTj8mXUwdktWwe49E2CqL1tqTRkuNnMcIQyV030wdQo2mBsPRW+IJ4ZzAw8D6LXcu4H0XUhSEPF+wfDOYAtLoFoQKlEbIqaYktNrgWVFaIVOCsKjy+hWW3nbYpFzoTDKsheGce57nbTAVPCbJunUkSlqtwsYaplMbFO1uRa1aOk64V4d3yQmOW2mCqGsUIkMvKXqHQ8FsuQnHVLFDRQ20rJKHQfYLZKWqYDFXRZYdVdQ2P93lCYbJ0sDI1UddWTdCzXVsNymoehgOUeUNrlb3JKEoZboFqUJrlMyroSjTtFAVjOsGrFzqikQZw3vt+Jv1C9OJXlGHrE1GfG36heqkr0HSo1GV/YxuoqnH5LJUWcw4j16D+R6qzUA3Hr81sGXRqFFl1QCZIEayQI68FptxIuOSBCKQtQpCgpmFktRFRKlgFa7N0u8pzE+6UgSujTyijUWTyioJQadWCmniCgVaN146LXDPeUaz36rDmrQpyFcW6IhQfD1JHMI8pFjoM8U41yqmhGqYbNZCc66jDsh1DcJEshQXDv1Ry5JUnXKNnQlHIrNVXWKEHadFms5Dc+3knjHA8TTHardIpdr7IodZFoZh2lTNdYYVKZuUlCMalUXIedYqVYSKItGqlaEDPJkoOaTKKwK7btQ1DOC/yM+Nv1C9YrMlrhxBHqIXk+D/yM+Nv3Ber1wS1wGpBja8GFsdN9EjF6j6o/Iu7CucRnDQAx7DlcXHxZIIJaI90/JYd2c5w8WUuc14frBLsoAAjSGwh0KL2kHKYDmnKMrSfA9roAcRq5p1vHITqlSqBwdlcRmzQHNmD3xi5i2dn8aLQ57HFmPEkE/IODpBDgCMocSDADhBMG4zWPK/FN4Zjg0B2t9OZJA0EwIEwNEoKLi8nI4EvaQ8ubAaGszNIDpOjhERJ80IYSoGWnNkY0tL7GJkgzZwJ139Iix2Fa3LLXY6sKEpClTcKgOXd2Z5IMtMlsHNP7RBFoPKXZViyUSjT5ISoopKIovjXWjik4RsS+XdEKF0wVI5pu2eWzIVNulcA4hoa65G/HmjVDF14xxp0e9jlGm2MK3iD1WHukTurY+QgEw5uyLReh1OKproKLVoVrAw50FZqH6rNU6FYe6yCRDTXXRmuSuZGa5RoVlVnXQazrdSpVf4/IfVCrPuPVPFcDLgIHIwKVY66JmRaCMZrLdN0BL5tkTMq2gML3iUrVZMbBTEVoCHTamjGskDMRg5BBWs3qg1ZBvB/5GfG37gvWqziASBJAMDidgvIMI/2jPjb9wXr7jr/ADp5rY6cvLIxep+qPyJMrmW5XF5LhmBAaB4HmJDfDcCxvbmqOLqZRDSSC5zwAD4Q8tDLxqAYI/aOKI3FOyTLT42gGCA5pLQSBNrk35TunZWhV9zPk1Hsv3/oq7GWd4hIeOuXM28cIJWKmKJqgB3ghujmgElzw7VpnQbj5p2VAjtfuVqSXY5oxdQAAySWOdIZIiW6j9zZNt/pTsS6QA8lt/FmYAfdgZskcbR5rqKShsfuN4kf6QdJpuS7MDpYCPTVStVgStkpDE1ZPIK2EbZzzlSMEqSsrS6TlPD8D2jFjcLtNqBwtuvj2VV1ezsdBheX19Duj3kZWdAPyuhabUh3Iq8Q3MJGoSwfI5qhK0WnQcZQmOm3kqw9WRCwXQ5Il2FGXO8HRCc7w+SttwRxS3e+E9FIxFDtci54ElLUnKYqpAaONz0R226Emyw+XEoVZ1/JW0+IpKpiJeVZGNse8DtN6IxyS72AEwxykohsZYVb6kIWeAl6tSTlGp+QSKFsVsKx2YzsjNKE3hsr7xRqxkGzeqkoIK3nS0EbwR9oz42/cF7E4TrovGcCfaU/jZ9wXstSYMQDBibgHYla3T/TIxOp8x+Sm0WjRoHQAcP9D0CIknUa0CKjZDQDLLFw/VyBG3FV3dfL79PNG7DE8T/padGRbH1Ei6lWI99oIJ/TMi2UHhv6qmUq2UzUaXSCPDAHEaaf2UKAPqSkqlKsQQHtaYbBDZgic0zsbIDjXGr6ZN9GmNoPHjvv5gpWBuuRzEVth5paEmaVeSe8Zylk+Z0v5q30qsWe0HKB7tgf1OHnFlelSOWUrY1CuEsxlXMJczLeQGmdLQeqaRFPzrUYQtU6i+j7R7Fm7fRfN4igWG4WDpasdVYPcyW3KO52di5HMItenBkaH6rh4XEwZHmu/Rqh7eq5dWGyVlsZWgLKkO6otd2hSVWQSExEtlK48MNjeHfolBTt6/RGwjlGulj4/SD8pn5JFhspnOiYcTKx2jThzHcbfOyPgRIlcvtDEE1AyTAe0CL7gEptNOUyrUlfB0IueiSp0M0nmujiQGtJmYCRw1bIyTq4WHLijC6bQZajpUYFGXAc04aBb70eoKxh6BmXcA71uFmsSZa3Xc/t5dUW9zoPiVkHWxdyBtr/AKWsPpO5+iVbhPE1g01J+sp/EkBxy6bXnzTSpKkNCVlF6mZBDlrMkovsLnWmoTUVpjqlaIOYE+1p8c7fuC9nXi2A/wAtP42/cF7SStPp/EjE6pzH5IpKqVa0TJJKikqkSA6lU6N9UIYd39KbDVoI764K3C+RQYQ8QtflOfyTSkIb2DZEV/J8/kp+T5/JNZVO7U3smyJ5Ckcf2a2oOfFNZlWZeOi3F2j21HxmNwTqToOiYwGMymNl9Ji8K2o3K7yPBfKYjAOpOIOmxWtpasdaNS5KHcHa4O7WphwzSJHzUNdoaR/bpXszFfpdvZaxfZlSCWDMBcwbgdN1TsztYJtPJrs2rJjmidoYBwp5mloAzuIzQTJvA3slPw5iZc4CkH8XEwW8hJhdlzzkNN7JzEGdW9QegQ1L09TBS5WrBdjUyaYsZN7GCQNwErQ7LdFSq0SRdub3g0n3+sLoYyrkpNewDLOWRq0XuBz0SGBfUqOeWaQbExaLDqUkXKpSWF+4K7V5GcNhWuoXcbbRqAb/AMpR+E73EPAMhkSL38PujZVgcVDwzKcxMOBEwuizFZXOnKwgkRYhw1At9dkXug2Ne7KFO0sSKTbakD14eqXpPNGiZ95xvOsm8H6+a6r6pqNhlOQ0h0Ez/wCwHFK4vsrvGsdJy5y42i5AA8hceikJRpKXyK84AYLDktLjqb9AlcTeQPVPYnwMJkToBmBnp018krRAyp4v/wBFsZVgAx6PTWXYOWZrjx8dufVEaE0mux0xlYRq2LIWaFYeqqGscwTva0/+Rn3Be1leJdnCatP42/cF7dC0/oPTIxup8x+SgpdWFa0DJMhi2GqK0LIQLQWVaADSipSUAUaUVSooSjxkrBKKboT2ryaPaFFyFXoio0tOuxVvKEypx14qyK7oElaOFOR0HYrrdmvc5rnEnLmLQZAMEAxzvPop2h2ex4L757ARx4o2CptZlaZu0SOYFz5yuueopQxycUvYFjqoyNytIzHUNyh23mjVRUqM7sA5o14f+IvrCj8QabcjQ54LpiJy9eAstVKsQ4F2bUgzabQQOF1V7UvwVbXwLnCACkWvM8HCCC078BqFuvmc8vBLSWgZAbQ2YIjXdbYAXOjWIHCNTEoopzB0EQNRGn/SjlXJ0YQqym5gqNnwvZvc31g7HX1Sxww7ptnNeTrproHDouxksAeYmdRwQe4kRxETNzM6DyUjqiuKZijSymGVhJEkkEG37Y4Si4WrIdmOjrCbnj5JerQpgEjMHaNJnhulqJNg5paC4S6CJk7Kbdy/0VS8rM9oUzULbw4u8LYgZP3+XHmivwQbAvA1dI8R/auhUY12mUQ2AdyJ90HySGMe5pIIDG6i2ttgmjNySSJ3oE/nZBdiALSP5Q20jUvJDfqoaQp6CPqVcopYfJ0RleEGpiUyxoH9lLUnk6JmmxVTwXpIcwDvaU/jb9wXtC8ZwDPaU/jb9wXsxWh0/wBMjH6pzH5LVqlJWkZBatZlWgQuVJVK1CFyoqUJQAXKp9QASVl1Tgk6snVPGNiSlR5MBwKvPxXMo9pkah3mwpqn2k06284XlZaUl2Pa2ErNtISYOZp+XIp8OB0QqlOeSkXQJO0cvCdoPJIDZLdV2MJixUYzMAJmTpptPBcF+DrtrQx2VrruMSHAbaar6CjRAYNHNMixux29ldrqFJrv7HDJ5yJ4FlRzqhjiAAfeDeBQw4Pbnl0EBsAalM16eV7WjMGx7wFjxg8UvimBgAa6HNEgayeaCab/ACCOGFou0Fj4ekcU2AdZNxbnGyVBhoBGYi5E36lFpVD4TcazyBVc13GuxnLvzFwZA6hYj9XAzwsdDHBWKmk6TF9xzQKrojU6jkRw5KpKxVaA4mnJOsgbncSf5S9UVKje6BENO5Ji/HhB05JyuBl4cLzO2iSo1Q1z2uzXGxiHH9Mi+kf0rq0+LXYabuI1g2ua9zXZQAAJFwQL/XZDrUzlLBUaHXcA5seE65eCmGdka7O7V0kk78Oqax9MuZbxsAGUaE8R6pW6mVd8HEw8gkM8Q4wQEc4Wbuufkrbj2sbLmkHZrYuP4QHdoSbMePJXtSbtI6YSjY6xoCK1wXOZVcdAfkitw9Q8uphVuHuzots6mDq+1p3/AFs+4L2YleH4Ds5/e0yXD/Iw6E6OC9v7vmtL6BRUZUzG6msx+S5Ulcntv8R0cKBnJc8zlYwZiSI8J2ab7wk8V+LcjQ7uKl3XBfTlrJjMQHa8uep0WlRkWj6OVYSfZ3aVOuCabpgkOEEFpBiHcDZOGkeJShISqNVV3KgpKYITOoAtBisNUsBWVU6nKIArhCwM8XGMaVbmtdsD5L5t2N4IuGNR53A4rzb+nrN0ewUzqVsE0XbLeh/hCDX/ALp6hZ70NESSeKE7FHiVEpD7bCOqPAJJZa83ERpxkq+z+0Q9uYgA5jIAgusAXHiZQO+O90KhSDKrXNHhJgtOgmPFbZW7U001k5tXSaydaviL5QfZsaHfugm3+1VOiHe05Xab2GhHBFALajoaItOW4Ajil8bUM+65xcZs0kEcSudeyKLfLA0xnOYgwRqDr1hGFUFwAJm4PEAf35LYw+duRjfGMpEHKOl+SGKWQOJnmJzX3uE9p/wHcFY4wCDMggzYQOCG6pAMSLSJE3vfoguxE5j7zQLRYg8uN1eZ2YDMbtJNtAFNg3HJGumGzEgAkiNTYhNYVjQ54BkGDPyI5XCBg67HZpzC0ZjYQZyEBX2TRLGZqli46TpfT+8VJ4TEnLtQbDVWP7xjg0tA1jcjURpqUjiK7qTZjNTADAN8xm52AgbcV0cdXDcrPCCYAJ8MniYXJxOMGciLzdp8UOGvzlHSV5rBFHcCwZzOLyJJ3Kce0E3S5cTtHyRaVGdSrJ5ydcIJZDsICM0oTKIRW01zyouwNYE+0Z8bfuC9jXjeBZ7Rnxt+4L2MhanTvTIxOqcx+TzH8V0CzG1He6172F2W4IhvicSA0GWgwbyehX0XamAwf5V1VhOaD3RbUeXGqCAGNbN/G1oIj0XV7e/C1LFhgqZmlhsWENMXllwYBm8cBwXIx34G76GZzTYwHKWAaucSSQbn9JmdVrWYm1qzifg6u44zLTMs7tza2QQ3wtyteZGphum++q+i/wD0WNptytfUhgDTmD/EGCq5jjBy2bUJ+EjcBdjs7sCjQYWU2gZjJcfG7MRGbMZPPXcolLs5wDQarzlblkkkm2pM6zf5IN2RJo4g7UYHRkrN8QaZIa1wcalPw2OacuYAXvtBRXvDaxOV4zEUmmQM72VAMw8PvHvCZEmGOXbGEOmd19bmf06Gbe78yt0cNlMlxOsXcLHYiYKFho4B7V7sA5aucBpDA7vPATlBgNzESALAnqux2V2uK+eG5cuWxcCfEJuBp6mU8oluyUaVQoFpKE/OPY2DdUguAAXWxDP0tsEfKGNDQrw7My89qarlLd2PW6GlsjliTcIr/K8l2hSCz3AVPjs6NyOHUwp2Qg0tMzovoPy4WH4RsaJl9R7iyysHAOJcym6oHkmQwtjbWUz2Xinve4h/sw0NIJ4nUJ2vgAWZGktaNmxfrISrezWMAy5hFz4ve6q7xISi/c45aM7sZpVxDhmOcRf3bcJ6KYLE2DyYI+U/9LnV+2wGBpAzNP7ZEIj8c17CIGapfw6ggC4/0g9F1lFLauhnFVaRaXxBBNwTlcRpHHZapY0+Fp0A8RIsJEkdUF2LaGAC7RHeCxgDl1UwFVvd1HMIIcfEH2sBt5KOPlygu7yOVHZi4wNN7AgaaaINGowtJc4HbKDBnZKYjEF7WNpxmMgEy0fDK5+FolhqUqpaaggRMgGJmfMJo6Ply/5A/K6L7WwtV7wRdo4C468UTC4YtlzhLje978VnBdpZT3bzcWB4rpNdN1bOcora1g6NLTi8iTQ4m6ZYCjhisA8FQ52dSRgStAlbEIgYqmwmsC897T+Nv3BezyvHsEz2jPjb9wXr9WmHAg6EEGDGvNa3TncZGJ1TmPybVpFvZTQIzVCLWNQuiCDabjTVFw2Daz3Z0i/Un6ladGOMq1kFalKQitQK0CFKK4UlQBSgKtZUIeH1LldDDUwArUXlNTg9nLgLCoqKLnERFlypRFDmCErWEqKK6PI5wa/Y4bVY8OdDnwWmCIjRP4XCsa6WiC0tgzO0/wAqKLQlOUoK32/yZ7glqHG/ElLuy1wJJe6885kpTD4hzXZZkRB2lRRd2j5tFX9yieNV19j6HCYiwEW/nipW7Jp1HF5bDzq4anmVFFnTk4SuLNCMIyVtAa3Z7WDb0hLUcSWuyqKLoh5o5BSTwdGjWKbYZUUXJNFprOiMAPJRRUvgAzg7VWfG37gvXyootbpvpkYvU/VH5IoootQySQoFFFAGloKKIMUtU4KKJSFAqnK1EQn/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pitchFamily="34" charset="0"/>
            </a:endParaRPr>
          </a:p>
        </p:txBody>
      </p:sp>
      <p:pic>
        <p:nvPicPr>
          <p:cNvPr id="103428" name="Picture 4" descr="http://living-future.org/sites/default/files/LBC/LBC_2_1_stand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3162300" cy="2436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9" name="TextBox 2"/>
          <p:cNvSpPr txBox="1">
            <a:spLocks noChangeArrowheads="1"/>
          </p:cNvSpPr>
          <p:nvPr/>
        </p:nvSpPr>
        <p:spPr bwMode="auto">
          <a:xfrm>
            <a:off x="4038600" y="1738313"/>
            <a:ext cx="5029200" cy="468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20 Petals</a:t>
            </a:r>
          </a:p>
          <a:p>
            <a:pPr eaLnBrk="1" fontAlgn="auto" hangingPunct="1">
              <a:spcBef>
                <a:spcPct val="0"/>
              </a:spcBef>
              <a:spcAft>
                <a:spcPts val="0"/>
              </a:spcAft>
              <a:buFontTx/>
              <a:buNone/>
              <a:defRPr/>
            </a:pPr>
            <a:endParaRPr lang="en-US" altLang="en-US" sz="1050" dirty="0">
              <a:latin typeface="+mn-lt"/>
              <a:cs typeface="+mn-cs"/>
            </a:endParaRPr>
          </a:p>
          <a:p>
            <a:pPr marL="576263" indent="-576263" eaLnBrk="1" fontAlgn="auto" hangingPunct="1">
              <a:spcBef>
                <a:spcPct val="0"/>
              </a:spcBef>
              <a:spcAft>
                <a:spcPts val="0"/>
              </a:spcAft>
              <a:buFontTx/>
              <a:buNone/>
              <a:defRPr/>
            </a:pPr>
            <a:r>
              <a:rPr lang="en-US" altLang="en-US" sz="2400" dirty="0" smtClean="0">
                <a:latin typeface="+mn-lt"/>
                <a:cs typeface="+mn-cs"/>
              </a:rPr>
              <a:t>11</a:t>
            </a:r>
            <a:r>
              <a:rPr lang="en-US" altLang="en-US" sz="2400" dirty="0"/>
              <a:t> – </a:t>
            </a:r>
            <a:r>
              <a:rPr lang="en-US" altLang="en-US" sz="2400" dirty="0" smtClean="0">
                <a:latin typeface="+mn-lt"/>
                <a:cs typeface="+mn-cs"/>
              </a:rPr>
              <a:t>no </a:t>
            </a:r>
            <a:r>
              <a:rPr lang="en-US" altLang="en-US" sz="2400" dirty="0">
                <a:latin typeface="+mn-lt"/>
                <a:cs typeface="+mn-cs"/>
              </a:rPr>
              <a:t>red listed materials or </a:t>
            </a:r>
            <a:r>
              <a:rPr lang="en-US" altLang="en-US" sz="2400" dirty="0" smtClean="0">
                <a:latin typeface="+mn-lt"/>
                <a:cs typeface="+mn-cs"/>
              </a:rPr>
              <a:t>chemicals </a:t>
            </a:r>
            <a:r>
              <a:rPr lang="en-US" altLang="en-US" sz="2400" dirty="0">
                <a:latin typeface="+mn-lt"/>
                <a:cs typeface="+mn-cs"/>
              </a:rPr>
              <a:t>with some </a:t>
            </a:r>
            <a:r>
              <a:rPr lang="en-US" altLang="en-US" sz="2400" dirty="0" smtClean="0">
                <a:latin typeface="+mn-lt"/>
                <a:cs typeface="+mn-cs"/>
              </a:rPr>
              <a:t>temporary </a:t>
            </a:r>
            <a:r>
              <a:rPr lang="en-US" altLang="en-US" sz="2400" dirty="0">
                <a:latin typeface="+mn-lt"/>
                <a:cs typeface="+mn-cs"/>
              </a:rPr>
              <a:t>exceptions</a:t>
            </a:r>
          </a:p>
          <a:p>
            <a:pPr marL="576263" indent="-576263" eaLnBrk="1" fontAlgn="auto" hangingPunct="1">
              <a:spcBef>
                <a:spcPct val="0"/>
              </a:spcBef>
              <a:spcAft>
                <a:spcPts val="0"/>
              </a:spcAft>
              <a:buFontTx/>
              <a:buNone/>
              <a:defRPr/>
            </a:pPr>
            <a:r>
              <a:rPr lang="en-US" altLang="en-US" sz="2400" dirty="0" smtClean="0">
                <a:latin typeface="+mn-lt"/>
                <a:cs typeface="+mn-cs"/>
              </a:rPr>
              <a:t>12</a:t>
            </a:r>
            <a:r>
              <a:rPr lang="en-US" altLang="en-US" sz="2400" dirty="0"/>
              <a:t> – </a:t>
            </a:r>
            <a:r>
              <a:rPr lang="en-US" altLang="en-US" sz="2400" dirty="0" smtClean="0">
                <a:latin typeface="+mn-lt"/>
                <a:cs typeface="+mn-cs"/>
              </a:rPr>
              <a:t>account </a:t>
            </a:r>
            <a:r>
              <a:rPr lang="en-US" altLang="en-US" sz="2400" dirty="0">
                <a:latin typeface="+mn-lt"/>
                <a:cs typeface="+mn-cs"/>
              </a:rPr>
              <a:t>for and offset embodied </a:t>
            </a:r>
            <a:r>
              <a:rPr lang="en-US" altLang="en-US" sz="2400" dirty="0" smtClean="0">
                <a:latin typeface="+mn-lt"/>
                <a:cs typeface="+mn-cs"/>
              </a:rPr>
              <a:t>carbon </a:t>
            </a:r>
            <a:r>
              <a:rPr lang="en-US" altLang="en-US" sz="2400" dirty="0">
                <a:latin typeface="+mn-lt"/>
                <a:cs typeface="+mn-cs"/>
              </a:rPr>
              <a:t>footprint</a:t>
            </a:r>
          </a:p>
          <a:p>
            <a:pPr marL="576263" indent="-576263" eaLnBrk="1" fontAlgn="auto" hangingPunct="1">
              <a:spcBef>
                <a:spcPct val="0"/>
              </a:spcBef>
              <a:spcAft>
                <a:spcPts val="0"/>
              </a:spcAft>
              <a:buFontTx/>
              <a:buNone/>
              <a:defRPr/>
            </a:pPr>
            <a:r>
              <a:rPr lang="en-US" altLang="en-US" sz="2400" dirty="0">
                <a:latin typeface="+mn-lt"/>
                <a:cs typeface="+mn-cs"/>
              </a:rPr>
              <a:t>13 – sustainable resource extraction </a:t>
            </a:r>
            <a:r>
              <a:rPr lang="en-US" altLang="en-US" sz="2400" dirty="0" smtClean="0">
                <a:latin typeface="+mn-lt"/>
                <a:cs typeface="+mn-cs"/>
              </a:rPr>
              <a:t>and </a:t>
            </a:r>
            <a:r>
              <a:rPr lang="en-US" altLang="en-US" sz="2400" dirty="0">
                <a:latin typeface="+mn-lt"/>
                <a:cs typeface="+mn-cs"/>
              </a:rPr>
              <a:t>fair labor practices</a:t>
            </a:r>
          </a:p>
          <a:p>
            <a:pPr marL="576263" indent="-576263" eaLnBrk="1" fontAlgn="auto" hangingPunct="1">
              <a:spcBef>
                <a:spcPct val="0"/>
              </a:spcBef>
              <a:spcAft>
                <a:spcPts val="0"/>
              </a:spcAft>
              <a:buFontTx/>
              <a:buNone/>
              <a:defRPr/>
            </a:pPr>
            <a:r>
              <a:rPr lang="en-US" altLang="en-US" sz="2400" dirty="0">
                <a:latin typeface="+mn-lt"/>
                <a:cs typeface="+mn-cs"/>
              </a:rPr>
              <a:t>14 – appropriate sourcing locations</a:t>
            </a:r>
          </a:p>
          <a:p>
            <a:pPr marL="576263" indent="-576263" eaLnBrk="1" fontAlgn="auto" hangingPunct="1">
              <a:spcBef>
                <a:spcPct val="0"/>
              </a:spcBef>
              <a:spcAft>
                <a:spcPts val="0"/>
              </a:spcAft>
              <a:buFontTx/>
              <a:buNone/>
              <a:defRPr/>
            </a:pPr>
            <a:r>
              <a:rPr lang="en-US" altLang="en-US" sz="2400" dirty="0">
                <a:latin typeface="+mn-lt"/>
                <a:cs typeface="+mn-cs"/>
              </a:rPr>
              <a:t>15 – waste minimization during all </a:t>
            </a:r>
            <a:r>
              <a:rPr lang="en-US" altLang="en-US" sz="2400" dirty="0" smtClean="0">
                <a:latin typeface="+mn-lt"/>
                <a:cs typeface="+mn-cs"/>
              </a:rPr>
              <a:t>phases</a:t>
            </a:r>
          </a:p>
          <a:p>
            <a:pPr eaLnBrk="1" fontAlgn="auto" hangingPunct="1">
              <a:spcBef>
                <a:spcPct val="0"/>
              </a:spcBef>
              <a:spcAft>
                <a:spcPts val="0"/>
              </a:spcAft>
              <a:buFontTx/>
              <a:buNone/>
              <a:tabLst>
                <a:tab pos="576263" algn="l"/>
              </a:tabLst>
              <a:defRPr/>
            </a:pPr>
            <a:r>
              <a:rPr lang="en-US" altLang="en-US" sz="2400" dirty="0">
                <a:latin typeface="+mn-lt"/>
                <a:cs typeface="+mn-cs"/>
              </a:rPr>
              <a:t>	</a:t>
            </a:r>
            <a:r>
              <a:rPr lang="en-US" altLang="en-US" sz="2400" dirty="0" smtClean="0">
                <a:latin typeface="+mn-lt"/>
                <a:cs typeface="+mn-cs"/>
              </a:rPr>
              <a:t>Dialogue </a:t>
            </a:r>
            <a:r>
              <a:rPr lang="en-US" altLang="en-US" sz="2400" dirty="0">
                <a:latin typeface="+mn-lt"/>
                <a:cs typeface="+mn-cs"/>
              </a:rPr>
              <a:t>based </a:t>
            </a:r>
            <a:r>
              <a:rPr lang="en-US" altLang="en-US" sz="2400" dirty="0" smtClean="0">
                <a:latin typeface="+mn-lt"/>
                <a:cs typeface="+mn-cs"/>
              </a:rPr>
              <a:t>evaluation</a:t>
            </a:r>
            <a:endParaRPr lang="en-US" altLang="en-US" sz="1800" dirty="0">
              <a:latin typeface="Arial" pitchFamily="34" charset="0"/>
              <a:cs typeface="+mn-cs"/>
            </a:endParaRPr>
          </a:p>
        </p:txBody>
      </p:sp>
      <p:sp>
        <p:nvSpPr>
          <p:cNvPr id="51210" name="TextBox 3"/>
          <p:cNvSpPr txBox="1">
            <a:spLocks noChangeArrowheads="1"/>
          </p:cNvSpPr>
          <p:nvPr/>
        </p:nvSpPr>
        <p:spPr bwMode="auto">
          <a:xfrm>
            <a:off x="609600" y="4419600"/>
            <a:ext cx="31623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dirty="0">
                <a:latin typeface="+mn-lt"/>
                <a:cs typeface="+mn-cs"/>
              </a:rPr>
              <a:t>Rating System</a:t>
            </a:r>
          </a:p>
          <a:p>
            <a:pPr eaLnBrk="1" fontAlgn="auto" hangingPunct="1">
              <a:spcBef>
                <a:spcPct val="0"/>
              </a:spcBef>
              <a:spcAft>
                <a:spcPts val="0"/>
              </a:spcAft>
              <a:buFontTx/>
              <a:buNone/>
              <a:defRPr/>
            </a:pPr>
            <a:endParaRPr lang="en-US" altLang="en-US" sz="1600" dirty="0">
              <a:latin typeface="+mn-lt"/>
              <a:cs typeface="+mn-cs"/>
            </a:endParaRPr>
          </a:p>
          <a:p>
            <a:pPr eaLnBrk="1" fontAlgn="auto" hangingPunct="1">
              <a:spcBef>
                <a:spcPct val="0"/>
              </a:spcBef>
              <a:spcAft>
                <a:spcPts val="0"/>
              </a:spcAft>
              <a:buFontTx/>
              <a:buNone/>
              <a:defRPr/>
            </a:pPr>
            <a:r>
              <a:rPr lang="en-US" altLang="en-US" sz="2400" dirty="0">
                <a:latin typeface="+mn-lt"/>
                <a:cs typeface="+mn-cs"/>
              </a:rPr>
              <a:t>International Living Future 	Institute</a:t>
            </a:r>
          </a:p>
          <a:p>
            <a:pPr eaLnBrk="1" fontAlgn="auto" hangingPunct="1">
              <a:spcBef>
                <a:spcPct val="0"/>
              </a:spcBef>
              <a:spcAft>
                <a:spcPts val="0"/>
              </a:spcAft>
              <a:buFontTx/>
              <a:buNone/>
              <a:defRPr/>
            </a:pPr>
            <a:r>
              <a:rPr lang="en-US" altLang="en-US" sz="2400" dirty="0">
                <a:latin typeface="+mn-lt"/>
                <a:cs typeface="+mn-cs"/>
              </a:rPr>
              <a:t>Seattle, Washington</a:t>
            </a:r>
          </a:p>
        </p:txBody>
      </p:sp>
      <p:sp>
        <p:nvSpPr>
          <p:cNvPr id="51211" name="TextBox 1"/>
          <p:cNvSpPr txBox="1">
            <a:spLocks noChangeArrowheads="1"/>
          </p:cNvSpPr>
          <p:nvPr/>
        </p:nvSpPr>
        <p:spPr bwMode="auto">
          <a:xfrm>
            <a:off x="1676400" y="949325"/>
            <a:ext cx="6170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b="1" dirty="0">
                <a:solidFill>
                  <a:srgbClr val="009900"/>
                </a:solidFill>
                <a:latin typeface="+mn-lt"/>
                <a:cs typeface="+mn-cs"/>
              </a:rPr>
              <a:t>Living Building Challenge</a:t>
            </a:r>
          </a:p>
        </p:txBody>
      </p:sp>
      <p:sp>
        <p:nvSpPr>
          <p:cNvPr id="9" name="Slide Number Placeholder 5"/>
          <p:cNvSpPr>
            <a:spLocks noGrp="1"/>
          </p:cNvSpPr>
          <p:nvPr>
            <p:ph type="sldNum" sz="quarter" idx="12"/>
          </p:nvPr>
        </p:nvSpPr>
        <p:spPr bwMode="auto">
          <a:xfrm>
            <a:off x="6629400" y="6334419"/>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03764162-8C5B-4BBC-AD27-71E226A5849F}" type="slidenum">
              <a:rPr lang="en-US" altLang="zh-CN" sz="1200" smtClean="0">
                <a:latin typeface="+mn-lt"/>
              </a:rPr>
              <a:pPr eaLnBrk="1" hangingPunct="1">
                <a:spcBef>
                  <a:spcPct val="0"/>
                </a:spcBef>
                <a:buFontTx/>
                <a:buNone/>
                <a:defRPr/>
              </a:pPr>
              <a:t>50</a:t>
            </a:fld>
            <a:endParaRPr lang="en-US" altLang="zh-CN" sz="1200" dirty="0" smtClean="0">
              <a:latin typeface="+mn-lt"/>
            </a:endParaRPr>
          </a:p>
        </p:txBody>
      </p:sp>
      <p:sp>
        <p:nvSpPr>
          <p:cNvPr id="10" name="Rectangle 9"/>
          <p:cNvSpPr/>
          <p:nvPr/>
        </p:nvSpPr>
        <p:spPr>
          <a:xfrm>
            <a:off x="8270906" y="5715000"/>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1"/>
          <p:cNvSpPr txBox="1">
            <a:spLocks noChangeArrowheads="1"/>
          </p:cNvSpPr>
          <p:nvPr/>
        </p:nvSpPr>
        <p:spPr bwMode="auto">
          <a:xfrm>
            <a:off x="0" y="32226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And these are not the only ones…</a:t>
            </a:r>
          </a:p>
        </p:txBody>
      </p:sp>
      <p:sp>
        <p:nvSpPr>
          <p:cNvPr id="52232" name="TextBox 2"/>
          <p:cNvSpPr txBox="1">
            <a:spLocks noChangeArrowheads="1"/>
          </p:cNvSpPr>
          <p:nvPr/>
        </p:nvSpPr>
        <p:spPr bwMode="auto">
          <a:xfrm>
            <a:off x="4264025" y="1752600"/>
            <a:ext cx="48768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sz="2400" b="1" dirty="0" smtClean="0">
                <a:latin typeface="+mn-lt"/>
              </a:rPr>
              <a:t>Checklist Based System</a:t>
            </a:r>
          </a:p>
          <a:p>
            <a:pPr algn="ctr" eaLnBrk="1" fontAlgn="auto" hangingPunct="1">
              <a:spcBef>
                <a:spcPts val="0"/>
              </a:spcBef>
              <a:spcAft>
                <a:spcPts val="0"/>
              </a:spcAft>
              <a:defRPr/>
            </a:pPr>
            <a:endParaRPr lang="en-US" altLang="en-US" sz="1050" b="1" dirty="0" smtClean="0">
              <a:latin typeface="+mn-lt"/>
            </a:endParaRPr>
          </a:p>
          <a:p>
            <a:pPr marL="342900" indent="-342900" eaLnBrk="1" fontAlgn="auto" hangingPunct="1">
              <a:spcBef>
                <a:spcPts val="0"/>
              </a:spcBef>
              <a:spcAft>
                <a:spcPts val="0"/>
              </a:spcAft>
              <a:buFont typeface="Arial" panose="020B0604020202020204" pitchFamily="34" charset="0"/>
              <a:buChar char="•"/>
              <a:defRPr/>
            </a:pPr>
            <a:r>
              <a:rPr lang="en-US" altLang="en-US" sz="2400" dirty="0" smtClean="0">
                <a:latin typeface="+mn-lt"/>
              </a:rPr>
              <a:t>Moisture control</a:t>
            </a:r>
          </a:p>
          <a:p>
            <a:pPr marL="342900" indent="-342900" eaLnBrk="1" fontAlgn="auto" hangingPunct="1">
              <a:spcBef>
                <a:spcPts val="0"/>
              </a:spcBef>
              <a:spcAft>
                <a:spcPts val="0"/>
              </a:spcAft>
              <a:buFont typeface="Arial" panose="020B0604020202020204" pitchFamily="34" charset="0"/>
              <a:buChar char="•"/>
              <a:defRPr/>
            </a:pPr>
            <a:r>
              <a:rPr lang="en-US" altLang="en-US" sz="2400" dirty="0" smtClean="0">
                <a:latin typeface="+mn-lt"/>
              </a:rPr>
              <a:t>Structural frame commissioning</a:t>
            </a:r>
          </a:p>
          <a:p>
            <a:pPr marL="342900" indent="-342900" eaLnBrk="1" fontAlgn="auto" hangingPunct="1">
              <a:spcBef>
                <a:spcPts val="0"/>
              </a:spcBef>
              <a:spcAft>
                <a:spcPts val="0"/>
              </a:spcAft>
              <a:buFont typeface="Arial" panose="020B0604020202020204" pitchFamily="34" charset="0"/>
              <a:buChar char="•"/>
              <a:defRPr/>
            </a:pPr>
            <a:r>
              <a:rPr lang="en-US" altLang="en-US" sz="2400" dirty="0" smtClean="0">
                <a:latin typeface="+mn-lt"/>
              </a:rPr>
              <a:t>LCA evaluation</a:t>
            </a:r>
          </a:p>
          <a:p>
            <a:pPr marL="342900" indent="-342900" eaLnBrk="1" fontAlgn="auto" hangingPunct="1">
              <a:spcBef>
                <a:spcPts val="0"/>
              </a:spcBef>
              <a:spcAft>
                <a:spcPts val="0"/>
              </a:spcAft>
              <a:buFont typeface="Arial" panose="020B0604020202020204" pitchFamily="34" charset="0"/>
              <a:buChar char="•"/>
              <a:defRPr/>
            </a:pPr>
            <a:r>
              <a:rPr lang="en-US" altLang="en-US" sz="2400" dirty="0" smtClean="0">
                <a:latin typeface="+mn-lt"/>
              </a:rPr>
              <a:t>Environmental Product Declaration</a:t>
            </a:r>
          </a:p>
          <a:p>
            <a:pPr marL="342900" indent="-342900" eaLnBrk="1" fontAlgn="auto" hangingPunct="1">
              <a:spcBef>
                <a:spcPts val="0"/>
              </a:spcBef>
              <a:spcAft>
                <a:spcPts val="0"/>
              </a:spcAft>
              <a:buFont typeface="Arial" panose="020B0604020202020204" pitchFamily="34" charset="0"/>
              <a:buChar char="•"/>
              <a:defRPr/>
            </a:pPr>
            <a:r>
              <a:rPr lang="en-US" altLang="en-US" sz="2400" dirty="0" smtClean="0">
                <a:latin typeface="+mn-lt"/>
              </a:rPr>
              <a:t>Service life evaluation</a:t>
            </a:r>
          </a:p>
          <a:p>
            <a:pPr marL="342900" indent="-342900" eaLnBrk="1" fontAlgn="auto" hangingPunct="1">
              <a:spcBef>
                <a:spcPts val="0"/>
              </a:spcBef>
              <a:spcAft>
                <a:spcPts val="0"/>
              </a:spcAft>
              <a:buFont typeface="Arial" panose="020B0604020202020204" pitchFamily="34" charset="0"/>
              <a:buChar char="•"/>
              <a:defRPr/>
            </a:pPr>
            <a:r>
              <a:rPr lang="en-US" altLang="en-US" sz="2400" dirty="0" smtClean="0">
                <a:latin typeface="+mn-lt"/>
              </a:rPr>
              <a:t>Prefabrication &amp; Modularization</a:t>
            </a:r>
          </a:p>
          <a:p>
            <a:pPr marL="342900" indent="-342900" eaLnBrk="1" fontAlgn="auto" hangingPunct="1">
              <a:spcBef>
                <a:spcPts val="0"/>
              </a:spcBef>
              <a:spcAft>
                <a:spcPts val="0"/>
              </a:spcAft>
              <a:buFont typeface="Arial" panose="020B0604020202020204" pitchFamily="34" charset="0"/>
              <a:buChar char="•"/>
              <a:defRPr/>
            </a:pPr>
            <a:r>
              <a:rPr lang="en-US" altLang="en-US" sz="2400" dirty="0" smtClean="0">
                <a:latin typeface="+mn-lt"/>
              </a:rPr>
              <a:t>Efficient use of raw materials</a:t>
            </a:r>
          </a:p>
          <a:p>
            <a:pPr marL="342900" indent="-342900" eaLnBrk="1" fontAlgn="auto" hangingPunct="1">
              <a:spcBef>
                <a:spcPts val="0"/>
              </a:spcBef>
              <a:spcAft>
                <a:spcPts val="0"/>
              </a:spcAft>
              <a:buFont typeface="Arial" panose="020B0604020202020204" pitchFamily="34" charset="0"/>
              <a:buChar char="•"/>
              <a:defRPr/>
            </a:pPr>
            <a:r>
              <a:rPr lang="en-US" altLang="en-US" sz="2400" dirty="0" smtClean="0">
                <a:latin typeface="+mn-lt"/>
              </a:rPr>
              <a:t>Design for deconstruction</a:t>
            </a:r>
            <a:endParaRPr lang="en-US" altLang="en-US" dirty="0" smtClean="0"/>
          </a:p>
        </p:txBody>
      </p:sp>
      <p:sp>
        <p:nvSpPr>
          <p:cNvPr id="52233" name="TextBox 3"/>
          <p:cNvSpPr txBox="1">
            <a:spLocks noChangeArrowheads="1"/>
          </p:cNvSpPr>
          <p:nvPr/>
        </p:nvSpPr>
        <p:spPr bwMode="auto">
          <a:xfrm>
            <a:off x="742950" y="4505325"/>
            <a:ext cx="31623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dirty="0">
                <a:latin typeface="+mn-lt"/>
                <a:cs typeface="+mn-cs"/>
              </a:rPr>
              <a:t>Rating System</a:t>
            </a:r>
          </a:p>
          <a:p>
            <a:pPr eaLnBrk="1" fontAlgn="auto" hangingPunct="1">
              <a:spcBef>
                <a:spcPct val="0"/>
              </a:spcBef>
              <a:spcAft>
                <a:spcPts val="0"/>
              </a:spcAft>
              <a:buFontTx/>
              <a:buNone/>
              <a:defRPr/>
            </a:pPr>
            <a:endParaRPr lang="en-US" altLang="en-US" sz="1400" dirty="0">
              <a:latin typeface="+mn-lt"/>
              <a:cs typeface="+mn-cs"/>
            </a:endParaRPr>
          </a:p>
          <a:p>
            <a:pPr eaLnBrk="1" fontAlgn="auto" hangingPunct="1">
              <a:spcBef>
                <a:spcPct val="0"/>
              </a:spcBef>
              <a:spcAft>
                <a:spcPts val="0"/>
              </a:spcAft>
              <a:buFontTx/>
              <a:buNone/>
              <a:defRPr/>
            </a:pPr>
            <a:r>
              <a:rPr lang="en-US" altLang="en-US" sz="2400" dirty="0">
                <a:latin typeface="+mn-lt"/>
                <a:cs typeface="+mn-cs"/>
              </a:rPr>
              <a:t>Green Building Initiative</a:t>
            </a:r>
          </a:p>
          <a:p>
            <a:pPr eaLnBrk="1" fontAlgn="auto" hangingPunct="1">
              <a:spcBef>
                <a:spcPct val="0"/>
              </a:spcBef>
              <a:spcAft>
                <a:spcPts val="0"/>
              </a:spcAft>
              <a:buFontTx/>
              <a:buNone/>
              <a:defRPr/>
            </a:pPr>
            <a:r>
              <a:rPr lang="en-US" altLang="en-US" sz="2400" dirty="0">
                <a:latin typeface="+mn-lt"/>
                <a:cs typeface="+mn-cs"/>
              </a:rPr>
              <a:t>Seattle, Washington</a:t>
            </a:r>
          </a:p>
        </p:txBody>
      </p:sp>
      <p:sp>
        <p:nvSpPr>
          <p:cNvPr id="52234" name="TextBox 1"/>
          <p:cNvSpPr txBox="1">
            <a:spLocks noChangeArrowheads="1"/>
          </p:cNvSpPr>
          <p:nvPr/>
        </p:nvSpPr>
        <p:spPr bwMode="auto">
          <a:xfrm>
            <a:off x="2324100" y="1025525"/>
            <a:ext cx="6170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b="1" dirty="0">
                <a:solidFill>
                  <a:srgbClr val="009900"/>
                </a:solidFill>
                <a:latin typeface="+mn-lt"/>
                <a:cs typeface="+mn-cs"/>
              </a:rPr>
              <a:t>Green Globes</a:t>
            </a:r>
          </a:p>
        </p:txBody>
      </p:sp>
      <p:pic>
        <p:nvPicPr>
          <p:cNvPr id="10445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317625"/>
            <a:ext cx="23526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9F50C11-8EE2-4ADB-8531-935A1098B282}" type="slidenum">
              <a:rPr lang="en-US" altLang="zh-CN" sz="1200" smtClean="0">
                <a:latin typeface="+mn-lt"/>
              </a:rPr>
              <a:pPr eaLnBrk="1" hangingPunct="1">
                <a:spcBef>
                  <a:spcPct val="0"/>
                </a:spcBef>
                <a:buFontTx/>
                <a:buNone/>
                <a:defRPr/>
              </a:pPr>
              <a:t>51</a:t>
            </a:fld>
            <a:endParaRPr lang="en-US" altLang="zh-CN" sz="1200" dirty="0" smtClean="0">
              <a:latin typeface="+mn-lt"/>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Box 1"/>
          <p:cNvSpPr txBox="1">
            <a:spLocks noChangeArrowheads="1"/>
          </p:cNvSpPr>
          <p:nvPr/>
        </p:nvSpPr>
        <p:spPr bwMode="auto">
          <a:xfrm>
            <a:off x="0" y="1746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n-lt"/>
                <a:cs typeface="+mn-cs"/>
              </a:rPr>
              <a:t>Impact on Industry Segments </a:t>
            </a:r>
          </a:p>
        </p:txBody>
      </p:sp>
      <p:sp>
        <p:nvSpPr>
          <p:cNvPr id="54278" name="TextBox 1"/>
          <p:cNvSpPr txBox="1">
            <a:spLocks noChangeArrowheads="1"/>
          </p:cNvSpPr>
          <p:nvPr/>
        </p:nvSpPr>
        <p:spPr bwMode="auto">
          <a:xfrm>
            <a:off x="2373313" y="1480624"/>
            <a:ext cx="42672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dirty="0" smtClean="0">
                <a:latin typeface="+mn-lt"/>
                <a:cs typeface="+mn-cs"/>
              </a:rPr>
              <a:t>It doesn’t </a:t>
            </a:r>
            <a:r>
              <a:rPr lang="en-US" altLang="en-US" sz="2400" dirty="0">
                <a:latin typeface="+mn-lt"/>
                <a:cs typeface="+mn-cs"/>
              </a:rPr>
              <a:t>get simpler</a:t>
            </a:r>
          </a:p>
          <a:p>
            <a:pPr algn="ctr" eaLnBrk="1" fontAlgn="auto" hangingPunct="1">
              <a:spcBef>
                <a:spcPct val="0"/>
              </a:spcBef>
              <a:spcAft>
                <a:spcPts val="0"/>
              </a:spcAft>
              <a:buFontTx/>
              <a:buNone/>
              <a:defRPr/>
            </a:pPr>
            <a:endParaRPr lang="en-US" altLang="en-US" sz="2400" dirty="0">
              <a:latin typeface="+mn-lt"/>
              <a:cs typeface="+mn-cs"/>
            </a:endParaRPr>
          </a:p>
          <a:p>
            <a:pPr algn="ctr" eaLnBrk="1" fontAlgn="auto" hangingPunct="1">
              <a:spcBef>
                <a:spcPct val="0"/>
              </a:spcBef>
              <a:spcAft>
                <a:spcPts val="0"/>
              </a:spcAft>
              <a:buFontTx/>
              <a:buNone/>
              <a:defRPr/>
            </a:pPr>
            <a:r>
              <a:rPr lang="en-US" altLang="en-US" sz="2400" dirty="0">
                <a:latin typeface="+mn-lt"/>
                <a:cs typeface="+mn-cs"/>
              </a:rPr>
              <a:t>You can’t choose one and ignore the rest</a:t>
            </a:r>
          </a:p>
          <a:p>
            <a:pPr algn="ctr" eaLnBrk="1" fontAlgn="auto" hangingPunct="1">
              <a:spcBef>
                <a:spcPct val="0"/>
              </a:spcBef>
              <a:spcAft>
                <a:spcPts val="0"/>
              </a:spcAft>
              <a:buFontTx/>
              <a:buNone/>
              <a:defRPr/>
            </a:pPr>
            <a:endParaRPr lang="en-US" altLang="en-US" sz="2400" dirty="0">
              <a:latin typeface="+mn-lt"/>
              <a:cs typeface="+mn-cs"/>
            </a:endParaRPr>
          </a:p>
          <a:p>
            <a:pPr algn="ctr" eaLnBrk="1" fontAlgn="auto" hangingPunct="1">
              <a:spcBef>
                <a:spcPct val="0"/>
              </a:spcBef>
              <a:spcAft>
                <a:spcPts val="0"/>
              </a:spcAft>
              <a:buFontTx/>
              <a:buNone/>
              <a:defRPr/>
            </a:pPr>
            <a:r>
              <a:rPr lang="en-US" altLang="en-US" sz="2400" dirty="0">
                <a:latin typeface="+mn-lt"/>
                <a:cs typeface="+mn-cs"/>
              </a:rPr>
              <a:t>You must be prepared to deal with all of </a:t>
            </a:r>
            <a:r>
              <a:rPr lang="en-US" altLang="en-US" sz="2400" dirty="0" smtClean="0">
                <a:latin typeface="+mn-lt"/>
                <a:cs typeface="+mn-cs"/>
              </a:rPr>
              <a:t>them</a:t>
            </a:r>
            <a:endParaRPr lang="en-US" altLang="en-US" sz="2400" dirty="0">
              <a:latin typeface="+mn-lt"/>
              <a:cs typeface="+mn-cs"/>
            </a:endParaRPr>
          </a:p>
          <a:p>
            <a:pPr algn="ctr" eaLnBrk="1" fontAlgn="auto" hangingPunct="1">
              <a:spcBef>
                <a:spcPct val="0"/>
              </a:spcBef>
              <a:spcAft>
                <a:spcPts val="0"/>
              </a:spcAft>
              <a:buFontTx/>
              <a:buNone/>
              <a:defRPr/>
            </a:pPr>
            <a:endParaRPr lang="en-US" altLang="en-US" sz="2400" dirty="0">
              <a:latin typeface="+mn-lt"/>
              <a:cs typeface="+mn-cs"/>
            </a:endParaRPr>
          </a:p>
          <a:p>
            <a:pPr algn="ctr" eaLnBrk="1" fontAlgn="auto" hangingPunct="1">
              <a:spcBef>
                <a:spcPct val="0"/>
              </a:spcBef>
              <a:spcAft>
                <a:spcPts val="0"/>
              </a:spcAft>
              <a:buFontTx/>
              <a:buNone/>
              <a:defRPr/>
            </a:pPr>
            <a:r>
              <a:rPr lang="en-US" altLang="en-US" sz="2400" dirty="0">
                <a:latin typeface="+mn-lt"/>
                <a:cs typeface="+mn-cs"/>
              </a:rPr>
              <a:t>Produce, collect and compile more information</a:t>
            </a:r>
          </a:p>
        </p:txBody>
      </p:sp>
      <p:pic>
        <p:nvPicPr>
          <p:cNvPr id="1054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3" y="4030663"/>
            <a:ext cx="8461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2"/>
          <p:cNvSpPr txBox="1">
            <a:spLocks noChangeArrowheads="1"/>
          </p:cNvSpPr>
          <p:nvPr/>
        </p:nvSpPr>
        <p:spPr bwMode="auto">
          <a:xfrm>
            <a:off x="788988" y="5129213"/>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10547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575" y="5589588"/>
            <a:ext cx="884238"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547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713" y="1087438"/>
            <a:ext cx="715962" cy="925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TextBox 1"/>
          <p:cNvSpPr txBox="1">
            <a:spLocks noChangeArrowheads="1"/>
          </p:cNvSpPr>
          <p:nvPr/>
        </p:nvSpPr>
        <p:spPr bwMode="auto">
          <a:xfrm>
            <a:off x="433388" y="625475"/>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105481" name="TextBox 1"/>
          <p:cNvSpPr txBox="1">
            <a:spLocks noChangeArrowheads="1"/>
          </p:cNvSpPr>
          <p:nvPr/>
        </p:nvSpPr>
        <p:spPr bwMode="auto">
          <a:xfrm>
            <a:off x="411163" y="2112963"/>
            <a:ext cx="185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mn-lt"/>
              </a:rPr>
              <a:t>LEED V4</a:t>
            </a:r>
          </a:p>
        </p:txBody>
      </p:sp>
      <p:pic>
        <p:nvPicPr>
          <p:cNvPr id="105482"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513013"/>
            <a:ext cx="1192212" cy="89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11"/>
          <p:cNvSpPr txBox="1">
            <a:spLocks noChangeArrowheads="1"/>
          </p:cNvSpPr>
          <p:nvPr/>
        </p:nvSpPr>
        <p:spPr bwMode="auto">
          <a:xfrm>
            <a:off x="346075" y="3568700"/>
            <a:ext cx="2027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sp>
        <p:nvSpPr>
          <p:cNvPr id="13" name="Slide Number Placeholder 5"/>
          <p:cNvSpPr>
            <a:spLocks noGrp="1"/>
          </p:cNvSpPr>
          <p:nvPr>
            <p:ph type="sldNum" sz="quarter" idx="12"/>
          </p:nvPr>
        </p:nvSpPr>
        <p:spPr bwMode="auto">
          <a:xfrm>
            <a:off x="6858000" y="6367463"/>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8EE9935B-41BF-42BA-B02D-E7DBB9746B2D}" type="slidenum">
              <a:rPr lang="en-US" altLang="zh-CN" sz="1200" smtClean="0">
                <a:latin typeface="+mn-lt"/>
              </a:rPr>
              <a:pPr eaLnBrk="1" hangingPunct="1">
                <a:spcBef>
                  <a:spcPct val="0"/>
                </a:spcBef>
                <a:buFontTx/>
                <a:buNone/>
                <a:defRPr/>
              </a:pPr>
              <a:t>52</a:t>
            </a:fld>
            <a:endParaRPr lang="en-US" altLang="zh-CN" sz="1200" dirty="0" smtClean="0">
              <a:latin typeface="+mn-lt"/>
            </a:endParaRPr>
          </a:p>
        </p:txBody>
      </p:sp>
      <p:sp>
        <p:nvSpPr>
          <p:cNvPr id="14" name="TextBox 1"/>
          <p:cNvSpPr txBox="1">
            <a:spLocks noChangeArrowheads="1"/>
          </p:cNvSpPr>
          <p:nvPr/>
        </p:nvSpPr>
        <p:spPr bwMode="auto">
          <a:xfrm>
            <a:off x="6791325" y="671513"/>
            <a:ext cx="2159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smtClean="0">
                <a:latin typeface="+mn-lt"/>
                <a:cs typeface="+mn-cs"/>
              </a:rPr>
              <a:t>Structural Steel Producers</a:t>
            </a:r>
            <a:endParaRPr lang="en-US" altLang="en-US" sz="2400" b="1" dirty="0">
              <a:latin typeface="+mn-lt"/>
              <a:cs typeface="+mn-cs"/>
            </a:endParaRPr>
          </a:p>
        </p:txBody>
      </p:sp>
      <p:sp>
        <p:nvSpPr>
          <p:cNvPr id="15" name="TextBox 1"/>
          <p:cNvSpPr txBox="1">
            <a:spLocks noChangeArrowheads="1"/>
          </p:cNvSpPr>
          <p:nvPr/>
        </p:nvSpPr>
        <p:spPr bwMode="auto">
          <a:xfrm>
            <a:off x="6858000" y="3568700"/>
            <a:ext cx="215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smtClean="0">
                <a:latin typeface="+mn-lt"/>
                <a:cs typeface="+mn-cs"/>
              </a:rPr>
              <a:t>Fabricators</a:t>
            </a:r>
            <a:endParaRPr lang="en-US" altLang="en-US" sz="2400" b="1" dirty="0">
              <a:latin typeface="+mn-lt"/>
              <a:cs typeface="+mn-cs"/>
            </a:endParaRPr>
          </a:p>
        </p:txBody>
      </p:sp>
      <p:sp>
        <p:nvSpPr>
          <p:cNvPr id="16" name="TextBox 1"/>
          <p:cNvSpPr txBox="1">
            <a:spLocks noChangeArrowheads="1"/>
          </p:cNvSpPr>
          <p:nvPr/>
        </p:nvSpPr>
        <p:spPr bwMode="auto">
          <a:xfrm>
            <a:off x="6858000" y="2082800"/>
            <a:ext cx="215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smtClean="0">
                <a:latin typeface="+mn-lt"/>
                <a:cs typeface="+mn-cs"/>
              </a:rPr>
              <a:t>Service Centers</a:t>
            </a:r>
            <a:endParaRPr lang="en-US" altLang="en-US" sz="2400" b="1" dirty="0">
              <a:latin typeface="+mn-lt"/>
              <a:cs typeface="+mn-cs"/>
            </a:endParaRPr>
          </a:p>
        </p:txBody>
      </p:sp>
      <p:sp>
        <p:nvSpPr>
          <p:cNvPr id="17" name="TextBox 1"/>
          <p:cNvSpPr txBox="1">
            <a:spLocks noChangeArrowheads="1"/>
          </p:cNvSpPr>
          <p:nvPr/>
        </p:nvSpPr>
        <p:spPr bwMode="auto">
          <a:xfrm>
            <a:off x="6877050" y="4926013"/>
            <a:ext cx="2159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smtClean="0">
                <a:latin typeface="+mn-lt"/>
                <a:cs typeface="+mn-cs"/>
              </a:rPr>
              <a:t>Structural Engineers</a:t>
            </a:r>
            <a:endParaRPr lang="en-US" altLang="en-US" sz="2400" b="1" dirty="0">
              <a:latin typeface="+mn-lt"/>
              <a:cs typeface="+mn-cs"/>
            </a:endParaRPr>
          </a:p>
        </p:txBody>
      </p:sp>
      <p:pic>
        <p:nvPicPr>
          <p:cNvPr id="10548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8400" y="1490663"/>
            <a:ext cx="83820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90" name="Picture 17" descr="PIC00026"/>
          <p:cNvPicPr>
            <a:picLocks noChangeAspect="1" noChangeArrowheads="1"/>
          </p:cNvPicPr>
          <p:nvPr/>
        </p:nvPicPr>
        <p:blipFill>
          <a:blip r:embed="rId8">
            <a:lum bright="18000" contrast="12000"/>
            <a:extLst>
              <a:ext uri="{28A0092B-C50C-407E-A947-70E740481C1C}">
                <a14:useLocalDpi xmlns:a14="http://schemas.microsoft.com/office/drawing/2010/main" val="0"/>
              </a:ext>
            </a:extLst>
          </a:blip>
          <a:srcRect/>
          <a:stretch>
            <a:fillRect/>
          </a:stretch>
        </p:blipFill>
        <p:spPr bwMode="auto">
          <a:xfrm>
            <a:off x="7516813" y="4164013"/>
            <a:ext cx="949325" cy="7127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5491" name="Picture 1"/>
          <p:cNvPicPr>
            <a:picLocks noChangeAspect="1"/>
          </p:cNvPicPr>
          <p:nvPr/>
        </p:nvPicPr>
        <p:blipFill>
          <a:blip r:embed="rId9">
            <a:extLst>
              <a:ext uri="{28A0092B-C50C-407E-A947-70E740481C1C}">
                <a14:useLocalDpi xmlns:a14="http://schemas.microsoft.com/office/drawing/2010/main" val="0"/>
              </a:ext>
            </a:extLst>
          </a:blip>
          <a:srcRect r="50000"/>
          <a:stretch>
            <a:fillRect/>
          </a:stretch>
        </p:blipFill>
        <p:spPr bwMode="auto">
          <a:xfrm>
            <a:off x="7462838" y="2586038"/>
            <a:ext cx="9874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92" name="Picture 17" descr="http://rlv.zcache.com/structural_engineer_beam_trucker_hats-ra277e6d5366a4bbcaf37f337e0a2bfc7_v9wfy_8byvr_512.jp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7138" y="5611813"/>
            <a:ext cx="8890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Box 1"/>
          <p:cNvSpPr txBox="1">
            <a:spLocks noChangeArrowheads="1"/>
          </p:cNvSpPr>
          <p:nvPr/>
        </p:nvSpPr>
        <p:spPr bwMode="auto">
          <a:xfrm>
            <a:off x="0" y="152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Mills &amp; Producers </a:t>
            </a:r>
          </a:p>
        </p:txBody>
      </p:sp>
      <p:sp>
        <p:nvSpPr>
          <p:cNvPr id="56325" name="TextBox 1"/>
          <p:cNvSpPr txBox="1">
            <a:spLocks noChangeArrowheads="1"/>
          </p:cNvSpPr>
          <p:nvPr/>
        </p:nvSpPr>
        <p:spPr bwMode="auto">
          <a:xfrm>
            <a:off x="4544291" y="1117074"/>
            <a:ext cx="441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dirty="0">
                <a:latin typeface="+mn-lt"/>
                <a:cs typeface="+mn-cs"/>
              </a:rPr>
              <a:t>For every product line:</a:t>
            </a:r>
          </a:p>
          <a:p>
            <a:pPr eaLnBrk="1" fontAlgn="auto" hangingPunct="1">
              <a:spcBef>
                <a:spcPct val="0"/>
              </a:spcBef>
              <a:spcAft>
                <a:spcPts val="0"/>
              </a:spcAft>
              <a:buFontTx/>
              <a:buNone/>
              <a:defRPr/>
            </a:pPr>
            <a:r>
              <a:rPr lang="en-US" altLang="en-US" sz="2400" dirty="0">
                <a:latin typeface="+mn-lt"/>
                <a:cs typeface="+mn-cs"/>
              </a:rPr>
              <a:t>	</a:t>
            </a:r>
            <a:r>
              <a:rPr lang="en-US" altLang="en-US" sz="2400" dirty="0" smtClean="0">
                <a:latin typeface="+mn-lt"/>
                <a:cs typeface="+mn-cs"/>
              </a:rPr>
              <a:t>Publish </a:t>
            </a:r>
            <a:r>
              <a:rPr lang="en-US" altLang="en-US" sz="2400" dirty="0">
                <a:latin typeface="+mn-lt"/>
                <a:cs typeface="+mn-cs"/>
              </a:rPr>
              <a:t>industry wide EPD</a:t>
            </a:r>
          </a:p>
          <a:p>
            <a:pPr eaLnBrk="1" fontAlgn="auto" hangingPunct="1">
              <a:spcBef>
                <a:spcPct val="0"/>
              </a:spcBef>
              <a:spcAft>
                <a:spcPts val="0"/>
              </a:spcAft>
              <a:buFontTx/>
              <a:buNone/>
              <a:defRPr/>
            </a:pPr>
            <a:r>
              <a:rPr lang="en-US" altLang="en-US" sz="2400" dirty="0">
                <a:latin typeface="+mn-lt"/>
                <a:cs typeface="+mn-cs"/>
              </a:rPr>
              <a:t>	</a:t>
            </a:r>
            <a:r>
              <a:rPr lang="en-US" altLang="en-US" sz="2400" dirty="0" smtClean="0">
                <a:latin typeface="+mn-lt"/>
                <a:cs typeface="+mn-cs"/>
              </a:rPr>
              <a:t>Publish </a:t>
            </a:r>
            <a:r>
              <a:rPr lang="en-US" altLang="en-US" sz="2400" dirty="0">
                <a:latin typeface="+mn-lt"/>
                <a:cs typeface="+mn-cs"/>
              </a:rPr>
              <a:t>product EPD </a:t>
            </a:r>
            <a:r>
              <a:rPr lang="en-US" altLang="en-US" sz="2400" dirty="0" smtClean="0">
                <a:latin typeface="+mn-lt"/>
                <a:cs typeface="+mn-cs"/>
              </a:rPr>
              <a:t>	(</a:t>
            </a:r>
            <a:r>
              <a:rPr lang="en-US" altLang="en-US" sz="2400" dirty="0">
                <a:latin typeface="+mn-lt"/>
                <a:cs typeface="+mn-cs"/>
              </a:rPr>
              <a:t>optional) </a:t>
            </a:r>
            <a:endParaRPr lang="en-US" altLang="en-US" sz="2400" dirty="0" smtClean="0">
              <a:latin typeface="+mn-lt"/>
              <a:cs typeface="+mn-cs"/>
            </a:endParaRPr>
          </a:p>
          <a:p>
            <a:pPr eaLnBrk="1" fontAlgn="auto" hangingPunct="1">
              <a:spcBef>
                <a:spcPct val="0"/>
              </a:spcBef>
              <a:spcAft>
                <a:spcPts val="0"/>
              </a:spcAft>
              <a:buFontTx/>
              <a:buNone/>
              <a:defRPr/>
            </a:pPr>
            <a:r>
              <a:rPr lang="en-US" altLang="en-US" sz="2400" dirty="0" smtClean="0">
                <a:latin typeface="+mn-lt"/>
                <a:cs typeface="+mn-cs"/>
              </a:rPr>
              <a:t>	Publish </a:t>
            </a:r>
            <a:r>
              <a:rPr lang="en-US" altLang="en-US" sz="2400" dirty="0">
                <a:latin typeface="+mn-lt"/>
                <a:cs typeface="+mn-cs"/>
              </a:rPr>
              <a:t>chemical 	disclosure statement</a:t>
            </a:r>
          </a:p>
          <a:p>
            <a:pPr eaLnBrk="1" fontAlgn="auto" hangingPunct="1">
              <a:spcBef>
                <a:spcPct val="0"/>
              </a:spcBef>
              <a:spcAft>
                <a:spcPts val="0"/>
              </a:spcAft>
              <a:buFontTx/>
              <a:buNone/>
              <a:defRPr/>
            </a:pPr>
            <a:r>
              <a:rPr lang="en-US" altLang="en-US" sz="2400" dirty="0" smtClean="0">
                <a:latin typeface="+mn-lt"/>
                <a:cs typeface="+mn-cs"/>
              </a:rPr>
              <a:t>Track </a:t>
            </a:r>
            <a:r>
              <a:rPr lang="en-US" altLang="en-US" sz="2400" dirty="0">
                <a:latin typeface="+mn-lt"/>
                <a:cs typeface="+mn-cs"/>
              </a:rPr>
              <a:t>sources of all major materials:</a:t>
            </a:r>
          </a:p>
          <a:p>
            <a:pPr eaLnBrk="1" fontAlgn="auto" hangingPunct="1">
              <a:spcBef>
                <a:spcPct val="0"/>
              </a:spcBef>
              <a:spcAft>
                <a:spcPts val="0"/>
              </a:spcAft>
              <a:buFontTx/>
              <a:buNone/>
              <a:defRPr/>
            </a:pPr>
            <a:r>
              <a:rPr lang="en-US" altLang="en-US" sz="2400" dirty="0">
                <a:latin typeface="+mn-lt"/>
                <a:cs typeface="+mn-cs"/>
              </a:rPr>
              <a:t>	Scrap</a:t>
            </a:r>
          </a:p>
          <a:p>
            <a:pPr eaLnBrk="1" fontAlgn="auto" hangingPunct="1">
              <a:spcBef>
                <a:spcPct val="0"/>
              </a:spcBef>
              <a:spcAft>
                <a:spcPts val="0"/>
              </a:spcAft>
              <a:buFontTx/>
              <a:buNone/>
              <a:defRPr/>
            </a:pPr>
            <a:r>
              <a:rPr lang="en-US" altLang="en-US" sz="2400" dirty="0">
                <a:latin typeface="+mn-lt"/>
                <a:cs typeface="+mn-cs"/>
              </a:rPr>
              <a:t>	Semi-finished </a:t>
            </a:r>
            <a:r>
              <a:rPr lang="en-US" altLang="en-US" sz="2400" dirty="0" smtClean="0">
                <a:latin typeface="+mn-lt"/>
                <a:cs typeface="+mn-cs"/>
              </a:rPr>
              <a:t>product </a:t>
            </a:r>
            <a:endParaRPr lang="en-US" altLang="en-US" sz="2400" dirty="0">
              <a:latin typeface="+mn-lt"/>
              <a:cs typeface="+mn-cs"/>
            </a:endParaRPr>
          </a:p>
        </p:txBody>
      </p:sp>
      <p:sp>
        <p:nvSpPr>
          <p:cNvPr id="1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52A2747C-B738-4896-8C7D-1F867FDA20BE}" type="slidenum">
              <a:rPr lang="en-US" altLang="zh-CN" sz="1200" smtClean="0">
                <a:latin typeface="+mn-lt"/>
              </a:rPr>
              <a:pPr eaLnBrk="1" hangingPunct="1">
                <a:spcBef>
                  <a:spcPct val="0"/>
                </a:spcBef>
                <a:buFontTx/>
                <a:buNone/>
                <a:defRPr/>
              </a:pPr>
              <a:t>53</a:t>
            </a:fld>
            <a:endParaRPr lang="en-US" altLang="zh-CN" sz="1200" dirty="0" smtClean="0">
              <a:latin typeface="+mn-lt"/>
            </a:endParaRPr>
          </a:p>
        </p:txBody>
      </p:sp>
      <p:pic>
        <p:nvPicPr>
          <p:cNvPr id="10650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59" r="7919"/>
          <a:stretch/>
        </p:blipFill>
        <p:spPr bwMode="auto">
          <a:xfrm>
            <a:off x="349135" y="1371600"/>
            <a:ext cx="39557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9135" y="4913014"/>
            <a:ext cx="8614756" cy="1569660"/>
          </a:xfrm>
          <a:prstGeom prst="rect">
            <a:avLst/>
          </a:prstGeom>
        </p:spPr>
        <p:txBody>
          <a:bodyPr wrap="square">
            <a:spAutoFit/>
          </a:bodyPr>
          <a:lstStyle/>
          <a:p>
            <a:pPr fontAlgn="auto">
              <a:spcAft>
                <a:spcPts val="0"/>
              </a:spcAft>
              <a:defRPr/>
            </a:pPr>
            <a:r>
              <a:rPr lang="en-US" altLang="en-US" sz="2400" dirty="0"/>
              <a:t>Maintain records of pre and post consumer content</a:t>
            </a:r>
          </a:p>
          <a:p>
            <a:pPr fontAlgn="auto">
              <a:spcAft>
                <a:spcPts val="0"/>
              </a:spcAft>
              <a:defRPr/>
            </a:pPr>
            <a:r>
              <a:rPr lang="en-US" altLang="en-US" sz="2400" dirty="0"/>
              <a:t>Distribute recovery rate of material</a:t>
            </a:r>
          </a:p>
          <a:p>
            <a:pPr fontAlgn="auto">
              <a:spcAft>
                <a:spcPts val="0"/>
              </a:spcAft>
              <a:defRPr/>
            </a:pPr>
            <a:r>
              <a:rPr lang="en-US" altLang="en-US" sz="2400" dirty="0"/>
              <a:t>Track shipping mode by typical radius</a:t>
            </a:r>
          </a:p>
          <a:p>
            <a:pPr fontAlgn="auto">
              <a:spcAft>
                <a:spcPts val="0"/>
              </a:spcAft>
              <a:defRPr/>
            </a:pPr>
            <a:r>
              <a:rPr lang="en-US" altLang="en-US" sz="2400" dirty="0"/>
              <a:t>Document EAF or BOF source material</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Box 1"/>
          <p:cNvSpPr txBox="1">
            <a:spLocks noChangeArrowheads="1"/>
          </p:cNvSpPr>
          <p:nvPr/>
        </p:nvSpPr>
        <p:spPr bwMode="auto">
          <a:xfrm>
            <a:off x="-152400" y="126878"/>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Service Centers </a:t>
            </a:r>
          </a:p>
        </p:txBody>
      </p:sp>
      <p:sp>
        <p:nvSpPr>
          <p:cNvPr id="57349" name="TextBox 1"/>
          <p:cNvSpPr txBox="1">
            <a:spLocks noChangeArrowheads="1"/>
          </p:cNvSpPr>
          <p:nvPr/>
        </p:nvSpPr>
        <p:spPr bwMode="auto">
          <a:xfrm>
            <a:off x="381001" y="1346350"/>
            <a:ext cx="480059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dirty="0">
                <a:latin typeface="+mn-lt"/>
                <a:cs typeface="+mn-cs"/>
              </a:rPr>
              <a:t>For all stocked material:</a:t>
            </a:r>
          </a:p>
          <a:p>
            <a:pPr lvl="1" eaLnBrk="1" fontAlgn="auto" hangingPunct="1">
              <a:spcBef>
                <a:spcPct val="0"/>
              </a:spcBef>
              <a:spcAft>
                <a:spcPts val="0"/>
              </a:spcAft>
              <a:buFontTx/>
              <a:buNone/>
              <a:defRPr/>
            </a:pPr>
            <a:r>
              <a:rPr lang="en-US" altLang="en-US" sz="2400" dirty="0">
                <a:latin typeface="+mn-lt"/>
                <a:cs typeface="+mn-cs"/>
              </a:rPr>
              <a:t>Mill source (location)</a:t>
            </a:r>
          </a:p>
          <a:p>
            <a:pPr lvl="1" eaLnBrk="1" fontAlgn="auto" hangingPunct="1">
              <a:spcBef>
                <a:spcPct val="0"/>
              </a:spcBef>
              <a:spcAft>
                <a:spcPts val="0"/>
              </a:spcAft>
              <a:buFontTx/>
              <a:buNone/>
              <a:defRPr/>
            </a:pPr>
            <a:r>
              <a:rPr lang="en-US" altLang="en-US" sz="2400" dirty="0">
                <a:latin typeface="+mn-lt"/>
                <a:cs typeface="+mn-cs"/>
              </a:rPr>
              <a:t>Transportation history</a:t>
            </a:r>
          </a:p>
          <a:p>
            <a:pPr eaLnBrk="1" fontAlgn="auto" hangingPunct="1">
              <a:spcBef>
                <a:spcPct val="0"/>
              </a:spcBef>
              <a:spcAft>
                <a:spcPts val="0"/>
              </a:spcAft>
              <a:buFontTx/>
              <a:buNone/>
              <a:defRPr/>
            </a:pPr>
            <a:r>
              <a:rPr lang="en-US" altLang="en-US" sz="2400" dirty="0">
                <a:latin typeface="+mn-lt"/>
                <a:cs typeface="+mn-cs"/>
              </a:rPr>
              <a:t>Have in your possession:</a:t>
            </a:r>
          </a:p>
          <a:p>
            <a:pPr lvl="1" eaLnBrk="1" fontAlgn="auto" hangingPunct="1">
              <a:spcBef>
                <a:spcPct val="0"/>
              </a:spcBef>
              <a:spcAft>
                <a:spcPts val="0"/>
              </a:spcAft>
              <a:buFontTx/>
              <a:buNone/>
              <a:defRPr/>
            </a:pPr>
            <a:r>
              <a:rPr lang="en-US" altLang="en-US" sz="2400" dirty="0">
                <a:latin typeface="+mn-lt"/>
                <a:cs typeface="+mn-cs"/>
              </a:rPr>
              <a:t>Industry EPD for product type</a:t>
            </a:r>
          </a:p>
          <a:p>
            <a:pPr lvl="1" eaLnBrk="1" fontAlgn="auto" hangingPunct="1">
              <a:spcBef>
                <a:spcPct val="0"/>
              </a:spcBef>
              <a:spcAft>
                <a:spcPts val="0"/>
              </a:spcAft>
              <a:buFontTx/>
              <a:buNone/>
              <a:defRPr/>
            </a:pPr>
            <a:r>
              <a:rPr lang="en-US" altLang="en-US" sz="2400" dirty="0">
                <a:latin typeface="+mn-lt"/>
                <a:cs typeface="+mn-cs"/>
              </a:rPr>
              <a:t>Producer EPD if available</a:t>
            </a:r>
          </a:p>
          <a:p>
            <a:pPr lvl="1" eaLnBrk="1" fontAlgn="auto" hangingPunct="1">
              <a:spcBef>
                <a:spcPct val="0"/>
              </a:spcBef>
              <a:spcAft>
                <a:spcPts val="0"/>
              </a:spcAft>
              <a:buFontTx/>
              <a:buNone/>
              <a:defRPr/>
            </a:pPr>
            <a:r>
              <a:rPr lang="en-US" altLang="en-US" sz="2400" dirty="0">
                <a:latin typeface="+mn-lt"/>
                <a:cs typeface="+mn-cs"/>
              </a:rPr>
              <a:t>Product Chemical Disclosure Statement</a:t>
            </a:r>
          </a:p>
          <a:p>
            <a:pPr lvl="1" eaLnBrk="1" fontAlgn="auto" hangingPunct="1">
              <a:spcBef>
                <a:spcPct val="0"/>
              </a:spcBef>
              <a:spcAft>
                <a:spcPts val="0"/>
              </a:spcAft>
              <a:buFontTx/>
              <a:buNone/>
              <a:defRPr/>
            </a:pPr>
            <a:r>
              <a:rPr lang="en-US" altLang="en-US" sz="2400" dirty="0">
                <a:latin typeface="+mn-lt"/>
                <a:cs typeface="+mn-cs"/>
              </a:rPr>
              <a:t>Industry recycled content/recovery rate values</a:t>
            </a:r>
          </a:p>
        </p:txBody>
      </p:sp>
      <p:sp>
        <p:nvSpPr>
          <p:cNvPr id="1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61C2E575-1DB1-4ADD-ADA6-FF551598FF00}" type="slidenum">
              <a:rPr lang="en-US" altLang="zh-CN" sz="1200" smtClean="0">
                <a:latin typeface="+mn-lt"/>
              </a:rPr>
              <a:pPr eaLnBrk="1" hangingPunct="1">
                <a:spcBef>
                  <a:spcPct val="0"/>
                </a:spcBef>
                <a:buFontTx/>
                <a:buNone/>
                <a:defRPr/>
              </a:pPr>
              <a:t>54</a:t>
            </a:fld>
            <a:endParaRPr lang="en-US" altLang="zh-CN" sz="1200" dirty="0" smtClean="0">
              <a:latin typeface="+mn-lt"/>
            </a:endParaRPr>
          </a:p>
        </p:txBody>
      </p:sp>
      <p:pic>
        <p:nvPicPr>
          <p:cNvPr id="107533" name="Picture 13"/>
          <p:cNvPicPr>
            <a:picLocks noChangeAspect="1"/>
          </p:cNvPicPr>
          <p:nvPr/>
        </p:nvPicPr>
        <p:blipFill>
          <a:blip r:embed="rId3">
            <a:extLst>
              <a:ext uri="{28A0092B-C50C-407E-A947-70E740481C1C}">
                <a14:useLocalDpi xmlns:a14="http://schemas.microsoft.com/office/drawing/2010/main" val="0"/>
              </a:ext>
            </a:extLst>
          </a:blip>
          <a:srcRect r="50000"/>
          <a:stretch>
            <a:fillRect/>
          </a:stretch>
        </p:blipFill>
        <p:spPr bwMode="auto">
          <a:xfrm>
            <a:off x="4876800" y="1510388"/>
            <a:ext cx="3815257" cy="345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Box 1"/>
          <p:cNvSpPr txBox="1">
            <a:spLocks noChangeArrowheads="1"/>
          </p:cNvSpPr>
          <p:nvPr/>
        </p:nvSpPr>
        <p:spPr bwMode="auto">
          <a:xfrm>
            <a:off x="-152400" y="152399"/>
            <a:ext cx="9142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Fabricators </a:t>
            </a:r>
          </a:p>
        </p:txBody>
      </p:sp>
      <p:sp>
        <p:nvSpPr>
          <p:cNvPr id="58373" name="TextBox 1"/>
          <p:cNvSpPr txBox="1">
            <a:spLocks noChangeArrowheads="1"/>
          </p:cNvSpPr>
          <p:nvPr/>
        </p:nvSpPr>
        <p:spPr bwMode="auto">
          <a:xfrm>
            <a:off x="3200400" y="1161122"/>
            <a:ext cx="5562601"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dirty="0">
                <a:latin typeface="+mn-lt"/>
                <a:cs typeface="+mn-cs"/>
              </a:rPr>
              <a:t>For every material order, document:</a:t>
            </a:r>
          </a:p>
          <a:p>
            <a:pPr lvl="1" eaLnBrk="1" fontAlgn="auto" hangingPunct="1">
              <a:spcBef>
                <a:spcPct val="0"/>
              </a:spcBef>
              <a:spcAft>
                <a:spcPts val="0"/>
              </a:spcAft>
              <a:buFontTx/>
              <a:buNone/>
              <a:defRPr/>
            </a:pPr>
            <a:r>
              <a:rPr lang="en-US" altLang="en-US" sz="2000" dirty="0">
                <a:latin typeface="+mn-lt"/>
                <a:cs typeface="+mn-cs"/>
              </a:rPr>
              <a:t>Mill source (location)</a:t>
            </a:r>
          </a:p>
          <a:p>
            <a:pPr lvl="1" eaLnBrk="1" fontAlgn="auto" hangingPunct="1">
              <a:spcBef>
                <a:spcPct val="0"/>
              </a:spcBef>
              <a:spcAft>
                <a:spcPts val="0"/>
              </a:spcAft>
              <a:buFontTx/>
              <a:buNone/>
              <a:defRPr/>
            </a:pPr>
            <a:r>
              <a:rPr lang="en-US" altLang="en-US" sz="2000" dirty="0">
                <a:latin typeface="+mn-lt"/>
                <a:cs typeface="+mn-cs"/>
              </a:rPr>
              <a:t>Mill type (BOF or EAF)</a:t>
            </a:r>
          </a:p>
          <a:p>
            <a:pPr lvl="1" eaLnBrk="1" fontAlgn="auto" hangingPunct="1">
              <a:spcBef>
                <a:spcPct val="0"/>
              </a:spcBef>
              <a:spcAft>
                <a:spcPts val="0"/>
              </a:spcAft>
              <a:buFontTx/>
              <a:buNone/>
              <a:defRPr/>
            </a:pPr>
            <a:r>
              <a:rPr lang="en-US" altLang="en-US" sz="2000" dirty="0">
                <a:latin typeface="+mn-lt"/>
                <a:cs typeface="+mn-cs"/>
              </a:rPr>
              <a:t>Recycled content (pre &amp; post consumer)</a:t>
            </a:r>
          </a:p>
          <a:p>
            <a:pPr lvl="1" eaLnBrk="1" fontAlgn="auto" hangingPunct="1">
              <a:spcBef>
                <a:spcPct val="0"/>
              </a:spcBef>
              <a:spcAft>
                <a:spcPts val="0"/>
              </a:spcAft>
              <a:buFontTx/>
              <a:buNone/>
              <a:defRPr/>
            </a:pPr>
            <a:r>
              <a:rPr lang="en-US" altLang="en-US" sz="2000" dirty="0">
                <a:latin typeface="+mn-lt"/>
                <a:cs typeface="+mn-cs"/>
              </a:rPr>
              <a:t>% from project site radius</a:t>
            </a:r>
          </a:p>
          <a:p>
            <a:pPr lvl="1" eaLnBrk="1" fontAlgn="auto" hangingPunct="1">
              <a:spcBef>
                <a:spcPct val="0"/>
              </a:spcBef>
              <a:spcAft>
                <a:spcPts val="0"/>
              </a:spcAft>
              <a:buFontTx/>
              <a:buNone/>
              <a:defRPr/>
            </a:pPr>
            <a:r>
              <a:rPr lang="en-US" altLang="en-US" sz="2000" dirty="0" smtClean="0">
                <a:latin typeface="+mn-lt"/>
                <a:cs typeface="+mn-cs"/>
              </a:rPr>
              <a:t>Transportation </a:t>
            </a:r>
            <a:r>
              <a:rPr lang="en-US" altLang="en-US" sz="2000" dirty="0">
                <a:latin typeface="+mn-lt"/>
                <a:cs typeface="+mn-cs"/>
              </a:rPr>
              <a:t>history</a:t>
            </a:r>
          </a:p>
          <a:p>
            <a:pPr eaLnBrk="1" fontAlgn="auto" hangingPunct="1">
              <a:spcBef>
                <a:spcPct val="0"/>
              </a:spcBef>
              <a:spcAft>
                <a:spcPts val="0"/>
              </a:spcAft>
              <a:buFontTx/>
              <a:buNone/>
              <a:defRPr/>
            </a:pPr>
            <a:r>
              <a:rPr lang="en-US" altLang="en-US" sz="2000" dirty="0">
                <a:latin typeface="+mn-lt"/>
                <a:cs typeface="+mn-cs"/>
              </a:rPr>
              <a:t>Have in your possession:</a:t>
            </a:r>
          </a:p>
          <a:p>
            <a:pPr lvl="1" eaLnBrk="1" fontAlgn="auto" hangingPunct="1">
              <a:spcBef>
                <a:spcPct val="0"/>
              </a:spcBef>
              <a:spcAft>
                <a:spcPts val="0"/>
              </a:spcAft>
              <a:buFontTx/>
              <a:buNone/>
              <a:defRPr/>
            </a:pPr>
            <a:r>
              <a:rPr lang="en-US" altLang="en-US" sz="2000" dirty="0">
                <a:latin typeface="+mn-lt"/>
                <a:cs typeface="+mn-cs"/>
              </a:rPr>
              <a:t>Industry EPD for product type</a:t>
            </a:r>
          </a:p>
          <a:p>
            <a:pPr lvl="1" eaLnBrk="1" fontAlgn="auto" hangingPunct="1">
              <a:spcBef>
                <a:spcPct val="0"/>
              </a:spcBef>
              <a:spcAft>
                <a:spcPts val="0"/>
              </a:spcAft>
              <a:buFontTx/>
              <a:buNone/>
              <a:defRPr/>
            </a:pPr>
            <a:r>
              <a:rPr lang="en-US" altLang="en-US" sz="2000" dirty="0">
                <a:latin typeface="+mn-lt"/>
                <a:cs typeface="+mn-cs"/>
              </a:rPr>
              <a:t>Producer EPD if available</a:t>
            </a:r>
          </a:p>
          <a:p>
            <a:pPr lvl="1" eaLnBrk="1" fontAlgn="auto" hangingPunct="1">
              <a:spcBef>
                <a:spcPct val="0"/>
              </a:spcBef>
              <a:spcAft>
                <a:spcPts val="0"/>
              </a:spcAft>
              <a:buFontTx/>
              <a:buNone/>
              <a:defRPr/>
            </a:pPr>
            <a:r>
              <a:rPr lang="en-US" altLang="en-US" sz="2000" dirty="0">
                <a:latin typeface="+mn-lt"/>
                <a:cs typeface="+mn-cs"/>
              </a:rPr>
              <a:t>Product Chemical Disclosure Statement</a:t>
            </a:r>
          </a:p>
          <a:p>
            <a:pPr lvl="1" eaLnBrk="1" fontAlgn="auto" hangingPunct="1">
              <a:spcBef>
                <a:spcPct val="0"/>
              </a:spcBef>
              <a:spcAft>
                <a:spcPts val="0"/>
              </a:spcAft>
              <a:buFontTx/>
              <a:buNone/>
              <a:defRPr/>
            </a:pPr>
            <a:r>
              <a:rPr lang="en-US" altLang="en-US" sz="2000" dirty="0">
                <a:latin typeface="+mn-lt"/>
                <a:cs typeface="+mn-cs"/>
              </a:rPr>
              <a:t>Industry recycled content/recovery rate values</a:t>
            </a:r>
          </a:p>
          <a:p>
            <a:pPr eaLnBrk="1" fontAlgn="auto" hangingPunct="1">
              <a:spcBef>
                <a:spcPct val="0"/>
              </a:spcBef>
              <a:spcAft>
                <a:spcPts val="0"/>
              </a:spcAft>
              <a:buFontTx/>
              <a:buNone/>
              <a:defRPr/>
            </a:pPr>
            <a:r>
              <a:rPr lang="en-US" altLang="en-US" sz="2000" dirty="0" smtClean="0">
                <a:latin typeface="+mn-lt"/>
                <a:cs typeface="+mn-cs"/>
              </a:rPr>
              <a:t>For </a:t>
            </a:r>
            <a:r>
              <a:rPr lang="en-US" altLang="en-US" sz="2000" dirty="0">
                <a:latin typeface="+mn-lt"/>
                <a:cs typeface="+mn-cs"/>
              </a:rPr>
              <a:t>project:</a:t>
            </a:r>
          </a:p>
          <a:p>
            <a:pPr lvl="1" eaLnBrk="1" fontAlgn="auto" hangingPunct="1">
              <a:spcBef>
                <a:spcPct val="0"/>
              </a:spcBef>
              <a:spcAft>
                <a:spcPts val="0"/>
              </a:spcAft>
              <a:buFontTx/>
              <a:buNone/>
              <a:defRPr/>
            </a:pPr>
            <a:r>
              <a:rPr lang="en-US" altLang="en-US" sz="2000" dirty="0">
                <a:latin typeface="+mn-lt"/>
                <a:cs typeface="+mn-cs"/>
              </a:rPr>
              <a:t>Cost of material delivered to site</a:t>
            </a:r>
          </a:p>
          <a:p>
            <a:pPr lvl="1" eaLnBrk="1" fontAlgn="auto" hangingPunct="1">
              <a:spcBef>
                <a:spcPct val="0"/>
              </a:spcBef>
              <a:spcAft>
                <a:spcPts val="0"/>
              </a:spcAft>
              <a:buFontTx/>
              <a:buNone/>
              <a:defRPr/>
            </a:pPr>
            <a:r>
              <a:rPr lang="en-US" altLang="en-US" sz="2000" dirty="0">
                <a:latin typeface="+mn-lt"/>
                <a:cs typeface="+mn-cs"/>
              </a:rPr>
              <a:t>Mass of material delivered to site</a:t>
            </a:r>
          </a:p>
          <a:p>
            <a:pPr lvl="1" eaLnBrk="1" fontAlgn="auto" hangingPunct="1">
              <a:spcBef>
                <a:spcPct val="0"/>
              </a:spcBef>
              <a:spcAft>
                <a:spcPts val="0"/>
              </a:spcAft>
              <a:buFontTx/>
              <a:buNone/>
              <a:defRPr/>
            </a:pPr>
            <a:r>
              <a:rPr lang="en-US" altLang="en-US" sz="2000" dirty="0">
                <a:latin typeface="+mn-lt"/>
                <a:cs typeface="+mn-cs"/>
              </a:rPr>
              <a:t>Volume of material delivered to site</a:t>
            </a:r>
          </a:p>
          <a:p>
            <a:pPr eaLnBrk="1" fontAlgn="auto" hangingPunct="1">
              <a:spcBef>
                <a:spcPct val="0"/>
              </a:spcBef>
              <a:spcAft>
                <a:spcPts val="0"/>
              </a:spcAft>
              <a:buFontTx/>
              <a:buNone/>
              <a:defRPr/>
            </a:pPr>
            <a:r>
              <a:rPr lang="en-US" altLang="en-US" sz="2000" dirty="0">
                <a:latin typeface="+mn-lt"/>
                <a:cs typeface="+mn-cs"/>
              </a:rPr>
              <a:t> </a:t>
            </a:r>
            <a:r>
              <a:rPr lang="en-US" altLang="en-US" sz="2000" dirty="0" smtClean="0">
                <a:latin typeface="+mn-lt"/>
                <a:cs typeface="+mn-cs"/>
              </a:rPr>
              <a:t>       1-866-ASK-AISC </a:t>
            </a:r>
            <a:r>
              <a:rPr lang="en-US" altLang="en-US" sz="2000" dirty="0">
                <a:latin typeface="+mn-lt"/>
                <a:cs typeface="+mn-cs"/>
              </a:rPr>
              <a:t>posted on your desk</a:t>
            </a:r>
          </a:p>
        </p:txBody>
      </p:sp>
      <p:sp>
        <p:nvSpPr>
          <p:cNvPr id="1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7425A2F-65AD-48A8-A26D-6CE865438C8C}" type="slidenum">
              <a:rPr lang="en-US" altLang="zh-CN" sz="1200" smtClean="0">
                <a:latin typeface="+mn-lt"/>
              </a:rPr>
              <a:pPr eaLnBrk="1" hangingPunct="1">
                <a:spcBef>
                  <a:spcPct val="0"/>
                </a:spcBef>
                <a:buFontTx/>
                <a:buNone/>
                <a:defRPr/>
              </a:pPr>
              <a:t>55</a:t>
            </a:fld>
            <a:endParaRPr lang="en-US" altLang="zh-CN" sz="1200" dirty="0" smtClean="0">
              <a:latin typeface="+mn-lt"/>
            </a:endParaRPr>
          </a:p>
        </p:txBody>
      </p:sp>
      <p:pic>
        <p:nvPicPr>
          <p:cNvPr id="108557" name="Picture 17" descr="PIC00026"/>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auto">
          <a:xfrm>
            <a:off x="397625" y="1295400"/>
            <a:ext cx="2362200" cy="17700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8" descr="PIC00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3" y="4089141"/>
            <a:ext cx="2396412" cy="179730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0" y="228600"/>
            <a:ext cx="9144000" cy="1143000"/>
          </a:xfrm>
        </p:spPr>
        <p:txBody>
          <a:bodyPr/>
          <a:lstStyle/>
          <a:p>
            <a:pPr eaLnBrk="1" hangingPunct="1"/>
            <a:r>
              <a:rPr lang="en-US" altLang="en-US" sz="3600" b="1" dirty="0" smtClean="0"/>
              <a:t>Sustainable Business Practice Opportunities </a:t>
            </a:r>
          </a:p>
        </p:txBody>
      </p:sp>
      <p:sp>
        <p:nvSpPr>
          <p:cNvPr id="109571" name="Content Placeholder 2"/>
          <p:cNvSpPr>
            <a:spLocks noGrp="1"/>
          </p:cNvSpPr>
          <p:nvPr>
            <p:ph idx="1"/>
          </p:nvPr>
        </p:nvSpPr>
        <p:spPr>
          <a:xfrm>
            <a:off x="457200" y="1600200"/>
            <a:ext cx="6553200" cy="1752600"/>
          </a:xfrm>
        </p:spPr>
        <p:txBody>
          <a:bodyPr/>
          <a:lstStyle/>
          <a:p>
            <a:pPr eaLnBrk="1" hangingPunct="1"/>
            <a:r>
              <a:rPr lang="en-US" altLang="en-US" sz="2800" dirty="0" smtClean="0"/>
              <a:t>Fabricator Facilities</a:t>
            </a:r>
          </a:p>
          <a:p>
            <a:pPr eaLnBrk="1" hangingPunct="1"/>
            <a:r>
              <a:rPr lang="en-US" altLang="en-US" sz="2800" dirty="0" smtClean="0"/>
              <a:t>Fabrication and Erection Operations</a:t>
            </a:r>
          </a:p>
          <a:p>
            <a:pPr eaLnBrk="1" hangingPunct="1"/>
            <a:r>
              <a:rPr lang="en-US" altLang="en-US" sz="2800" dirty="0" smtClean="0"/>
              <a:t>Office Operations</a:t>
            </a:r>
          </a:p>
        </p:txBody>
      </p:sp>
      <p:sp>
        <p:nvSpPr>
          <p:cNvPr id="12186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F647E4-5178-41D1-B4DC-99230E3BEF70}" type="slidenum">
              <a:rPr lang="en-US" altLang="en-US" smtClean="0"/>
              <a:pPr fontAlgn="base">
                <a:spcBef>
                  <a:spcPct val="0"/>
                </a:spcBef>
                <a:spcAft>
                  <a:spcPct val="0"/>
                </a:spcAft>
                <a:defRPr/>
              </a:pPr>
              <a:t>56</a:t>
            </a:fld>
            <a:endParaRPr lang="en-US" altLang="en-US" dirty="0" smtClean="0"/>
          </a:p>
        </p:txBody>
      </p:sp>
      <p:sp>
        <p:nvSpPr>
          <p:cNvPr id="5" name="Rectangle 3"/>
          <p:cNvSpPr txBox="1">
            <a:spLocks noChangeArrowheads="1"/>
          </p:cNvSpPr>
          <p:nvPr/>
        </p:nvSpPr>
        <p:spPr>
          <a:xfrm>
            <a:off x="381000" y="3733800"/>
            <a:ext cx="5462588" cy="2895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u="sng" dirty="0">
                <a:cs typeface="Arial" pitchFamily="34" charset="0"/>
              </a:rPr>
              <a:t>Three Levels Of Activity</a:t>
            </a:r>
            <a:endParaRPr lang="en-US" u="sng" dirty="0" smtClean="0">
              <a:solidFill>
                <a:schemeClr val="tx1">
                  <a:lumMod val="85000"/>
                </a:schemeClr>
              </a:solidFill>
            </a:endParaRPr>
          </a:p>
          <a:p>
            <a:pPr fontAlgn="auto">
              <a:spcAft>
                <a:spcPts val="0"/>
              </a:spcAft>
              <a:defRPr/>
            </a:pPr>
            <a:r>
              <a:rPr lang="en-US" sz="2800" dirty="0" smtClean="0">
                <a:solidFill>
                  <a:schemeClr val="tx1">
                    <a:lumMod val="85000"/>
                  </a:schemeClr>
                </a:solidFill>
              </a:rPr>
              <a:t>Savings requiring little spending</a:t>
            </a:r>
          </a:p>
          <a:p>
            <a:pPr fontAlgn="auto">
              <a:spcAft>
                <a:spcPts val="0"/>
              </a:spcAft>
              <a:defRPr/>
            </a:pPr>
            <a:r>
              <a:rPr lang="en-US" sz="2800" dirty="0" smtClean="0">
                <a:solidFill>
                  <a:schemeClr val="tx1">
                    <a:lumMod val="85000"/>
                  </a:schemeClr>
                </a:solidFill>
              </a:rPr>
              <a:t>Savings needing investment</a:t>
            </a:r>
          </a:p>
          <a:p>
            <a:pPr fontAlgn="auto">
              <a:spcAft>
                <a:spcPts val="0"/>
              </a:spcAft>
              <a:defRPr/>
            </a:pPr>
            <a:r>
              <a:rPr lang="en-US" sz="2800" dirty="0" smtClean="0">
                <a:solidFill>
                  <a:schemeClr val="tx1">
                    <a:lumMod val="85000"/>
                  </a:schemeClr>
                </a:solidFill>
              </a:rPr>
              <a:t>Major projects</a:t>
            </a:r>
          </a:p>
        </p:txBody>
      </p:sp>
      <p:pic>
        <p:nvPicPr>
          <p:cNvPr id="109574" name="Picture 8" descr="P10102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588" y="297872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0" y="0"/>
            <a:ext cx="9144000" cy="1143000"/>
          </a:xfrm>
        </p:spPr>
        <p:txBody>
          <a:bodyPr/>
          <a:lstStyle/>
          <a:p>
            <a:pPr eaLnBrk="1" hangingPunct="1"/>
            <a:r>
              <a:rPr lang="en-US" altLang="en-US" sz="3600" b="1" dirty="0" smtClean="0"/>
              <a:t>Sustainable Business Practices</a:t>
            </a:r>
          </a:p>
        </p:txBody>
      </p:sp>
      <p:sp>
        <p:nvSpPr>
          <p:cNvPr id="110595" name="Content Placeholder 2"/>
          <p:cNvSpPr>
            <a:spLocks noGrp="1"/>
          </p:cNvSpPr>
          <p:nvPr>
            <p:ph idx="1"/>
          </p:nvPr>
        </p:nvSpPr>
        <p:spPr>
          <a:xfrm>
            <a:off x="457200" y="1143000"/>
            <a:ext cx="8229600" cy="1905000"/>
          </a:xfrm>
        </p:spPr>
        <p:txBody>
          <a:bodyPr/>
          <a:lstStyle/>
          <a:p>
            <a:pPr eaLnBrk="1" hangingPunct="1"/>
            <a:r>
              <a:rPr lang="en-US" altLang="en-US" sz="2800" dirty="0" smtClean="0"/>
              <a:t>Take a “Facility Management” approach to managing  fabricator, erector and design operations</a:t>
            </a:r>
          </a:p>
          <a:p>
            <a:pPr eaLnBrk="1" hangingPunct="1"/>
            <a:r>
              <a:rPr lang="en-US" altLang="en-US" sz="2800" dirty="0" smtClean="0"/>
              <a:t>Create a “Corporate Commitment” to sustainable company practices and operations</a:t>
            </a:r>
          </a:p>
        </p:txBody>
      </p:sp>
      <p:sp>
        <p:nvSpPr>
          <p:cNvPr id="1228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29425A-9CB6-4602-9DB4-DB168562997D}" type="slidenum">
              <a:rPr lang="en-US" altLang="en-US" smtClean="0"/>
              <a:pPr fontAlgn="base">
                <a:spcBef>
                  <a:spcPct val="0"/>
                </a:spcBef>
                <a:spcAft>
                  <a:spcPct val="0"/>
                </a:spcAft>
                <a:defRPr/>
              </a:pPr>
              <a:t>57</a:t>
            </a:fld>
            <a:endParaRPr lang="en-US" altLang="en-US" dirty="0" smtClean="0"/>
          </a:p>
        </p:txBody>
      </p:sp>
      <p:sp>
        <p:nvSpPr>
          <p:cNvPr id="6" name="Rectangle 3"/>
          <p:cNvSpPr txBox="1">
            <a:spLocks noChangeArrowheads="1"/>
          </p:cNvSpPr>
          <p:nvPr/>
        </p:nvSpPr>
        <p:spPr>
          <a:xfrm>
            <a:off x="457200" y="3200400"/>
            <a:ext cx="8305800" cy="3276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i="1" dirty="0">
                <a:cs typeface="Arial" pitchFamily="34" charset="0"/>
              </a:rPr>
              <a:t>Good Sustainability and Energy Management Practice </a:t>
            </a:r>
            <a:r>
              <a:rPr lang="en-US" i="1" dirty="0" smtClean="0">
                <a:cs typeface="Arial" pitchFamily="34" charset="0"/>
              </a:rPr>
              <a:t>involves</a:t>
            </a:r>
            <a:endParaRPr lang="en-US" i="1" dirty="0" smtClean="0">
              <a:solidFill>
                <a:schemeClr val="tx1">
                  <a:lumMod val="85000"/>
                </a:schemeClr>
              </a:solidFill>
            </a:endParaRPr>
          </a:p>
          <a:p>
            <a:pPr fontAlgn="auto">
              <a:spcAft>
                <a:spcPts val="0"/>
              </a:spcAft>
              <a:defRPr/>
            </a:pPr>
            <a:r>
              <a:rPr lang="en-US" sz="2800" dirty="0" smtClean="0">
                <a:solidFill>
                  <a:schemeClr val="tx1">
                    <a:lumMod val="85000"/>
                  </a:schemeClr>
                </a:solidFill>
              </a:rPr>
              <a:t>Vision</a:t>
            </a:r>
          </a:p>
          <a:p>
            <a:pPr fontAlgn="auto">
              <a:spcAft>
                <a:spcPts val="0"/>
              </a:spcAft>
              <a:defRPr/>
            </a:pPr>
            <a:r>
              <a:rPr lang="en-US" sz="2800" dirty="0" smtClean="0">
                <a:solidFill>
                  <a:schemeClr val="tx1">
                    <a:lumMod val="85000"/>
                  </a:schemeClr>
                </a:solidFill>
              </a:rPr>
              <a:t>Strategy</a:t>
            </a:r>
          </a:p>
          <a:p>
            <a:pPr fontAlgn="auto">
              <a:spcAft>
                <a:spcPts val="0"/>
              </a:spcAft>
              <a:defRPr/>
            </a:pPr>
            <a:r>
              <a:rPr lang="en-US" sz="2800" dirty="0" smtClean="0">
                <a:solidFill>
                  <a:schemeClr val="tx1">
                    <a:lumMod val="85000"/>
                  </a:schemeClr>
                </a:solidFill>
              </a:rPr>
              <a:t>Structure</a:t>
            </a:r>
          </a:p>
          <a:p>
            <a:pPr fontAlgn="auto">
              <a:spcAft>
                <a:spcPts val="0"/>
              </a:spcAft>
              <a:defRPr/>
            </a:pPr>
            <a:r>
              <a:rPr lang="en-US" sz="2800" dirty="0" smtClean="0">
                <a:solidFill>
                  <a:schemeClr val="tx1">
                    <a:lumMod val="85000"/>
                  </a:schemeClr>
                </a:solidFill>
              </a:rPr>
              <a:t>Commitment</a:t>
            </a:r>
          </a:p>
        </p:txBody>
      </p:sp>
      <p:pic>
        <p:nvPicPr>
          <p:cNvPr id="7" name="Picture 6"/>
          <p:cNvPicPr>
            <a:picLocks noChangeAspect="1"/>
          </p:cNvPicPr>
          <p:nvPr/>
        </p:nvPicPr>
        <p:blipFill>
          <a:blip r:embed="rId2"/>
          <a:stretch>
            <a:fillRect/>
          </a:stretch>
        </p:blipFill>
        <p:spPr>
          <a:xfrm>
            <a:off x="6172200" y="4425443"/>
            <a:ext cx="2241562"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0599" name="Picture 4" descr="Decora 500W Incandescent, 400VA, Passive Infrared Wall Switch Occupancy Sensor, Single Pole and 3-Way, White, PR180-1L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42595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C0E513A5-E18C-41B9-9F20-31ABC32CCADC}" type="slidenum">
              <a:rPr lang="en-US" altLang="zh-CN" sz="1200" smtClean="0">
                <a:latin typeface="+mn-lt"/>
              </a:rPr>
              <a:pPr eaLnBrk="1" hangingPunct="1">
                <a:spcBef>
                  <a:spcPct val="0"/>
                </a:spcBef>
                <a:buFontTx/>
                <a:buNone/>
                <a:defRPr/>
              </a:pPr>
              <a:t>58</a:t>
            </a:fld>
            <a:endParaRPr lang="en-US" altLang="zh-CN" sz="1200" dirty="0" smtClean="0">
              <a:latin typeface="+mn-lt"/>
            </a:endParaRPr>
          </a:p>
        </p:txBody>
      </p:sp>
      <p:sp>
        <p:nvSpPr>
          <p:cNvPr id="9" name="Title 1"/>
          <p:cNvSpPr>
            <a:spLocks noGrp="1"/>
          </p:cNvSpPr>
          <p:nvPr>
            <p:ph type="title"/>
          </p:nvPr>
        </p:nvSpPr>
        <p:spPr>
          <a:xfrm>
            <a:off x="685800" y="1447800"/>
            <a:ext cx="4800600" cy="1143000"/>
          </a:xfrm>
        </p:spPr>
        <p:txBody>
          <a:bodyPr rtlCol="0">
            <a:normAutofit fontScale="90000"/>
          </a:bodyPr>
          <a:lstStyle/>
          <a:p>
            <a:pPr eaLnBrk="1" fontAlgn="auto" hangingPunct="1">
              <a:spcAft>
                <a:spcPts val="0"/>
              </a:spcAft>
              <a:defRPr/>
            </a:pPr>
            <a:r>
              <a:rPr lang="en-US" sz="2700" b="1" dirty="0" smtClean="0"/>
              <a:t/>
            </a:r>
            <a:br>
              <a:rPr lang="en-US" sz="2700" b="1" dirty="0" smtClean="0"/>
            </a:br>
            <a:r>
              <a:rPr lang="en-US" sz="2700" b="1" dirty="0" smtClean="0"/>
              <a:t>LEED O+M for Existing Buildings</a:t>
            </a:r>
            <a:r>
              <a:rPr lang="en-US" sz="3600" b="1" dirty="0" smtClean="0"/>
              <a:t/>
            </a:r>
            <a:br>
              <a:rPr lang="en-US" sz="3600" b="1" dirty="0" smtClean="0"/>
            </a:br>
            <a:r>
              <a:rPr lang="en-US" sz="2000" dirty="0"/>
              <a:t>http://www.usgbc.org/articles/getting-know-leed-building-operations-and-maintenance-om</a:t>
            </a:r>
          </a:p>
        </p:txBody>
      </p:sp>
      <p:sp>
        <p:nvSpPr>
          <p:cNvPr id="111620" name="Slide Number Placeholder 3"/>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4F24ED30-FC1A-4D81-8139-B66FC0B49A67}" type="slidenum">
              <a:rPr lang="en-US" altLang="en-US" sz="1200"/>
              <a:pPr algn="r" eaLnBrk="1" hangingPunct="1">
                <a:spcBef>
                  <a:spcPct val="0"/>
                </a:spcBef>
                <a:buFontTx/>
                <a:buNone/>
              </a:pPr>
              <a:t>58</a:t>
            </a:fld>
            <a:endParaRPr lang="en-US" altLang="en-US" sz="1200" dirty="0"/>
          </a:p>
        </p:txBody>
      </p:sp>
      <p:pic>
        <p:nvPicPr>
          <p:cNvPr id="1116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95400"/>
            <a:ext cx="1925638" cy="154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16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38475"/>
            <a:ext cx="1925638" cy="1565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1623" name="TextBox 1"/>
          <p:cNvSpPr txBox="1">
            <a:spLocks noChangeArrowheads="1"/>
          </p:cNvSpPr>
          <p:nvPr/>
        </p:nvSpPr>
        <p:spPr bwMode="auto">
          <a:xfrm>
            <a:off x="685800" y="3267075"/>
            <a:ext cx="4868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400" b="1" dirty="0"/>
              <a:t>Society for Environmentally Responsible Buildings</a:t>
            </a:r>
          </a:p>
          <a:p>
            <a:pPr algn="ctr" eaLnBrk="1" hangingPunct="1"/>
            <a:r>
              <a:rPr lang="en-US" altLang="en-US" dirty="0"/>
              <a:t>www.serfgreen.org</a:t>
            </a:r>
          </a:p>
        </p:txBody>
      </p:sp>
      <p:sp>
        <p:nvSpPr>
          <p:cNvPr id="111624" name="Title 1"/>
          <p:cNvSpPr txBox="1">
            <a:spLocks/>
          </p:cNvSpPr>
          <p:nvPr/>
        </p:nvSpPr>
        <p:spPr bwMode="auto">
          <a:xfrm>
            <a:off x="0" y="1746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Sustainable Business Practices</a:t>
            </a:r>
          </a:p>
        </p:txBody>
      </p:sp>
      <p:pic>
        <p:nvPicPr>
          <p:cNvPr id="111625" name="Picture 3"/>
          <p:cNvPicPr>
            <a:picLocks noChangeAspect="1" noChangeArrowheads="1"/>
          </p:cNvPicPr>
          <p:nvPr/>
        </p:nvPicPr>
        <p:blipFill>
          <a:blip r:embed="rId5">
            <a:extLst>
              <a:ext uri="{28A0092B-C50C-407E-A947-70E740481C1C}">
                <a14:useLocalDpi xmlns:a14="http://schemas.microsoft.com/office/drawing/2010/main" val="0"/>
              </a:ext>
            </a:extLst>
          </a:blip>
          <a:srcRect l="36218" t="47305" r="31311"/>
          <a:stretch>
            <a:fillRect/>
          </a:stretch>
        </p:blipFill>
        <p:spPr bwMode="auto">
          <a:xfrm>
            <a:off x="6132513" y="4808538"/>
            <a:ext cx="1395412" cy="174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1626" name="Rectangle 2"/>
          <p:cNvSpPr>
            <a:spLocks noChangeArrowheads="1"/>
          </p:cNvSpPr>
          <p:nvPr/>
        </p:nvSpPr>
        <p:spPr bwMode="auto">
          <a:xfrm>
            <a:off x="914400" y="5072063"/>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400" b="1" dirty="0"/>
              <a:t>ASHRAE Resources</a:t>
            </a:r>
            <a:r>
              <a:rPr lang="en-US" altLang="en-US" sz="2000" dirty="0"/>
              <a:t/>
            </a:r>
            <a:br>
              <a:rPr lang="en-US" altLang="en-US" sz="2000" dirty="0"/>
            </a:br>
            <a:r>
              <a:rPr lang="en-US" altLang="en-US" dirty="0"/>
              <a:t>www.ashrae.org/resources--publications/bookstore/guideline-32-2012</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Box 1"/>
          <p:cNvSpPr txBox="1">
            <a:spLocks noChangeArrowheads="1"/>
          </p:cNvSpPr>
          <p:nvPr/>
        </p:nvSpPr>
        <p:spPr bwMode="auto">
          <a:xfrm>
            <a:off x="0" y="76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Structural Engineers </a:t>
            </a:r>
          </a:p>
        </p:txBody>
      </p:sp>
      <p:sp>
        <p:nvSpPr>
          <p:cNvPr id="59397" name="TextBox 1"/>
          <p:cNvSpPr txBox="1">
            <a:spLocks noChangeArrowheads="1"/>
          </p:cNvSpPr>
          <p:nvPr/>
        </p:nvSpPr>
        <p:spPr bwMode="auto">
          <a:xfrm>
            <a:off x="685800" y="1295399"/>
            <a:ext cx="6426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000" dirty="0">
                <a:latin typeface="+mn-lt"/>
                <a:cs typeface="+mn-cs"/>
              </a:rPr>
              <a:t>Have a cheat sheet for </a:t>
            </a:r>
            <a:r>
              <a:rPr lang="en-US" altLang="en-US" sz="2000" u="sng" dirty="0">
                <a:latin typeface="+mn-lt"/>
                <a:cs typeface="+mn-cs"/>
              </a:rPr>
              <a:t>all</a:t>
            </a:r>
            <a:r>
              <a:rPr lang="en-US" altLang="en-US" sz="2000" dirty="0">
                <a:latin typeface="+mn-lt"/>
                <a:cs typeface="+mn-cs"/>
              </a:rPr>
              <a:t> materials showing:</a:t>
            </a:r>
          </a:p>
          <a:p>
            <a:pPr lvl="1" eaLnBrk="1" fontAlgn="auto" hangingPunct="1">
              <a:spcBef>
                <a:spcPct val="0"/>
              </a:spcBef>
              <a:spcAft>
                <a:spcPts val="0"/>
              </a:spcAft>
              <a:buFontTx/>
              <a:buNone/>
              <a:defRPr/>
            </a:pPr>
            <a:r>
              <a:rPr lang="en-US" altLang="en-US" sz="2000" dirty="0">
                <a:latin typeface="+mn-lt"/>
                <a:cs typeface="+mn-cs"/>
              </a:rPr>
              <a:t>Typical recycled content (post &amp; pre)</a:t>
            </a:r>
          </a:p>
          <a:p>
            <a:pPr lvl="1" eaLnBrk="1" fontAlgn="auto" hangingPunct="1">
              <a:spcBef>
                <a:spcPct val="0"/>
              </a:spcBef>
              <a:spcAft>
                <a:spcPts val="0"/>
              </a:spcAft>
              <a:buFontTx/>
              <a:buNone/>
              <a:defRPr/>
            </a:pPr>
            <a:r>
              <a:rPr lang="en-US" altLang="en-US" sz="2000" dirty="0">
                <a:latin typeface="+mn-lt"/>
                <a:cs typeface="+mn-cs"/>
              </a:rPr>
              <a:t>Recovery rate</a:t>
            </a:r>
          </a:p>
          <a:p>
            <a:pPr lvl="1" eaLnBrk="1" fontAlgn="auto" hangingPunct="1">
              <a:spcBef>
                <a:spcPct val="0"/>
              </a:spcBef>
              <a:spcAft>
                <a:spcPts val="0"/>
              </a:spcAft>
              <a:buFontTx/>
              <a:buNone/>
              <a:defRPr/>
            </a:pPr>
            <a:r>
              <a:rPr lang="en-US" altLang="en-US" sz="2000" dirty="0">
                <a:latin typeface="+mn-lt"/>
                <a:cs typeface="+mn-cs"/>
              </a:rPr>
              <a:t>Typical sourcing for your area (scrap, mill, fab)</a:t>
            </a:r>
          </a:p>
          <a:p>
            <a:pPr lvl="1" eaLnBrk="1" fontAlgn="auto" hangingPunct="1">
              <a:spcBef>
                <a:spcPct val="0"/>
              </a:spcBef>
              <a:spcAft>
                <a:spcPts val="0"/>
              </a:spcAft>
              <a:buFontTx/>
              <a:buNone/>
              <a:defRPr/>
            </a:pPr>
            <a:r>
              <a:rPr lang="en-US" altLang="en-US" sz="2000" dirty="0">
                <a:latin typeface="+mn-lt"/>
                <a:cs typeface="+mn-cs"/>
              </a:rPr>
              <a:t>Typical transportation</a:t>
            </a:r>
          </a:p>
          <a:p>
            <a:pPr lvl="1" eaLnBrk="1" fontAlgn="auto" hangingPunct="1">
              <a:spcBef>
                <a:spcPct val="0"/>
              </a:spcBef>
              <a:spcAft>
                <a:spcPts val="0"/>
              </a:spcAft>
              <a:buFontTx/>
              <a:buNone/>
              <a:defRPr/>
            </a:pPr>
            <a:r>
              <a:rPr lang="en-US" altLang="en-US" sz="2000" dirty="0">
                <a:latin typeface="+mn-lt"/>
                <a:cs typeface="+mn-cs"/>
              </a:rPr>
              <a:t>Availability of EPD &amp; Chemical sheets</a:t>
            </a:r>
          </a:p>
          <a:p>
            <a:pPr eaLnBrk="1" fontAlgn="auto" hangingPunct="1">
              <a:spcBef>
                <a:spcPct val="0"/>
              </a:spcBef>
              <a:spcAft>
                <a:spcPts val="0"/>
              </a:spcAft>
              <a:buFontTx/>
              <a:buNone/>
              <a:defRPr/>
            </a:pPr>
            <a:r>
              <a:rPr lang="en-US" altLang="en-US" sz="2000" dirty="0" smtClean="0">
                <a:latin typeface="+mn-lt"/>
                <a:cs typeface="+mn-cs"/>
              </a:rPr>
              <a:t>Estimate </a:t>
            </a:r>
            <a:r>
              <a:rPr lang="en-US" altLang="en-US" sz="2000" dirty="0">
                <a:latin typeface="+mn-lt"/>
                <a:cs typeface="+mn-cs"/>
              </a:rPr>
              <a:t>building mass and </a:t>
            </a:r>
            <a:r>
              <a:rPr lang="en-US" altLang="en-US" sz="2000" dirty="0" smtClean="0">
                <a:latin typeface="+mn-lt"/>
                <a:cs typeface="+mn-cs"/>
              </a:rPr>
              <a:t>volume</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Perform preliminary threshold calculations </a:t>
            </a:r>
          </a:p>
          <a:p>
            <a:pPr eaLnBrk="1" fontAlgn="auto" hangingPunct="1">
              <a:spcBef>
                <a:spcPct val="0"/>
              </a:spcBef>
              <a:spcAft>
                <a:spcPts val="0"/>
              </a:spcAft>
              <a:buFontTx/>
              <a:buNone/>
              <a:defRPr/>
            </a:pPr>
            <a:r>
              <a:rPr lang="en-US" altLang="en-US" sz="2000" dirty="0">
                <a:latin typeface="+mn-lt"/>
                <a:cs typeface="+mn-cs"/>
              </a:rPr>
              <a:t>Evaluate possibility of used material</a:t>
            </a:r>
          </a:p>
          <a:p>
            <a:pPr eaLnBrk="1" fontAlgn="auto" hangingPunct="1">
              <a:spcBef>
                <a:spcPct val="0"/>
              </a:spcBef>
              <a:spcAft>
                <a:spcPts val="0"/>
              </a:spcAft>
              <a:buFontTx/>
              <a:buNone/>
              <a:defRPr/>
            </a:pPr>
            <a:r>
              <a:rPr lang="en-US" altLang="en-US" sz="2000" dirty="0">
                <a:latin typeface="+mn-lt"/>
                <a:cs typeface="+mn-cs"/>
              </a:rPr>
              <a:t>Prepare standard language for frame service life</a:t>
            </a:r>
          </a:p>
          <a:p>
            <a:pPr eaLnBrk="1" fontAlgn="auto" hangingPunct="1">
              <a:spcBef>
                <a:spcPct val="0"/>
              </a:spcBef>
              <a:spcAft>
                <a:spcPts val="0"/>
              </a:spcAft>
              <a:buFontTx/>
              <a:buNone/>
              <a:defRPr/>
            </a:pPr>
            <a:r>
              <a:rPr lang="en-US" altLang="en-US" sz="2000" dirty="0">
                <a:latin typeface="+mn-lt"/>
                <a:cs typeface="+mn-cs"/>
              </a:rPr>
              <a:t>Prepare to opine on </a:t>
            </a:r>
            <a:r>
              <a:rPr lang="en-US" altLang="en-US" sz="2000" dirty="0" smtClean="0">
                <a:latin typeface="+mn-lt"/>
                <a:cs typeface="+mn-cs"/>
              </a:rPr>
              <a:t>de-constructability</a:t>
            </a:r>
            <a:endParaRPr lang="en-US" altLang="en-US" sz="2000" dirty="0">
              <a:latin typeface="+mn-lt"/>
              <a:cs typeface="+mn-cs"/>
            </a:endParaRPr>
          </a:p>
          <a:p>
            <a:pPr eaLnBrk="1" fontAlgn="auto" hangingPunct="1">
              <a:spcBef>
                <a:spcPct val="0"/>
              </a:spcBef>
              <a:spcAft>
                <a:spcPts val="0"/>
              </a:spcAft>
              <a:buFontTx/>
              <a:buNone/>
              <a:defRPr/>
            </a:pPr>
            <a:r>
              <a:rPr lang="en-US" altLang="en-US" sz="2000" dirty="0">
                <a:latin typeface="+mn-lt"/>
                <a:cs typeface="+mn-cs"/>
              </a:rPr>
              <a:t>Specify material requirements necessary to meet </a:t>
            </a:r>
            <a:r>
              <a:rPr lang="en-US" altLang="en-US" sz="2000" dirty="0" smtClean="0">
                <a:latin typeface="+mn-lt"/>
                <a:cs typeface="+mn-cs"/>
              </a:rPr>
              <a:t>project 	thresholds </a:t>
            </a:r>
            <a:r>
              <a:rPr lang="en-US" altLang="en-US" sz="2000" dirty="0">
                <a:latin typeface="+mn-lt"/>
                <a:cs typeface="+mn-cs"/>
              </a:rPr>
              <a:t>not project thresholds </a:t>
            </a:r>
            <a:r>
              <a:rPr lang="en-US" altLang="en-US" sz="2000" dirty="0" smtClean="0">
                <a:latin typeface="+mn-lt"/>
                <a:cs typeface="+mn-cs"/>
              </a:rPr>
              <a:t>for </a:t>
            </a:r>
            <a:r>
              <a:rPr lang="en-US" altLang="en-US" sz="2000" dirty="0">
                <a:latin typeface="+mn-lt"/>
                <a:cs typeface="+mn-cs"/>
              </a:rPr>
              <a:t>each material</a:t>
            </a:r>
          </a:p>
          <a:p>
            <a:pPr eaLnBrk="1" fontAlgn="auto" hangingPunct="1">
              <a:spcBef>
                <a:spcPct val="0"/>
              </a:spcBef>
              <a:spcAft>
                <a:spcPts val="0"/>
              </a:spcAft>
              <a:buFontTx/>
              <a:buNone/>
              <a:defRPr/>
            </a:pPr>
            <a:r>
              <a:rPr lang="en-US" altLang="en-US" sz="2000" dirty="0">
                <a:latin typeface="+mn-lt"/>
                <a:cs typeface="+mn-cs"/>
              </a:rPr>
              <a:t>Learn about LCAs and their limitations</a:t>
            </a:r>
          </a:p>
          <a:p>
            <a:pPr eaLnBrk="1" fontAlgn="auto" hangingPunct="1">
              <a:spcBef>
                <a:spcPct val="0"/>
              </a:spcBef>
              <a:spcAft>
                <a:spcPts val="0"/>
              </a:spcAft>
              <a:buFontTx/>
              <a:buNone/>
              <a:defRPr/>
            </a:pPr>
            <a:r>
              <a:rPr lang="en-US" altLang="en-US" sz="2000" dirty="0">
                <a:latin typeface="+mn-lt"/>
                <a:cs typeface="+mn-cs"/>
              </a:rPr>
              <a:t>Be prepared to educate local jurisdictions</a:t>
            </a:r>
          </a:p>
        </p:txBody>
      </p:sp>
      <p:sp>
        <p:nvSpPr>
          <p:cNvPr id="1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E5F9CAE8-F803-459C-A889-DD0A4FB51F1C}" type="slidenum">
              <a:rPr lang="en-US" altLang="zh-CN" sz="1200" smtClean="0">
                <a:latin typeface="+mn-lt"/>
              </a:rPr>
              <a:pPr eaLnBrk="1" hangingPunct="1">
                <a:spcBef>
                  <a:spcPct val="0"/>
                </a:spcBef>
                <a:buFontTx/>
                <a:buNone/>
                <a:defRPr/>
              </a:pPr>
              <a:t>59</a:t>
            </a:fld>
            <a:endParaRPr lang="en-US" altLang="zh-CN" sz="1200" dirty="0" smtClean="0">
              <a:latin typeface="+mn-lt"/>
            </a:endParaRPr>
          </a:p>
        </p:txBody>
      </p:sp>
      <p:pic>
        <p:nvPicPr>
          <p:cNvPr id="112653" name="Picture 17" descr="http://rlv.zcache.com/structural_engineer_beam_trucker_hats-ra277e6d5366a4bbcaf37f337e0a2bfc7_v9wfy_8byvr_51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2000" y="1285701"/>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0800" y="304800"/>
            <a:ext cx="8128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Structural Steel &amp; Sustainability</a:t>
            </a:r>
          </a:p>
        </p:txBody>
      </p:sp>
      <p:sp>
        <p:nvSpPr>
          <p:cNvPr id="3" name="TextBox 2"/>
          <p:cNvSpPr txBox="1"/>
          <p:nvPr/>
        </p:nvSpPr>
        <p:spPr>
          <a:xfrm>
            <a:off x="444500" y="1143000"/>
            <a:ext cx="8077200" cy="5262979"/>
          </a:xfrm>
          <a:prstGeom prst="rect">
            <a:avLst/>
          </a:prstGeom>
          <a:noFill/>
        </p:spPr>
        <p:txBody>
          <a:bodyPr wrap="square" rtlCol="0">
            <a:spAutoFit/>
          </a:bodyPr>
          <a:lstStyle/>
          <a:p>
            <a:pPr algn="just" fontAlgn="auto">
              <a:spcBef>
                <a:spcPts val="0"/>
              </a:spcBef>
              <a:spcAft>
                <a:spcPts val="0"/>
              </a:spcAft>
              <a:defRPr/>
            </a:pPr>
            <a:r>
              <a:rPr lang="en-US" sz="2800" dirty="0" smtClean="0"/>
              <a:t>This presentation is Part 2 of 3 on Structural Steel &amp; </a:t>
            </a:r>
            <a:r>
              <a:rPr lang="en-US" sz="2800" dirty="0"/>
              <a:t>Sustainability </a:t>
            </a:r>
            <a:r>
              <a:rPr lang="en-US" sz="2800" dirty="0" smtClean="0"/>
              <a:t>titled Structural </a:t>
            </a:r>
            <a:r>
              <a:rPr lang="en-US" sz="2800" dirty="0"/>
              <a:t>Steel &amp; Sustainability 201: Codes, Standards &amp; Rating Systems. </a:t>
            </a:r>
            <a:r>
              <a:rPr lang="en-US" sz="2800" dirty="0" smtClean="0"/>
              <a:t>Parts 1 and 3 of the presentation are covered in the following separate presentations on the AISC Teaching Aids website:</a:t>
            </a:r>
          </a:p>
          <a:p>
            <a:pPr lvl="1" algn="just" fontAlgn="auto">
              <a:spcBef>
                <a:spcPts val="0"/>
              </a:spcBef>
              <a:spcAft>
                <a:spcPts val="0"/>
              </a:spcAft>
              <a:defRPr/>
            </a:pPr>
            <a:endParaRPr lang="en-US" sz="2800" dirty="0"/>
          </a:p>
          <a:p>
            <a:pPr algn="just" fontAlgn="auto">
              <a:spcBef>
                <a:spcPts val="0"/>
              </a:spcBef>
              <a:spcAft>
                <a:spcPts val="0"/>
              </a:spcAft>
              <a:defRPr/>
            </a:pPr>
            <a:r>
              <a:rPr lang="en-US" sz="2800" dirty="0" smtClean="0"/>
              <a:t>Part 1 of 3 - </a:t>
            </a:r>
            <a:r>
              <a:rPr lang="en-US" sz="2800" dirty="0"/>
              <a:t>Structural Steel &amp; Sustainability 101: Introduction to Sustainability and Structural </a:t>
            </a:r>
            <a:r>
              <a:rPr lang="en-US" sz="2800" dirty="0" smtClean="0"/>
              <a:t>Steel</a:t>
            </a:r>
            <a:endParaRPr lang="en-US" sz="2800" dirty="0"/>
          </a:p>
          <a:p>
            <a:pPr lvl="1" algn="just" fontAlgn="auto">
              <a:spcBef>
                <a:spcPts val="0"/>
              </a:spcBef>
              <a:spcAft>
                <a:spcPts val="0"/>
              </a:spcAft>
              <a:defRPr/>
            </a:pPr>
            <a:endParaRPr lang="en-US" sz="2800" dirty="0"/>
          </a:p>
          <a:p>
            <a:pPr algn="just" fontAlgn="auto">
              <a:spcBef>
                <a:spcPts val="0"/>
              </a:spcBef>
              <a:spcAft>
                <a:spcPts val="0"/>
              </a:spcAft>
              <a:defRPr/>
            </a:pPr>
            <a:r>
              <a:rPr lang="en-US" sz="2800" dirty="0" smtClean="0"/>
              <a:t>Part 3 of 3 - Structural </a:t>
            </a:r>
            <a:r>
              <a:rPr lang="en-US" sz="2800" dirty="0"/>
              <a:t>Steel &amp; Sustainability </a:t>
            </a:r>
            <a:r>
              <a:rPr lang="en-US" sz="2800" dirty="0" smtClean="0"/>
              <a:t>301: Structural </a:t>
            </a:r>
            <a:r>
              <a:rPr lang="en-US" sz="2800" dirty="0"/>
              <a:t>Steel &amp; Thermal Considerations</a:t>
            </a:r>
          </a:p>
        </p:txBody>
      </p:sp>
      <p:sp>
        <p:nvSpPr>
          <p:cNvPr id="4" name="Slide Number Placeholder 5"/>
          <p:cNvSpPr>
            <a:spLocks noGrp="1"/>
          </p:cNvSpPr>
          <p:nvPr>
            <p:ph type="sldNum" sz="quarter" idx="12"/>
          </p:nvPr>
        </p:nvSpPr>
        <p:spPr bwMode="auto">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39809ADE-89C7-42F1-9B61-0E1FAC19CFFE}" type="slidenum">
              <a:rPr lang="en-US" altLang="zh-CN" sz="1200" smtClean="0">
                <a:latin typeface="+mn-lt"/>
              </a:rPr>
              <a:pPr eaLnBrk="1" hangingPunct="1">
                <a:spcBef>
                  <a:spcPct val="0"/>
                </a:spcBef>
                <a:buFontTx/>
                <a:buNone/>
                <a:defRPr/>
              </a:pPr>
              <a:t>6</a:t>
            </a:fld>
            <a:endParaRPr lang="en-US" altLang="zh-CN" sz="1200" dirty="0" smtClean="0">
              <a:latin typeface="+mn-lt"/>
            </a:endParaRPr>
          </a:p>
        </p:txBody>
      </p:sp>
    </p:spTree>
    <p:extLst>
      <p:ext uri="{BB962C8B-B14F-4D97-AF65-F5344CB8AC3E}">
        <p14:creationId xmlns:p14="http://schemas.microsoft.com/office/powerpoint/2010/main" val="2661194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3" y="3962400"/>
            <a:ext cx="84613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5" name="TextBox 12"/>
          <p:cNvSpPr txBox="1">
            <a:spLocks noChangeArrowheads="1"/>
          </p:cNvSpPr>
          <p:nvPr/>
        </p:nvSpPr>
        <p:spPr bwMode="auto">
          <a:xfrm>
            <a:off x="574675" y="506095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IgCC</a:t>
            </a:r>
          </a:p>
        </p:txBody>
      </p:sp>
      <p:pic>
        <p:nvPicPr>
          <p:cNvPr id="11366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263" y="5565775"/>
            <a:ext cx="884237"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366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400" y="1225550"/>
            <a:ext cx="715963"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28" name="TextBox 1"/>
          <p:cNvSpPr txBox="1">
            <a:spLocks noChangeArrowheads="1"/>
          </p:cNvSpPr>
          <p:nvPr/>
        </p:nvSpPr>
        <p:spPr bwMode="auto">
          <a:xfrm>
            <a:off x="219075" y="790575"/>
            <a:ext cx="185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2009</a:t>
            </a:r>
          </a:p>
        </p:txBody>
      </p:sp>
      <p:sp>
        <p:nvSpPr>
          <p:cNvPr id="60429" name="TextBox 1"/>
          <p:cNvSpPr txBox="1">
            <a:spLocks noChangeArrowheads="1"/>
          </p:cNvSpPr>
          <p:nvPr/>
        </p:nvSpPr>
        <p:spPr bwMode="auto">
          <a:xfrm>
            <a:off x="219075" y="2151063"/>
            <a:ext cx="185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2400" b="1" dirty="0">
                <a:latin typeface="+mn-lt"/>
                <a:cs typeface="+mn-cs"/>
              </a:rPr>
              <a:t>LEED V4</a:t>
            </a:r>
          </a:p>
        </p:txBody>
      </p:sp>
      <p:pic>
        <p:nvPicPr>
          <p:cNvPr id="113672" name="Picture 18" descr="http://www.scup.org/asset/65041/LEEDv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75" y="2613025"/>
            <a:ext cx="1192213" cy="893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31" name="TextBox 11"/>
          <p:cNvSpPr txBox="1">
            <a:spLocks noChangeArrowheads="1"/>
          </p:cNvSpPr>
          <p:nvPr/>
        </p:nvSpPr>
        <p:spPr bwMode="auto">
          <a:xfrm>
            <a:off x="73025" y="3506788"/>
            <a:ext cx="214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auto" hangingPunct="1">
              <a:spcBef>
                <a:spcPct val="0"/>
              </a:spcBef>
              <a:spcAft>
                <a:spcPts val="0"/>
              </a:spcAft>
              <a:buFontTx/>
              <a:buNone/>
              <a:defRPr/>
            </a:pPr>
            <a:r>
              <a:rPr lang="en-US" altLang="en-US" sz="2400" b="1" dirty="0">
                <a:latin typeface="+mn-lt"/>
                <a:cs typeface="+mn-cs"/>
              </a:rPr>
              <a:t>ASHRAE 189.1</a:t>
            </a:r>
          </a:p>
        </p:txBody>
      </p:sp>
      <p:sp>
        <p:nvSpPr>
          <p:cNvPr id="113674" name="TextBox 2"/>
          <p:cNvSpPr txBox="1">
            <a:spLocks noChangeArrowheads="1"/>
          </p:cNvSpPr>
          <p:nvPr/>
        </p:nvSpPr>
        <p:spPr bwMode="auto">
          <a:xfrm rot="-1686789">
            <a:off x="1430338" y="2924175"/>
            <a:ext cx="7953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b="1" dirty="0">
                <a:solidFill>
                  <a:srgbClr val="FF0000"/>
                </a:solidFill>
                <a:latin typeface="+mn-lt"/>
              </a:rPr>
              <a:t>DESIGN FOR SUSTAINABILITY NOT COMPLIANCE</a:t>
            </a:r>
          </a:p>
        </p:txBody>
      </p:sp>
      <p:sp>
        <p:nvSpPr>
          <p:cNvPr id="1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552038A3-62D4-474E-ABC0-8A3C42DE5D6C}" type="slidenum">
              <a:rPr lang="en-US" altLang="zh-CN" sz="1200" smtClean="0">
                <a:latin typeface="+mn-lt"/>
              </a:rPr>
              <a:pPr eaLnBrk="1" hangingPunct="1">
                <a:spcBef>
                  <a:spcPct val="0"/>
                </a:spcBef>
                <a:buFontTx/>
                <a:buNone/>
                <a:defRPr/>
              </a:pPr>
              <a:t>60</a:t>
            </a:fld>
            <a:endParaRPr lang="en-US" altLang="zh-CN" sz="1200" dirty="0" smtClean="0">
              <a:latin typeface="+mn-lt"/>
            </a:endParaRPr>
          </a:p>
        </p:txBody>
      </p:sp>
      <p:sp>
        <p:nvSpPr>
          <p:cNvPr id="14" name="TextBox 1"/>
          <p:cNvSpPr txBox="1">
            <a:spLocks noChangeArrowheads="1"/>
          </p:cNvSpPr>
          <p:nvPr/>
        </p:nvSpPr>
        <p:spPr bwMode="auto">
          <a:xfrm>
            <a:off x="0" y="762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3600" b="1" dirty="0">
                <a:latin typeface="+mj-lt"/>
                <a:cs typeface="+mn-cs"/>
              </a:rPr>
              <a:t>Structural Engineers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10D8EC2-A990-4485-B2FB-C8D3203BA5DE}" type="slidenum">
              <a:rPr lang="en-US" altLang="zh-CN" sz="1200" smtClean="0">
                <a:latin typeface="+mn-lt"/>
              </a:rPr>
              <a:pPr eaLnBrk="1" hangingPunct="1">
                <a:spcBef>
                  <a:spcPct val="0"/>
                </a:spcBef>
                <a:buFontTx/>
                <a:buNone/>
                <a:defRPr/>
              </a:pPr>
              <a:t>61</a:t>
            </a:fld>
            <a:endParaRPr lang="en-US" altLang="zh-CN" sz="1200" dirty="0" smtClean="0">
              <a:latin typeface="+mn-lt"/>
            </a:endParaRPr>
          </a:p>
        </p:txBody>
      </p:sp>
      <p:sp>
        <p:nvSpPr>
          <p:cNvPr id="2" name="Title 1"/>
          <p:cNvSpPr>
            <a:spLocks noGrp="1"/>
          </p:cNvSpPr>
          <p:nvPr>
            <p:ph type="title" idx="4294967295"/>
          </p:nvPr>
        </p:nvSpPr>
        <p:spPr>
          <a:xfrm>
            <a:off x="0" y="0"/>
            <a:ext cx="8229600" cy="838200"/>
          </a:xfrm>
        </p:spPr>
        <p:txBody>
          <a:bodyPr/>
          <a:lstStyle/>
          <a:p>
            <a:r>
              <a:rPr lang="en-US" dirty="0" smtClean="0"/>
              <a:t>Resources</a:t>
            </a:r>
            <a:endParaRPr lang="en-US" dirty="0"/>
          </a:p>
        </p:txBody>
      </p:sp>
      <p:sp>
        <p:nvSpPr>
          <p:cNvPr id="4" name="Rectangle 3"/>
          <p:cNvSpPr/>
          <p:nvPr/>
        </p:nvSpPr>
        <p:spPr>
          <a:xfrm>
            <a:off x="182880" y="990600"/>
            <a:ext cx="8610600" cy="5509200"/>
          </a:xfrm>
          <a:prstGeom prst="rect">
            <a:avLst/>
          </a:prstGeom>
        </p:spPr>
        <p:txBody>
          <a:bodyPr wrap="square">
            <a:spAutoFit/>
          </a:bodyPr>
          <a:lstStyle/>
          <a:p>
            <a:pPr>
              <a:defRPr/>
            </a:pPr>
            <a:endParaRPr lang="en-US" altLang="en-US" sz="1600" dirty="0"/>
          </a:p>
          <a:p>
            <a:pPr>
              <a:defRPr/>
            </a:pPr>
            <a:r>
              <a:rPr lang="en-US" sz="1600" dirty="0" smtClean="0"/>
              <a:t>“</a:t>
            </a:r>
            <a:r>
              <a:rPr lang="en-US" sz="1600" dirty="0"/>
              <a:t>A Complete Fabrication,” </a:t>
            </a:r>
            <a:r>
              <a:rPr lang="en-US" altLang="en-US" sz="1600" dirty="0"/>
              <a:t>Modern Steel Construction March 2008 Issue.</a:t>
            </a:r>
            <a:endParaRPr lang="en-US" sz="1600" dirty="0"/>
          </a:p>
          <a:p>
            <a:pPr>
              <a:defRPr/>
            </a:pPr>
            <a:r>
              <a:rPr lang="en-US" altLang="en-US" sz="1600" dirty="0"/>
              <a:t>(</a:t>
            </a:r>
            <a:r>
              <a:rPr lang="en-US" altLang="en-US" sz="1600" dirty="0">
                <a:hlinkClick r:id="rId2"/>
              </a:rPr>
              <a:t>http://www.modernsteel.com/Uploads/Issues/March_2008/032008_30775_cives_web.pdf</a:t>
            </a:r>
            <a:r>
              <a:rPr lang="en-US" altLang="en-US" sz="1600" dirty="0"/>
              <a:t>)</a:t>
            </a:r>
          </a:p>
          <a:p>
            <a:pPr>
              <a:defRPr/>
            </a:pPr>
            <a:endParaRPr lang="en-US" altLang="en-US" sz="1600" dirty="0"/>
          </a:p>
          <a:p>
            <a:pPr>
              <a:defRPr/>
            </a:pPr>
            <a:r>
              <a:rPr lang="en-US" altLang="en-US" sz="1600" dirty="0"/>
              <a:t>“A Model Approach,” Modern Steel Construction July 2012 Issue. (</a:t>
            </a:r>
            <a:r>
              <a:rPr lang="en-US" altLang="en-US" sz="1600" dirty="0">
                <a:hlinkClick r:id="rId3"/>
              </a:rPr>
              <a:t>http://www.modernsteel.com/Uploads/Issues/July_2012/072012_model.pdf</a:t>
            </a:r>
            <a:r>
              <a:rPr lang="en-US" altLang="en-US" sz="1600" dirty="0"/>
              <a:t>)</a:t>
            </a:r>
          </a:p>
          <a:p>
            <a:pPr>
              <a:defRPr/>
            </a:pPr>
            <a:endParaRPr lang="en-US" altLang="en-US" sz="1600" dirty="0"/>
          </a:p>
          <a:p>
            <a:pPr>
              <a:defRPr/>
            </a:pPr>
            <a:r>
              <a:rPr lang="en-US" sz="1600" dirty="0" smtClean="0"/>
              <a:t>AISC Sustainability website </a:t>
            </a:r>
            <a:r>
              <a:rPr lang="en-US" sz="1600" u="sng" dirty="0" smtClean="0">
                <a:hlinkClick r:id="rId4"/>
              </a:rPr>
              <a:t>www.aisc.org/sustainability</a:t>
            </a:r>
            <a:endParaRPr lang="en-US" sz="1600" u="sng" dirty="0" smtClean="0"/>
          </a:p>
          <a:p>
            <a:pPr>
              <a:defRPr/>
            </a:pPr>
            <a:endParaRPr lang="en-US" sz="1600" u="sng" dirty="0"/>
          </a:p>
          <a:p>
            <a:pPr>
              <a:defRPr/>
            </a:pPr>
            <a:r>
              <a:rPr lang="en-US" sz="1600" i="1" dirty="0"/>
              <a:t>ANSI/GBI 01-2010: Green Building Assessment Protocol for Commercial Buildings</a:t>
            </a:r>
            <a:r>
              <a:rPr lang="en-US" sz="1600" dirty="0"/>
              <a:t> (</a:t>
            </a:r>
            <a:r>
              <a:rPr lang="en-US" sz="1600" dirty="0">
                <a:hlinkClick r:id="rId5"/>
              </a:rPr>
              <a:t>http://www.thegbi.org/about-gbi/ANSI-GBI-standards-document.shtml</a:t>
            </a:r>
            <a:r>
              <a:rPr lang="en-US" sz="1600" dirty="0"/>
              <a:t>)</a:t>
            </a:r>
            <a:endParaRPr lang="en-US" altLang="en-US" sz="1600" dirty="0"/>
          </a:p>
          <a:p>
            <a:pPr>
              <a:defRPr/>
            </a:pPr>
            <a:endParaRPr lang="en-US" altLang="en-US" sz="1600" dirty="0"/>
          </a:p>
          <a:p>
            <a:pPr>
              <a:defRPr/>
            </a:pPr>
            <a:r>
              <a:rPr lang="en-US" sz="1600" cap="all" dirty="0" smtClean="0"/>
              <a:t>“</a:t>
            </a:r>
            <a:r>
              <a:rPr lang="en-US" sz="1600" cap="all" dirty="0"/>
              <a:t>AT YOUR SERVICE,” </a:t>
            </a:r>
            <a:r>
              <a:rPr lang="en-US" altLang="en-US" sz="1600" dirty="0"/>
              <a:t>Modern Steel Construction August 2006 Issue.</a:t>
            </a:r>
            <a:endParaRPr lang="en-US" sz="1600" cap="all" dirty="0"/>
          </a:p>
          <a:p>
            <a:pPr>
              <a:defRPr/>
            </a:pPr>
            <a:r>
              <a:rPr lang="en-US" altLang="en-US" sz="1600" cap="all" dirty="0"/>
              <a:t>(</a:t>
            </a:r>
            <a:r>
              <a:rPr lang="en-US" altLang="en-US" sz="1600" dirty="0">
                <a:hlinkClick r:id="rId6"/>
              </a:rPr>
              <a:t>http://msc.aisc.org/globalassets/modern-steel/archives/2006/08/2006v08_at_your_service.pdf</a:t>
            </a:r>
            <a:r>
              <a:rPr lang="en-US" altLang="en-US" sz="1600" cap="all" dirty="0"/>
              <a:t>)</a:t>
            </a:r>
            <a:endParaRPr lang="en-US" altLang="en-US" sz="1600" dirty="0"/>
          </a:p>
          <a:p>
            <a:pPr>
              <a:defRPr/>
            </a:pPr>
            <a:endParaRPr lang="en-US" altLang="en-US" sz="1600" u="sng" dirty="0"/>
          </a:p>
          <a:p>
            <a:pPr>
              <a:defRPr/>
            </a:pPr>
            <a:r>
              <a:rPr lang="en-US" sz="1600" dirty="0"/>
              <a:t>Cross, John, “Job Creation in the Fabricated Structural Steel Industry,” AISC White paper</a:t>
            </a:r>
          </a:p>
          <a:p>
            <a:pPr>
              <a:defRPr/>
            </a:pPr>
            <a:r>
              <a:rPr lang="en-US" sz="1600" dirty="0"/>
              <a:t>(</a:t>
            </a:r>
            <a:r>
              <a:rPr lang="en-US" sz="1600" dirty="0">
                <a:hlinkClick r:id="rId7"/>
              </a:rPr>
              <a:t>http://www.aisc.org/WorkArea/linkit.aspx?LinkIdentifier=id&amp;ItemID=33666</a:t>
            </a:r>
            <a:r>
              <a:rPr lang="en-US" sz="1600" dirty="0"/>
              <a:t>)</a:t>
            </a:r>
          </a:p>
          <a:p>
            <a:pPr>
              <a:defRPr/>
            </a:pPr>
            <a:endParaRPr lang="en-US" altLang="en-US" sz="1600" u="sng" dirty="0"/>
          </a:p>
          <a:p>
            <a:pPr>
              <a:defRPr/>
            </a:pPr>
            <a:r>
              <a:rPr lang="en-US" sz="1600" dirty="0" smtClean="0"/>
              <a:t>“Design </a:t>
            </a:r>
            <a:r>
              <a:rPr lang="en-US" sz="1600" dirty="0"/>
              <a:t>for </a:t>
            </a:r>
            <a:r>
              <a:rPr lang="en-US" sz="1600" dirty="0" smtClean="0"/>
              <a:t>Deconstruction,” </a:t>
            </a:r>
            <a:r>
              <a:rPr lang="en-US" altLang="en-US" sz="1600" dirty="0"/>
              <a:t>Modern Steel Construction </a:t>
            </a:r>
            <a:r>
              <a:rPr lang="en-US" altLang="en-US" sz="1600" dirty="0" smtClean="0"/>
              <a:t>June 2004 Issue.</a:t>
            </a:r>
            <a:r>
              <a:rPr lang="en-US" sz="1600" dirty="0" smtClean="0">
                <a:hlinkClick r:id="rId8"/>
              </a:rPr>
              <a:t> </a:t>
            </a:r>
            <a:r>
              <a:rPr lang="en-US" sz="1600" dirty="0"/>
              <a:t>(</a:t>
            </a:r>
            <a:r>
              <a:rPr lang="en-US" altLang="en-US" sz="1600" dirty="0">
                <a:hlinkClick r:id="rId8"/>
              </a:rPr>
              <a:t>http://www.modernsteel.com/Uploads/Issues/June_2004/30730_dfd.pdf</a:t>
            </a:r>
            <a:r>
              <a:rPr lang="en-US" altLang="en-US" sz="1600" dirty="0"/>
              <a:t>)</a:t>
            </a:r>
            <a:endParaRPr lang="en-US" sz="1600" u="sng" dirty="0" smtClean="0"/>
          </a:p>
          <a:p>
            <a:pPr>
              <a:defRPr/>
            </a:pPr>
            <a:endParaRPr lang="en-US" altLang="en-US" sz="1600" dirty="0"/>
          </a:p>
          <a:p>
            <a:pPr>
              <a:defRPr/>
            </a:pPr>
            <a:endParaRPr lang="en-US" altLang="en-US" sz="1600" dirty="0"/>
          </a:p>
        </p:txBody>
      </p:sp>
    </p:spTree>
    <p:extLst>
      <p:ext uri="{BB962C8B-B14F-4D97-AF65-F5344CB8AC3E}">
        <p14:creationId xmlns:p14="http://schemas.microsoft.com/office/powerpoint/2010/main" val="39997270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10D8EC2-A990-4485-B2FB-C8D3203BA5DE}" type="slidenum">
              <a:rPr lang="en-US" altLang="zh-CN" sz="1200" smtClean="0">
                <a:latin typeface="+mn-lt"/>
              </a:rPr>
              <a:pPr eaLnBrk="1" hangingPunct="1">
                <a:spcBef>
                  <a:spcPct val="0"/>
                </a:spcBef>
                <a:buFontTx/>
                <a:buNone/>
                <a:defRPr/>
              </a:pPr>
              <a:t>62</a:t>
            </a:fld>
            <a:endParaRPr lang="en-US" altLang="zh-CN" sz="1200" dirty="0" smtClean="0">
              <a:latin typeface="+mn-lt"/>
            </a:endParaRPr>
          </a:p>
        </p:txBody>
      </p:sp>
      <p:sp>
        <p:nvSpPr>
          <p:cNvPr id="2" name="Title 1"/>
          <p:cNvSpPr>
            <a:spLocks noGrp="1"/>
          </p:cNvSpPr>
          <p:nvPr>
            <p:ph type="title" idx="4294967295"/>
          </p:nvPr>
        </p:nvSpPr>
        <p:spPr>
          <a:xfrm>
            <a:off x="0" y="0"/>
            <a:ext cx="8229600" cy="838200"/>
          </a:xfrm>
        </p:spPr>
        <p:txBody>
          <a:bodyPr/>
          <a:lstStyle/>
          <a:p>
            <a:r>
              <a:rPr lang="en-US" dirty="0" smtClean="0"/>
              <a:t>Resources</a:t>
            </a:r>
            <a:endParaRPr lang="en-US" dirty="0"/>
          </a:p>
        </p:txBody>
      </p:sp>
      <p:sp>
        <p:nvSpPr>
          <p:cNvPr id="4" name="Rectangle 3"/>
          <p:cNvSpPr/>
          <p:nvPr/>
        </p:nvSpPr>
        <p:spPr>
          <a:xfrm>
            <a:off x="182880" y="1066800"/>
            <a:ext cx="8610600" cy="5016758"/>
          </a:xfrm>
          <a:prstGeom prst="rect">
            <a:avLst/>
          </a:prstGeom>
        </p:spPr>
        <p:txBody>
          <a:bodyPr wrap="square">
            <a:spAutoFit/>
          </a:bodyPr>
          <a:lstStyle/>
          <a:p>
            <a:pPr>
              <a:defRPr/>
            </a:pPr>
            <a:r>
              <a:rPr lang="en-US" sz="1600" dirty="0" smtClean="0"/>
              <a:t>"</a:t>
            </a:r>
            <a:r>
              <a:rPr lang="en-US" sz="1600" i="1" dirty="0"/>
              <a:t>Green Building Systems: A Comparison of the LEED and Green Globes Systems in the U.S.</a:t>
            </a:r>
            <a:r>
              <a:rPr lang="en-US" sz="1600" dirty="0"/>
              <a:t>" (</a:t>
            </a:r>
            <a:r>
              <a:rPr lang="en-US" sz="1600" dirty="0">
                <a:hlinkClick r:id="rId2"/>
              </a:rPr>
              <a:t>http://www.thegbi.org/gbi/Green_Building_Rating_UofM.pdf</a:t>
            </a:r>
            <a:r>
              <a:rPr lang="en-US" sz="1600" dirty="0"/>
              <a:t>)</a:t>
            </a:r>
            <a:endParaRPr lang="en-US" altLang="en-US" sz="1600" dirty="0"/>
          </a:p>
          <a:p>
            <a:pPr>
              <a:defRPr/>
            </a:pPr>
            <a:endParaRPr lang="en-US" sz="1600" dirty="0"/>
          </a:p>
          <a:p>
            <a:pPr>
              <a:defRPr/>
            </a:pPr>
            <a:r>
              <a:rPr lang="en-US" sz="1600" dirty="0" smtClean="0"/>
              <a:t>“Keep </a:t>
            </a:r>
            <a:r>
              <a:rPr lang="en-US" sz="1600" dirty="0"/>
              <a:t>on </a:t>
            </a:r>
            <a:r>
              <a:rPr lang="en-US" sz="1600" dirty="0" smtClean="0"/>
              <a:t>Rolling,” </a:t>
            </a:r>
            <a:r>
              <a:rPr lang="en-US" altLang="en-US" sz="1600" dirty="0"/>
              <a:t>Modern Steel Construction </a:t>
            </a:r>
            <a:r>
              <a:rPr lang="en-US" sz="1600" dirty="0" smtClean="0"/>
              <a:t>February 2014 Issue.</a:t>
            </a:r>
          </a:p>
          <a:p>
            <a:pPr>
              <a:defRPr/>
            </a:pPr>
            <a:r>
              <a:rPr lang="en-US" altLang="en-US" sz="1600" dirty="0" smtClean="0"/>
              <a:t>(</a:t>
            </a:r>
            <a:r>
              <a:rPr lang="en-US" altLang="en-US" sz="1600" dirty="0" smtClean="0">
                <a:hlinkClick r:id="rId3"/>
              </a:rPr>
              <a:t>http</a:t>
            </a:r>
            <a:r>
              <a:rPr lang="en-US" altLang="en-US" sz="1600" dirty="0">
                <a:hlinkClick r:id="rId3"/>
              </a:rPr>
              <a:t>://</a:t>
            </a:r>
            <a:r>
              <a:rPr lang="en-US" altLang="en-US" sz="1600" dirty="0" smtClean="0">
                <a:hlinkClick r:id="rId3"/>
              </a:rPr>
              <a:t>www.modernsteel.com/Uploads/Issues/February_2014/022014_Keep_on.pdf</a:t>
            </a:r>
            <a:r>
              <a:rPr lang="en-US" altLang="en-US" sz="1600" dirty="0" smtClean="0"/>
              <a:t>)</a:t>
            </a:r>
          </a:p>
          <a:p>
            <a:pPr>
              <a:defRPr/>
            </a:pPr>
            <a:endParaRPr lang="en-US" altLang="en-US" sz="1600" dirty="0" smtClean="0"/>
          </a:p>
          <a:p>
            <a:pPr>
              <a:defRPr/>
            </a:pPr>
            <a:r>
              <a:rPr lang="en-US" sz="1600" dirty="0">
                <a:hlinkClick r:id="rId4" tooltip="Steel takes LEED Nov 2009"/>
              </a:rPr>
              <a:t>Steel Takes LEED with Recycled </a:t>
            </a:r>
            <a:r>
              <a:rPr lang="en-US" sz="1600" dirty="0" smtClean="0">
                <a:hlinkClick r:id="rId4" tooltip="Steel takes LEED Nov 2009"/>
              </a:rPr>
              <a:t>Content</a:t>
            </a:r>
            <a:endParaRPr lang="en-US" sz="1600" dirty="0" smtClean="0"/>
          </a:p>
          <a:p>
            <a:pPr>
              <a:defRPr/>
            </a:pPr>
            <a:endParaRPr lang="en-US" altLang="en-US" sz="1600" dirty="0" smtClean="0"/>
          </a:p>
          <a:p>
            <a:pPr>
              <a:defRPr/>
            </a:pPr>
            <a:r>
              <a:rPr lang="en-US" altLang="en-US" sz="1600" dirty="0" smtClean="0"/>
              <a:t>“</a:t>
            </a:r>
            <a:r>
              <a:rPr lang="en-US" altLang="en-US" sz="1600" dirty="0"/>
              <a:t>The Fabricator </a:t>
            </a:r>
            <a:r>
              <a:rPr lang="en-US" altLang="en-US" sz="1600" dirty="0" smtClean="0"/>
              <a:t>Factor,” </a:t>
            </a:r>
            <a:r>
              <a:rPr lang="en-US" altLang="en-US" sz="1600" dirty="0"/>
              <a:t>Modern Steel Construction </a:t>
            </a:r>
            <a:r>
              <a:rPr lang="en-US" altLang="en-US" sz="1600" dirty="0" smtClean="0"/>
              <a:t>July 2010 </a:t>
            </a:r>
            <a:r>
              <a:rPr lang="en-US" altLang="en-US" sz="1600" dirty="0"/>
              <a:t>Issue</a:t>
            </a:r>
            <a:r>
              <a:rPr lang="en-US" altLang="en-US" sz="1600" dirty="0" smtClean="0"/>
              <a:t>.  </a:t>
            </a:r>
            <a:r>
              <a:rPr lang="en-US" altLang="en-US" sz="1600" dirty="0"/>
              <a:t>(</a:t>
            </a:r>
            <a:r>
              <a:rPr lang="en-US" altLang="en-US" sz="1600" dirty="0">
                <a:hlinkClick r:id="rId5"/>
              </a:rPr>
              <a:t>http://www.modernsteel.com/Uploads/Issues/July_2010/072010_sustainability_web.pdf</a:t>
            </a:r>
            <a:r>
              <a:rPr lang="en-US" altLang="en-US" sz="1600" dirty="0" smtClean="0"/>
              <a:t>)</a:t>
            </a:r>
          </a:p>
          <a:p>
            <a:pPr>
              <a:defRPr/>
            </a:pPr>
            <a:endParaRPr lang="en-US" altLang="en-US" sz="1600" dirty="0"/>
          </a:p>
          <a:p>
            <a:pPr>
              <a:defRPr/>
            </a:pPr>
            <a:r>
              <a:rPr lang="en-US" altLang="en-US" sz="1600" dirty="0" smtClean="0"/>
              <a:t>“</a:t>
            </a:r>
            <a:r>
              <a:rPr lang="en-US" altLang="en-US" sz="1600" dirty="0"/>
              <a:t>Thermal Bridging Solutions,” Modern Steel Construction March 2012 Issue. (</a:t>
            </a:r>
            <a:r>
              <a:rPr lang="en-US" altLang="en-US" sz="1600" dirty="0">
                <a:hlinkClick r:id="rId6"/>
              </a:rPr>
              <a:t>www.modernsteel.com/Uploads/Issues/March_2012/032012_thermal_bridging_March_insert</a:t>
            </a:r>
            <a:r>
              <a:rPr lang="en-US" altLang="en-US" sz="1600" dirty="0"/>
              <a:t>)</a:t>
            </a:r>
          </a:p>
          <a:p>
            <a:pPr>
              <a:defRPr/>
            </a:pPr>
            <a:endParaRPr lang="en-US" altLang="en-US" sz="1600" u="sng" dirty="0" smtClean="0"/>
          </a:p>
          <a:p>
            <a:pPr>
              <a:defRPr/>
            </a:pPr>
            <a:r>
              <a:rPr lang="en-US" sz="1600" dirty="0"/>
              <a:t>Weisenberger, </a:t>
            </a:r>
            <a:r>
              <a:rPr lang="en-US" sz="1600" dirty="0" smtClean="0"/>
              <a:t>Geoff, </a:t>
            </a:r>
            <a:r>
              <a:rPr lang="en-US" altLang="en-US" sz="1600" dirty="0"/>
              <a:t>“</a:t>
            </a:r>
            <a:r>
              <a:rPr lang="en-US" sz="1600" dirty="0"/>
              <a:t>Steel's sustainability stance” </a:t>
            </a:r>
            <a:r>
              <a:rPr lang="en-US" altLang="en-US" sz="1600" dirty="0"/>
              <a:t>Civil Engineering, March 2012. (</a:t>
            </a:r>
            <a:r>
              <a:rPr lang="en-US" altLang="en-US" sz="1600" dirty="0">
                <a:hlinkClick r:id="rId7"/>
              </a:rPr>
              <a:t>http://cenews.com/article/8772/steels-sustainability-stance</a:t>
            </a:r>
            <a:r>
              <a:rPr lang="en-US" altLang="en-US" sz="1600" dirty="0"/>
              <a:t>)</a:t>
            </a:r>
          </a:p>
          <a:p>
            <a:pPr>
              <a:defRPr/>
            </a:pPr>
            <a:endParaRPr lang="en-US" altLang="en-US" sz="1600" dirty="0"/>
          </a:p>
          <a:p>
            <a:pPr>
              <a:defRPr/>
            </a:pPr>
            <a:endParaRPr lang="en-US" altLang="en-US" sz="1600" u="sng" dirty="0"/>
          </a:p>
          <a:p>
            <a:pPr>
              <a:defRPr/>
            </a:pPr>
            <a:endParaRPr lang="en-US" altLang="en-US" sz="1600" dirty="0"/>
          </a:p>
          <a:p>
            <a:pPr>
              <a:defRPr/>
            </a:pPr>
            <a:endParaRPr lang="en-US" altLang="en-US" sz="1600" dirty="0"/>
          </a:p>
        </p:txBody>
      </p:sp>
    </p:spTree>
    <p:extLst>
      <p:ext uri="{BB962C8B-B14F-4D97-AF65-F5344CB8AC3E}">
        <p14:creationId xmlns:p14="http://schemas.microsoft.com/office/powerpoint/2010/main" val="267457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3" descr="DSC_304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04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13"/>
          <p:cNvSpPr>
            <a:spLocks noChangeArrowheads="1"/>
          </p:cNvSpPr>
          <p:nvPr/>
        </p:nvSpPr>
        <p:spPr bwMode="auto">
          <a:xfrm>
            <a:off x="0" y="0"/>
            <a:ext cx="9144000" cy="6858000"/>
          </a:xfrm>
          <a:prstGeom prst="rect">
            <a:avLst/>
          </a:prstGeom>
          <a:solidFill>
            <a:srgbClr val="0058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1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D09EF70F-787C-4762-9DD0-56475073A321}" type="slidenum">
              <a:rPr lang="en-US" altLang="zh-CN" sz="1200" smtClean="0">
                <a:solidFill>
                  <a:schemeClr val="bg1"/>
                </a:solidFill>
                <a:latin typeface="+mn-lt"/>
              </a:rPr>
              <a:pPr eaLnBrk="1" hangingPunct="1">
                <a:spcBef>
                  <a:spcPct val="0"/>
                </a:spcBef>
                <a:buFontTx/>
                <a:buNone/>
                <a:defRPr/>
              </a:pPr>
              <a:t>7</a:t>
            </a:fld>
            <a:endParaRPr lang="en-US" altLang="zh-CN" sz="1200" dirty="0" smtClean="0">
              <a:solidFill>
                <a:schemeClr val="bg1"/>
              </a:solidFill>
              <a:latin typeface="+mn-lt"/>
            </a:endParaRPr>
          </a:p>
        </p:txBody>
      </p:sp>
      <p:sp>
        <p:nvSpPr>
          <p:cNvPr id="8" name="TextBox 4"/>
          <p:cNvSpPr txBox="1">
            <a:spLocks noChangeArrowheads="1"/>
          </p:cNvSpPr>
          <p:nvPr/>
        </p:nvSpPr>
        <p:spPr bwMode="auto">
          <a:xfrm>
            <a:off x="198438" y="554038"/>
            <a:ext cx="6735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600" b="1" dirty="0" smtClean="0">
                <a:solidFill>
                  <a:schemeClr val="bg1"/>
                </a:solidFill>
                <a:latin typeface="+mn-lt"/>
              </a:rPr>
              <a:t>Structural Steel &amp; Sustainability</a:t>
            </a:r>
            <a:endParaRPr lang="en-US" sz="2800" b="1" dirty="0">
              <a:solidFill>
                <a:schemeClr val="bg1"/>
              </a:solidFill>
              <a:latin typeface="+mn-lt"/>
            </a:endParaRPr>
          </a:p>
        </p:txBody>
      </p:sp>
      <p:sp>
        <p:nvSpPr>
          <p:cNvPr id="9" name="TextBox 4"/>
          <p:cNvSpPr txBox="1">
            <a:spLocks noChangeArrowheads="1"/>
          </p:cNvSpPr>
          <p:nvPr/>
        </p:nvSpPr>
        <p:spPr bwMode="auto">
          <a:xfrm>
            <a:off x="198438" y="1200150"/>
            <a:ext cx="2619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200" b="1" dirty="0" smtClean="0">
                <a:solidFill>
                  <a:schemeClr val="bg1"/>
                </a:solidFill>
                <a:latin typeface="+mn-lt"/>
              </a:rPr>
              <a:t>Part 2 of 3</a:t>
            </a:r>
            <a:endParaRPr lang="en-US" sz="2400" b="1" dirty="0">
              <a:solidFill>
                <a:schemeClr val="bg1"/>
              </a:solidFill>
              <a:latin typeface="+mn-lt"/>
            </a:endParaRPr>
          </a:p>
        </p:txBody>
      </p:sp>
      <p:sp>
        <p:nvSpPr>
          <p:cNvPr id="10" name="TextBox 4"/>
          <p:cNvSpPr txBox="1">
            <a:spLocks noChangeArrowheads="1"/>
          </p:cNvSpPr>
          <p:nvPr/>
        </p:nvSpPr>
        <p:spPr bwMode="auto">
          <a:xfrm>
            <a:off x="231775" y="2133600"/>
            <a:ext cx="7192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9900"/>
                </a:solidFill>
                <a:latin typeface="Arial" charset="0"/>
                <a:cs typeface="Arial" charset="0"/>
              </a:defRPr>
            </a:lvl1pPr>
            <a:lvl2pPr marL="742950" indent="-285750" eaLnBrk="0" hangingPunct="0">
              <a:defRPr sz="2000">
                <a:solidFill>
                  <a:srgbClr val="009900"/>
                </a:solidFill>
                <a:latin typeface="Arial" charset="0"/>
                <a:cs typeface="Arial" charset="0"/>
              </a:defRPr>
            </a:lvl2pPr>
            <a:lvl3pPr marL="1143000" indent="-228600" eaLnBrk="0" hangingPunct="0">
              <a:defRPr sz="2000">
                <a:solidFill>
                  <a:srgbClr val="009900"/>
                </a:solidFill>
                <a:latin typeface="Arial" charset="0"/>
                <a:cs typeface="Arial" charset="0"/>
              </a:defRPr>
            </a:lvl3pPr>
            <a:lvl4pPr marL="1600200" indent="-228600" eaLnBrk="0" hangingPunct="0">
              <a:defRPr sz="2000">
                <a:solidFill>
                  <a:srgbClr val="009900"/>
                </a:solidFill>
                <a:latin typeface="Arial" charset="0"/>
                <a:cs typeface="Arial" charset="0"/>
              </a:defRPr>
            </a:lvl4pPr>
            <a:lvl5pPr marL="2057400" indent="-228600" eaLnBrk="0" hangingPunct="0">
              <a:defRPr sz="2000">
                <a:solidFill>
                  <a:srgbClr val="009900"/>
                </a:solidFill>
                <a:latin typeface="Arial" charset="0"/>
                <a:cs typeface="Arial" charset="0"/>
              </a:defRPr>
            </a:lvl5pPr>
            <a:lvl6pPr marL="2514600" indent="-228600" eaLnBrk="0" fontAlgn="base" hangingPunct="0">
              <a:spcBef>
                <a:spcPct val="0"/>
              </a:spcBef>
              <a:spcAft>
                <a:spcPct val="0"/>
              </a:spcAft>
              <a:defRPr sz="2000">
                <a:solidFill>
                  <a:srgbClr val="009900"/>
                </a:solidFill>
                <a:latin typeface="Arial" charset="0"/>
                <a:cs typeface="Arial" charset="0"/>
              </a:defRPr>
            </a:lvl6pPr>
            <a:lvl7pPr marL="2971800" indent="-228600" eaLnBrk="0" fontAlgn="base" hangingPunct="0">
              <a:spcBef>
                <a:spcPct val="0"/>
              </a:spcBef>
              <a:spcAft>
                <a:spcPct val="0"/>
              </a:spcAft>
              <a:defRPr sz="2000">
                <a:solidFill>
                  <a:srgbClr val="009900"/>
                </a:solidFill>
                <a:latin typeface="Arial" charset="0"/>
                <a:cs typeface="Arial" charset="0"/>
              </a:defRPr>
            </a:lvl7pPr>
            <a:lvl8pPr marL="3429000" indent="-228600" eaLnBrk="0" fontAlgn="base" hangingPunct="0">
              <a:spcBef>
                <a:spcPct val="0"/>
              </a:spcBef>
              <a:spcAft>
                <a:spcPct val="0"/>
              </a:spcAft>
              <a:defRPr sz="2000">
                <a:solidFill>
                  <a:srgbClr val="009900"/>
                </a:solidFill>
                <a:latin typeface="Arial" charset="0"/>
                <a:cs typeface="Arial" charset="0"/>
              </a:defRPr>
            </a:lvl8pPr>
            <a:lvl9pPr marL="3886200" indent="-228600" eaLnBrk="0" fontAlgn="base" hangingPunct="0">
              <a:spcBef>
                <a:spcPct val="0"/>
              </a:spcBef>
              <a:spcAft>
                <a:spcPct val="0"/>
              </a:spcAft>
              <a:defRPr sz="2000">
                <a:solidFill>
                  <a:srgbClr val="009900"/>
                </a:solidFill>
                <a:latin typeface="Arial" charset="0"/>
                <a:cs typeface="Arial" charset="0"/>
              </a:defRPr>
            </a:lvl9pPr>
          </a:lstStyle>
          <a:p>
            <a:pPr fontAlgn="auto">
              <a:spcBef>
                <a:spcPts val="0"/>
              </a:spcBef>
              <a:spcAft>
                <a:spcPts val="0"/>
              </a:spcAft>
              <a:defRPr/>
            </a:pPr>
            <a:r>
              <a:rPr lang="en-US" sz="3600" b="1" dirty="0" smtClean="0">
                <a:solidFill>
                  <a:schemeClr val="bg1"/>
                </a:solidFill>
                <a:latin typeface="+mn-lt"/>
              </a:rPr>
              <a:t>Codes, Standards &amp; Rating Systems</a:t>
            </a:r>
            <a:endParaRPr lang="en-US" sz="2800" b="1" dirty="0">
              <a:solidFill>
                <a:schemeClr val="bg1"/>
              </a:solidFill>
              <a:latin typeface="+mn-lt"/>
            </a:endParaRPr>
          </a:p>
        </p:txBody>
      </p:sp>
      <p:sp>
        <p:nvSpPr>
          <p:cNvPr id="11" name="TextBox 10"/>
          <p:cNvSpPr txBox="1">
            <a:spLocks noChangeArrowheads="1"/>
          </p:cNvSpPr>
          <p:nvPr/>
        </p:nvSpPr>
        <p:spPr bwMode="auto">
          <a:xfrm>
            <a:off x="231775" y="3047998"/>
            <a:ext cx="426334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eaLnBrk="1" fontAlgn="auto" hangingPunct="1">
              <a:spcBef>
                <a:spcPts val="0"/>
              </a:spcBef>
              <a:spcAft>
                <a:spcPts val="0"/>
              </a:spcAft>
              <a:buFontTx/>
              <a:buNone/>
              <a:defRPr/>
            </a:pPr>
            <a:r>
              <a:rPr lang="en-US" altLang="zh-CN" sz="1800" dirty="0">
                <a:solidFill>
                  <a:schemeClr val="bg1"/>
                </a:solidFill>
                <a:latin typeface="+mn-lt"/>
              </a:rPr>
              <a:t>Prepared by</a:t>
            </a:r>
            <a:r>
              <a:rPr lang="en-US" altLang="zh-CN" sz="1800" dirty="0" smtClean="0">
                <a:solidFill>
                  <a:schemeClr val="bg1"/>
                </a:solidFill>
                <a:latin typeface="+mn-lt"/>
              </a:rPr>
              <a:t>:</a:t>
            </a:r>
          </a:p>
          <a:p>
            <a:pPr fontAlgn="auto">
              <a:spcBef>
                <a:spcPts val="0"/>
              </a:spcBef>
              <a:spcAft>
                <a:spcPts val="0"/>
              </a:spcAft>
              <a:buFont typeface="Arial" pitchFamily="34" charset="0"/>
              <a:buNone/>
              <a:defRPr/>
            </a:pPr>
            <a:r>
              <a:rPr lang="en-US" altLang="zh-CN" sz="1800" dirty="0" smtClean="0">
                <a:solidFill>
                  <a:schemeClr val="bg1"/>
                </a:solidFill>
                <a:latin typeface="+mn-lt"/>
              </a:rPr>
              <a:t>John Cross</a:t>
            </a:r>
            <a:r>
              <a:rPr lang="en-US" sz="1800" dirty="0">
                <a:solidFill>
                  <a:schemeClr val="bg1"/>
                </a:solidFill>
                <a:latin typeface="+mn-lt"/>
                <a:cs typeface="+mn-cs"/>
              </a:rPr>
              <a:t>, </a:t>
            </a:r>
            <a:r>
              <a:rPr lang="en-US" sz="1800" dirty="0" smtClean="0">
                <a:solidFill>
                  <a:schemeClr val="bg1"/>
                </a:solidFill>
                <a:latin typeface="+mn-lt"/>
                <a:cs typeface="+mn-cs"/>
              </a:rPr>
              <a:t>PE, LEED AP</a:t>
            </a:r>
            <a:endParaRPr lang="en-US" sz="1800" dirty="0">
              <a:solidFill>
                <a:schemeClr val="bg1"/>
              </a:solidFill>
              <a:latin typeface="+mn-lt"/>
              <a:cs typeface="+mn-cs"/>
            </a:endParaRPr>
          </a:p>
          <a:p>
            <a:pPr fontAlgn="auto">
              <a:spcBef>
                <a:spcPts val="0"/>
              </a:spcBef>
              <a:spcAft>
                <a:spcPts val="0"/>
              </a:spcAft>
              <a:buFont typeface="Arial" pitchFamily="34" charset="0"/>
              <a:buNone/>
              <a:defRPr/>
            </a:pPr>
            <a:r>
              <a:rPr lang="en-US" sz="1800" dirty="0">
                <a:solidFill>
                  <a:schemeClr val="bg1"/>
                </a:solidFill>
                <a:latin typeface="+mn-lt"/>
                <a:cs typeface="+mn-cs"/>
              </a:rPr>
              <a:t>Vice President</a:t>
            </a:r>
          </a:p>
          <a:p>
            <a:pPr eaLnBrk="1" fontAlgn="auto" hangingPunct="1">
              <a:spcBef>
                <a:spcPts val="0"/>
              </a:spcBef>
              <a:spcAft>
                <a:spcPts val="0"/>
              </a:spcAft>
              <a:buFontTx/>
              <a:buNone/>
              <a:defRPr/>
            </a:pPr>
            <a:r>
              <a:rPr lang="en-US" altLang="zh-CN" sz="1800" dirty="0" smtClean="0">
                <a:solidFill>
                  <a:schemeClr val="bg1"/>
                </a:solidFill>
                <a:latin typeface="+mn-lt"/>
              </a:rPr>
              <a:t>American Institute of Steel Construction</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a:solidFill>
                  <a:schemeClr val="bg1"/>
                </a:solidFill>
                <a:latin typeface="+mn-lt"/>
              </a:rPr>
              <a:t>Tim Mrozowski, A.I.A. </a:t>
            </a:r>
          </a:p>
          <a:p>
            <a:pPr eaLnBrk="1" fontAlgn="auto" hangingPunct="1">
              <a:spcBef>
                <a:spcPts val="0"/>
              </a:spcBef>
              <a:spcAft>
                <a:spcPts val="0"/>
              </a:spcAft>
              <a:buFontTx/>
              <a:buNone/>
              <a:defRPr/>
            </a:pPr>
            <a:r>
              <a:rPr lang="en-US" altLang="zh-CN" sz="1800" dirty="0">
                <a:solidFill>
                  <a:schemeClr val="bg1"/>
                </a:solidFill>
                <a:latin typeface="+mn-lt"/>
              </a:rPr>
              <a:t>Construction Management Program</a:t>
            </a:r>
          </a:p>
          <a:p>
            <a:pPr eaLnBrk="1" fontAlgn="auto" hangingPunct="1">
              <a:spcBef>
                <a:spcPts val="0"/>
              </a:spcBef>
              <a:spcAft>
                <a:spcPts val="0"/>
              </a:spcAft>
              <a:buFontTx/>
              <a:buNone/>
              <a:defRPr/>
            </a:pPr>
            <a:r>
              <a:rPr lang="en-US" altLang="zh-CN" sz="1800" dirty="0">
                <a:solidFill>
                  <a:schemeClr val="bg1"/>
                </a:solidFill>
                <a:latin typeface="+mn-lt"/>
              </a:rPr>
              <a:t>School of Planning Design and Construction</a:t>
            </a:r>
          </a:p>
          <a:p>
            <a:pPr eaLnBrk="1" fontAlgn="auto" hangingPunct="1">
              <a:spcBef>
                <a:spcPts val="0"/>
              </a:spcBef>
              <a:spcAft>
                <a:spcPts val="0"/>
              </a:spcAft>
              <a:buFontTx/>
              <a:buNone/>
              <a:defRPr/>
            </a:pPr>
            <a:r>
              <a:rPr lang="en-US" altLang="zh-CN" sz="1800" dirty="0">
                <a:solidFill>
                  <a:schemeClr val="bg1"/>
                </a:solidFill>
                <a:latin typeface="+mn-lt"/>
              </a:rPr>
              <a:t>Michigan State </a:t>
            </a:r>
            <a:r>
              <a:rPr lang="en-US" altLang="zh-CN" sz="1800" dirty="0" smtClean="0">
                <a:solidFill>
                  <a:schemeClr val="bg1"/>
                </a:solidFill>
                <a:latin typeface="+mn-lt"/>
              </a:rPr>
              <a:t>University</a:t>
            </a:r>
          </a:p>
          <a:p>
            <a:pPr eaLnBrk="1" fontAlgn="auto" hangingPunct="1">
              <a:spcBef>
                <a:spcPts val="0"/>
              </a:spcBef>
              <a:spcAft>
                <a:spcPts val="0"/>
              </a:spcAft>
              <a:buFontTx/>
              <a:buNone/>
              <a:defRPr/>
            </a:pPr>
            <a:endParaRPr lang="en-US" altLang="zh-CN" sz="1800" dirty="0">
              <a:solidFill>
                <a:schemeClr val="bg1"/>
              </a:solidFill>
              <a:latin typeface="+mn-lt"/>
            </a:endParaRPr>
          </a:p>
          <a:p>
            <a:pPr eaLnBrk="1" fontAlgn="auto" hangingPunct="1">
              <a:spcBef>
                <a:spcPts val="0"/>
              </a:spcBef>
              <a:spcAft>
                <a:spcPts val="0"/>
              </a:spcAft>
              <a:buFontTx/>
              <a:buNone/>
              <a:defRPr/>
            </a:pPr>
            <a:r>
              <a:rPr lang="en-US" altLang="zh-CN" sz="1800" dirty="0" smtClean="0">
                <a:solidFill>
                  <a:schemeClr val="bg1"/>
                </a:solidFill>
                <a:latin typeface="+mn-lt"/>
              </a:rPr>
              <a:t>Lawrence F. Kruth</a:t>
            </a:r>
            <a:r>
              <a:rPr lang="en-US" sz="1800" dirty="0">
                <a:solidFill>
                  <a:schemeClr val="bg1"/>
                </a:solidFill>
                <a:latin typeface="+mn-lt"/>
                <a:cs typeface="+mn-cs"/>
              </a:rPr>
              <a:t>, PE</a:t>
            </a:r>
            <a:br>
              <a:rPr lang="en-US" sz="1800" dirty="0">
                <a:solidFill>
                  <a:schemeClr val="bg1"/>
                </a:solidFill>
                <a:latin typeface="+mn-lt"/>
                <a:cs typeface="+mn-cs"/>
              </a:rPr>
            </a:br>
            <a:r>
              <a:rPr lang="en-US" sz="1800" dirty="0">
                <a:solidFill>
                  <a:schemeClr val="bg1"/>
                </a:solidFill>
                <a:latin typeface="+mn-lt"/>
                <a:cs typeface="+mn-cs"/>
              </a:rPr>
              <a:t>Vice </a:t>
            </a:r>
            <a:r>
              <a:rPr lang="en-US" sz="1800" dirty="0" smtClean="0">
                <a:solidFill>
                  <a:schemeClr val="bg1"/>
                </a:solidFill>
                <a:latin typeface="+mn-lt"/>
                <a:cs typeface="+mn-cs"/>
              </a:rPr>
              <a:t>President</a:t>
            </a:r>
            <a:r>
              <a:rPr lang="en-US" sz="1800" dirty="0">
                <a:solidFill>
                  <a:schemeClr val="bg1"/>
                </a:solidFill>
                <a:latin typeface="+mn-lt"/>
                <a:cs typeface="+mn-cs"/>
              </a:rPr>
              <a:t/>
            </a:r>
            <a:br>
              <a:rPr lang="en-US" sz="1800" dirty="0">
                <a:solidFill>
                  <a:schemeClr val="bg1"/>
                </a:solidFill>
                <a:latin typeface="+mn-lt"/>
                <a:cs typeface="+mn-cs"/>
              </a:rPr>
            </a:br>
            <a:r>
              <a:rPr lang="en-US" sz="1800" dirty="0">
                <a:solidFill>
                  <a:schemeClr val="bg1"/>
                </a:solidFill>
                <a:latin typeface="+mn-lt"/>
                <a:cs typeface="+mn-cs"/>
              </a:rPr>
              <a:t>Douglas Steel Fabricating Corp</a:t>
            </a:r>
            <a:r>
              <a:rPr lang="en-US" altLang="zh-CN" sz="1800" dirty="0" smtClean="0">
                <a:solidFill>
                  <a:schemeClr val="bg1"/>
                </a:solidFill>
                <a:latin typeface="+mn-lt"/>
              </a:rPr>
              <a:t> </a:t>
            </a:r>
          </a:p>
        </p:txBody>
      </p:sp>
      <p:pic>
        <p:nvPicPr>
          <p:cNvPr id="12" name="Picture 6" descr="AISC_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3" y="14288"/>
            <a:ext cx="12192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62467" name="Rectangle 4"/>
          <p:cNvSpPr>
            <a:spLocks noChangeArrowheads="1"/>
          </p:cNvSpPr>
          <p:nvPr/>
        </p:nvSpPr>
        <p:spPr bwMode="auto">
          <a:xfrm>
            <a:off x="0" y="392113"/>
            <a:ext cx="914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ea typeface="65 Helvetica Medium"/>
                <a:cs typeface="65 Helvetica Medium"/>
              </a:rPr>
              <a:t>Learning Objectives</a:t>
            </a:r>
          </a:p>
        </p:txBody>
      </p:sp>
      <p:sp>
        <p:nvSpPr>
          <p:cNvPr id="62468" name="TextBox 11"/>
          <p:cNvSpPr txBox="1">
            <a:spLocks noChangeArrowheads="1"/>
          </p:cNvSpPr>
          <p:nvPr/>
        </p:nvSpPr>
        <p:spPr bwMode="auto">
          <a:xfrm>
            <a:off x="454025" y="1128713"/>
            <a:ext cx="81565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dirty="0">
                <a:latin typeface="+mn-lt"/>
                <a:ea typeface="Arial Unicode MS" pitchFamily="34" charset="-128"/>
                <a:cs typeface="65 Helvetica Medium"/>
              </a:rPr>
              <a:t>At the end of the this course, participants will be able to:</a:t>
            </a:r>
          </a:p>
        </p:txBody>
      </p:sp>
      <p:sp>
        <p:nvSpPr>
          <p:cNvPr id="62469" name="Rectangle 3"/>
          <p:cNvSpPr>
            <a:spLocks noChangeArrowheads="1"/>
          </p:cNvSpPr>
          <p:nvPr/>
        </p:nvSpPr>
        <p:spPr bwMode="auto">
          <a:xfrm>
            <a:off x="519113" y="2203758"/>
            <a:ext cx="80914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600"/>
              </a:spcAft>
              <a:buFont typeface="Calibri" pitchFamily="34" charset="0"/>
              <a:buAutoNum type="arabicPeriod"/>
            </a:pPr>
            <a:r>
              <a:rPr lang="en-US" altLang="en-US" sz="2800" dirty="0"/>
              <a:t>Identify the material requirements for each of the major sustainability codes, standards and rating systems.</a:t>
            </a:r>
          </a:p>
          <a:p>
            <a:pPr eaLnBrk="1" hangingPunct="1">
              <a:spcBef>
                <a:spcPct val="0"/>
              </a:spcBef>
              <a:spcAft>
                <a:spcPts val="600"/>
              </a:spcAft>
              <a:buFont typeface="Calibri" pitchFamily="34" charset="0"/>
              <a:buAutoNum type="arabicPeriod"/>
            </a:pPr>
            <a:r>
              <a:rPr lang="en-US" altLang="en-US" sz="2800" dirty="0"/>
              <a:t>Understand the reporting requirements for documenting structural steel’s contribution to these requirements.</a:t>
            </a:r>
          </a:p>
          <a:p>
            <a:pPr eaLnBrk="1" hangingPunct="1">
              <a:spcBef>
                <a:spcPct val="0"/>
              </a:spcBef>
              <a:spcAft>
                <a:spcPts val="600"/>
              </a:spcAft>
              <a:buFont typeface="Calibri" pitchFamily="34" charset="0"/>
              <a:buAutoNum type="arabicPeriod"/>
            </a:pPr>
            <a:r>
              <a:rPr lang="en-US" altLang="en-US" sz="2800" dirty="0"/>
              <a:t>Understand the role of their organization, be it a material producer, service center, fabricator, erector or structural engineer, in meeting these requirements. </a:t>
            </a:r>
          </a:p>
        </p:txBody>
      </p:sp>
      <p:sp>
        <p:nvSpPr>
          <p:cNvPr id="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7E14AC03-1385-4FE5-9FD6-5A7A45F5C895}" type="slidenum">
              <a:rPr lang="en-US" altLang="zh-CN" sz="1200" smtClean="0">
                <a:latin typeface="+mn-lt"/>
              </a:rPr>
              <a:pPr eaLnBrk="1" hangingPunct="1">
                <a:spcBef>
                  <a:spcPct val="0"/>
                </a:spcBef>
                <a:buFontTx/>
                <a:buNone/>
                <a:defRPr/>
              </a:pPr>
              <a:t>8</a:t>
            </a:fld>
            <a:endParaRPr lang="en-US" altLang="zh-CN" sz="1200" dirty="0" smtClean="0">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1143000" y="762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US" altLang="en-US" sz="1800" dirty="0">
              <a:latin typeface="Arial Narrow" pitchFamily="34" charset="0"/>
            </a:endParaRPr>
          </a:p>
        </p:txBody>
      </p:sp>
      <p:sp>
        <p:nvSpPr>
          <p:cNvPr id="41989" name="TextBox 1"/>
          <p:cNvSpPr txBox="1">
            <a:spLocks noChangeArrowheads="1"/>
          </p:cNvSpPr>
          <p:nvPr/>
        </p:nvSpPr>
        <p:spPr bwMode="auto">
          <a:xfrm>
            <a:off x="0" y="238125"/>
            <a:ext cx="8253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600" b="1" dirty="0" smtClean="0">
                <a:latin typeface="+mj-lt"/>
                <a:cs typeface="+mn-cs"/>
              </a:rPr>
              <a:t>Codes, Standards and Rating Systems</a:t>
            </a:r>
            <a:endParaRPr lang="en-US" sz="3600" b="1" dirty="0">
              <a:latin typeface="+mj-lt"/>
              <a:cs typeface="+mn-cs"/>
            </a:endParaRPr>
          </a:p>
        </p:txBody>
      </p:sp>
      <p:pic>
        <p:nvPicPr>
          <p:cNvPr id="6144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2438" y="1373188"/>
            <a:ext cx="1404937" cy="1820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3" name="TextBox 1"/>
          <p:cNvSpPr txBox="1">
            <a:spLocks noChangeArrowheads="1"/>
          </p:cNvSpPr>
          <p:nvPr/>
        </p:nvSpPr>
        <p:spPr bwMode="auto">
          <a:xfrm>
            <a:off x="642938" y="990600"/>
            <a:ext cx="185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2000" dirty="0">
                <a:latin typeface="+mn-lt"/>
                <a:cs typeface="+mn-cs"/>
              </a:rPr>
              <a:t>LEED 2009</a:t>
            </a:r>
          </a:p>
        </p:txBody>
      </p:sp>
      <p:sp>
        <p:nvSpPr>
          <p:cNvPr id="41994" name="TextBox 11"/>
          <p:cNvSpPr txBox="1">
            <a:spLocks noChangeArrowheads="1"/>
          </p:cNvSpPr>
          <p:nvPr/>
        </p:nvSpPr>
        <p:spPr bwMode="auto">
          <a:xfrm>
            <a:off x="3787775" y="4181475"/>
            <a:ext cx="1906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en-US" sz="2000" dirty="0">
                <a:latin typeface="+mn-lt"/>
                <a:cs typeface="+mn-cs"/>
              </a:rPr>
              <a:t>ASHRAE 189.1</a:t>
            </a:r>
          </a:p>
        </p:txBody>
      </p:sp>
      <p:sp>
        <p:nvSpPr>
          <p:cNvPr id="41995" name="TextBox 12"/>
          <p:cNvSpPr txBox="1">
            <a:spLocks noChangeArrowheads="1"/>
          </p:cNvSpPr>
          <p:nvPr/>
        </p:nvSpPr>
        <p:spPr bwMode="auto">
          <a:xfrm>
            <a:off x="3127375" y="95567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2000" dirty="0">
                <a:latin typeface="+mn-lt"/>
                <a:cs typeface="+mn-cs"/>
              </a:rPr>
              <a:t>IgCC</a:t>
            </a:r>
          </a:p>
        </p:txBody>
      </p:sp>
      <p:pic>
        <p:nvPicPr>
          <p:cNvPr id="6144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7700" y="2328863"/>
            <a:ext cx="1355725" cy="174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7" name="TextBox 1"/>
          <p:cNvSpPr txBox="1">
            <a:spLocks noChangeArrowheads="1"/>
          </p:cNvSpPr>
          <p:nvPr/>
        </p:nvSpPr>
        <p:spPr bwMode="auto">
          <a:xfrm>
            <a:off x="5154613" y="992188"/>
            <a:ext cx="2547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2000" dirty="0" smtClean="0">
                <a:latin typeface="+mn-lt"/>
                <a:cs typeface="+mn-cs"/>
              </a:rPr>
              <a:t>LIVING BUILDING</a:t>
            </a:r>
            <a:endParaRPr lang="en-US" sz="2000" dirty="0">
              <a:latin typeface="+mn-lt"/>
              <a:cs typeface="+mn-cs"/>
            </a:endParaRPr>
          </a:p>
        </p:txBody>
      </p:sp>
      <p:pic>
        <p:nvPicPr>
          <p:cNvPr id="61450" name="Picture 2" descr="http://www.construction21.eu/data/sources/users/882/images/living-building-challenge-green-house-plans-upd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900" y="1357313"/>
            <a:ext cx="2547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1775" y="2328863"/>
            <a:ext cx="134461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2"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4713" y="1349375"/>
            <a:ext cx="1436687" cy="185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
          <p:cNvSpPr txBox="1">
            <a:spLocks noChangeArrowheads="1"/>
          </p:cNvSpPr>
          <p:nvPr/>
        </p:nvSpPr>
        <p:spPr bwMode="auto">
          <a:xfrm>
            <a:off x="1668463" y="4181475"/>
            <a:ext cx="185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2000" dirty="0" smtClean="0">
                <a:latin typeface="+mn-lt"/>
                <a:cs typeface="+mn-cs"/>
              </a:rPr>
              <a:t>LEED V4</a:t>
            </a:r>
            <a:endParaRPr lang="en-US" sz="2000" dirty="0">
              <a:latin typeface="+mn-lt"/>
              <a:cs typeface="+mn-cs"/>
            </a:endParaRPr>
          </a:p>
        </p:txBody>
      </p:sp>
      <p:pic>
        <p:nvPicPr>
          <p:cNvPr id="61454" name="Picture 4" descr="http://www.stanford.edu/group/greendorm/images/thumbs/GreenGlob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8738" y="2824163"/>
            <a:ext cx="17811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1"/>
          <p:cNvSpPr txBox="1">
            <a:spLocks noChangeArrowheads="1"/>
          </p:cNvSpPr>
          <p:nvPr/>
        </p:nvSpPr>
        <p:spPr bwMode="auto">
          <a:xfrm>
            <a:off x="6346825" y="4408488"/>
            <a:ext cx="1906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2000" dirty="0" smtClean="0">
                <a:latin typeface="+mn-lt"/>
                <a:cs typeface="+mn-cs"/>
              </a:rPr>
              <a:t>Green Globes</a:t>
            </a:r>
            <a:endParaRPr lang="en-US" sz="2000" dirty="0">
              <a:latin typeface="+mn-lt"/>
              <a:cs typeface="+mn-cs"/>
            </a:endParaRPr>
          </a:p>
        </p:txBody>
      </p:sp>
      <p:pic>
        <p:nvPicPr>
          <p:cNvPr id="6145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1775" y="4884738"/>
            <a:ext cx="1338263" cy="179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57" name="TextBox 2"/>
          <p:cNvSpPr txBox="1">
            <a:spLocks noChangeArrowheads="1"/>
          </p:cNvSpPr>
          <p:nvPr/>
        </p:nvSpPr>
        <p:spPr bwMode="auto">
          <a:xfrm>
            <a:off x="1644650" y="5319713"/>
            <a:ext cx="75517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t>For more information, download </a:t>
            </a:r>
            <a:r>
              <a:rPr lang="en-US" altLang="en-US" sz="1800" i="1" dirty="0"/>
              <a:t>A Green Roadmap</a:t>
            </a:r>
            <a:r>
              <a:rPr lang="en-US" altLang="en-US" sz="1800" dirty="0"/>
              <a:t> in February 2013 issue of Modern Steen Construction magazine. (http://www.modernsteel.com/Uploads/Issues/February_2013/022013_econ) </a:t>
            </a:r>
          </a:p>
        </p:txBody>
      </p:sp>
      <p:sp>
        <p:nvSpPr>
          <p:cNvPr id="2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FontTx/>
              <a:buNone/>
              <a:defRPr/>
            </a:pPr>
            <a:fld id="{9666AFD3-D8C3-4A1C-862D-4F220DD09DCD}" type="slidenum">
              <a:rPr lang="en-US" altLang="zh-CN" sz="1200" smtClean="0">
                <a:latin typeface="+mn-lt"/>
              </a:rPr>
              <a:pPr eaLnBrk="1" hangingPunct="1">
                <a:spcBef>
                  <a:spcPct val="0"/>
                </a:spcBef>
                <a:buFontTx/>
                <a:buNone/>
                <a:defRPr/>
              </a:pPr>
              <a:t>9</a:t>
            </a:fld>
            <a:endParaRPr lang="en-US" altLang="zh-CN" sz="1200" dirty="0" smtClean="0">
              <a:latin typeface="+mn-lt"/>
            </a:endParaRPr>
          </a:p>
        </p:txBody>
      </p:sp>
      <p:sp>
        <p:nvSpPr>
          <p:cNvPr id="20" name="Rectangle 19"/>
          <p:cNvSpPr/>
          <p:nvPr/>
        </p:nvSpPr>
        <p:spPr>
          <a:xfrm>
            <a:off x="7516360" y="6172023"/>
            <a:ext cx="647934" cy="646331"/>
          </a:xfrm>
          <a:prstGeom prst="rect">
            <a:avLst/>
          </a:prstGeom>
        </p:spPr>
        <p:txBody>
          <a:bodyPr wrap="none">
            <a:spAutoFit/>
          </a:bodyPr>
          <a:lstStyle/>
          <a:p>
            <a:r>
              <a:rPr lang="en-US" altLang="en-US" sz="3600" b="1" dirty="0">
                <a:solidFill>
                  <a:srgbClr val="0070C0"/>
                </a:solidFill>
                <a:ea typeface="MS Mincho" pitchFamily="49" charset="-128"/>
              </a:rPr>
              <a:t>☞</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5709</TotalTime>
  <Words>4370</Words>
  <Application>Microsoft Office PowerPoint</Application>
  <PresentationFormat>On-screen Show (4:3)</PresentationFormat>
  <Paragraphs>999</Paragraphs>
  <Slides>62</Slides>
  <Notes>57</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Additional Resources</vt:lpstr>
      <vt:lpstr>Note to Presenter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Sustainable Business Practice Opportunities </vt:lpstr>
      <vt:lpstr>Sustainable Business Practices</vt:lpstr>
      <vt:lpstr> LEED O+M for Existing Buildings http://www.usgbc.org/articles/getting-know-leed-building-operations-and-maintenance-om</vt:lpstr>
      <vt:lpstr>PowerPoint Presentation</vt:lpstr>
      <vt:lpstr>PowerPoint Presentation</vt:lpstr>
      <vt:lpstr>Resources</vt:lpstr>
      <vt:lpstr>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Weisenberger</dc:creator>
  <cp:lastModifiedBy>Criste, Erin</cp:lastModifiedBy>
  <cp:revision>452</cp:revision>
  <cp:lastPrinted>2012-05-14T14:12:21Z</cp:lastPrinted>
  <dcterms:created xsi:type="dcterms:W3CDTF">2012-04-13T18:19:28Z</dcterms:created>
  <dcterms:modified xsi:type="dcterms:W3CDTF">2015-03-16T14:33:41Z</dcterms:modified>
</cp:coreProperties>
</file>