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7" r:id="rId2"/>
    <p:sldId id="411" r:id="rId3"/>
    <p:sldId id="403" r:id="rId4"/>
    <p:sldId id="572" r:id="rId5"/>
    <p:sldId id="571" r:id="rId6"/>
    <p:sldId id="576" r:id="rId7"/>
    <p:sldId id="514" r:id="rId8"/>
    <p:sldId id="462" r:id="rId9"/>
    <p:sldId id="463"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483" r:id="rId29"/>
    <p:sldId id="484" r:id="rId30"/>
    <p:sldId id="485" r:id="rId31"/>
    <p:sldId id="486" r:id="rId32"/>
    <p:sldId id="487" r:id="rId33"/>
    <p:sldId id="488" r:id="rId34"/>
    <p:sldId id="489" r:id="rId35"/>
    <p:sldId id="490" r:id="rId36"/>
    <p:sldId id="491" r:id="rId37"/>
    <p:sldId id="508" r:id="rId38"/>
    <p:sldId id="509" r:id="rId39"/>
    <p:sldId id="510" r:id="rId40"/>
    <p:sldId id="511" r:id="rId41"/>
    <p:sldId id="512" r:id="rId42"/>
    <p:sldId id="554" r:id="rId43"/>
    <p:sldId id="555" r:id="rId44"/>
    <p:sldId id="556" r:id="rId45"/>
    <p:sldId id="557" r:id="rId46"/>
    <p:sldId id="558" r:id="rId47"/>
    <p:sldId id="559" r:id="rId48"/>
    <p:sldId id="560" r:id="rId49"/>
    <p:sldId id="561" r:id="rId50"/>
    <p:sldId id="562" r:id="rId51"/>
    <p:sldId id="563" r:id="rId52"/>
    <p:sldId id="564" r:id="rId53"/>
    <p:sldId id="565" r:id="rId54"/>
    <p:sldId id="566" r:id="rId55"/>
    <p:sldId id="567" r:id="rId56"/>
    <p:sldId id="568" r:id="rId57"/>
    <p:sldId id="513" r:id="rId58"/>
    <p:sldId id="573" r:id="rId59"/>
    <p:sldId id="574" r:id="rId60"/>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5800"/>
    <a:srgbClr val="339966"/>
    <a:srgbClr val="CCFFCC"/>
    <a:srgbClr val="3366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9" autoAdjust="0"/>
    <p:restoredTop sz="96148" autoAdjust="0"/>
  </p:normalViewPr>
  <p:slideViewPr>
    <p:cSldViewPr>
      <p:cViewPr varScale="1">
        <p:scale>
          <a:sx n="75" d="100"/>
          <a:sy n="75" d="100"/>
        </p:scale>
        <p:origin x="-84" y="-192"/>
      </p:cViewPr>
      <p:guideLst>
        <p:guide orient="horz" pos="2160"/>
        <p:guide pos="2880"/>
      </p:guideLst>
    </p:cSldViewPr>
  </p:slideViewPr>
  <p:notesTextViewPr>
    <p:cViewPr>
      <p:scale>
        <a:sx n="1" d="1"/>
        <a:sy n="1" d="1"/>
      </p:scale>
      <p:origin x="0" y="0"/>
    </p:cViewPr>
  </p:notesTextViewPr>
  <p:sorterViewPr>
    <p:cViewPr>
      <p:scale>
        <a:sx n="100" d="100"/>
        <a:sy n="100" d="100"/>
      </p:scale>
      <p:origin x="0" y="46854"/>
    </p:cViewPr>
  </p:sorterViewPr>
  <p:notesViewPr>
    <p:cSldViewPr>
      <p:cViewPr varScale="1">
        <p:scale>
          <a:sx n="56" d="100"/>
          <a:sy n="56" d="100"/>
        </p:scale>
        <p:origin x="-1218" y="-7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1F552BA-34D1-4C3B-A7FF-8C53DA898894}" type="datetimeFigureOut">
              <a:rPr lang="en-US"/>
              <a:pPr>
                <a:defRPr/>
              </a:pPr>
              <a:t>3/16/2015</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4BF96D-C9F5-4526-ADC2-B96B0BF0D0CE}" type="slidenum">
              <a:rPr lang="en-US"/>
              <a:pPr>
                <a:defRPr/>
              </a:pPr>
              <a:t>‹#›</a:t>
            </a:fld>
            <a:endParaRPr lang="en-US" dirty="0"/>
          </a:p>
        </p:txBody>
      </p:sp>
    </p:spTree>
    <p:extLst>
      <p:ext uri="{BB962C8B-B14F-4D97-AF65-F5344CB8AC3E}">
        <p14:creationId xmlns:p14="http://schemas.microsoft.com/office/powerpoint/2010/main" val="1032128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309B0C39-6C78-4E4C-8907-223D9E35F6C3}" type="datetimeFigureOut">
              <a:rPr lang="en-US"/>
              <a:pPr>
                <a:defRPr/>
              </a:pPr>
              <a:t>3/16/2015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dirty="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87" tIns="46644" rIns="93287" bIns="466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5D339576-523D-458F-9E51-EB7D8AFAD256}" type="slidenum">
              <a:rPr lang="en-US"/>
              <a:pPr>
                <a:defRPr/>
              </a:pPr>
              <a:t>‹#›</a:t>
            </a:fld>
            <a:endParaRPr lang="en-US" dirty="0"/>
          </a:p>
        </p:txBody>
      </p:sp>
    </p:spTree>
    <p:extLst>
      <p:ext uri="{BB962C8B-B14F-4D97-AF65-F5344CB8AC3E}">
        <p14:creationId xmlns:p14="http://schemas.microsoft.com/office/powerpoint/2010/main" val="4109419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noChangeArrowheads="1"/>
          </p:cNvSpPr>
          <p:nvPr>
            <p:ph type="body" idx="1"/>
          </p:nvPr>
        </p:nvSpPr>
        <p:spPr bwMode="auto">
          <a:xfrm>
            <a:off x="935038" y="4421188"/>
            <a:ext cx="5149850"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40" tIns="44720" rIns="89440" bIns="44720"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3FC7AC4-DD31-44A0-9EA1-0ED8539EF0C0}" type="slidenum">
              <a:rPr lang="en-US" altLang="en-US" sz="1400">
                <a:solidFill>
                  <a:srgbClr val="000000"/>
                </a:solidFill>
                <a:latin typeface="Arial" pitchFamily="34" charset="0"/>
              </a:rPr>
              <a:pPr algn="r" eaLnBrk="1" hangingPunct="1">
                <a:spcBef>
                  <a:spcPct val="0"/>
                </a:spcBef>
              </a:pPr>
              <a:t>11</a:t>
            </a:fld>
            <a:endParaRPr lang="en-US" altLang="en-US" sz="1400" dirty="0">
              <a:solidFill>
                <a:srgbClr val="000000"/>
              </a:solidFill>
              <a:latin typeface="Arial" pitchFamily="34" charset="0"/>
            </a:endParaRPr>
          </a:p>
        </p:txBody>
      </p:sp>
      <p:sp>
        <p:nvSpPr>
          <p:cNvPr id="277507"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b="1" dirty="0" smtClean="0"/>
              <a:t>What is long term cost of operating?</a:t>
            </a:r>
          </a:p>
          <a:p>
            <a:pPr eaLnBrk="1" hangingPunct="1">
              <a:spcBef>
                <a:spcPct val="0"/>
              </a:spcBef>
            </a:pPr>
            <a:r>
              <a:rPr lang="en-US" altLang="en-US" sz="1400" dirty="0" smtClean="0"/>
              <a:t>Reducing heat flow within the building envelope has benefits that extend beyond reducing energy use, such as minimizing the potential for condensation on surfaces. Also, colder interior surfaces can make people feel colder than the ambient air temperature, causing them to raise the temperature of the room or plug in an electric heater to feel comfortable. </a:t>
            </a:r>
          </a:p>
          <a:p>
            <a:pPr eaLnBrk="1" hangingPunct="1">
              <a:spcBef>
                <a:spcPct val="0"/>
              </a:spcBef>
            </a:pPr>
            <a:endParaRPr lang="en-US" altLang="en-US" sz="1400" dirty="0" smtClean="0"/>
          </a:p>
          <a:p>
            <a:pPr eaLnBrk="1" hangingPunct="1">
              <a:spcBef>
                <a:spcPct val="0"/>
              </a:spcBef>
            </a:pPr>
            <a:r>
              <a:rPr lang="en-US" altLang="en-US" sz="1400" dirty="0" smtClean="0"/>
              <a:t>The Architecture</a:t>
            </a:r>
          </a:p>
          <a:p>
            <a:pPr eaLnBrk="1" hangingPunct="1">
              <a:spcBef>
                <a:spcPct val="0"/>
              </a:spcBef>
            </a:pPr>
            <a:r>
              <a:rPr lang="en-US" altLang="en-US" sz="1400" dirty="0" smtClean="0"/>
              <a:t>2030 Challenge adopted by the American Institute</a:t>
            </a:r>
          </a:p>
          <a:p>
            <a:pPr eaLnBrk="1" hangingPunct="1">
              <a:spcBef>
                <a:spcPct val="0"/>
              </a:spcBef>
            </a:pPr>
            <a:r>
              <a:rPr lang="en-US" altLang="en-US" sz="1400" dirty="0" smtClean="0"/>
              <a:t>of Architects, The US Green Building Council, the US</a:t>
            </a:r>
          </a:p>
          <a:p>
            <a:pPr eaLnBrk="1" hangingPunct="1">
              <a:spcBef>
                <a:spcPct val="0"/>
              </a:spcBef>
            </a:pPr>
            <a:r>
              <a:rPr lang="en-US" altLang="en-US" sz="1400" dirty="0" smtClean="0"/>
              <a:t>Conference of Mayors,  ASHRAE and many others has</a:t>
            </a:r>
          </a:p>
          <a:p>
            <a:pPr eaLnBrk="1" hangingPunct="1">
              <a:spcBef>
                <a:spcPct val="0"/>
              </a:spcBef>
            </a:pPr>
            <a:r>
              <a:rPr lang="en-US" altLang="en-US" sz="1400" dirty="0" smtClean="0"/>
              <a:t>as its goal to reduce building non-renewable energy</a:t>
            </a:r>
          </a:p>
          <a:p>
            <a:pPr eaLnBrk="1" hangingPunct="1">
              <a:spcBef>
                <a:spcPct val="0"/>
              </a:spcBef>
            </a:pPr>
            <a:r>
              <a:rPr lang="en-US" altLang="en-US" sz="1400" dirty="0" smtClean="0"/>
              <a:t>consumption in new buildings by 60% by the year</a:t>
            </a:r>
          </a:p>
          <a:p>
            <a:pPr eaLnBrk="1" hangingPunct="1">
              <a:spcBef>
                <a:spcPct val="0"/>
              </a:spcBef>
            </a:pPr>
            <a:r>
              <a:rPr lang="en-US" altLang="en-US" sz="1400" dirty="0" smtClean="0"/>
              <a:t>2030. Mayor Bloomberg’s PlaNYC initiative seeks to</a:t>
            </a:r>
          </a:p>
          <a:p>
            <a:pPr eaLnBrk="1" hangingPunct="1">
              <a:spcBef>
                <a:spcPct val="0"/>
              </a:spcBef>
            </a:pPr>
            <a:r>
              <a:rPr lang="en-US" altLang="en-US" sz="1400" dirty="0" smtClean="0"/>
              <a:t>reduce New York City’s greenhouse gas emissions by 30</a:t>
            </a:r>
          </a:p>
          <a:p>
            <a:pPr eaLnBrk="1" hangingPunct="1">
              <a:spcBef>
                <a:spcPct val="0"/>
              </a:spcBef>
            </a:pPr>
            <a:r>
              <a:rPr lang="en-US" altLang="en-US" sz="1400" dirty="0" smtClean="0"/>
              <a:t>percent by 2030 where nearly 80 percent of the citywide</a:t>
            </a:r>
          </a:p>
          <a:p>
            <a:pPr eaLnBrk="1" hangingPunct="1">
              <a:spcBef>
                <a:spcPct val="0"/>
              </a:spcBef>
            </a:pPr>
            <a:r>
              <a:rPr lang="en-US" altLang="en-US" sz="1400" dirty="0" smtClean="0"/>
              <a:t>emissions are attributed to buildings’ energy use.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4A4E2F3-5E6B-4AFB-BE01-E716599B4CB3}" type="slidenum">
              <a:rPr lang="en-US" altLang="en-US" sz="1400">
                <a:solidFill>
                  <a:srgbClr val="000000"/>
                </a:solidFill>
                <a:latin typeface="Arial" pitchFamily="34" charset="0"/>
              </a:rPr>
              <a:pPr algn="r" eaLnBrk="1" hangingPunct="1">
                <a:spcBef>
                  <a:spcPct val="0"/>
                </a:spcBef>
              </a:pPr>
              <a:t>12</a:t>
            </a:fld>
            <a:endParaRPr lang="en-US" altLang="en-US" sz="1400" dirty="0">
              <a:solidFill>
                <a:srgbClr val="000000"/>
              </a:solidFill>
              <a:latin typeface="Arial" pitchFamily="34" charset="0"/>
            </a:endParaRPr>
          </a:p>
        </p:txBody>
      </p:sp>
      <p:sp>
        <p:nvSpPr>
          <p:cNvPr id="278531"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endParaRPr lang="en-US" altLang="en-US" sz="14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FFF5D10-591A-4CBC-927E-D628D9DB8BEF}" type="slidenum">
              <a:rPr lang="en-US" altLang="en-US" sz="1400">
                <a:solidFill>
                  <a:srgbClr val="000000"/>
                </a:solidFill>
                <a:latin typeface="Arial" pitchFamily="34" charset="0"/>
              </a:rPr>
              <a:pPr algn="r" eaLnBrk="1" hangingPunct="1">
                <a:spcBef>
                  <a:spcPct val="0"/>
                </a:spcBef>
              </a:pPr>
              <a:t>13</a:t>
            </a:fld>
            <a:endParaRPr lang="en-US" altLang="en-US" sz="1400" dirty="0">
              <a:solidFill>
                <a:srgbClr val="000000"/>
              </a:solidFill>
              <a:latin typeface="Arial" pitchFamily="34" charset="0"/>
            </a:endParaRPr>
          </a:p>
        </p:txBody>
      </p:sp>
      <p:sp>
        <p:nvSpPr>
          <p:cNvPr id="279555"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This is why it’s important to consider the energy efficiency of our buildings.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F15586C-8678-43E6-8C12-11D702FED9B9}" type="slidenum">
              <a:rPr lang="en-US" altLang="en-US" sz="1400">
                <a:solidFill>
                  <a:srgbClr val="000000"/>
                </a:solidFill>
                <a:latin typeface="Arial" pitchFamily="34" charset="0"/>
              </a:rPr>
              <a:pPr algn="r" eaLnBrk="1" hangingPunct="1">
                <a:spcBef>
                  <a:spcPct val="0"/>
                </a:spcBef>
              </a:pPr>
              <a:t>14</a:t>
            </a:fld>
            <a:endParaRPr lang="en-US" altLang="en-US" sz="1400" dirty="0">
              <a:solidFill>
                <a:srgbClr val="000000"/>
              </a:solidFill>
              <a:latin typeface="Arial" pitchFamily="34" charset="0"/>
            </a:endParaRPr>
          </a:p>
        </p:txBody>
      </p:sp>
      <p:sp>
        <p:nvSpPr>
          <p:cNvPr id="280579"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Not just steel – concrete, masonry, timber have thermal bridging concerns.</a:t>
            </a:r>
          </a:p>
          <a:p>
            <a:pPr eaLnBrk="1" hangingPunct="1">
              <a:spcBef>
                <a:spcPct val="0"/>
              </a:spcBef>
            </a:pPr>
            <a:r>
              <a:rPr lang="en-US" altLang="en-US" sz="1400" dirty="0" smtClean="0"/>
              <a:t>Foundation is automatically a thermal bridge.</a:t>
            </a:r>
          </a:p>
          <a:p>
            <a:pPr eaLnBrk="1" hangingPunct="1">
              <a:spcBef>
                <a:spcPct val="0"/>
              </a:spcBef>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3E82769-D71E-44F8-B513-B10F2EB6CC0C}" type="slidenum">
              <a:rPr lang="en-US" altLang="en-US" sz="1400">
                <a:solidFill>
                  <a:srgbClr val="000000"/>
                </a:solidFill>
                <a:latin typeface="Arial" pitchFamily="34" charset="0"/>
              </a:rPr>
              <a:pPr algn="r" eaLnBrk="1" hangingPunct="1">
                <a:spcBef>
                  <a:spcPct val="0"/>
                </a:spcBef>
              </a:pPr>
              <a:t>15</a:t>
            </a:fld>
            <a:endParaRPr lang="en-US" altLang="en-US" sz="1400" dirty="0">
              <a:solidFill>
                <a:srgbClr val="000000"/>
              </a:solidFill>
              <a:latin typeface="Arial" pitchFamily="34" charset="0"/>
            </a:endParaRPr>
          </a:p>
        </p:txBody>
      </p:sp>
      <p:sp>
        <p:nvSpPr>
          <p:cNvPr id="281603"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To understand thermal bridging, you need to understand the basics of heat transfer. Heat transfer occurs on one of these three ways. </a:t>
            </a:r>
          </a:p>
          <a:p>
            <a:pPr eaLnBrk="1" hangingPunct="1">
              <a:spcBef>
                <a:spcPct val="0"/>
              </a:spcBef>
            </a:pPr>
            <a:endParaRPr lang="en-US" altLang="en-US" sz="1400" dirty="0" smtClean="0"/>
          </a:p>
          <a:p>
            <a:pPr eaLnBrk="1" hangingPunct="1">
              <a:spcBef>
                <a:spcPct val="0"/>
              </a:spcBef>
            </a:pPr>
            <a:r>
              <a:rPr lang="en-US" altLang="en-US" sz="1400" b="1" dirty="0" smtClean="0"/>
              <a:t>Conduction is the transfer of heat through bodies in contact</a:t>
            </a:r>
            <a:r>
              <a:rPr lang="en-US" altLang="en-US" sz="1400" dirty="0" smtClean="0"/>
              <a:t>. It is the most significant form of energy loss through building envelopes. Materials with good insulation properties reduce conductive heat flow.</a:t>
            </a:r>
          </a:p>
          <a:p>
            <a:pPr eaLnBrk="1" hangingPunct="1">
              <a:spcBef>
                <a:spcPct val="0"/>
              </a:spcBef>
            </a:pPr>
            <a:endParaRPr lang="en-US" altLang="en-US" sz="1400" dirty="0" smtClean="0"/>
          </a:p>
          <a:p>
            <a:pPr eaLnBrk="1" hangingPunct="1">
              <a:spcBef>
                <a:spcPct val="0"/>
              </a:spcBef>
            </a:pPr>
            <a:r>
              <a:rPr lang="en-US" altLang="en-US" sz="1400" b="1" dirty="0" smtClean="0"/>
              <a:t>Convection is the transfer of thermal energy through air flow</a:t>
            </a:r>
            <a:r>
              <a:rPr lang="en-US" altLang="en-US" sz="1400" dirty="0" smtClean="0"/>
              <a:t>. Cold wind blowing in through leaks in a building’s air barrier can account for a lot of energy loss – in some cases 30 percent or more of the total thermal energy lost through the envelope. That’s why more and more codes are including specific requirements for an air barrier in new buildings and additions.</a:t>
            </a:r>
          </a:p>
          <a:p>
            <a:pPr eaLnBrk="1" hangingPunct="1">
              <a:spcBef>
                <a:spcPct val="0"/>
              </a:spcBef>
            </a:pPr>
            <a:endParaRPr lang="en-US" altLang="en-US" sz="1400" dirty="0" smtClean="0"/>
          </a:p>
          <a:p>
            <a:pPr eaLnBrk="1" hangingPunct="1">
              <a:spcBef>
                <a:spcPct val="0"/>
              </a:spcBef>
            </a:pPr>
            <a:r>
              <a:rPr lang="en-US" altLang="en-US" sz="1400" b="1" dirty="0" smtClean="0"/>
              <a:t>Radiation does not play a significant role in heat loss through a building envelope</a:t>
            </a:r>
            <a:r>
              <a:rPr lang="en-US" altLang="en-US" sz="1400" dirty="0" smtClean="0"/>
              <a:t>. It does play a role in the summertime with solar heat gain on unshaded surfaces. Also, in the wintertime, cold surfaces such as windows can make occupants feel colder than the air, since their bodies radiate heat to the cold surface.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A87863B-1E54-4C1F-A256-1E1650B0439A}" type="slidenum">
              <a:rPr lang="en-US" altLang="en-US" sz="1400">
                <a:solidFill>
                  <a:srgbClr val="000000"/>
                </a:solidFill>
                <a:latin typeface="Arial" pitchFamily="34" charset="0"/>
              </a:rPr>
              <a:pPr algn="r" eaLnBrk="1" hangingPunct="1">
                <a:spcBef>
                  <a:spcPct val="0"/>
                </a:spcBef>
              </a:pPr>
              <a:t>16</a:t>
            </a:fld>
            <a:endParaRPr lang="en-US" altLang="en-US" sz="1400" dirty="0">
              <a:solidFill>
                <a:srgbClr val="000000"/>
              </a:solidFill>
              <a:latin typeface="Arial" pitchFamily="34" charset="0"/>
            </a:endParaRPr>
          </a:p>
        </p:txBody>
      </p:sp>
      <p:sp>
        <p:nvSpPr>
          <p:cNvPr id="282627"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Materials conduct heat according to their thermal conductivity. This is a property that all materials have, which is called the U-factor. The greater the U-factor, the more quickly heat moves through the material. The inverse of that is the R value of the material.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707D476-763E-410E-9601-B18D02985745}" type="slidenum">
              <a:rPr lang="en-US" altLang="en-US" sz="1400">
                <a:solidFill>
                  <a:srgbClr val="000000"/>
                </a:solidFill>
                <a:latin typeface="Arial" pitchFamily="34" charset="0"/>
              </a:rPr>
              <a:pPr algn="r" eaLnBrk="1" hangingPunct="1">
                <a:spcBef>
                  <a:spcPct val="0"/>
                </a:spcBef>
              </a:pPr>
              <a:t>17</a:t>
            </a:fld>
            <a:endParaRPr lang="en-US" altLang="en-US" sz="1400" dirty="0">
              <a:solidFill>
                <a:srgbClr val="000000"/>
              </a:solidFill>
              <a:latin typeface="Arial" pitchFamily="34" charset="0"/>
            </a:endParaRPr>
          </a:p>
        </p:txBody>
      </p:sp>
      <p:sp>
        <p:nvSpPr>
          <p:cNvPr id="283651"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These are the R-values and U-factors of some common building materials. Note that stainless steel is about one-third as thermally conductive as carbon steel. Also, note that carbon steel conducts heat about 1200 times better than expanded polystyrene insulation, so a small amount of thermal steel bridging can conduct a lot of heat across an envelope.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054DF34-6228-443C-AF68-D7C42555B567}" type="slidenum">
              <a:rPr lang="en-US" altLang="en-US" sz="1400">
                <a:solidFill>
                  <a:srgbClr val="000000"/>
                </a:solidFill>
                <a:latin typeface="Arial" pitchFamily="34" charset="0"/>
              </a:rPr>
              <a:pPr algn="r" eaLnBrk="1" hangingPunct="1">
                <a:spcBef>
                  <a:spcPct val="0"/>
                </a:spcBef>
              </a:pPr>
              <a:t>18</a:t>
            </a:fld>
            <a:endParaRPr lang="en-US" altLang="en-US" sz="1400" dirty="0">
              <a:solidFill>
                <a:srgbClr val="000000"/>
              </a:solidFill>
              <a:latin typeface="Arial" pitchFamily="34" charset="0"/>
            </a:endParaRPr>
          </a:p>
        </p:txBody>
      </p:sp>
      <p:sp>
        <p:nvSpPr>
          <p:cNvPr id="284675"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Understanding the path that heat conducts through the building envelope is also important in minimizing heat losses. The difference between series heat flow and parallel is fundamental. The goal is to put the steel in a series assembly, so that heat flowing through it also has to flow through less thermally conductive material. The bottom diagram –the parallel heat path – is what happens when a highly conductive material such as steel extends across the insulation material -  creating a thermal bridge.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A45A6C6-C8AC-4BF6-AB13-513FB11BF4F6}" type="slidenum">
              <a:rPr lang="en-US" altLang="en-US" sz="1400">
                <a:solidFill>
                  <a:srgbClr val="000000"/>
                </a:solidFill>
                <a:latin typeface="Arial" pitchFamily="34" charset="0"/>
              </a:rPr>
              <a:pPr algn="r" eaLnBrk="1" hangingPunct="1">
                <a:spcBef>
                  <a:spcPct val="0"/>
                </a:spcBef>
              </a:pPr>
              <a:t>19</a:t>
            </a:fld>
            <a:endParaRPr lang="en-US" altLang="en-US" sz="1400" dirty="0">
              <a:solidFill>
                <a:srgbClr val="000000"/>
              </a:solidFill>
              <a:latin typeface="Arial" pitchFamily="34" charset="0"/>
            </a:endParaRPr>
          </a:p>
        </p:txBody>
      </p:sp>
      <p:sp>
        <p:nvSpPr>
          <p:cNvPr id="285699"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Infrared cameras indicate the surface temperature of non-reflective objects. They can be used to identify areas of building energy loss, provided there is at least approximately 20 degrees Fahrenheit difference between the interior and exterior temperatures. Such imaging identifies energy losses at thermal steel bridging elements, as well as energy loss at the top of foundation wall / edge of concrete floor slabs. Here we see heat escaping out from a slab edge at the top of a foundation wall.</a:t>
            </a:r>
          </a:p>
          <a:p>
            <a:pPr eaLnBrk="1" hangingPunct="1">
              <a:spcBef>
                <a:spcPct val="0"/>
              </a:spcBef>
            </a:pPr>
            <a:endParaRPr lang="en-US" altLang="en-US" sz="14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C9FC5A1-A795-4F0A-B127-CD9CD389D7D6}" type="slidenum">
              <a:rPr lang="en-US" altLang="en-US" sz="1400">
                <a:solidFill>
                  <a:srgbClr val="000000"/>
                </a:solidFill>
                <a:latin typeface="Arial" pitchFamily="34" charset="0"/>
              </a:rPr>
              <a:pPr algn="r" eaLnBrk="1" hangingPunct="1">
                <a:spcBef>
                  <a:spcPct val="0"/>
                </a:spcBef>
              </a:pPr>
              <a:t>20</a:t>
            </a:fld>
            <a:endParaRPr lang="en-US" altLang="en-US" sz="1400" dirty="0">
              <a:solidFill>
                <a:srgbClr val="000000"/>
              </a:solidFill>
              <a:latin typeface="Arial" pitchFamily="34" charset="0"/>
            </a:endParaRPr>
          </a:p>
        </p:txBody>
      </p:sp>
      <p:sp>
        <p:nvSpPr>
          <p:cNvPr id="286723"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This is a famous building in Chicago. Its signature look is formed by serpentine concrete balconies cantilevering out from the plane of the building envelope. Unfortunately, these represent concrete thermal bridges, which conduct heat out from the building in the wintertime, and conversely, air-conditioned coolness in the summertime.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FDD71A-4AE7-4C04-BFED-E27FB6BFC5AD}" type="slidenum">
              <a:rPr lang="en-US" altLang="en-US" smtClean="0"/>
              <a:pPr fontAlgn="base">
                <a:spcBef>
                  <a:spcPct val="0"/>
                </a:spcBef>
                <a:spcAft>
                  <a:spcPct val="0"/>
                </a:spcAft>
                <a:defRPr/>
              </a:pPr>
              <a:t>2</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71B582F-6553-42CD-8082-97D03A036583}" type="slidenum">
              <a:rPr lang="en-US" altLang="en-US" sz="1400">
                <a:solidFill>
                  <a:srgbClr val="000000"/>
                </a:solidFill>
                <a:latin typeface="Arial" pitchFamily="34" charset="0"/>
              </a:rPr>
              <a:pPr algn="r" eaLnBrk="1" hangingPunct="1">
                <a:spcBef>
                  <a:spcPct val="0"/>
                </a:spcBef>
              </a:pPr>
              <a:t>21</a:t>
            </a:fld>
            <a:endParaRPr lang="en-US" altLang="en-US" sz="1400" dirty="0">
              <a:solidFill>
                <a:srgbClr val="000000"/>
              </a:solidFill>
              <a:latin typeface="Arial" pitchFamily="34" charset="0"/>
            </a:endParaRPr>
          </a:p>
        </p:txBody>
      </p:sp>
      <p:sp>
        <p:nvSpPr>
          <p:cNvPr id="287747"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This is what steel looks like when it passes through the insulated building envelope with a significant temperature differential between inside and outside. </a:t>
            </a:r>
          </a:p>
          <a:p>
            <a:pPr eaLnBrk="1" hangingPunct="1">
              <a:spcBef>
                <a:spcPct val="0"/>
              </a:spcBef>
            </a:pPr>
            <a:endParaRPr lang="en-US" altLang="en-US" sz="1400" dirty="0" smtClean="0"/>
          </a:p>
          <a:p>
            <a:pPr eaLnBrk="1" hangingPunct="1">
              <a:spcBef>
                <a:spcPct val="0"/>
              </a:spcBef>
            </a:pPr>
            <a:r>
              <a:rPr lang="en-US" altLang="en-US" sz="1400" dirty="0" smtClean="0"/>
              <a:t>On the left  we’re looking at a steel beam and open-web steel joist from the inside, where they pass through an exterior insulated wall. The purple colors indicate that the steel is conducting the cold from the outside into the interior of the building. This is not only a source of some heat loss, but it also has the potential for condensation, if the interior air is sufficiently humid.</a:t>
            </a:r>
          </a:p>
          <a:p>
            <a:pPr eaLnBrk="1" hangingPunct="1">
              <a:spcBef>
                <a:spcPct val="0"/>
              </a:spcBef>
            </a:pPr>
            <a:endParaRPr lang="en-US" altLang="en-US" sz="1400" dirty="0" smtClean="0"/>
          </a:p>
          <a:p>
            <a:pPr eaLnBrk="1" hangingPunct="1">
              <a:spcBef>
                <a:spcPct val="0"/>
              </a:spcBef>
            </a:pPr>
            <a:r>
              <a:rPr lang="en-US" altLang="en-US" sz="1400" dirty="0" smtClean="0"/>
              <a:t>On the right is the exterior of a four-story brick faced building, with 5/8” thick steel shelf angles supporting the brick at every floor level. The yellow lines indicate that the façade is significantly warmer at these shelf angle locations than the other areas of the façade.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CD2BC08-288F-4F6E-9FF5-E96A6866425D}" type="slidenum">
              <a:rPr lang="en-US" altLang="en-US" sz="1400">
                <a:solidFill>
                  <a:srgbClr val="000000"/>
                </a:solidFill>
                <a:latin typeface="Arial" pitchFamily="34" charset="0"/>
              </a:rPr>
              <a:pPr algn="r" eaLnBrk="1" hangingPunct="1">
                <a:spcBef>
                  <a:spcPct val="0"/>
                </a:spcBef>
              </a:pPr>
              <a:t>22</a:t>
            </a:fld>
            <a:endParaRPr lang="en-US" altLang="en-US" sz="1400" dirty="0">
              <a:solidFill>
                <a:srgbClr val="000000"/>
              </a:solidFill>
              <a:latin typeface="Arial" pitchFamily="34" charset="0"/>
            </a:endParaRPr>
          </a:p>
        </p:txBody>
      </p:sp>
      <p:sp>
        <p:nvSpPr>
          <p:cNvPr id="288771"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In the US, thermal bridging limits are implied in energy codes, but in Europe the condition is explicitly addressed, and thermal bridging is limited by building type, for example, residential buildings that require more heat per square foot (or meter) are more restricted, since more energy can be saved.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9D2A12A-260F-497C-8C5F-80E0E992FC12}" type="slidenum">
              <a:rPr lang="en-US" altLang="en-US" sz="1400">
                <a:solidFill>
                  <a:srgbClr val="000000"/>
                </a:solidFill>
                <a:latin typeface="Arial" pitchFamily="34" charset="0"/>
              </a:rPr>
              <a:pPr algn="r" eaLnBrk="1" hangingPunct="1">
                <a:spcBef>
                  <a:spcPct val="0"/>
                </a:spcBef>
              </a:pPr>
              <a:t>23</a:t>
            </a:fld>
            <a:endParaRPr lang="en-US" altLang="en-US" sz="1400" dirty="0">
              <a:solidFill>
                <a:srgbClr val="000000"/>
              </a:solidFill>
              <a:latin typeface="Arial" pitchFamily="34" charset="0"/>
            </a:endParaRPr>
          </a:p>
        </p:txBody>
      </p:sp>
      <p:sp>
        <p:nvSpPr>
          <p:cNvPr id="289795"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defTabSz="965200" eaLnBrk="1" hangingPunct="1">
              <a:spcBef>
                <a:spcPct val="0"/>
              </a:spcBef>
            </a:pPr>
            <a:r>
              <a:rPr lang="en-US" altLang="en-US" sz="1400" dirty="0" smtClean="0"/>
              <a:t>In Europe there are proprietary systems for both relieving angles – made  of stainless steel with minimal steel area bridging the insulation plane - and for masonry lintels – made of out structural plastic. No need for flashing or corrosion protection, and very, very little thermal bridging!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8B5F6EA-6F4B-4549-9B12-78FEC18254CD}" type="slidenum">
              <a:rPr lang="en-US" altLang="en-US" sz="1400">
                <a:solidFill>
                  <a:srgbClr val="000000"/>
                </a:solidFill>
                <a:latin typeface="Arial" pitchFamily="34" charset="0"/>
              </a:rPr>
              <a:pPr algn="r" eaLnBrk="1" hangingPunct="1">
                <a:spcBef>
                  <a:spcPct val="0"/>
                </a:spcBef>
              </a:pPr>
              <a:t>24</a:t>
            </a:fld>
            <a:endParaRPr lang="en-US" altLang="en-US" sz="1400" dirty="0">
              <a:solidFill>
                <a:srgbClr val="000000"/>
              </a:solidFill>
              <a:latin typeface="Arial" pitchFamily="34" charset="0"/>
            </a:endParaRPr>
          </a:p>
        </p:txBody>
      </p:sp>
      <p:sp>
        <p:nvSpPr>
          <p:cNvPr id="290819"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defTabSz="965200" eaLnBrk="1" hangingPunct="1">
              <a:spcBef>
                <a:spcPct val="0"/>
              </a:spcBef>
            </a:pPr>
            <a:r>
              <a:rPr lang="en-US" altLang="en-US" sz="1400" dirty="0" smtClean="0"/>
              <a:t>German engineers have developed manufactured assemblies that provide structural load transfer while minimizing the thermal heat transfer. They are available in the U.S., but are much more popular in Europe and other countries.  No one yet has been able to quantify energy savings.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7AC46C4-71DC-470C-8079-08BF97C1F0ED}" type="slidenum">
              <a:rPr lang="en-US" altLang="en-US" sz="1400">
                <a:solidFill>
                  <a:srgbClr val="000000"/>
                </a:solidFill>
                <a:latin typeface="Arial" pitchFamily="34" charset="0"/>
              </a:rPr>
              <a:pPr algn="r" eaLnBrk="1" hangingPunct="1">
                <a:spcBef>
                  <a:spcPct val="0"/>
                </a:spcBef>
              </a:pPr>
              <a:t>25</a:t>
            </a:fld>
            <a:endParaRPr lang="en-US" altLang="en-US" sz="1400" dirty="0">
              <a:solidFill>
                <a:srgbClr val="000000"/>
              </a:solidFill>
              <a:latin typeface="Arial" pitchFamily="34" charset="0"/>
            </a:endParaRPr>
          </a:p>
        </p:txBody>
      </p:sp>
      <p:sp>
        <p:nvSpPr>
          <p:cNvPr id="291843"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defTabSz="965200" eaLnBrk="1" hangingPunct="1">
              <a:spcBef>
                <a:spcPct val="0"/>
              </a:spcBef>
            </a:pPr>
            <a:r>
              <a:rPr lang="en-US" altLang="en-US" sz="1400" dirty="0" smtClean="0"/>
              <a:t>MTBA’s are used for concrete elements, as well. This is important, since concrete balconies represent a continuous line of thermal bridging, rather than a single point of bridging, such as a beam extending out of a wall. </a:t>
            </a:r>
            <a:endParaRPr lang="en-US" altLang="en-US" sz="1400"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FFFC79B-D928-4705-9BCD-537A8B2938D6}" type="slidenum">
              <a:rPr lang="en-US" altLang="en-US" sz="1400">
                <a:solidFill>
                  <a:srgbClr val="000000"/>
                </a:solidFill>
                <a:latin typeface="Arial" pitchFamily="34" charset="0"/>
              </a:rPr>
              <a:pPr algn="r" eaLnBrk="1" hangingPunct="1">
                <a:spcBef>
                  <a:spcPct val="0"/>
                </a:spcBef>
              </a:pPr>
              <a:t>26</a:t>
            </a:fld>
            <a:endParaRPr lang="en-US" altLang="en-US" sz="1400" dirty="0">
              <a:solidFill>
                <a:srgbClr val="000000"/>
              </a:solidFill>
              <a:latin typeface="Arial" pitchFamily="34" charset="0"/>
            </a:endParaRPr>
          </a:p>
        </p:txBody>
      </p:sp>
      <p:sp>
        <p:nvSpPr>
          <p:cNvPr id="292867"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400" dirty="0" smtClean="0"/>
              <a:t>AISC</a:t>
            </a:r>
            <a:r>
              <a:rPr lang="en-US" altLang="en-US" sz="1400" baseline="0" dirty="0" smtClean="0"/>
              <a:t> and ASCE/SEI together looked at several key areas of thermal bridging in buildings. Results are </a:t>
            </a:r>
            <a:r>
              <a:rPr lang="en-US" altLang="en-US" sz="1400" b="0" baseline="0" dirty="0" smtClean="0"/>
              <a:t>published </a:t>
            </a:r>
            <a:r>
              <a:rPr lang="en-US" altLang="en-US" sz="1400" b="0" dirty="0" smtClean="0"/>
              <a:t>March 2012 Issue of Modern Steel Construction Magazine titled</a:t>
            </a:r>
            <a:r>
              <a:rPr lang="en-US" altLang="en-US" sz="1400" b="0" baseline="0" dirty="0" smtClean="0"/>
              <a:t> “Thermal Bridging Solutions”. (</a:t>
            </a:r>
            <a:r>
              <a:rPr lang="en-US" altLang="en-US" sz="1400" dirty="0" smtClean="0"/>
              <a:t>www.modernsteel.com/Uploads/Issues/March_2012/032012_thermal_bridging_March_insert)</a:t>
            </a:r>
            <a:endParaRPr lang="en-US" altLang="en-US" sz="1400" b="0" dirty="0" smtClean="0"/>
          </a:p>
          <a:p>
            <a:pPr eaLnBrk="1" hangingPunct="1">
              <a:spcBef>
                <a:spcPct val="0"/>
              </a:spcBef>
            </a:pPr>
            <a:endParaRPr lang="en-US" altLang="en-US" sz="1400" dirty="0" smtClean="0"/>
          </a:p>
          <a:p>
            <a:pPr eaLnBrk="1" hangingPunct="1">
              <a:spcBef>
                <a:spcPct val="0"/>
              </a:spcBef>
            </a:pPr>
            <a:r>
              <a:rPr lang="en-US" altLang="en-US" sz="1400" dirty="0" smtClean="0"/>
              <a:t>Our goal is to look at a typical structure – and remember, that not every structure is identical</a:t>
            </a:r>
            <a:r>
              <a:rPr lang="en-US" altLang="en-US" sz="1400" baseline="0" dirty="0" smtClean="0"/>
              <a:t> – but where can we find some “typical locations” where solutions MAY be able to be presented that are worth it economically for both the short term construction and also in long term energy.  Our structure is a 3 story commercial steel framed building, 75 feet long by 40’ wide and 40’ tall with approximately 9000 sf of gross floor area. These are 5 details we decided to tackle and investigate – are there better ways to detail them differently than traditional steel construction details?</a:t>
            </a:r>
            <a:endParaRPr lang="en-US" altLang="en-US" sz="14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8B3F6FA-59AB-4607-AFD7-DA8A76EF917A}" type="slidenum">
              <a:rPr lang="en-US" altLang="en-US" sz="1400">
                <a:solidFill>
                  <a:srgbClr val="000000"/>
                </a:solidFill>
                <a:latin typeface="Arial" pitchFamily="34" charset="0"/>
              </a:rPr>
              <a:pPr algn="r" eaLnBrk="1" hangingPunct="1">
                <a:spcBef>
                  <a:spcPct val="0"/>
                </a:spcBef>
              </a:pPr>
              <a:t>27</a:t>
            </a:fld>
            <a:endParaRPr lang="en-US" altLang="en-US" sz="1400" dirty="0">
              <a:solidFill>
                <a:srgbClr val="000000"/>
              </a:solidFill>
              <a:latin typeface="Arial" pitchFamily="34" charset="0"/>
            </a:endParaRPr>
          </a:p>
        </p:txBody>
      </p:sp>
      <p:sp>
        <p:nvSpPr>
          <p:cNvPr id="293891"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dirty="0" smtClean="0"/>
              <a:t>We decided to compare two temperature</a:t>
            </a:r>
            <a:r>
              <a:rPr lang="en-US" altLang="en-US" baseline="0" dirty="0" smtClean="0"/>
              <a:t> extremes:  Chicago and Phoenix.</a:t>
            </a:r>
          </a:p>
          <a:p>
            <a:pPr eaLnBrk="1" hangingPunct="1">
              <a:spcBef>
                <a:spcPct val="0"/>
              </a:spcBef>
            </a:pPr>
            <a:endParaRPr lang="en-US" altLang="en-US" baseline="0" dirty="0" smtClean="0"/>
          </a:p>
          <a:p>
            <a:pPr eaLnBrk="1" hangingPunct="1">
              <a:spcBef>
                <a:spcPct val="0"/>
              </a:spcBef>
            </a:pPr>
            <a:r>
              <a:rPr lang="en-US" altLang="en-US" baseline="0" dirty="0" smtClean="0"/>
              <a:t>The goal was to compare the extremes in cold and warm weather – and the cost  of operating facilities are also much different due to changes in the electric grid in the different areas of the country (for example…it is air conditioning being less efficient than natural gas heating, and the overall electricity costs are higher in Phoenix than Chicago.  </a:t>
            </a:r>
            <a:endParaRPr lang="en-US" altLang="en-US" dirty="0" smtClean="0"/>
          </a:p>
          <a:p>
            <a:pPr eaLnBrk="1" hangingPunct="1">
              <a:spcBef>
                <a:spcPct val="0"/>
              </a:spcBef>
            </a:pPr>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EA2FEC5-3581-47E5-AE50-787667708C1D}" type="slidenum">
              <a:rPr lang="en-US" altLang="en-US" sz="1400">
                <a:solidFill>
                  <a:srgbClr val="000000"/>
                </a:solidFill>
                <a:latin typeface="Arial" pitchFamily="34" charset="0"/>
              </a:rPr>
              <a:pPr algn="r" eaLnBrk="1" hangingPunct="1">
                <a:spcBef>
                  <a:spcPct val="0"/>
                </a:spcBef>
              </a:pPr>
              <a:t>28</a:t>
            </a:fld>
            <a:endParaRPr lang="en-US" altLang="en-US" sz="1400" dirty="0">
              <a:solidFill>
                <a:srgbClr val="000000"/>
              </a:solidFill>
              <a:latin typeface="Arial" pitchFamily="34" charset="0"/>
            </a:endParaRPr>
          </a:p>
        </p:txBody>
      </p:sp>
      <p:sp>
        <p:nvSpPr>
          <p:cNvPr id="294915"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So</a:t>
            </a:r>
            <a:r>
              <a:rPr lang="en-US" altLang="en-US" sz="1400" baseline="0" dirty="0" smtClean="0"/>
              <a:t> we looked at these five locations and pulled typical current used details and compared the details against improved details that have been implemented in similar projects already.  Because AISC has their membership at their disposal, we also wanted to know costs.  Costs for implementation are just as important as the energy cost savings later…you shouldn’t consider one without the other.  Therefore, it was paramount to take the time and effort to survey our fabricator base to learn if the energy cost savings down the road would outweigh the implementation costs down the road.</a:t>
            </a:r>
          </a:p>
          <a:p>
            <a:pPr eaLnBrk="1" hangingPunct="1">
              <a:spcBef>
                <a:spcPct val="0"/>
              </a:spcBef>
            </a:pPr>
            <a:endParaRPr lang="en-US" altLang="en-US" sz="1400" baseline="0" dirty="0" smtClean="0"/>
          </a:p>
          <a:p>
            <a:pPr eaLnBrk="1" hangingPunct="1">
              <a:spcBef>
                <a:spcPct val="0"/>
              </a:spcBef>
            </a:pPr>
            <a:r>
              <a:rPr lang="en-US" altLang="en-US" sz="1400" baseline="0" dirty="0" smtClean="0"/>
              <a:t>So, you can see in this example…the traditional detail is on the left and the improved is on the right.</a:t>
            </a:r>
          </a:p>
          <a:p>
            <a:pPr eaLnBrk="1" hangingPunct="1">
              <a:spcBef>
                <a:spcPct val="0"/>
              </a:spcBef>
            </a:pPr>
            <a:endParaRPr lang="en-US" altLang="en-US" sz="1400" baseline="0" dirty="0" smtClean="0"/>
          </a:p>
          <a:p>
            <a:pPr eaLnBrk="1" hangingPunct="1">
              <a:spcBef>
                <a:spcPct val="0"/>
              </a:spcBef>
            </a:pPr>
            <a:r>
              <a:rPr lang="en-US" altLang="en-US" sz="1400" baseline="0" dirty="0" smtClean="0"/>
              <a:t>We also did energy modeling to determine the true temperature gradient to best determine the energy loss thru the details and then extrapolate that out at each location throughout the structure.</a:t>
            </a:r>
          </a:p>
          <a:p>
            <a:pPr eaLnBrk="1" hangingPunct="1">
              <a:spcBef>
                <a:spcPct val="0"/>
              </a:spcBef>
            </a:pPr>
            <a:endParaRPr lang="en-US" altLang="en-US" sz="1400" baseline="0" dirty="0" smtClean="0"/>
          </a:p>
          <a:p>
            <a:pPr eaLnBrk="1" hangingPunct="1">
              <a:spcBef>
                <a:spcPct val="0"/>
              </a:spcBef>
            </a:pPr>
            <a:r>
              <a:rPr lang="en-US" altLang="en-US" sz="1400" baseline="0" dirty="0" smtClean="0"/>
              <a:t>Detail 1 is shown here, it looks at introducing non conductive polystyrene shim plates at an areas of your roof that is penetrating thru your roof insulation envelope to possibly support a rooftop air-handling unit.  </a:t>
            </a:r>
          </a:p>
          <a:p>
            <a:pPr eaLnBrk="1" hangingPunct="1">
              <a:spcBef>
                <a:spcPct val="0"/>
              </a:spcBef>
            </a:pPr>
            <a:endParaRPr lang="en-US" altLang="en-US" sz="1400" baseline="0" dirty="0" smtClean="0"/>
          </a:p>
          <a:p>
            <a:pPr eaLnBrk="1" hangingPunct="1">
              <a:spcBef>
                <a:spcPct val="0"/>
              </a:spcBef>
            </a:pPr>
            <a:r>
              <a:rPr lang="en-US" altLang="en-US" sz="1400" baseline="0" dirty="0" smtClean="0"/>
              <a:t>This shim plate is very inexpensive and the question really is – how much energy is saving by doing this method…we’ll find out soon.</a:t>
            </a:r>
          </a:p>
          <a:p>
            <a:pPr eaLnBrk="1" hangingPunct="1">
              <a:spcBef>
                <a:spcPct val="0"/>
              </a:spcBef>
            </a:pPr>
            <a:endParaRPr lang="en-US" altLang="en-US" sz="14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93F81C4-0A79-4F33-A87B-6113865B6397}" type="slidenum">
              <a:rPr lang="en-US" altLang="en-US" sz="1400">
                <a:solidFill>
                  <a:srgbClr val="000000"/>
                </a:solidFill>
                <a:latin typeface="Arial" pitchFamily="34" charset="0"/>
              </a:rPr>
              <a:pPr algn="r" eaLnBrk="1" hangingPunct="1">
                <a:spcBef>
                  <a:spcPct val="0"/>
                </a:spcBef>
              </a:pPr>
              <a:t>29</a:t>
            </a:fld>
            <a:endParaRPr lang="en-US" altLang="en-US" sz="1400" dirty="0">
              <a:solidFill>
                <a:srgbClr val="000000"/>
              </a:solidFill>
              <a:latin typeface="Arial" pitchFamily="34" charset="0"/>
            </a:endParaRPr>
          </a:p>
        </p:txBody>
      </p:sp>
      <p:sp>
        <p:nvSpPr>
          <p:cNvPr id="295939"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dirty="0" smtClean="0"/>
              <a:t>Detail 2 looks</a:t>
            </a:r>
            <a:r>
              <a:rPr lang="en-US" altLang="en-US" baseline="0" dirty="0" smtClean="0"/>
              <a:t> at improving a roof edge angle.  This typical detail is seen on nearly all structures where you have continuous angles that provide a heat chase in and out of the structure.</a:t>
            </a:r>
          </a:p>
          <a:p>
            <a:pPr eaLnBrk="1" hangingPunct="1">
              <a:spcBef>
                <a:spcPct val="0"/>
              </a:spcBef>
            </a:pPr>
            <a:endParaRPr lang="en-US" altLang="en-US" baseline="0" dirty="0" smtClean="0"/>
          </a:p>
          <a:p>
            <a:pPr eaLnBrk="1" hangingPunct="1">
              <a:spcBef>
                <a:spcPct val="0"/>
              </a:spcBef>
            </a:pPr>
            <a:r>
              <a:rPr lang="en-US" altLang="en-US" baseline="0" dirty="0" smtClean="0"/>
              <a:t>The mitigated detail looks at introducing in wood blocking to help make the improved detail use less steel and translating into less steel and no longer having a continuous heat path from the outside to the inside.</a:t>
            </a:r>
          </a:p>
          <a:p>
            <a:pPr eaLnBrk="1" hangingPunct="1">
              <a:spcBef>
                <a:spcPct val="0"/>
              </a:spcBef>
            </a:pPr>
            <a:endParaRPr lang="en-US" altLang="en-US" baseline="0" dirty="0" smtClean="0"/>
          </a:p>
          <a:p>
            <a:pPr eaLnBrk="1" hangingPunct="1">
              <a:spcBef>
                <a:spcPct val="0"/>
              </a:spcBef>
            </a:pPr>
            <a:r>
              <a:rPr lang="en-US" altLang="en-US" baseline="0" dirty="0" smtClean="0"/>
              <a:t>Our first “gut reaction” was that this would be very economical.  We would be reducing the overall steel tonnage at the entire roof perimeter location, but the questions arose such as – “by bringing in other materials, does the GC not like it and thus…inflate the bid??”.. That was our cost…what was the true implementation costs and really – how much energy are we really saving by doing this?</a:t>
            </a:r>
            <a:endParaRPr lang="en-US" altLang="en-US" dirty="0" smtClean="0"/>
          </a:p>
          <a:p>
            <a:pPr eaLnBrk="1" hangingPunct="1">
              <a:spcBef>
                <a:spcPct val="0"/>
              </a:spcBef>
            </a:pPr>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EF490A3-A3D7-4858-860E-3AC2DD89853F}" type="slidenum">
              <a:rPr lang="en-US" altLang="en-US" sz="1400">
                <a:solidFill>
                  <a:srgbClr val="000000"/>
                </a:solidFill>
                <a:latin typeface="Arial" pitchFamily="34" charset="0"/>
              </a:rPr>
              <a:pPr algn="r" eaLnBrk="1" hangingPunct="1">
                <a:spcBef>
                  <a:spcPct val="0"/>
                </a:spcBef>
              </a:pPr>
              <a:t>30</a:t>
            </a:fld>
            <a:endParaRPr lang="en-US" altLang="en-US" sz="1400" dirty="0">
              <a:solidFill>
                <a:srgbClr val="000000"/>
              </a:solidFill>
              <a:latin typeface="Arial" pitchFamily="34" charset="0"/>
            </a:endParaRPr>
          </a:p>
        </p:txBody>
      </p:sp>
      <p:sp>
        <p:nvSpPr>
          <p:cNvPr id="296963"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Detail 3 is a</a:t>
            </a:r>
            <a:r>
              <a:rPr lang="en-US" altLang="en-US" baseline="0" dirty="0" smtClean="0"/>
              <a:t> common typical shelf angle depicting a p</a:t>
            </a:r>
            <a:r>
              <a:rPr lang="en-US" altLang="en-US" dirty="0" smtClean="0"/>
              <a:t>arallel heat path as opposed to series. </a:t>
            </a:r>
            <a:r>
              <a:rPr lang="en-US" altLang="en-US" baseline="0" dirty="0" smtClean="0"/>
              <a:t>This is a common situation that you have anytime you have a shelf angle supporting a façade section of a floor height of wall unit.  It is a continuous angle that is in there which is back connected to another angle providing another continuous method of a parallel heat path – which is not ideal.  The heat path can easily be seen in the gradient thermal image on the lower right hand section of the slide.</a:t>
            </a:r>
            <a:endParaRPr lang="en-US" altLang="en-US" dirty="0" smtClean="0"/>
          </a:p>
          <a:p>
            <a:pPr eaLnBrk="1" hangingPunct="1">
              <a:spcBef>
                <a:spcPct val="0"/>
              </a:spcBef>
            </a:pP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8" tIns="46186" rIns="92368" bIns="46186" anchor="b"/>
          <a:lstStyle>
            <a:lvl1pPr defTabSz="955675" eaLnBrk="0" hangingPunct="0">
              <a:spcBef>
                <a:spcPct val="30000"/>
              </a:spcBef>
              <a:defRPr sz="1200">
                <a:solidFill>
                  <a:schemeClr val="tx1"/>
                </a:solidFill>
                <a:latin typeface="Calibri" pitchFamily="34" charset="0"/>
              </a:defRPr>
            </a:lvl1pPr>
            <a:lvl2pPr marL="742950" indent="-285750" defTabSz="955675" eaLnBrk="0" hangingPunct="0">
              <a:spcBef>
                <a:spcPct val="30000"/>
              </a:spcBef>
              <a:defRPr sz="1200">
                <a:solidFill>
                  <a:schemeClr val="tx1"/>
                </a:solidFill>
                <a:latin typeface="Calibri" pitchFamily="34" charset="0"/>
              </a:defRPr>
            </a:lvl2pPr>
            <a:lvl3pPr marL="1143000" indent="-228600" defTabSz="955675" eaLnBrk="0" hangingPunct="0">
              <a:spcBef>
                <a:spcPct val="30000"/>
              </a:spcBef>
              <a:defRPr sz="1200">
                <a:solidFill>
                  <a:schemeClr val="tx1"/>
                </a:solidFill>
                <a:latin typeface="Calibri" pitchFamily="34" charset="0"/>
              </a:defRPr>
            </a:lvl3pPr>
            <a:lvl4pPr marL="1600200" indent="-228600" defTabSz="955675" eaLnBrk="0" hangingPunct="0">
              <a:spcBef>
                <a:spcPct val="30000"/>
              </a:spcBef>
              <a:defRPr sz="1200">
                <a:solidFill>
                  <a:schemeClr val="tx1"/>
                </a:solidFill>
                <a:latin typeface="Calibri" pitchFamily="34" charset="0"/>
              </a:defRPr>
            </a:lvl4pPr>
            <a:lvl5pPr marL="2057400" indent="-228600" defTabSz="955675" eaLnBrk="0" hangingPunct="0">
              <a:spcBef>
                <a:spcPct val="30000"/>
              </a:spcBef>
              <a:defRPr sz="1200">
                <a:solidFill>
                  <a:schemeClr val="tx1"/>
                </a:solidFill>
                <a:latin typeface="Calibri" pitchFamily="34" charset="0"/>
              </a:defRPr>
            </a:lvl5pPr>
            <a:lvl6pPr marL="2514600" indent="-228600" defTabSz="955675" eaLnBrk="0" fontAlgn="base" hangingPunct="0">
              <a:spcBef>
                <a:spcPct val="30000"/>
              </a:spcBef>
              <a:spcAft>
                <a:spcPct val="0"/>
              </a:spcAft>
              <a:defRPr sz="1200">
                <a:solidFill>
                  <a:schemeClr val="tx1"/>
                </a:solidFill>
                <a:latin typeface="Calibri" pitchFamily="34" charset="0"/>
              </a:defRPr>
            </a:lvl6pPr>
            <a:lvl7pPr marL="2971800" indent="-228600" defTabSz="955675" eaLnBrk="0" fontAlgn="base" hangingPunct="0">
              <a:spcBef>
                <a:spcPct val="30000"/>
              </a:spcBef>
              <a:spcAft>
                <a:spcPct val="0"/>
              </a:spcAft>
              <a:defRPr sz="1200">
                <a:solidFill>
                  <a:schemeClr val="tx1"/>
                </a:solidFill>
                <a:latin typeface="Calibri" pitchFamily="34" charset="0"/>
              </a:defRPr>
            </a:lvl7pPr>
            <a:lvl8pPr marL="3429000" indent="-228600" defTabSz="955675" eaLnBrk="0" fontAlgn="base" hangingPunct="0">
              <a:spcBef>
                <a:spcPct val="30000"/>
              </a:spcBef>
              <a:spcAft>
                <a:spcPct val="0"/>
              </a:spcAft>
              <a:defRPr sz="1200">
                <a:solidFill>
                  <a:schemeClr val="tx1"/>
                </a:solidFill>
                <a:latin typeface="Calibri" pitchFamily="34" charset="0"/>
              </a:defRPr>
            </a:lvl8pPr>
            <a:lvl9pPr marL="3886200" indent="-228600" defTabSz="95567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642DCDF-DFBA-42D2-B85B-A913A7394C63}" type="slidenum">
              <a:rPr lang="en-US" altLang="en-US" sz="1300">
                <a:latin typeface="Arial" pitchFamily="34" charset="0"/>
              </a:rPr>
              <a:pPr algn="r" eaLnBrk="1" hangingPunct="1">
                <a:spcBef>
                  <a:spcPct val="0"/>
                </a:spcBef>
              </a:pPr>
              <a:t>3</a:t>
            </a:fld>
            <a:endParaRPr lang="en-US" altLang="en-US" sz="1300" dirty="0">
              <a:latin typeface="Arial" pitchFamily="34" charset="0"/>
            </a:endParaRPr>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7079D9E-AC17-4FB8-ACDB-B3C4E971688C}" type="slidenum">
              <a:rPr lang="en-US" altLang="en-US" sz="1400">
                <a:solidFill>
                  <a:srgbClr val="000000"/>
                </a:solidFill>
                <a:latin typeface="Arial" pitchFamily="34" charset="0"/>
              </a:rPr>
              <a:pPr algn="r" eaLnBrk="1" hangingPunct="1">
                <a:spcBef>
                  <a:spcPct val="0"/>
                </a:spcBef>
              </a:pPr>
              <a:t>31</a:t>
            </a:fld>
            <a:endParaRPr lang="en-US" altLang="en-US" sz="1400" dirty="0">
              <a:solidFill>
                <a:srgbClr val="000000"/>
              </a:solidFill>
              <a:latin typeface="Arial" pitchFamily="34" charset="0"/>
            </a:endParaRPr>
          </a:p>
        </p:txBody>
      </p:sp>
      <p:sp>
        <p:nvSpPr>
          <p:cNvPr id="297987"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dirty="0" smtClean="0"/>
              <a:t>The improved</a:t>
            </a:r>
            <a:r>
              <a:rPr lang="en-US" altLang="en-US" baseline="0" dirty="0" smtClean="0"/>
              <a:t> details looks at introducing the concept of stainless steel shim plates. By introducing this “spacer” which can be seen to be a 5”x3”x14” plate every 24”,  you are now forcing a non-continuous parallel heat path problem…but allowing it to transfer in series THRU the stainless steel from one carbon angle to another.  As we know, stainless steel is much less thermally conductive than stainless steel…and the concept has been done on some projects before.</a:t>
            </a:r>
          </a:p>
          <a:p>
            <a:pPr eaLnBrk="1" hangingPunct="1">
              <a:spcBef>
                <a:spcPct val="0"/>
              </a:spcBef>
            </a:pPr>
            <a:endParaRPr lang="en-US" altLang="en-US" baseline="0" dirty="0" smtClean="0"/>
          </a:p>
          <a:p>
            <a:pPr eaLnBrk="1" hangingPunct="1">
              <a:spcBef>
                <a:spcPct val="0"/>
              </a:spcBef>
            </a:pPr>
            <a:r>
              <a:rPr lang="en-US" altLang="en-US" baseline="0" dirty="0" smtClean="0"/>
              <a:t>However – was it worth it…that was the question.  SS is more expensive at the material base price level.  Also, welding SS does require proper venting due to the off gases produced in the process.  Could these costs of implementation out-weigh the energy savings?</a:t>
            </a:r>
          </a:p>
          <a:p>
            <a:pPr eaLnBrk="1" hangingPunct="1">
              <a:spcBef>
                <a:spcPct val="0"/>
              </a:spcBef>
            </a:pPr>
            <a:endParaRPr lang="en-US" altLang="en-US" baseline="0" dirty="0" smtClean="0"/>
          </a:p>
          <a:p>
            <a:pPr eaLnBrk="1" hangingPunct="1">
              <a:spcBef>
                <a:spcPct val="0"/>
              </a:spcBef>
            </a:pPr>
            <a:r>
              <a:rPr lang="en-US" altLang="en-US" baseline="0" dirty="0" smtClean="0"/>
              <a:t>Through this whole process we had to remember that sustainability is a very PASSIONATE topic.  Many individuals in the “green world” want to negate the cost factors and only focus on the energy savings portion.  It was imperative for us in this process to include them all. In addition to using the SS, we also are adding a spacer, now requiring the two carbon angles to be drastically reduced in size, so we are using smaller angles, which will save us in tonnage over the original detail as well.</a:t>
            </a:r>
            <a:endParaRPr lang="en-US" altLang="en-US" dirty="0" smtClean="0"/>
          </a:p>
          <a:p>
            <a:pPr eaLnBrk="1" hangingPunct="1">
              <a:spcBef>
                <a:spcPct val="0"/>
              </a:spcBef>
            </a:pPr>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C572FF6-BB6B-495B-B9E1-3426224B2C7F}" type="slidenum">
              <a:rPr lang="en-US" altLang="en-US" sz="1400">
                <a:solidFill>
                  <a:srgbClr val="000000"/>
                </a:solidFill>
                <a:latin typeface="Arial" pitchFamily="34" charset="0"/>
              </a:rPr>
              <a:pPr algn="r" eaLnBrk="1" hangingPunct="1">
                <a:spcBef>
                  <a:spcPct val="0"/>
                </a:spcBef>
              </a:pPr>
              <a:t>32</a:t>
            </a:fld>
            <a:endParaRPr lang="en-US" altLang="en-US" sz="1400" dirty="0">
              <a:solidFill>
                <a:srgbClr val="000000"/>
              </a:solidFill>
              <a:latin typeface="Arial" pitchFamily="34" charset="0"/>
            </a:endParaRPr>
          </a:p>
        </p:txBody>
      </p:sp>
      <p:sp>
        <p:nvSpPr>
          <p:cNvPr id="299011"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Detail 4 looks at improving the typical</a:t>
            </a:r>
            <a:r>
              <a:rPr lang="en-US" altLang="en-US" baseline="0" dirty="0" smtClean="0"/>
              <a:t> lintel detail… as you can see in this image….we have two back to back angles supporting the lintel.</a:t>
            </a:r>
            <a:endParaRPr lang="en-US" altLang="en-US" dirty="0" smtClean="0"/>
          </a:p>
          <a:p>
            <a:pPr eaLnBrk="1" hangingPunct="1">
              <a:spcBef>
                <a:spcPct val="0"/>
              </a:spcBef>
            </a:pPr>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D18F1E3-280A-4DD0-B584-3CD2E7729CD6}" type="slidenum">
              <a:rPr lang="en-US" altLang="en-US" sz="1400">
                <a:solidFill>
                  <a:srgbClr val="000000"/>
                </a:solidFill>
                <a:latin typeface="Arial" pitchFamily="34" charset="0"/>
              </a:rPr>
              <a:pPr algn="r" eaLnBrk="1" hangingPunct="1">
                <a:spcBef>
                  <a:spcPct val="0"/>
                </a:spcBef>
              </a:pPr>
              <a:t>33</a:t>
            </a:fld>
            <a:endParaRPr lang="en-US" altLang="en-US" sz="1400" dirty="0">
              <a:solidFill>
                <a:srgbClr val="000000"/>
              </a:solidFill>
              <a:latin typeface="Arial" pitchFamily="34" charset="0"/>
            </a:endParaRPr>
          </a:p>
        </p:txBody>
      </p:sp>
      <p:sp>
        <p:nvSpPr>
          <p:cNvPr id="300035"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The improved details looks at using the concept of low conducting wood once again as a way to remove that parallel continuous heat path.  Per the detail</a:t>
            </a:r>
            <a:r>
              <a:rPr lang="en-US" altLang="en-US" baseline="0" dirty="0" smtClean="0"/>
              <a:t> notes, we are adding in 2x lumber with a bolted connection between the angles (now are also smaller size Ls compared to the original details).  We thought this would help with the heat path as we did at the shelf angle detail since this was a “spacer” and also like our roof edge detail of substituting in more material that was less conductive than steel.  But the question remained…how much energy would be saved vs. the costs of all those bolts?</a:t>
            </a:r>
            <a:endParaRPr lang="en-US" altLang="en-US" dirty="0" smtClean="0"/>
          </a:p>
          <a:p>
            <a:pPr eaLnBrk="1" hangingPunct="1">
              <a:spcBef>
                <a:spcPct val="0"/>
              </a:spcBef>
            </a:pPr>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C2D68AB-E970-482D-B258-E3B0EBB0065C}" type="slidenum">
              <a:rPr lang="en-US" altLang="en-US" sz="1400">
                <a:solidFill>
                  <a:srgbClr val="000000"/>
                </a:solidFill>
                <a:latin typeface="Arial" pitchFamily="34" charset="0"/>
              </a:rPr>
              <a:pPr algn="r" eaLnBrk="1" hangingPunct="1">
                <a:spcBef>
                  <a:spcPct val="0"/>
                </a:spcBef>
              </a:pPr>
              <a:t>34</a:t>
            </a:fld>
            <a:endParaRPr lang="en-US" altLang="en-US" sz="1400" dirty="0">
              <a:solidFill>
                <a:srgbClr val="000000"/>
              </a:solidFill>
              <a:latin typeface="Arial" pitchFamily="34" charset="0"/>
            </a:endParaRPr>
          </a:p>
        </p:txBody>
      </p:sp>
      <p:sp>
        <p:nvSpPr>
          <p:cNvPr id="301059"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dirty="0" smtClean="0"/>
              <a:t>Detail 5</a:t>
            </a:r>
            <a:r>
              <a:rPr lang="en-US" altLang="en-US" baseline="0" dirty="0" smtClean="0"/>
              <a:t> (no header title shown)</a:t>
            </a:r>
          </a:p>
          <a:p>
            <a:pPr eaLnBrk="1" hangingPunct="1">
              <a:spcBef>
                <a:spcPct val="0"/>
              </a:spcBef>
            </a:pPr>
            <a:endParaRPr lang="en-US" altLang="en-US" baseline="0" dirty="0" smtClean="0"/>
          </a:p>
          <a:p>
            <a:pPr eaLnBrk="1" hangingPunct="1">
              <a:spcBef>
                <a:spcPct val="0"/>
              </a:spcBef>
            </a:pPr>
            <a:r>
              <a:rPr lang="en-US" altLang="en-US" baseline="0" dirty="0" smtClean="0"/>
              <a:t>Is a roof canopy that is stub cantilevered off a HSS spandrel beam.  The improved detail used a MTSB.  These are widely used and we found on the project we looked at they were $700/location.  The big question was, on a project like this…that is used in 20 spots on a job, are we making this back in the energy savings?</a:t>
            </a:r>
            <a:endParaRPr lang="en-US" altLang="en-US" dirty="0" smtClean="0"/>
          </a:p>
          <a:p>
            <a:pPr eaLnBrk="1" hangingPunct="1">
              <a:spcBef>
                <a:spcPct val="0"/>
              </a:spcBef>
            </a:pPr>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89CE63D-F6DE-45E1-994A-4EC52847681E}" type="slidenum">
              <a:rPr lang="en-US" altLang="en-US" sz="1400">
                <a:solidFill>
                  <a:srgbClr val="000000"/>
                </a:solidFill>
                <a:latin typeface="Arial" pitchFamily="34" charset="0"/>
              </a:rPr>
              <a:pPr algn="r" eaLnBrk="1" hangingPunct="1">
                <a:spcBef>
                  <a:spcPct val="0"/>
                </a:spcBef>
              </a:pPr>
              <a:t>35</a:t>
            </a:fld>
            <a:endParaRPr lang="en-US" altLang="en-US" sz="1400" dirty="0">
              <a:solidFill>
                <a:srgbClr val="000000"/>
              </a:solidFill>
              <a:latin typeface="Arial" pitchFamily="34" charset="0"/>
            </a:endParaRPr>
          </a:p>
        </p:txBody>
      </p:sp>
      <p:sp>
        <p:nvSpPr>
          <p:cNvPr id="302083"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But we are letting out energy and something as small as detailing can improve annual energy cost of whole building operation by 2%. So…we did our energy models and looked at the average</a:t>
            </a:r>
            <a:r>
              <a:rPr lang="en-US" altLang="en-US" sz="1400" baseline="0" dirty="0" smtClean="0"/>
              <a:t> implementation costs…and this is what we found.</a:t>
            </a:r>
          </a:p>
          <a:p>
            <a:pPr eaLnBrk="1" hangingPunct="1">
              <a:spcBef>
                <a:spcPct val="0"/>
              </a:spcBef>
            </a:pPr>
            <a:endParaRPr lang="en-US" altLang="en-US" sz="1400" baseline="0" dirty="0" smtClean="0"/>
          </a:p>
          <a:p>
            <a:pPr eaLnBrk="1" hangingPunct="1">
              <a:spcBef>
                <a:spcPct val="0"/>
              </a:spcBef>
            </a:pPr>
            <a:r>
              <a:rPr lang="en-US" altLang="en-US" sz="1400" baseline="0" dirty="0" smtClean="0"/>
              <a:t>The landslide “wins” were details 2 and 3 (roof blocking used at the roof edge and stainless steel at the shelf angle).  So…we could save 2% in energy costs in a year.  Detail 1 was a waste….$1 in savings per year was a big disappointment.  Same with detail 5, $1.30/savings in Chicago</a:t>
            </a:r>
          </a:p>
          <a:p>
            <a:pPr eaLnBrk="1" hangingPunct="1">
              <a:spcBef>
                <a:spcPct val="0"/>
              </a:spcBef>
            </a:pPr>
            <a:endParaRPr lang="en-US" altLang="en-US" sz="1400" baseline="0" dirty="0" smtClean="0"/>
          </a:p>
          <a:p>
            <a:pPr eaLnBrk="1" hangingPunct="1">
              <a:spcBef>
                <a:spcPct val="0"/>
              </a:spcBef>
            </a:pPr>
            <a:r>
              <a:rPr lang="en-US" altLang="en-US" sz="1400" baseline="0" dirty="0" smtClean="0"/>
              <a:t>Detail 4 saved money with the energy savings….but to be honest, the implementation costs were truly cost prohibitive.  They didn’t like the labor intensive bolting.  Surprisingly stainless steel was a great value with the extra costs savings compared to the energy savings.…and the polystyrene pads were very economical in detail 1.   However, the low energy costs made it seem like a slight waste to spend the money with little to no energy return.  Remember, every building is unique and these are not hard an fast numbers…but truly a metric to consider when you evaluate your own unique structure.</a:t>
            </a:r>
            <a:endParaRPr lang="en-US" altLang="en-US" sz="1400" dirty="0" smtClean="0"/>
          </a:p>
          <a:p>
            <a:pPr eaLnBrk="1" hangingPunct="1">
              <a:spcBef>
                <a:spcPct val="0"/>
              </a:spcBef>
            </a:pPr>
            <a:endParaRPr lang="en-US" altLang="en-US" sz="14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E7F0317-A1F9-4436-AD74-5DA547E4BCAB}" type="slidenum">
              <a:rPr lang="en-US" altLang="en-US" sz="1400">
                <a:solidFill>
                  <a:srgbClr val="000000"/>
                </a:solidFill>
                <a:latin typeface="Arial" pitchFamily="34" charset="0"/>
              </a:rPr>
              <a:pPr algn="r" eaLnBrk="1" hangingPunct="1">
                <a:spcBef>
                  <a:spcPct val="0"/>
                </a:spcBef>
              </a:pPr>
              <a:t>36</a:t>
            </a:fld>
            <a:endParaRPr lang="en-US" altLang="en-US" sz="1400" dirty="0">
              <a:solidFill>
                <a:srgbClr val="000000"/>
              </a:solidFill>
              <a:latin typeface="Arial" pitchFamily="34" charset="0"/>
            </a:endParaRPr>
          </a:p>
        </p:txBody>
      </p:sp>
      <p:sp>
        <p:nvSpPr>
          <p:cNvPr id="303107"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baseline="0" dirty="0" smtClean="0"/>
              <a:t>Bottom line, details 2 and 3 are no brainers…saving money on implementation AND energy and should be considered on future projects.</a:t>
            </a:r>
          </a:p>
          <a:p>
            <a:pPr eaLnBrk="1" hangingPunct="1">
              <a:spcBef>
                <a:spcPct val="0"/>
              </a:spcBef>
            </a:pPr>
            <a:endParaRPr lang="en-US" altLang="en-US" baseline="0" dirty="0" smtClean="0"/>
          </a:p>
          <a:p>
            <a:pPr eaLnBrk="1" hangingPunct="1">
              <a:spcBef>
                <a:spcPct val="0"/>
              </a:spcBef>
            </a:pPr>
            <a:r>
              <a:rPr lang="en-US" altLang="en-US" baseline="0" dirty="0" smtClean="0"/>
              <a:t>We also don’t consider future energy costs savings due to future rising energy costs as well…which will be another cost savings factor.</a:t>
            </a:r>
            <a:endParaRPr lang="en-US" altLang="en-US" dirty="0" smtClean="0"/>
          </a:p>
          <a:p>
            <a:pPr eaLnBrk="1" hangingPunct="1">
              <a:spcBef>
                <a:spcPct val="0"/>
              </a:spcBef>
            </a:pPr>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04D889F-6E34-4A4F-8411-1AC1A767E785}" type="slidenum">
              <a:rPr lang="en-US" altLang="en-US" sz="1400">
                <a:solidFill>
                  <a:srgbClr val="000000"/>
                </a:solidFill>
                <a:latin typeface="Arial" pitchFamily="34" charset="0"/>
              </a:rPr>
              <a:pPr algn="r" eaLnBrk="1" hangingPunct="1">
                <a:spcBef>
                  <a:spcPct val="0"/>
                </a:spcBef>
              </a:pPr>
              <a:t>37</a:t>
            </a:fld>
            <a:endParaRPr lang="en-US" altLang="en-US" sz="1400" dirty="0">
              <a:solidFill>
                <a:srgbClr val="000000"/>
              </a:solidFill>
              <a:latin typeface="Arial" pitchFamily="34" charset="0"/>
            </a:endParaRPr>
          </a:p>
        </p:txBody>
      </p:sp>
      <p:sp>
        <p:nvSpPr>
          <p:cNvPr id="304131"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2" name="Rectangle 3"/>
          <p:cNvSpPr>
            <a:spLocks noGrp="1" noChangeArrowheads="1"/>
          </p:cNvSpPr>
          <p:nvPr>
            <p:ph type="body" idx="1"/>
          </p:nvPr>
        </p:nvSpPr>
        <p:spPr bwMode="auto">
          <a:xfrm>
            <a:off x="690563" y="4195763"/>
            <a:ext cx="5334000" cy="511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r>
              <a:rPr lang="en-US" altLang="en-US" sz="1400" dirty="0" smtClean="0"/>
              <a:t>Building envelope considerations for energy efficiency that take into account thermal bridging are now being evaluated for inclusion in codes and standards for both baseline and high-performance green buildings.  The International Green Construction Code (IgCC) and ASHRAE 189.1 and 90.1 offer some insight on how codes may potentially adopt thermal bridging provisions. The IGCC states that the “building thermal envelope” shall exceed requirements in the International Energy Conservation Code (IECC) by 10%. </a:t>
            </a:r>
          </a:p>
          <a:p>
            <a:pPr eaLnBrk="1" hangingPunct="1">
              <a:spcBef>
                <a:spcPct val="0"/>
              </a:spcBef>
            </a:pPr>
            <a:endParaRPr lang="en-US" altLang="en-US" sz="1400" dirty="0" smtClean="0"/>
          </a:p>
          <a:p>
            <a:pPr eaLnBrk="1" hangingPunct="1">
              <a:spcBef>
                <a:spcPct val="0"/>
              </a:spcBef>
            </a:pPr>
            <a:r>
              <a:rPr lang="en-US" altLang="en-US" sz="1400" dirty="0" smtClean="0"/>
              <a:t>ASHRAE Standards. ASHRAE 189.1, </a:t>
            </a:r>
            <a:r>
              <a:rPr lang="en-US" altLang="en-US" sz="1400" i="1" dirty="0" smtClean="0"/>
              <a:t>Standard for the Design of High-Performance, Green Buildings Except Low-Rise Residential Buildings</a:t>
            </a:r>
            <a:r>
              <a:rPr lang="en-US" altLang="en-US" sz="1400" dirty="0" smtClean="0"/>
              <a:t>, contains tables that list maximum U-values for various envelope assemblies and minimum R-values for insulation. ASHRAE 1365-RP, “Thermal Performance of Building Envelope Details for Mid- and High-Rise Buildings” may affect how the ASHRAE standards address the issue and potentially incorporate thresholds. While none of these publications currently incorporate thermal transmittance requirements of steel elements that bridge the building envelope, the potential for future recommendations and guidance is certainly there, especially as opportunities to increase energy efficiency in buildings are pursued.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89446D0-CC81-4834-AD0C-A96B87BB6572}" type="slidenum">
              <a:rPr lang="en-US" altLang="en-US" sz="1400">
                <a:solidFill>
                  <a:srgbClr val="000000"/>
                </a:solidFill>
                <a:latin typeface="Arial" pitchFamily="34" charset="0"/>
              </a:rPr>
              <a:pPr algn="r" eaLnBrk="1" hangingPunct="1">
                <a:spcBef>
                  <a:spcPct val="0"/>
                </a:spcBef>
              </a:pPr>
              <a:t>38</a:t>
            </a:fld>
            <a:endParaRPr lang="en-US" altLang="en-US" sz="1400" dirty="0">
              <a:solidFill>
                <a:srgbClr val="000000"/>
              </a:solidFill>
              <a:latin typeface="Arial" pitchFamily="34" charset="0"/>
            </a:endParaRPr>
          </a:p>
        </p:txBody>
      </p:sp>
      <p:sp>
        <p:nvSpPr>
          <p:cNvPr id="305155"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E5AD6E0-2BBE-4C4C-B273-F70A3C5BEC48}" type="slidenum">
              <a:rPr lang="en-US" altLang="en-US" sz="1400">
                <a:latin typeface="Arial" pitchFamily="34" charset="0"/>
              </a:rPr>
              <a:pPr algn="r" eaLnBrk="1" hangingPunct="1">
                <a:spcBef>
                  <a:spcPct val="0"/>
                </a:spcBef>
              </a:pPr>
              <a:t>42</a:t>
            </a:fld>
            <a:endParaRPr lang="en-US" altLang="en-US" sz="1400" dirty="0">
              <a:latin typeface="Arial" pitchFamily="34" charset="0"/>
            </a:endParaRPr>
          </a:p>
        </p:txBody>
      </p:sp>
      <p:sp>
        <p:nvSpPr>
          <p:cNvPr id="306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3" tIns="46172" rIns="92343" bIns="46172"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88202C8-AC38-4BF4-ABC2-B40E861FCD18}" type="slidenum">
              <a:rPr lang="en-US" altLang="en-US" sz="1300">
                <a:latin typeface="Arial" pitchFamily="34" charset="0"/>
              </a:rPr>
              <a:pPr algn="r" eaLnBrk="1" hangingPunct="1">
                <a:spcBef>
                  <a:spcPct val="0"/>
                </a:spcBef>
              </a:pPr>
              <a:t>43</a:t>
            </a:fld>
            <a:endParaRPr lang="en-US" altLang="en-US" sz="1300" dirty="0">
              <a:latin typeface="Arial" pitchFamily="34" charset="0"/>
            </a:endParaRPr>
          </a:p>
        </p:txBody>
      </p:sp>
      <p:sp>
        <p:nvSpPr>
          <p:cNvPr id="307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43" tIns="46172" rIns="92343" bIns="46172" numCol="1" anchor="t" anchorCtr="0" compatLnSpc="1">
            <a:prstTxWarp prst="textNoShape">
              <a:avLst/>
            </a:prstTxWarp>
          </a:bodyPr>
          <a:lstStyle/>
          <a:p>
            <a:pPr eaLnBrk="1" hangingPunct="1">
              <a:spcBef>
                <a:spcPct val="0"/>
              </a:spcBef>
            </a:pPr>
            <a:r>
              <a:rPr lang="en-US" altLang="en-US" dirty="0" smtClean="0"/>
              <a:t>Parallel to believing that the only characteristic of a football offensive lineman is his mass; the more mass, the better the player. Not the case, as other characteristics matter as well--such as speed, height, reaction time, etc.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5FF85-E04F-46D9-A7BA-7CB3EA222251}" type="slidenum">
              <a:rPr lang="en-US" smtClean="0"/>
              <a:t>4</a:t>
            </a:fld>
            <a:endParaRPr lang="en-US" dirty="0"/>
          </a:p>
        </p:txBody>
      </p:sp>
    </p:spTree>
    <p:extLst>
      <p:ext uri="{BB962C8B-B14F-4D97-AF65-F5344CB8AC3E}">
        <p14:creationId xmlns:p14="http://schemas.microsoft.com/office/powerpoint/2010/main" val="3258170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09ACC23-9EE7-41FE-B021-7D680505ACD6}" type="slidenum">
              <a:rPr lang="en-US" altLang="en-US" sz="1400">
                <a:latin typeface="Arial" pitchFamily="34" charset="0"/>
              </a:rPr>
              <a:pPr algn="r" eaLnBrk="1" hangingPunct="1">
                <a:spcBef>
                  <a:spcPct val="0"/>
                </a:spcBef>
              </a:pPr>
              <a:t>44</a:t>
            </a:fld>
            <a:endParaRPr lang="en-US" altLang="en-US" sz="1400" dirty="0">
              <a:latin typeface="Arial" pitchFamily="34" charset="0"/>
            </a:endParaRPr>
          </a:p>
        </p:txBody>
      </p:sp>
      <p:sp>
        <p:nvSpPr>
          <p:cNvPr id="308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996E52B-EE77-4A22-B514-E26B99867F2D}" type="slidenum">
              <a:rPr lang="en-US" altLang="en-US" sz="1400">
                <a:latin typeface="Arial" pitchFamily="34" charset="0"/>
              </a:rPr>
              <a:pPr algn="r" eaLnBrk="1" hangingPunct="1">
                <a:spcBef>
                  <a:spcPct val="0"/>
                </a:spcBef>
              </a:pPr>
              <a:t>45</a:t>
            </a:fld>
            <a:endParaRPr lang="en-US" altLang="en-US" sz="1400" dirty="0">
              <a:latin typeface="Arial" pitchFamily="34" charset="0"/>
            </a:endParaRPr>
          </a:p>
        </p:txBody>
      </p:sp>
      <p:sp>
        <p:nvSpPr>
          <p:cNvPr id="309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r>
              <a:rPr lang="en-US" altLang="en-US" dirty="0" smtClean="0"/>
              <a:t>Utilize the mass of the building to exchange heat in and out of structure.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D0BCC9A-9BBB-4539-A49C-D4DBA9C058DF}" type="slidenum">
              <a:rPr lang="en-US" altLang="en-US" sz="1400">
                <a:latin typeface="Arial" pitchFamily="34" charset="0"/>
              </a:rPr>
              <a:pPr algn="r" eaLnBrk="1" hangingPunct="1">
                <a:spcBef>
                  <a:spcPct val="0"/>
                </a:spcBef>
              </a:pPr>
              <a:t>46</a:t>
            </a:fld>
            <a:endParaRPr lang="en-US" altLang="en-US" sz="1400" dirty="0">
              <a:latin typeface="Arial" pitchFamily="34" charset="0"/>
            </a:endParaRPr>
          </a:p>
        </p:txBody>
      </p:sp>
      <p:sp>
        <p:nvSpPr>
          <p:cNvPr id="310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r>
              <a:rPr lang="en-US" altLang="en-US" dirty="0" smtClean="0"/>
              <a:t>All of these factors, not just mass, affect the thermal capacity of the building.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48E5B9B-BF59-4DF9-9439-F72A27C9C876}" type="slidenum">
              <a:rPr lang="en-US" altLang="en-US" sz="1400">
                <a:latin typeface="Arial" pitchFamily="34" charset="0"/>
              </a:rPr>
              <a:pPr algn="r" eaLnBrk="1" hangingPunct="1">
                <a:spcBef>
                  <a:spcPct val="0"/>
                </a:spcBef>
              </a:pPr>
              <a:t>47</a:t>
            </a:fld>
            <a:endParaRPr lang="en-US" altLang="en-US" sz="1400" dirty="0">
              <a:latin typeface="Arial" pitchFamily="34" charset="0"/>
            </a:endParaRPr>
          </a:p>
        </p:txBody>
      </p:sp>
      <p:sp>
        <p:nvSpPr>
          <p:cNvPr id="311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r>
              <a:rPr lang="en-US" altLang="en-US" dirty="0" smtClean="0"/>
              <a:t>How to add thermal capacity in most optimal way.</a:t>
            </a:r>
          </a:p>
          <a:p>
            <a:pPr eaLnBrk="1" hangingPunct="1">
              <a:spcBef>
                <a:spcPct val="0"/>
              </a:spcBef>
            </a:pPr>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F34A69C-A02B-44EF-9788-0F8227B42E3E}" type="slidenum">
              <a:rPr lang="en-US" altLang="en-US" sz="1400">
                <a:latin typeface="Arial" pitchFamily="34" charset="0"/>
              </a:rPr>
              <a:pPr algn="r" eaLnBrk="1" hangingPunct="1">
                <a:spcBef>
                  <a:spcPct val="0"/>
                </a:spcBef>
              </a:pPr>
              <a:t>48</a:t>
            </a:fld>
            <a:endParaRPr lang="en-US" altLang="en-US" sz="1400" dirty="0">
              <a:latin typeface="Arial" pitchFamily="34" charset="0"/>
            </a:endParaRPr>
          </a:p>
        </p:txBody>
      </p:sp>
      <p:sp>
        <p:nvSpPr>
          <p:cNvPr id="312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r>
              <a:rPr lang="en-US" altLang="en-US" dirty="0" smtClean="0"/>
              <a:t>The release of energy based on office occupancy throughout the day and evening. The further the cycle is pushed, then the less opportunity you have to reduce energy loss.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7B4145C-A974-4E7D-B120-F6509989A943}" type="slidenum">
              <a:rPr lang="en-US" altLang="en-US" sz="1400">
                <a:latin typeface="Arial" pitchFamily="34" charset="0"/>
              </a:rPr>
              <a:pPr algn="r" eaLnBrk="1" hangingPunct="1">
                <a:spcBef>
                  <a:spcPct val="0"/>
                </a:spcBef>
              </a:pPr>
              <a:t>49</a:t>
            </a:fld>
            <a:endParaRPr lang="en-US" altLang="en-US" sz="1400" dirty="0">
              <a:latin typeface="Arial" pitchFamily="34" charset="0"/>
            </a:endParaRPr>
          </a:p>
        </p:txBody>
      </p:sp>
      <p:sp>
        <p:nvSpPr>
          <p:cNvPr id="313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r>
              <a:rPr lang="en-US" altLang="en-US" dirty="0" smtClean="0"/>
              <a:t>Steel has a high density but a lower mass than concrete. Also steel has high thermal conductivity.  Concrete, stone, masonry have higher mass.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BAC4EBE-B265-4B9B-BE89-9F54CCB34414}" type="slidenum">
              <a:rPr lang="en-US" altLang="en-US" sz="1400">
                <a:latin typeface="Arial" pitchFamily="34" charset="0"/>
              </a:rPr>
              <a:pPr algn="r" eaLnBrk="1" hangingPunct="1">
                <a:spcBef>
                  <a:spcPct val="0"/>
                </a:spcBef>
              </a:pPr>
              <a:t>50</a:t>
            </a:fld>
            <a:endParaRPr lang="en-US" altLang="en-US" sz="1400" dirty="0">
              <a:latin typeface="Arial" pitchFamily="34" charset="0"/>
            </a:endParaRPr>
          </a:p>
        </p:txBody>
      </p:sp>
      <p:sp>
        <p:nvSpPr>
          <p:cNvPr id="314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r>
              <a:rPr lang="en-US" altLang="en-US" dirty="0" smtClean="0"/>
              <a:t>Energy stored is directly proportional to the mass of system.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8077DFB-3DA8-4089-8AD0-9DD44042B129}" type="slidenum">
              <a:rPr lang="en-US" altLang="en-US" sz="1400">
                <a:latin typeface="Arial" pitchFamily="34" charset="0"/>
              </a:rPr>
              <a:pPr algn="r" eaLnBrk="1" hangingPunct="1">
                <a:spcBef>
                  <a:spcPct val="0"/>
                </a:spcBef>
              </a:pPr>
              <a:t>51</a:t>
            </a:fld>
            <a:endParaRPr lang="en-US" altLang="en-US" sz="1400" dirty="0">
              <a:latin typeface="Arial" pitchFamily="34" charset="0"/>
            </a:endParaRPr>
          </a:p>
        </p:txBody>
      </p:sp>
      <p:sp>
        <p:nvSpPr>
          <p:cNvPr id="315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E3371EF-D914-4B0A-917F-7D1C874EE24A}" type="slidenum">
              <a:rPr lang="en-US" altLang="en-US" sz="1400">
                <a:latin typeface="Arial" pitchFamily="34" charset="0"/>
              </a:rPr>
              <a:pPr algn="r" eaLnBrk="1" hangingPunct="1">
                <a:spcBef>
                  <a:spcPct val="0"/>
                </a:spcBef>
              </a:pPr>
              <a:t>52</a:t>
            </a:fld>
            <a:endParaRPr lang="en-US" altLang="en-US" sz="1400" dirty="0">
              <a:latin typeface="Arial" pitchFamily="34" charset="0"/>
            </a:endParaRPr>
          </a:p>
        </p:txBody>
      </p:sp>
      <p:sp>
        <p:nvSpPr>
          <p:cNvPr id="316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92" tIns="47846" rIns="95692" bIns="47846"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6741DBE-C7E7-4549-8A35-3F2C37EC6E03}" type="slidenum">
              <a:rPr lang="en-US" altLang="en-US" sz="1400">
                <a:latin typeface="Arial" pitchFamily="34" charset="0"/>
              </a:rPr>
              <a:pPr algn="r" eaLnBrk="1" hangingPunct="1">
                <a:spcBef>
                  <a:spcPct val="0"/>
                </a:spcBef>
              </a:pPr>
              <a:t>53</a:t>
            </a:fld>
            <a:endParaRPr lang="en-US" altLang="en-US" sz="1400" dirty="0">
              <a:latin typeface="Arial" pitchFamily="34" charset="0"/>
            </a:endParaRPr>
          </a:p>
        </p:txBody>
      </p:sp>
      <p:sp>
        <p:nvSpPr>
          <p:cNvPr id="317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92" tIns="47846" rIns="95692" bIns="47846" numCol="1" anchor="t" anchorCtr="0" compatLnSpc="1">
            <a:prstTxWarp prst="textNoShape">
              <a:avLst/>
            </a:prstTxWarp>
          </a:bodyPr>
          <a:lstStyle/>
          <a:p>
            <a:pPr eaLnBrk="1" hangingPunct="1">
              <a:spcBef>
                <a:spcPct val="0"/>
              </a:spcBef>
            </a:pPr>
            <a:r>
              <a:rPr lang="en-US" altLang="en-US" dirty="0" smtClean="0"/>
              <a:t>This project is an example of a net zero building.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宋体" pitchFamily="2" charset="-122"/>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宋体" pitchFamily="2" charset="-122"/>
              </a:defRPr>
            </a:lvl1pPr>
            <a:lvl2pPr marL="756955" indent="-291136" eaLnBrk="0" hangingPunct="0">
              <a:spcBef>
                <a:spcPct val="30000"/>
              </a:spcBef>
              <a:defRPr sz="1200">
                <a:solidFill>
                  <a:schemeClr val="tx1"/>
                </a:solidFill>
                <a:latin typeface="Calibri" pitchFamily="34" charset="0"/>
                <a:ea typeface="宋体" pitchFamily="2" charset="-122"/>
              </a:defRPr>
            </a:lvl2pPr>
            <a:lvl3pPr marL="1164546" indent="-232909" eaLnBrk="0" hangingPunct="0">
              <a:spcBef>
                <a:spcPct val="30000"/>
              </a:spcBef>
              <a:defRPr sz="1200">
                <a:solidFill>
                  <a:schemeClr val="tx1"/>
                </a:solidFill>
                <a:latin typeface="Calibri" pitchFamily="34" charset="0"/>
                <a:ea typeface="宋体" pitchFamily="2" charset="-122"/>
              </a:defRPr>
            </a:lvl3pPr>
            <a:lvl4pPr marL="1630366" indent="-232909" eaLnBrk="0" hangingPunct="0">
              <a:spcBef>
                <a:spcPct val="30000"/>
              </a:spcBef>
              <a:defRPr sz="1200">
                <a:solidFill>
                  <a:schemeClr val="tx1"/>
                </a:solidFill>
                <a:latin typeface="Calibri" pitchFamily="34" charset="0"/>
                <a:ea typeface="宋体" pitchFamily="2" charset="-122"/>
              </a:defRPr>
            </a:lvl4pPr>
            <a:lvl5pPr marL="2096184" indent="-232909" eaLnBrk="0" hangingPunct="0">
              <a:spcBef>
                <a:spcPct val="30000"/>
              </a:spcBef>
              <a:defRPr sz="1200">
                <a:solidFill>
                  <a:schemeClr val="tx1"/>
                </a:solidFill>
                <a:latin typeface="Calibri" pitchFamily="34" charset="0"/>
                <a:ea typeface="宋体" pitchFamily="2" charset="-122"/>
              </a:defRPr>
            </a:lvl5pPr>
            <a:lvl6pPr marL="2562002" indent="-232909" eaLnBrk="0" fontAlgn="base" hangingPunct="0">
              <a:spcBef>
                <a:spcPct val="30000"/>
              </a:spcBef>
              <a:spcAft>
                <a:spcPct val="0"/>
              </a:spcAft>
              <a:defRPr sz="1200">
                <a:solidFill>
                  <a:schemeClr val="tx1"/>
                </a:solidFill>
                <a:latin typeface="Calibri" pitchFamily="34" charset="0"/>
                <a:ea typeface="宋体" pitchFamily="2" charset="-122"/>
              </a:defRPr>
            </a:lvl6pPr>
            <a:lvl7pPr marL="3027820" indent="-232909" eaLnBrk="0" fontAlgn="base" hangingPunct="0">
              <a:spcBef>
                <a:spcPct val="30000"/>
              </a:spcBef>
              <a:spcAft>
                <a:spcPct val="0"/>
              </a:spcAft>
              <a:defRPr sz="1200">
                <a:solidFill>
                  <a:schemeClr val="tx1"/>
                </a:solidFill>
                <a:latin typeface="Calibri" pitchFamily="34" charset="0"/>
                <a:ea typeface="宋体" pitchFamily="2" charset="-122"/>
              </a:defRPr>
            </a:lvl7pPr>
            <a:lvl8pPr marL="3493639" indent="-232909" eaLnBrk="0" fontAlgn="base" hangingPunct="0">
              <a:spcBef>
                <a:spcPct val="30000"/>
              </a:spcBef>
              <a:spcAft>
                <a:spcPct val="0"/>
              </a:spcAft>
              <a:defRPr sz="1200">
                <a:solidFill>
                  <a:schemeClr val="tx1"/>
                </a:solidFill>
                <a:latin typeface="Calibri" pitchFamily="34" charset="0"/>
                <a:ea typeface="宋体" pitchFamily="2" charset="-122"/>
              </a:defRPr>
            </a:lvl8pPr>
            <a:lvl9pPr marL="3959457" indent="-232909"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669C0634-0D6E-4422-BF56-770AB52B591B}" type="slidenum">
              <a:rPr lang="en-US" altLang="en-US">
                <a:solidFill>
                  <a:prstClr val="black"/>
                </a:solidFill>
                <a:latin typeface="Arial" pitchFamily="34" charset="0"/>
              </a:rPr>
              <a:pPr eaLnBrk="1" hangingPunct="1">
                <a:spcBef>
                  <a:spcPct val="0"/>
                </a:spcBef>
              </a:pPr>
              <a:t>5</a:t>
            </a:fld>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2955761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3" tIns="46172" rIns="92343" bIns="46172"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52BB05C-6E36-415F-B09C-C18D09147196}" type="slidenum">
              <a:rPr lang="en-US" altLang="en-US" sz="1300">
                <a:latin typeface="Arial" pitchFamily="34" charset="0"/>
              </a:rPr>
              <a:pPr algn="r" eaLnBrk="1" hangingPunct="1">
                <a:spcBef>
                  <a:spcPct val="0"/>
                </a:spcBef>
              </a:pPr>
              <a:t>54</a:t>
            </a:fld>
            <a:endParaRPr lang="en-US" altLang="en-US" sz="1300" dirty="0">
              <a:latin typeface="Arial" pitchFamily="34" charset="0"/>
            </a:endParaRPr>
          </a:p>
        </p:txBody>
      </p:sp>
      <p:sp>
        <p:nvSpPr>
          <p:cNvPr id="318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43" tIns="46172" rIns="92343" bIns="46172" numCol="1" anchor="t" anchorCtr="0" compatLnSpc="1">
            <a:prstTxWarp prst="textNoShape">
              <a:avLst/>
            </a:prstTxWarp>
          </a:bodyPr>
          <a:lstStyle/>
          <a:p>
            <a:pPr eaLnBrk="1" hangingPunct="1">
              <a:spcBef>
                <a:spcPct val="0"/>
              </a:spcBef>
            </a:pPr>
            <a:r>
              <a:rPr lang="en-US" altLang="en-US" dirty="0" smtClean="0"/>
              <a:t>Adding more mass (thickness) of concrete slab doesn’t increase the thermal capacity of the building.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3" tIns="46172" rIns="92343" bIns="46172"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69F61CA-9113-418C-ACD7-976890048BE8}" type="slidenum">
              <a:rPr lang="en-US" altLang="en-US" sz="1300">
                <a:latin typeface="Arial" pitchFamily="34" charset="0"/>
              </a:rPr>
              <a:pPr algn="r" eaLnBrk="1" hangingPunct="1">
                <a:spcBef>
                  <a:spcPct val="0"/>
                </a:spcBef>
              </a:pPr>
              <a:t>55</a:t>
            </a:fld>
            <a:endParaRPr lang="en-US" altLang="en-US" sz="1300" dirty="0">
              <a:latin typeface="Arial" pitchFamily="34" charset="0"/>
            </a:endParaRPr>
          </a:p>
        </p:txBody>
      </p:sp>
      <p:sp>
        <p:nvSpPr>
          <p:cNvPr id="319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43" tIns="46172" rIns="92343" bIns="46172"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3" tIns="46172" rIns="92343" bIns="46172" anchor="b"/>
          <a:lstStyle>
            <a:lvl1pPr defTabSz="919163" eaLnBrk="0" hangingPunct="0">
              <a:spcBef>
                <a:spcPct val="30000"/>
              </a:spcBef>
              <a:defRPr sz="1200">
                <a:solidFill>
                  <a:schemeClr val="tx1"/>
                </a:solidFill>
                <a:latin typeface="Calibri" pitchFamily="34" charset="0"/>
              </a:defRPr>
            </a:lvl1pPr>
            <a:lvl2pPr marL="742950" indent="-285750" defTabSz="919163" eaLnBrk="0" hangingPunct="0">
              <a:spcBef>
                <a:spcPct val="30000"/>
              </a:spcBef>
              <a:defRPr sz="1200">
                <a:solidFill>
                  <a:schemeClr val="tx1"/>
                </a:solidFill>
                <a:latin typeface="Calibri" pitchFamily="34" charset="0"/>
              </a:defRPr>
            </a:lvl2pPr>
            <a:lvl3pPr marL="1143000" indent="-228600" defTabSz="919163" eaLnBrk="0" hangingPunct="0">
              <a:spcBef>
                <a:spcPct val="30000"/>
              </a:spcBef>
              <a:defRPr sz="1200">
                <a:solidFill>
                  <a:schemeClr val="tx1"/>
                </a:solidFill>
                <a:latin typeface="Calibri" pitchFamily="34" charset="0"/>
              </a:defRPr>
            </a:lvl3pPr>
            <a:lvl4pPr marL="1600200" indent="-228600" defTabSz="919163" eaLnBrk="0" hangingPunct="0">
              <a:spcBef>
                <a:spcPct val="30000"/>
              </a:spcBef>
              <a:defRPr sz="1200">
                <a:solidFill>
                  <a:schemeClr val="tx1"/>
                </a:solidFill>
                <a:latin typeface="Calibri" pitchFamily="34" charset="0"/>
              </a:defRPr>
            </a:lvl4pPr>
            <a:lvl5pPr marL="2057400" indent="-228600"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2548734-9DDB-4FB7-8462-8D5855AEF901}" type="slidenum">
              <a:rPr lang="en-US" altLang="en-US" sz="1300">
                <a:latin typeface="Arial" pitchFamily="34" charset="0"/>
              </a:rPr>
              <a:pPr algn="r" eaLnBrk="1" hangingPunct="1">
                <a:spcBef>
                  <a:spcPct val="0"/>
                </a:spcBef>
              </a:pPr>
              <a:t>56</a:t>
            </a:fld>
            <a:endParaRPr lang="en-US" altLang="en-US" sz="1300" dirty="0">
              <a:latin typeface="Arial" pitchFamily="34" charset="0"/>
            </a:endParaRPr>
          </a:p>
        </p:txBody>
      </p:sp>
      <p:sp>
        <p:nvSpPr>
          <p:cNvPr id="320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43" tIns="46172" rIns="92343" bIns="46172"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70" tIns="48784" rIns="97570" bIns="4878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48D6AEE7-21DC-411B-BA45-B688BCB6B3F6}" type="slidenum">
              <a:rPr lang="en-US" altLang="en-US" sz="1300">
                <a:latin typeface="Arial" pitchFamily="34" charset="0"/>
              </a:rPr>
              <a:pPr algn="r">
                <a:spcBef>
                  <a:spcPct val="0"/>
                </a:spcBef>
              </a:pPr>
              <a:t>57</a:t>
            </a:fld>
            <a:endParaRPr lang="en-US" altLang="en-US" sz="1300" dirty="0">
              <a:latin typeface="Arial" pitchFamily="34" charset="0"/>
            </a:endParaRPr>
          </a:p>
        </p:txBody>
      </p:sp>
      <p:sp>
        <p:nvSpPr>
          <p:cNvPr id="321539" name="Rectangle 2"/>
          <p:cNvSpPr>
            <a:spLocks noGrp="1" noRot="1" noChangeAspect="1" noChangeArrowheads="1" noTextEdit="1"/>
          </p:cNvSpPr>
          <p:nvPr>
            <p:ph type="sldImg"/>
          </p:nvPr>
        </p:nvSpPr>
        <p:spPr bwMode="auto">
          <a:xfrm>
            <a:off x="19050" y="38100"/>
            <a:ext cx="6981825" cy="5237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40" name="Rectangle 3"/>
          <p:cNvSpPr>
            <a:spLocks noGrp="1" noChangeArrowheads="1"/>
          </p:cNvSpPr>
          <p:nvPr>
            <p:ph type="body" idx="1"/>
          </p:nvPr>
        </p:nvSpPr>
        <p:spPr bwMode="auto">
          <a:xfrm>
            <a:off x="0" y="5427663"/>
            <a:ext cx="7019925" cy="333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70" tIns="48784" rIns="97570" bIns="48784"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Rectangle 3"/>
          <p:cNvSpPr>
            <a:spLocks noGrp="1" noChangeArrowheads="1"/>
          </p:cNvSpPr>
          <p:nvPr>
            <p:ph type="body" idx="1"/>
          </p:nvPr>
        </p:nvSpPr>
        <p:spPr bwMode="auto">
          <a:xfrm>
            <a:off x="935038" y="4421188"/>
            <a:ext cx="5149850"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33" tIns="44717" rIns="89433" bIns="44717"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8" tIns="46186" rIns="92368" bIns="46186" anchor="b"/>
          <a:lstStyle>
            <a:lvl1pPr defTabSz="955675" eaLnBrk="0" hangingPunct="0">
              <a:spcBef>
                <a:spcPct val="30000"/>
              </a:spcBef>
              <a:defRPr sz="1200">
                <a:solidFill>
                  <a:schemeClr val="tx1"/>
                </a:solidFill>
                <a:latin typeface="Calibri" pitchFamily="34" charset="0"/>
              </a:defRPr>
            </a:lvl1pPr>
            <a:lvl2pPr marL="742950" indent="-285750" defTabSz="955675" eaLnBrk="0" hangingPunct="0">
              <a:spcBef>
                <a:spcPct val="30000"/>
              </a:spcBef>
              <a:defRPr sz="1200">
                <a:solidFill>
                  <a:schemeClr val="tx1"/>
                </a:solidFill>
                <a:latin typeface="Calibri" pitchFamily="34" charset="0"/>
              </a:defRPr>
            </a:lvl2pPr>
            <a:lvl3pPr marL="1143000" indent="-228600" defTabSz="955675" eaLnBrk="0" hangingPunct="0">
              <a:spcBef>
                <a:spcPct val="30000"/>
              </a:spcBef>
              <a:defRPr sz="1200">
                <a:solidFill>
                  <a:schemeClr val="tx1"/>
                </a:solidFill>
                <a:latin typeface="Calibri" pitchFamily="34" charset="0"/>
              </a:defRPr>
            </a:lvl3pPr>
            <a:lvl4pPr marL="1600200" indent="-228600" defTabSz="955675" eaLnBrk="0" hangingPunct="0">
              <a:spcBef>
                <a:spcPct val="30000"/>
              </a:spcBef>
              <a:defRPr sz="1200">
                <a:solidFill>
                  <a:schemeClr val="tx1"/>
                </a:solidFill>
                <a:latin typeface="Calibri" pitchFamily="34" charset="0"/>
              </a:defRPr>
            </a:lvl4pPr>
            <a:lvl5pPr marL="2057400" indent="-228600" defTabSz="955675" eaLnBrk="0" hangingPunct="0">
              <a:spcBef>
                <a:spcPct val="30000"/>
              </a:spcBef>
              <a:defRPr sz="1200">
                <a:solidFill>
                  <a:schemeClr val="tx1"/>
                </a:solidFill>
                <a:latin typeface="Calibri" pitchFamily="34" charset="0"/>
              </a:defRPr>
            </a:lvl5pPr>
            <a:lvl6pPr marL="2514600" indent="-228600" defTabSz="955675" eaLnBrk="0" fontAlgn="base" hangingPunct="0">
              <a:spcBef>
                <a:spcPct val="30000"/>
              </a:spcBef>
              <a:spcAft>
                <a:spcPct val="0"/>
              </a:spcAft>
              <a:defRPr sz="1200">
                <a:solidFill>
                  <a:schemeClr val="tx1"/>
                </a:solidFill>
                <a:latin typeface="Calibri" pitchFamily="34" charset="0"/>
              </a:defRPr>
            </a:lvl6pPr>
            <a:lvl7pPr marL="2971800" indent="-228600" defTabSz="955675" eaLnBrk="0" fontAlgn="base" hangingPunct="0">
              <a:spcBef>
                <a:spcPct val="30000"/>
              </a:spcBef>
              <a:spcAft>
                <a:spcPct val="0"/>
              </a:spcAft>
              <a:defRPr sz="1200">
                <a:solidFill>
                  <a:schemeClr val="tx1"/>
                </a:solidFill>
                <a:latin typeface="Calibri" pitchFamily="34" charset="0"/>
              </a:defRPr>
            </a:lvl7pPr>
            <a:lvl8pPr marL="3429000" indent="-228600" defTabSz="955675" eaLnBrk="0" fontAlgn="base" hangingPunct="0">
              <a:spcBef>
                <a:spcPct val="30000"/>
              </a:spcBef>
              <a:spcAft>
                <a:spcPct val="0"/>
              </a:spcAft>
              <a:defRPr sz="1200">
                <a:solidFill>
                  <a:schemeClr val="tx1"/>
                </a:solidFill>
                <a:latin typeface="Calibri" pitchFamily="34" charset="0"/>
              </a:defRPr>
            </a:lvl8pPr>
            <a:lvl9pPr marL="3886200" indent="-228600" defTabSz="95567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F285861-7592-43B9-A2A2-04743054980D}" type="slidenum">
              <a:rPr lang="en-US" altLang="en-US" sz="1300">
                <a:latin typeface="Arial" pitchFamily="34" charset="0"/>
              </a:rPr>
              <a:pPr algn="r" eaLnBrk="1" hangingPunct="1">
                <a:spcBef>
                  <a:spcPct val="0"/>
                </a:spcBef>
              </a:pPr>
              <a:t>8</a:t>
            </a:fld>
            <a:endParaRPr lang="en-US" altLang="en-US" sz="1300" dirty="0">
              <a:latin typeface="Arial" pitchFamily="34" charset="0"/>
            </a:endParaRPr>
          </a:p>
        </p:txBody>
      </p:sp>
      <p:sp>
        <p:nvSpPr>
          <p:cNvPr id="274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3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DE1996A-A598-424F-B8FE-98A50A3FAE87}" type="slidenum">
              <a:rPr lang="en-US" altLang="en-US" smtClean="0"/>
              <a:pPr fontAlgn="base">
                <a:spcBef>
                  <a:spcPct val="0"/>
                </a:spcBef>
                <a:spcAft>
                  <a:spcPct val="0"/>
                </a:spcAft>
                <a:defRPr/>
              </a:pPr>
              <a:t>9</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2" tIns="47853" rIns="95702" bIns="47853" anchor="b"/>
          <a:lstStyle>
            <a:lvl1pPr defTabSz="922338" eaLnBrk="0" hangingPunct="0">
              <a:spcBef>
                <a:spcPct val="30000"/>
              </a:spcBef>
              <a:defRPr sz="1200">
                <a:solidFill>
                  <a:schemeClr val="tx1"/>
                </a:solidFill>
                <a:latin typeface="Calibri" pitchFamily="34" charset="0"/>
              </a:defRPr>
            </a:lvl1pPr>
            <a:lvl2pPr marL="742950" indent="-285750" defTabSz="922338" eaLnBrk="0" hangingPunct="0">
              <a:spcBef>
                <a:spcPct val="30000"/>
              </a:spcBef>
              <a:defRPr sz="1200">
                <a:solidFill>
                  <a:schemeClr val="tx1"/>
                </a:solidFill>
                <a:latin typeface="Calibri" pitchFamily="34" charset="0"/>
              </a:defRPr>
            </a:lvl2pPr>
            <a:lvl3pPr marL="1143000" indent="-228600" defTabSz="922338" eaLnBrk="0" hangingPunct="0">
              <a:spcBef>
                <a:spcPct val="30000"/>
              </a:spcBef>
              <a:defRPr sz="1200">
                <a:solidFill>
                  <a:schemeClr val="tx1"/>
                </a:solidFill>
                <a:latin typeface="Calibri" pitchFamily="34" charset="0"/>
              </a:defRPr>
            </a:lvl3pPr>
            <a:lvl4pPr marL="1600200" indent="-228600" defTabSz="922338" eaLnBrk="0" hangingPunct="0">
              <a:spcBef>
                <a:spcPct val="30000"/>
              </a:spcBef>
              <a:defRPr sz="1200">
                <a:solidFill>
                  <a:schemeClr val="tx1"/>
                </a:solidFill>
                <a:latin typeface="Calibri" pitchFamily="34" charset="0"/>
              </a:defRPr>
            </a:lvl4pPr>
            <a:lvl5pPr marL="2057400" indent="-228600" defTabSz="922338" eaLnBrk="0" hangingPunct="0">
              <a:spcBef>
                <a:spcPct val="30000"/>
              </a:spcBef>
              <a:defRPr sz="1200">
                <a:solidFill>
                  <a:schemeClr val="tx1"/>
                </a:solidFill>
                <a:latin typeface="Calibri" pitchFamily="34" charset="0"/>
              </a:defRPr>
            </a:lvl5pPr>
            <a:lvl6pPr marL="2514600" indent="-228600" defTabSz="922338" eaLnBrk="0" fontAlgn="base" hangingPunct="0">
              <a:spcBef>
                <a:spcPct val="30000"/>
              </a:spcBef>
              <a:spcAft>
                <a:spcPct val="0"/>
              </a:spcAft>
              <a:defRPr sz="1200">
                <a:solidFill>
                  <a:schemeClr val="tx1"/>
                </a:solidFill>
                <a:latin typeface="Calibri" pitchFamily="34" charset="0"/>
              </a:defRPr>
            </a:lvl6pPr>
            <a:lvl7pPr marL="2971800" indent="-228600" defTabSz="922338" eaLnBrk="0" fontAlgn="base" hangingPunct="0">
              <a:spcBef>
                <a:spcPct val="30000"/>
              </a:spcBef>
              <a:spcAft>
                <a:spcPct val="0"/>
              </a:spcAft>
              <a:defRPr sz="1200">
                <a:solidFill>
                  <a:schemeClr val="tx1"/>
                </a:solidFill>
                <a:latin typeface="Calibri" pitchFamily="34" charset="0"/>
              </a:defRPr>
            </a:lvl7pPr>
            <a:lvl8pPr marL="3429000" indent="-228600" defTabSz="922338" eaLnBrk="0" fontAlgn="base" hangingPunct="0">
              <a:spcBef>
                <a:spcPct val="30000"/>
              </a:spcBef>
              <a:spcAft>
                <a:spcPct val="0"/>
              </a:spcAft>
              <a:defRPr sz="1200">
                <a:solidFill>
                  <a:schemeClr val="tx1"/>
                </a:solidFill>
                <a:latin typeface="Calibri" pitchFamily="34" charset="0"/>
              </a:defRPr>
            </a:lvl8pPr>
            <a:lvl9pPr marL="3886200" indent="-228600" defTabSz="9223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7836E11-4E97-4609-A1F7-18A01C6EA72C}" type="slidenum">
              <a:rPr lang="en-US" altLang="en-US" sz="1400">
                <a:solidFill>
                  <a:srgbClr val="000000"/>
                </a:solidFill>
                <a:latin typeface="Arial" pitchFamily="34" charset="0"/>
              </a:rPr>
              <a:pPr algn="r" eaLnBrk="1" hangingPunct="1">
                <a:spcBef>
                  <a:spcPct val="0"/>
                </a:spcBef>
              </a:pPr>
              <a:t>10</a:t>
            </a:fld>
            <a:endParaRPr lang="en-US" altLang="en-US" sz="1400" dirty="0">
              <a:solidFill>
                <a:srgbClr val="000000"/>
              </a:solidFill>
              <a:latin typeface="Arial" pitchFamily="34" charset="0"/>
            </a:endParaRPr>
          </a:p>
        </p:txBody>
      </p:sp>
      <p:sp>
        <p:nvSpPr>
          <p:cNvPr id="276483" name="Rectangle 2"/>
          <p:cNvSpPr>
            <a:spLocks noGrp="1" noRot="1" noChangeAspect="1" noChangeArrowheads="1" noTextEdit="1"/>
          </p:cNvSpPr>
          <p:nvPr>
            <p:ph type="sldImg"/>
          </p:nvPr>
        </p:nvSpPr>
        <p:spPr bwMode="auto">
          <a:xfrm>
            <a:off x="1184275" y="698500"/>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02" tIns="47853" rIns="95702" bIns="47853"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1E608D-E99E-44F1-BADA-C3A2DE807E99}"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9739ACC-BDB9-491A-A33F-47A116F22B3E}" type="slidenum">
              <a:rPr lang="en-US"/>
              <a:pPr>
                <a:defRPr/>
              </a:pPr>
              <a:t>‹#›</a:t>
            </a:fld>
            <a:endParaRPr lang="en-US" dirty="0"/>
          </a:p>
        </p:txBody>
      </p:sp>
    </p:spTree>
    <p:extLst>
      <p:ext uri="{BB962C8B-B14F-4D97-AF65-F5344CB8AC3E}">
        <p14:creationId xmlns:p14="http://schemas.microsoft.com/office/powerpoint/2010/main" val="42691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BB30F0-BBC3-4781-9271-A512D4171DD5}"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434BFF-90B9-42CB-9B2C-24740CB00515}" type="slidenum">
              <a:rPr lang="en-US"/>
              <a:pPr>
                <a:defRPr/>
              </a:pPr>
              <a:t>‹#›</a:t>
            </a:fld>
            <a:endParaRPr lang="en-US" dirty="0"/>
          </a:p>
        </p:txBody>
      </p:sp>
    </p:spTree>
    <p:extLst>
      <p:ext uri="{BB962C8B-B14F-4D97-AF65-F5344CB8AC3E}">
        <p14:creationId xmlns:p14="http://schemas.microsoft.com/office/powerpoint/2010/main" val="62522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D3032F-18A1-4033-A298-56FE2E957FAE}"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AC928D-67FC-4B25-AC0A-ED584DE08F5B}" type="slidenum">
              <a:rPr lang="en-US"/>
              <a:pPr>
                <a:defRPr/>
              </a:pPr>
              <a:t>‹#›</a:t>
            </a:fld>
            <a:endParaRPr lang="en-US" dirty="0"/>
          </a:p>
        </p:txBody>
      </p:sp>
    </p:spTree>
    <p:extLst>
      <p:ext uri="{BB962C8B-B14F-4D97-AF65-F5344CB8AC3E}">
        <p14:creationId xmlns:p14="http://schemas.microsoft.com/office/powerpoint/2010/main" val="20062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C0F61-C007-4728-85A3-32B2C9987B8A}"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4A29F6-408B-4CF2-94BC-87BA1F544E47}" type="slidenum">
              <a:rPr lang="en-US"/>
              <a:pPr>
                <a:defRPr/>
              </a:pPr>
              <a:t>‹#›</a:t>
            </a:fld>
            <a:endParaRPr lang="en-US" dirty="0"/>
          </a:p>
        </p:txBody>
      </p:sp>
    </p:spTree>
    <p:extLst>
      <p:ext uri="{BB962C8B-B14F-4D97-AF65-F5344CB8AC3E}">
        <p14:creationId xmlns:p14="http://schemas.microsoft.com/office/powerpoint/2010/main" val="126259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100380-9526-40FB-B0C4-89A56DCAD151}"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BEA147-BA93-4102-B415-18F501B599B3}" type="slidenum">
              <a:rPr lang="en-US"/>
              <a:pPr>
                <a:defRPr/>
              </a:pPr>
              <a:t>‹#›</a:t>
            </a:fld>
            <a:endParaRPr lang="en-US" dirty="0"/>
          </a:p>
        </p:txBody>
      </p:sp>
    </p:spTree>
    <p:extLst>
      <p:ext uri="{BB962C8B-B14F-4D97-AF65-F5344CB8AC3E}">
        <p14:creationId xmlns:p14="http://schemas.microsoft.com/office/powerpoint/2010/main" val="238166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5F0C42-DD63-49E7-95F0-493AB3A27125}" type="datetimeFigureOut">
              <a:rPr lang="en-US"/>
              <a:pPr>
                <a:defRPr/>
              </a:pPr>
              <a:t>3/16/2015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718A3F-2D9B-45B8-9A8B-E13B4AD5D301}" type="slidenum">
              <a:rPr lang="en-US"/>
              <a:pPr>
                <a:defRPr/>
              </a:pPr>
              <a:t>‹#›</a:t>
            </a:fld>
            <a:endParaRPr lang="en-US" dirty="0"/>
          </a:p>
        </p:txBody>
      </p:sp>
    </p:spTree>
    <p:extLst>
      <p:ext uri="{BB962C8B-B14F-4D97-AF65-F5344CB8AC3E}">
        <p14:creationId xmlns:p14="http://schemas.microsoft.com/office/powerpoint/2010/main" val="333412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E7FC1A-5394-4039-8DE6-E962C6B7A615}" type="datetimeFigureOut">
              <a:rPr lang="en-US"/>
              <a:pPr>
                <a:defRPr/>
              </a:pPr>
              <a:t>3/16/2015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FBE672E-C842-4F7E-8C5C-2E757478AA78}" type="slidenum">
              <a:rPr lang="en-US"/>
              <a:pPr>
                <a:defRPr/>
              </a:pPr>
              <a:t>‹#›</a:t>
            </a:fld>
            <a:endParaRPr lang="en-US" dirty="0"/>
          </a:p>
        </p:txBody>
      </p:sp>
    </p:spTree>
    <p:extLst>
      <p:ext uri="{BB962C8B-B14F-4D97-AF65-F5344CB8AC3E}">
        <p14:creationId xmlns:p14="http://schemas.microsoft.com/office/powerpoint/2010/main" val="47159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127A96-7979-400A-A4FE-1EE7D80668E7}" type="datetimeFigureOut">
              <a:rPr lang="en-US"/>
              <a:pPr>
                <a:defRPr/>
              </a:pPr>
              <a:t>3/16/2015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51E3EA0-9BDD-4ED4-8366-76D3FDD25668}" type="slidenum">
              <a:rPr lang="en-US"/>
              <a:pPr>
                <a:defRPr/>
              </a:pPr>
              <a:t>‹#›</a:t>
            </a:fld>
            <a:endParaRPr lang="en-US" dirty="0"/>
          </a:p>
        </p:txBody>
      </p:sp>
    </p:spTree>
    <p:extLst>
      <p:ext uri="{BB962C8B-B14F-4D97-AF65-F5344CB8AC3E}">
        <p14:creationId xmlns:p14="http://schemas.microsoft.com/office/powerpoint/2010/main" val="275295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847B78-E30F-4031-B9AD-F14E993CCE9D}" type="datetimeFigureOut">
              <a:rPr lang="en-US"/>
              <a:pPr>
                <a:defRPr/>
              </a:pPr>
              <a:t>3/16/2015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66FA357-6036-423C-AC41-30ED70DEE7D0}" type="slidenum">
              <a:rPr lang="en-US"/>
              <a:pPr>
                <a:defRPr/>
              </a:pPr>
              <a:t>‹#›</a:t>
            </a:fld>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152401"/>
            <a:ext cx="104933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15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9AEEC1-6C59-428F-8E92-AF9E398D782F}" type="datetimeFigureOut">
              <a:rPr lang="en-US"/>
              <a:pPr>
                <a:defRPr/>
              </a:pPr>
              <a:t>3/16/2015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9973DE5-C06F-47DD-B93D-F3D36D0221E4}" type="slidenum">
              <a:rPr lang="en-US"/>
              <a:pPr>
                <a:defRPr/>
              </a:pPr>
              <a:t>‹#›</a:t>
            </a:fld>
            <a:endParaRPr lang="en-US" dirty="0"/>
          </a:p>
        </p:txBody>
      </p:sp>
    </p:spTree>
    <p:extLst>
      <p:ext uri="{BB962C8B-B14F-4D97-AF65-F5344CB8AC3E}">
        <p14:creationId xmlns:p14="http://schemas.microsoft.com/office/powerpoint/2010/main" val="52178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B642B5-FB23-45A2-81BE-19794D2BD7FD}" type="datetimeFigureOut">
              <a:rPr lang="en-US"/>
              <a:pPr>
                <a:defRPr/>
              </a:pPr>
              <a:t>3/16/2015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2274B63-2000-4478-91E6-50D2C21D0384}" type="slidenum">
              <a:rPr lang="en-US"/>
              <a:pPr>
                <a:defRPr/>
              </a:pPr>
              <a:t>‹#›</a:t>
            </a:fld>
            <a:endParaRPr lang="en-US" dirty="0"/>
          </a:p>
        </p:txBody>
      </p:sp>
    </p:spTree>
    <p:extLst>
      <p:ext uri="{BB962C8B-B14F-4D97-AF65-F5344CB8AC3E}">
        <p14:creationId xmlns:p14="http://schemas.microsoft.com/office/powerpoint/2010/main" val="234517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DE9E86-FF8B-4D8B-BDDD-099A6E922513}" type="datetimeFigureOut">
              <a:rPr lang="en-US"/>
              <a:pPr>
                <a:defRPr/>
              </a:pPr>
              <a:t>3/16/2015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0F0EDA-30E6-4FBD-8839-5C883CBC29A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4.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image" Target="../media/image29.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isc.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aisc.org/teachingaid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8" Type="http://schemas.openxmlformats.org/officeDocument/2006/relationships/hyperlink" Target="http://www.modernsteel.com/Uploads/Issues/June_2004/30730_dfd.pdf" TargetMode="External"/><Relationship Id="rId3" Type="http://schemas.openxmlformats.org/officeDocument/2006/relationships/hyperlink" Target="http://www.modernsteel.com/Uploads/Issues/July_2012/072012_model.pdf" TargetMode="External"/><Relationship Id="rId7" Type="http://schemas.openxmlformats.org/officeDocument/2006/relationships/hyperlink" Target="http://www.aisc.org/WorkArea/linkit.aspx?LinkIdentifier=id&amp;ItemID=33666" TargetMode="External"/><Relationship Id="rId2" Type="http://schemas.openxmlformats.org/officeDocument/2006/relationships/hyperlink" Target="http://www.modernsteel.com/Uploads/Issues/March_2008/032008_30775_cives_web.pdf" TargetMode="External"/><Relationship Id="rId1" Type="http://schemas.openxmlformats.org/officeDocument/2006/relationships/slideLayout" Target="../slideLayouts/slideLayout7.xml"/><Relationship Id="rId6" Type="http://schemas.openxmlformats.org/officeDocument/2006/relationships/hyperlink" Target="http://msc.aisc.org/globalassets/modern-steel/archives/2006/08/2006v08_at_your_service.pdf" TargetMode="External"/><Relationship Id="rId5" Type="http://schemas.openxmlformats.org/officeDocument/2006/relationships/hyperlink" Target="http://www.thegbi.org/about-gbi/ANSI-GBI-standards-document.shtml" TargetMode="External"/><Relationship Id="rId4" Type="http://schemas.openxmlformats.org/officeDocument/2006/relationships/hyperlink" Target="http://www.aisc.org/sustainability"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modernsteel.com/Uploads/Issues/February_2014/022014_Keep_on.pdf" TargetMode="External"/><Relationship Id="rId7" Type="http://schemas.openxmlformats.org/officeDocument/2006/relationships/hyperlink" Target="http://cenews.com/article/8772/steels-sustainability-stance" TargetMode="External"/><Relationship Id="rId2" Type="http://schemas.openxmlformats.org/officeDocument/2006/relationships/hyperlink" Target="http://www.thegbi.org/gbi/Green_Building_Rating_UofM.pdf" TargetMode="External"/><Relationship Id="rId1" Type="http://schemas.openxmlformats.org/officeDocument/2006/relationships/slideLayout" Target="../slideLayouts/slideLayout7.xml"/><Relationship Id="rId6" Type="http://schemas.openxmlformats.org/officeDocument/2006/relationships/hyperlink" Target="http://www.modernsteel.com/Uploads/Issues/March_2012/032012_thermal_bridging_March_insert" TargetMode="External"/><Relationship Id="rId5" Type="http://schemas.openxmlformats.org/officeDocument/2006/relationships/hyperlink" Target="http://www.modernsteel.com/Uploads/Issues/July_2010/072010_sustainability_web.pdf" TargetMode="External"/><Relationship Id="rId4" Type="http://schemas.openxmlformats.org/officeDocument/2006/relationships/hyperlink" Target="http://www.aisc.org/WorkArea/linkit.aspx?LinkIdentifier=id&amp;ItemID=2350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risty%20Webber%20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3"/>
          <p:cNvSpPr>
            <a:spLocks noChangeArrowheads="1"/>
          </p:cNvSpPr>
          <p:nvPr/>
        </p:nvSpPr>
        <p:spPr bwMode="auto">
          <a:xfrm>
            <a:off x="0" y="4763"/>
            <a:ext cx="9144000" cy="6858000"/>
          </a:xfrm>
          <a:prstGeom prst="rect">
            <a:avLst/>
          </a:prstGeom>
          <a:solidFill>
            <a:srgbClr val="0058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pic>
        <p:nvPicPr>
          <p:cNvPr id="2052" name="Picture 6" descr="AISC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5672138"/>
            <a:ext cx="12192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p:cNvSpPr txBox="1">
            <a:spLocks noChangeArrowheads="1"/>
          </p:cNvSpPr>
          <p:nvPr/>
        </p:nvSpPr>
        <p:spPr bwMode="auto">
          <a:xfrm>
            <a:off x="198438" y="554038"/>
            <a:ext cx="6735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600" b="1" dirty="0" smtClean="0">
                <a:solidFill>
                  <a:schemeClr val="bg1"/>
                </a:solidFill>
                <a:latin typeface="+mn-lt"/>
              </a:rPr>
              <a:t>Structural Steel &amp; Sustainability</a:t>
            </a:r>
            <a:endParaRPr lang="en-US" sz="2800" b="1" dirty="0">
              <a:solidFill>
                <a:srgbClr val="92D050"/>
              </a:solidFill>
              <a:latin typeface="+mn-lt"/>
            </a:endParaRPr>
          </a:p>
        </p:txBody>
      </p:sp>
      <p:sp>
        <p:nvSpPr>
          <p:cNvPr id="7" name="TextBox 10"/>
          <p:cNvSpPr txBox="1">
            <a:spLocks noChangeArrowheads="1"/>
          </p:cNvSpPr>
          <p:nvPr/>
        </p:nvSpPr>
        <p:spPr bwMode="auto">
          <a:xfrm>
            <a:off x="234546" y="1925392"/>
            <a:ext cx="426334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fontAlgn="auto" hangingPunct="1">
              <a:spcBef>
                <a:spcPts val="0"/>
              </a:spcBef>
              <a:spcAft>
                <a:spcPts val="0"/>
              </a:spcAft>
              <a:buFontTx/>
              <a:buNone/>
              <a:defRPr/>
            </a:pPr>
            <a:r>
              <a:rPr lang="en-US" altLang="zh-CN" sz="1800" dirty="0">
                <a:solidFill>
                  <a:schemeClr val="bg1"/>
                </a:solidFill>
                <a:latin typeface="+mn-lt"/>
              </a:rPr>
              <a:t>Prepared by</a:t>
            </a:r>
            <a:r>
              <a:rPr lang="en-US" altLang="zh-CN" sz="1800" dirty="0" smtClean="0">
                <a:solidFill>
                  <a:schemeClr val="bg1"/>
                </a:solidFill>
                <a:latin typeface="+mn-lt"/>
              </a:rPr>
              <a:t>:</a:t>
            </a:r>
          </a:p>
          <a:p>
            <a:pPr fontAlgn="auto">
              <a:spcBef>
                <a:spcPts val="0"/>
              </a:spcBef>
              <a:spcAft>
                <a:spcPts val="0"/>
              </a:spcAft>
              <a:buFont typeface="Arial" pitchFamily="34" charset="0"/>
              <a:buNone/>
              <a:defRPr/>
            </a:pPr>
            <a:r>
              <a:rPr lang="en-US" altLang="zh-CN" sz="1800" dirty="0" smtClean="0">
                <a:solidFill>
                  <a:schemeClr val="bg1"/>
                </a:solidFill>
                <a:latin typeface="+mn-lt"/>
              </a:rPr>
              <a:t>John Cross</a:t>
            </a:r>
            <a:r>
              <a:rPr lang="en-US" sz="1800" dirty="0">
                <a:solidFill>
                  <a:schemeClr val="bg1"/>
                </a:solidFill>
                <a:latin typeface="+mn-lt"/>
                <a:cs typeface="+mn-cs"/>
              </a:rPr>
              <a:t>, </a:t>
            </a:r>
            <a:r>
              <a:rPr lang="en-US" sz="1800" dirty="0" smtClean="0">
                <a:solidFill>
                  <a:schemeClr val="bg1"/>
                </a:solidFill>
                <a:latin typeface="+mn-lt"/>
                <a:cs typeface="+mn-cs"/>
              </a:rPr>
              <a:t>PE, LEED AP</a:t>
            </a:r>
            <a:endParaRPr lang="en-US" sz="1800" dirty="0">
              <a:solidFill>
                <a:schemeClr val="bg1"/>
              </a:solidFill>
              <a:latin typeface="+mn-lt"/>
              <a:cs typeface="+mn-cs"/>
            </a:endParaRPr>
          </a:p>
          <a:p>
            <a:pPr fontAlgn="auto">
              <a:spcBef>
                <a:spcPts val="0"/>
              </a:spcBef>
              <a:spcAft>
                <a:spcPts val="0"/>
              </a:spcAft>
              <a:buFont typeface="Arial" pitchFamily="34" charset="0"/>
              <a:buNone/>
              <a:defRPr/>
            </a:pPr>
            <a:r>
              <a:rPr lang="en-US" sz="1800" dirty="0">
                <a:solidFill>
                  <a:schemeClr val="bg1"/>
                </a:solidFill>
                <a:latin typeface="+mn-lt"/>
                <a:cs typeface="+mn-cs"/>
              </a:rPr>
              <a:t>Vice President</a:t>
            </a:r>
          </a:p>
          <a:p>
            <a:pPr eaLnBrk="1" fontAlgn="auto" hangingPunct="1">
              <a:spcBef>
                <a:spcPts val="0"/>
              </a:spcBef>
              <a:spcAft>
                <a:spcPts val="0"/>
              </a:spcAft>
              <a:buFontTx/>
              <a:buNone/>
              <a:defRPr/>
            </a:pPr>
            <a:r>
              <a:rPr lang="en-US" altLang="zh-CN" sz="1800" dirty="0" smtClean="0">
                <a:solidFill>
                  <a:schemeClr val="bg1"/>
                </a:solidFill>
                <a:latin typeface="+mn-lt"/>
              </a:rPr>
              <a:t>American Institute of Steel Construction</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a:solidFill>
                  <a:schemeClr val="bg1"/>
                </a:solidFill>
                <a:latin typeface="+mn-lt"/>
              </a:rPr>
              <a:t>Tim Mrozowski, A.I.A. </a:t>
            </a:r>
          </a:p>
          <a:p>
            <a:pPr eaLnBrk="1" fontAlgn="auto" hangingPunct="1">
              <a:spcBef>
                <a:spcPts val="0"/>
              </a:spcBef>
              <a:spcAft>
                <a:spcPts val="0"/>
              </a:spcAft>
              <a:buFontTx/>
              <a:buNone/>
              <a:defRPr/>
            </a:pPr>
            <a:r>
              <a:rPr lang="en-US" altLang="zh-CN" sz="1800" dirty="0">
                <a:solidFill>
                  <a:schemeClr val="bg1"/>
                </a:solidFill>
                <a:latin typeface="+mn-lt"/>
              </a:rPr>
              <a:t>Construction Management Program</a:t>
            </a:r>
          </a:p>
          <a:p>
            <a:pPr eaLnBrk="1" fontAlgn="auto" hangingPunct="1">
              <a:spcBef>
                <a:spcPts val="0"/>
              </a:spcBef>
              <a:spcAft>
                <a:spcPts val="0"/>
              </a:spcAft>
              <a:buFontTx/>
              <a:buNone/>
              <a:defRPr/>
            </a:pPr>
            <a:r>
              <a:rPr lang="en-US" altLang="zh-CN" sz="1800" dirty="0">
                <a:solidFill>
                  <a:schemeClr val="bg1"/>
                </a:solidFill>
                <a:latin typeface="+mn-lt"/>
              </a:rPr>
              <a:t>School of Planning Design and Construction</a:t>
            </a:r>
          </a:p>
          <a:p>
            <a:pPr eaLnBrk="1" fontAlgn="auto" hangingPunct="1">
              <a:spcBef>
                <a:spcPts val="0"/>
              </a:spcBef>
              <a:spcAft>
                <a:spcPts val="0"/>
              </a:spcAft>
              <a:buFontTx/>
              <a:buNone/>
              <a:defRPr/>
            </a:pPr>
            <a:r>
              <a:rPr lang="en-US" altLang="zh-CN" sz="1800" dirty="0">
                <a:solidFill>
                  <a:schemeClr val="bg1"/>
                </a:solidFill>
                <a:latin typeface="+mn-lt"/>
              </a:rPr>
              <a:t>Michigan State </a:t>
            </a:r>
            <a:r>
              <a:rPr lang="en-US" altLang="zh-CN" sz="1800" dirty="0" smtClean="0">
                <a:solidFill>
                  <a:schemeClr val="bg1"/>
                </a:solidFill>
                <a:latin typeface="+mn-lt"/>
              </a:rPr>
              <a:t>University</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smtClean="0">
                <a:solidFill>
                  <a:schemeClr val="bg1"/>
                </a:solidFill>
                <a:latin typeface="+mn-lt"/>
              </a:rPr>
              <a:t>Lawrence F. Kruth</a:t>
            </a:r>
            <a:r>
              <a:rPr lang="en-US" sz="1800" dirty="0">
                <a:solidFill>
                  <a:schemeClr val="bg1"/>
                </a:solidFill>
                <a:latin typeface="+mn-lt"/>
                <a:cs typeface="+mn-cs"/>
              </a:rPr>
              <a:t>, PE</a:t>
            </a:r>
            <a:br>
              <a:rPr lang="en-US" sz="1800" dirty="0">
                <a:solidFill>
                  <a:schemeClr val="bg1"/>
                </a:solidFill>
                <a:latin typeface="+mn-lt"/>
                <a:cs typeface="+mn-cs"/>
              </a:rPr>
            </a:br>
            <a:r>
              <a:rPr lang="en-US" sz="1800" dirty="0">
                <a:solidFill>
                  <a:schemeClr val="bg1"/>
                </a:solidFill>
                <a:latin typeface="+mn-lt"/>
                <a:cs typeface="+mn-cs"/>
              </a:rPr>
              <a:t>Vice President </a:t>
            </a:r>
            <a:endParaRPr lang="en-US" sz="1800" dirty="0" smtClean="0">
              <a:solidFill>
                <a:schemeClr val="bg1"/>
              </a:solidFill>
              <a:latin typeface="+mn-lt"/>
              <a:cs typeface="+mn-cs"/>
            </a:endParaRPr>
          </a:p>
          <a:p>
            <a:pPr eaLnBrk="1" fontAlgn="auto" hangingPunct="1">
              <a:spcBef>
                <a:spcPts val="0"/>
              </a:spcBef>
              <a:spcAft>
                <a:spcPts val="0"/>
              </a:spcAft>
              <a:buFontTx/>
              <a:buNone/>
              <a:defRPr/>
            </a:pPr>
            <a:r>
              <a:rPr lang="en-US" sz="1800" dirty="0" smtClean="0">
                <a:solidFill>
                  <a:schemeClr val="bg1"/>
                </a:solidFill>
                <a:latin typeface="+mn-lt"/>
                <a:cs typeface="+mn-cs"/>
              </a:rPr>
              <a:t>Douglas </a:t>
            </a:r>
            <a:r>
              <a:rPr lang="en-US" sz="1800" dirty="0">
                <a:solidFill>
                  <a:schemeClr val="bg1"/>
                </a:solidFill>
                <a:latin typeface="+mn-lt"/>
                <a:cs typeface="+mn-cs"/>
              </a:rPr>
              <a:t>Steel Fabricating Corp</a:t>
            </a:r>
            <a:r>
              <a:rPr lang="en-US" altLang="zh-CN" sz="1800" dirty="0" smtClean="0">
                <a:solidFill>
                  <a:schemeClr val="bg1"/>
                </a:solidFill>
                <a:latin typeface="+mn-lt"/>
              </a:rPr>
              <a:t> </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endParaRPr lang="en-US" altLang="zh-CN" sz="1800" dirty="0" smtClean="0">
              <a:solidFill>
                <a:schemeClr val="bg1"/>
              </a:solidFill>
              <a:latin typeface="+mn-lt"/>
            </a:endParaRP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smtClean="0">
                <a:solidFill>
                  <a:schemeClr val="bg1"/>
                </a:solidFill>
                <a:latin typeface="+mn-lt"/>
              </a:rPr>
              <a:t>March 2015</a:t>
            </a:r>
            <a:endParaRPr lang="en-US" altLang="zh-CN" sz="1800" dirty="0">
              <a:solidFill>
                <a:schemeClr val="bg1"/>
              </a:solidFill>
              <a:latin typeface="+mn-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1"/>
          <p:cNvSpPr txBox="1">
            <a:spLocks noChangeArrowheads="1"/>
          </p:cNvSpPr>
          <p:nvPr/>
        </p:nvSpPr>
        <p:spPr bwMode="auto">
          <a:xfrm>
            <a:off x="2057400" y="1295400"/>
            <a:ext cx="685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000" dirty="0">
              <a:solidFill>
                <a:schemeClr val="bg1"/>
              </a:solidFill>
              <a:latin typeface="Arial" pitchFamily="34" charset="0"/>
            </a:endParaRPr>
          </a:p>
          <a:p>
            <a:pPr eaLnBrk="1" hangingPunct="1">
              <a:spcBef>
                <a:spcPct val="0"/>
              </a:spcBef>
              <a:buFontTx/>
              <a:buNone/>
            </a:pPr>
            <a:endParaRPr lang="en-US" altLang="en-US" sz="2000" i="1" dirty="0">
              <a:solidFill>
                <a:schemeClr val="bg1"/>
              </a:solidFill>
              <a:latin typeface="Arial" pitchFamily="34" charset="0"/>
            </a:endParaRPr>
          </a:p>
          <a:p>
            <a:pPr eaLnBrk="1" hangingPunct="1">
              <a:spcBef>
                <a:spcPct val="0"/>
              </a:spcBef>
              <a:buFontTx/>
              <a:buNone/>
            </a:pPr>
            <a:r>
              <a:rPr lang="en-US" altLang="en-US" sz="2000" i="1" dirty="0">
                <a:solidFill>
                  <a:schemeClr val="bg1"/>
                </a:solidFill>
                <a:latin typeface="Arial" pitchFamily="34" charset="0"/>
              </a:rPr>
              <a:t>	</a:t>
            </a:r>
            <a:endParaRPr lang="en-US" altLang="en-US" sz="1800" i="1" dirty="0">
              <a:solidFill>
                <a:schemeClr val="bg1"/>
              </a:solidFill>
              <a:latin typeface="Arial" pitchFamily="34" charset="0"/>
            </a:endParaRPr>
          </a:p>
        </p:txBody>
      </p:sp>
      <p:sp>
        <p:nvSpPr>
          <p:cNvPr id="6" name="Text Box 21"/>
          <p:cNvSpPr txBox="1">
            <a:spLocks noChangeArrowheads="1"/>
          </p:cNvSpPr>
          <p:nvPr/>
        </p:nvSpPr>
        <p:spPr bwMode="auto">
          <a:xfrm>
            <a:off x="533400" y="3810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Thermal Bridging + Thermal Capacity</a:t>
            </a:r>
            <a:endParaRPr lang="en-US" b="1" i="1" dirty="0">
              <a:latin typeface="+mj-lt"/>
              <a:cs typeface="+mn-cs"/>
            </a:endParaRPr>
          </a:p>
        </p:txBody>
      </p:sp>
      <p:sp>
        <p:nvSpPr>
          <p:cNvPr id="7" name="Text Box 21"/>
          <p:cNvSpPr txBox="1">
            <a:spLocks noChangeArrowheads="1"/>
          </p:cNvSpPr>
          <p:nvPr/>
        </p:nvSpPr>
        <p:spPr bwMode="auto">
          <a:xfrm>
            <a:off x="1282700" y="1143000"/>
            <a:ext cx="66294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342900" indent="-342900" eaLnBrk="1" hangingPunct="1">
              <a:spcAft>
                <a:spcPts val="600"/>
              </a:spcAft>
              <a:buFont typeface="Arial" pitchFamily="34" charset="0"/>
              <a:buChar char="•"/>
              <a:defRPr/>
            </a:pPr>
            <a:r>
              <a:rPr lang="en-US" sz="2400" dirty="0" smtClean="0">
                <a:latin typeface="+mn-lt"/>
                <a:cs typeface="+mn-cs"/>
              </a:rPr>
              <a:t>Heating and Cooling Energy Use in Buildings</a:t>
            </a:r>
          </a:p>
          <a:p>
            <a:pPr marL="342900" indent="-342900" eaLnBrk="1" hangingPunct="1">
              <a:spcAft>
                <a:spcPts val="600"/>
              </a:spcAft>
              <a:buFont typeface="Arial" pitchFamily="34" charset="0"/>
              <a:buChar char="•"/>
              <a:defRPr/>
            </a:pPr>
            <a:r>
              <a:rPr lang="en-US" sz="2400" dirty="0" smtClean="0">
                <a:latin typeface="+mn-lt"/>
                <a:cs typeface="+mn-cs"/>
              </a:rPr>
              <a:t>Overview of Thermal Bridging</a:t>
            </a:r>
          </a:p>
          <a:p>
            <a:pPr marL="1085850" lvl="1" indent="-342900" eaLnBrk="1" hangingPunct="1">
              <a:spcAft>
                <a:spcPts val="600"/>
              </a:spcAft>
              <a:buFont typeface="Arial" pitchFamily="34" charset="0"/>
              <a:buChar char="•"/>
              <a:defRPr/>
            </a:pPr>
            <a:r>
              <a:rPr lang="en-US" sz="2400" dirty="0" smtClean="0">
                <a:latin typeface="+mn-lt"/>
                <a:cs typeface="+mn-cs"/>
              </a:rPr>
              <a:t>Solution Concepts</a:t>
            </a:r>
          </a:p>
          <a:p>
            <a:pPr marL="1657350" lvl="3" indent="-342900" eaLnBrk="1" hangingPunct="1">
              <a:spcAft>
                <a:spcPts val="600"/>
              </a:spcAft>
              <a:buFont typeface="Arial" pitchFamily="34" charset="0"/>
              <a:buChar char="•"/>
              <a:defRPr/>
            </a:pPr>
            <a:r>
              <a:rPr lang="en-US" sz="2400" dirty="0" smtClean="0">
                <a:latin typeface="+mn-lt"/>
                <a:cs typeface="+mn-cs"/>
              </a:rPr>
              <a:t>Nonconductive Thermal Shims</a:t>
            </a:r>
          </a:p>
          <a:p>
            <a:pPr marL="1657350" lvl="3" indent="-342900" eaLnBrk="1" hangingPunct="1">
              <a:spcAft>
                <a:spcPts val="600"/>
              </a:spcAft>
              <a:buFont typeface="Arial" pitchFamily="34" charset="0"/>
              <a:buChar char="•"/>
              <a:defRPr/>
            </a:pPr>
            <a:r>
              <a:rPr lang="en-US" sz="2400" dirty="0" smtClean="0">
                <a:latin typeface="+mn-lt"/>
                <a:cs typeface="+mn-cs"/>
              </a:rPr>
              <a:t>Intermittent Carbon Steel Supports</a:t>
            </a:r>
          </a:p>
          <a:p>
            <a:pPr marL="1657350" lvl="3" indent="-342900" eaLnBrk="1" hangingPunct="1">
              <a:spcAft>
                <a:spcPts val="600"/>
              </a:spcAft>
              <a:buFont typeface="Arial" pitchFamily="34" charset="0"/>
              <a:buChar char="•"/>
              <a:defRPr/>
            </a:pPr>
            <a:r>
              <a:rPr lang="en-US" sz="2400" dirty="0" smtClean="0">
                <a:latin typeface="+mn-lt"/>
                <a:cs typeface="+mn-cs"/>
              </a:rPr>
              <a:t>Intermittent Stainless Steel Supports</a:t>
            </a:r>
          </a:p>
          <a:p>
            <a:pPr marL="1657350" lvl="3" indent="-342900" eaLnBrk="1" hangingPunct="1">
              <a:spcAft>
                <a:spcPts val="600"/>
              </a:spcAft>
              <a:buFont typeface="Arial" pitchFamily="34" charset="0"/>
              <a:buChar char="•"/>
              <a:defRPr/>
            </a:pPr>
            <a:r>
              <a:rPr lang="en-US" sz="2400" dirty="0" smtClean="0">
                <a:latin typeface="+mn-lt"/>
                <a:cs typeface="+mn-cs"/>
              </a:rPr>
              <a:t>Material Separation</a:t>
            </a:r>
          </a:p>
          <a:p>
            <a:pPr marL="1657350" lvl="3" indent="-342900" eaLnBrk="1" hangingPunct="1">
              <a:spcAft>
                <a:spcPts val="600"/>
              </a:spcAft>
              <a:buFont typeface="Arial" pitchFamily="34" charset="0"/>
              <a:buChar char="•"/>
              <a:defRPr/>
            </a:pPr>
            <a:r>
              <a:rPr lang="en-US" sz="2400" dirty="0" smtClean="0">
                <a:latin typeface="+mn-lt"/>
                <a:cs typeface="+mn-cs"/>
              </a:rPr>
              <a:t>Manufactured Structural Thermal Break Assemblies</a:t>
            </a:r>
          </a:p>
          <a:p>
            <a:pPr marL="1200150" lvl="2" indent="-342900" eaLnBrk="1" hangingPunct="1">
              <a:spcAft>
                <a:spcPts val="600"/>
              </a:spcAft>
              <a:buFont typeface="Arial" pitchFamily="34" charset="0"/>
              <a:buChar char="•"/>
              <a:defRPr/>
            </a:pPr>
            <a:r>
              <a:rPr lang="en-US" sz="2400" dirty="0" smtClean="0">
                <a:latin typeface="+mn-lt"/>
                <a:cs typeface="+mn-cs"/>
              </a:rPr>
              <a:t>Recommendations</a:t>
            </a:r>
          </a:p>
          <a:p>
            <a:pPr marL="342900" indent="-342900" eaLnBrk="1" hangingPunct="1">
              <a:spcAft>
                <a:spcPts val="600"/>
              </a:spcAft>
              <a:buFont typeface="Arial" pitchFamily="34" charset="0"/>
              <a:buChar char="•"/>
              <a:defRPr/>
            </a:pPr>
            <a:r>
              <a:rPr lang="en-US" sz="2400" dirty="0" smtClean="0">
                <a:latin typeface="+mn-lt"/>
                <a:cs typeface="+mn-cs"/>
              </a:rPr>
              <a:t>Thermal Capacity</a:t>
            </a:r>
          </a:p>
          <a:p>
            <a:pPr marL="342900" indent="-342900" eaLnBrk="1" hangingPunct="1">
              <a:spcAft>
                <a:spcPts val="600"/>
              </a:spcAft>
              <a:buFont typeface="Arial" pitchFamily="34" charset="0"/>
              <a:buChar char="•"/>
              <a:defRPr/>
            </a:pPr>
            <a:r>
              <a:rPr lang="en-US" sz="2400" dirty="0" smtClean="0">
                <a:latin typeface="+mn-lt"/>
                <a:cs typeface="+mn-cs"/>
              </a:rPr>
              <a:t>What’s Ahead?</a:t>
            </a:r>
            <a:endParaRPr lang="en-US" sz="2800" i="1" dirty="0">
              <a:latin typeface="+mn-lt"/>
              <a:cs typeface="+mn-cs"/>
            </a:endParaRPr>
          </a:p>
        </p:txBody>
      </p:sp>
      <p:sp>
        <p:nvSpPr>
          <p:cNvPr id="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56469D4C-2A5A-45EA-8133-2306B0821482}" type="slidenum">
              <a:rPr lang="en-US" altLang="zh-CN" sz="1200" smtClean="0">
                <a:latin typeface="+mn-lt"/>
              </a:rPr>
              <a:pPr eaLnBrk="1" hangingPunct="1">
                <a:spcBef>
                  <a:spcPct val="0"/>
                </a:spcBef>
                <a:buFontTx/>
                <a:buNone/>
                <a:defRPr/>
              </a:pPr>
              <a:t>10</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530225" y="304800"/>
            <a:ext cx="8537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Thermal Bridging + Thermal Capacity: </a:t>
            </a:r>
          </a:p>
          <a:p>
            <a:pPr eaLnBrk="1" hangingPunct="1">
              <a:defRPr/>
            </a:pPr>
            <a:r>
              <a:rPr lang="en-US" sz="3600" b="1" dirty="0" smtClean="0">
                <a:latin typeface="+mj-lt"/>
                <a:cs typeface="+mn-cs"/>
              </a:rPr>
              <a:t>Why Should I Care???</a:t>
            </a:r>
            <a:endParaRPr lang="en-US" sz="2000" b="1" i="1" dirty="0" smtClean="0">
              <a:latin typeface="+mj-lt"/>
              <a:cs typeface="+mn-cs"/>
            </a:endParaRPr>
          </a:p>
        </p:txBody>
      </p:sp>
      <p:pic>
        <p:nvPicPr>
          <p:cNvPr id="118787" name="Picture 2" descr="http://www.ogepet.com/media/15503/prog_hero_heep_withcopy_s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325" y="1905000"/>
            <a:ext cx="405765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Picture 4" descr="http://t0.gstatic.com/images?q=tbn:ANd9GcTfzvpXE3KlhXzJxNhvuRDFvIa6yB3tspGOEnR82Nb705EFs_BAxvYceF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679825"/>
            <a:ext cx="3840163"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1905000"/>
            <a:ext cx="25241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ABD7741B-D111-4637-B22A-49219A0EA238}" type="slidenum">
              <a:rPr lang="en-US" altLang="zh-CN" sz="1200" smtClean="0">
                <a:latin typeface="+mn-lt"/>
              </a:rPr>
              <a:pPr eaLnBrk="1" hangingPunct="1">
                <a:spcBef>
                  <a:spcPct val="0"/>
                </a:spcBef>
                <a:buFontTx/>
                <a:buNone/>
                <a:defRPr/>
              </a:pPr>
              <a:t>11</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533400" y="192088"/>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AISC Collaborative Publication</a:t>
            </a:r>
          </a:p>
        </p:txBody>
      </p:sp>
      <p:pic>
        <p:nvPicPr>
          <p:cNvPr id="1198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6423">
            <a:off x="2182813" y="1177925"/>
            <a:ext cx="477837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Box 1"/>
          <p:cNvSpPr txBox="1">
            <a:spLocks noChangeArrowheads="1"/>
          </p:cNvSpPr>
          <p:nvPr/>
        </p:nvSpPr>
        <p:spPr bwMode="auto">
          <a:xfrm>
            <a:off x="0" y="5935663"/>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t>www.modernsteel.com/Uploads/Issues/March_2012/032012_thermal_bridging_March_insert</a:t>
            </a:r>
          </a:p>
        </p:txBody>
      </p:sp>
      <p:sp>
        <p:nvSpPr>
          <p:cNvPr id="119813" name="TextBox 2"/>
          <p:cNvSpPr txBox="1">
            <a:spLocks noChangeArrowheads="1"/>
          </p:cNvSpPr>
          <p:nvPr/>
        </p:nvSpPr>
        <p:spPr bwMode="auto">
          <a:xfrm>
            <a:off x="28575" y="5565775"/>
            <a:ext cx="570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t>March 2012 Issue of Modern Steel Construction Magazine</a:t>
            </a:r>
          </a:p>
        </p:txBody>
      </p:sp>
      <p:sp>
        <p:nvSpPr>
          <p:cNvPr id="7" name="Slide Number Placeholder 5"/>
          <p:cNvSpPr>
            <a:spLocks noGrp="1"/>
          </p:cNvSpPr>
          <p:nvPr>
            <p:ph type="sldNum" sz="quarter" idx="12"/>
          </p:nvPr>
        </p:nvSpPr>
        <p:spPr bwMode="auto">
          <a:xfrm>
            <a:off x="7010400"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85FECC8A-8230-4B06-AD5B-438BFDB95E00}" type="slidenum">
              <a:rPr lang="en-US" altLang="zh-CN" sz="1200" smtClean="0">
                <a:latin typeface="+mn-lt"/>
              </a:rPr>
              <a:pPr eaLnBrk="1" hangingPunct="1">
                <a:spcBef>
                  <a:spcPct val="0"/>
                </a:spcBef>
                <a:buFontTx/>
                <a:buNone/>
                <a:defRPr/>
              </a:pPr>
              <a:t>12</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1333500" y="488950"/>
            <a:ext cx="6400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Heating and Cooling Energy Use in Buildings</a:t>
            </a:r>
          </a:p>
          <a:p>
            <a:pPr eaLnBrk="1" hangingPunct="1">
              <a:defRPr/>
            </a:pPr>
            <a:endParaRPr lang="en-US" sz="2400" i="1" dirty="0" smtClean="0">
              <a:latin typeface="+mn-lt"/>
              <a:cs typeface="+mn-cs"/>
            </a:endParaRPr>
          </a:p>
          <a:p>
            <a:pPr eaLnBrk="1" hangingPunct="1">
              <a:defRPr/>
            </a:pPr>
            <a:r>
              <a:rPr lang="en-US" sz="2800" i="1" dirty="0" smtClean="0">
                <a:latin typeface="+mn-lt"/>
                <a:cs typeface="+mn-cs"/>
              </a:rPr>
              <a:t>Responsible for:</a:t>
            </a:r>
          </a:p>
          <a:p>
            <a:pPr eaLnBrk="1" hangingPunct="1">
              <a:defRPr/>
            </a:pPr>
            <a:r>
              <a:rPr lang="en-US" sz="2800" i="1" dirty="0" smtClean="0">
                <a:latin typeface="+mn-lt"/>
                <a:cs typeface="+mn-cs"/>
              </a:rPr>
              <a:t>25% of energy use in commercial buildings</a:t>
            </a:r>
          </a:p>
          <a:p>
            <a:pPr eaLnBrk="1" hangingPunct="1">
              <a:defRPr/>
            </a:pPr>
            <a:r>
              <a:rPr lang="en-US" sz="2800" i="1" dirty="0" smtClean="0">
                <a:latin typeface="+mn-lt"/>
                <a:cs typeface="+mn-cs"/>
              </a:rPr>
              <a:t>40% of energy use in residential buildings</a:t>
            </a:r>
          </a:p>
          <a:p>
            <a:pPr eaLnBrk="1" hangingPunct="1">
              <a:defRPr/>
            </a:pPr>
            <a:endParaRPr lang="en-US" sz="2800" i="1" dirty="0" smtClean="0">
              <a:latin typeface="+mn-lt"/>
              <a:cs typeface="+mn-cs"/>
            </a:endParaRPr>
          </a:p>
          <a:p>
            <a:pPr eaLnBrk="1" hangingPunct="1">
              <a:defRPr/>
            </a:pPr>
            <a:r>
              <a:rPr lang="en-US" sz="2800" i="1" dirty="0" smtClean="0">
                <a:latin typeface="+mn-lt"/>
                <a:cs typeface="+mn-cs"/>
              </a:rPr>
              <a:t>Buildings consume approximately 40% of energy used in the United States.</a:t>
            </a:r>
            <a:endParaRPr lang="en-US" sz="2800" i="1" dirty="0">
              <a:latin typeface="+mn-lt"/>
              <a:cs typeface="+mn-cs"/>
            </a:endParaRPr>
          </a:p>
        </p:txBody>
      </p:sp>
      <p:pic>
        <p:nvPicPr>
          <p:cNvPr id="120835" name="Picture 4" descr="http://remodelinganswers.files.wordpress.com/2010/09/renewable-energy.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825" y="4876800"/>
            <a:ext cx="14541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A1EAC722-CA44-4D3A-BB9D-E70F22F31F2B}" type="slidenum">
              <a:rPr lang="en-US" altLang="zh-CN" sz="1200" smtClean="0">
                <a:latin typeface="+mn-lt"/>
              </a:rPr>
              <a:pPr eaLnBrk="1" hangingPunct="1">
                <a:spcBef>
                  <a:spcPct val="0"/>
                </a:spcBef>
                <a:buFontTx/>
                <a:buNone/>
                <a:defRPr/>
              </a:pPr>
              <a:t>13</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609600" y="381000"/>
            <a:ext cx="6643688"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Thermal Bridging</a:t>
            </a:r>
          </a:p>
          <a:p>
            <a:pPr eaLnBrk="1" hangingPunct="1">
              <a:defRPr/>
            </a:pPr>
            <a:endParaRPr lang="en-US" sz="2400" i="1" dirty="0" smtClean="0">
              <a:latin typeface="+mn-lt"/>
              <a:cs typeface="+mn-cs"/>
            </a:endParaRPr>
          </a:p>
          <a:p>
            <a:pPr eaLnBrk="1" hangingPunct="1">
              <a:defRPr/>
            </a:pPr>
            <a:r>
              <a:rPr lang="en-US" sz="2800" dirty="0" smtClean="0">
                <a:latin typeface="+mn-lt"/>
                <a:cs typeface="+mn-cs"/>
              </a:rPr>
              <a:t>Conductive heat transfer through thermally conductive materials across building envelope</a:t>
            </a:r>
          </a:p>
          <a:p>
            <a:pPr eaLnBrk="1" hangingPunct="1">
              <a:defRPr/>
            </a:pPr>
            <a:endParaRPr lang="en-US" sz="2800" dirty="0" smtClean="0">
              <a:latin typeface="+mn-lt"/>
              <a:cs typeface="+mn-cs"/>
            </a:endParaRPr>
          </a:p>
          <a:p>
            <a:pPr eaLnBrk="1" hangingPunct="1">
              <a:defRPr/>
            </a:pPr>
            <a:r>
              <a:rPr lang="en-US" sz="2800" dirty="0" smtClean="0">
                <a:latin typeface="+mn-lt"/>
                <a:cs typeface="+mn-cs"/>
              </a:rPr>
              <a:t>Responsible for energy loss as well as potential for condensation, reduced occupant comfort</a:t>
            </a:r>
          </a:p>
          <a:p>
            <a:pPr eaLnBrk="1" hangingPunct="1">
              <a:defRPr/>
            </a:pPr>
            <a:endParaRPr lang="en-US" sz="2800" dirty="0" smtClean="0">
              <a:latin typeface="+mn-lt"/>
              <a:cs typeface="+mn-cs"/>
            </a:endParaRPr>
          </a:p>
          <a:p>
            <a:pPr eaLnBrk="1" hangingPunct="1">
              <a:defRPr/>
            </a:pPr>
            <a:r>
              <a:rPr lang="en-US" sz="2800" dirty="0" smtClean="0">
                <a:latin typeface="+mn-lt"/>
                <a:cs typeface="+mn-cs"/>
              </a:rPr>
              <a:t>Occurs with structural steel, cold formed steel, concrete, masonry, and wood</a:t>
            </a:r>
          </a:p>
          <a:p>
            <a:pPr eaLnBrk="1" hangingPunct="1">
              <a:defRPr/>
            </a:pPr>
            <a:endParaRPr lang="en-US" sz="2800" dirty="0" smtClean="0">
              <a:latin typeface="+mn-lt"/>
              <a:cs typeface="+mn-cs"/>
            </a:endParaRPr>
          </a:p>
          <a:p>
            <a:pPr eaLnBrk="1" hangingPunct="1">
              <a:defRPr/>
            </a:pPr>
            <a:r>
              <a:rPr lang="en-US" sz="2800" dirty="0" smtClean="0">
                <a:latin typeface="+mn-lt"/>
                <a:cs typeface="+mn-cs"/>
              </a:rPr>
              <a:t>Can be minimized if properly detailed</a:t>
            </a:r>
            <a:endParaRPr lang="en-US" sz="2800" dirty="0">
              <a:latin typeface="+mn-lt"/>
              <a:cs typeface="+mn-cs"/>
            </a:endParaRPr>
          </a:p>
        </p:txBody>
      </p:sp>
      <p:pic>
        <p:nvPicPr>
          <p:cNvPr id="1218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450" y="1544638"/>
            <a:ext cx="12287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288" y="4114800"/>
            <a:ext cx="17970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E84C06F-6662-48DB-ADF3-E2D0B00906B6}" type="slidenum">
              <a:rPr lang="en-US" altLang="zh-CN" sz="1200" smtClean="0">
                <a:latin typeface="+mn-lt"/>
              </a:rPr>
              <a:pPr eaLnBrk="1" hangingPunct="1">
                <a:spcBef>
                  <a:spcPct val="0"/>
                </a:spcBef>
                <a:buFontTx/>
                <a:buNone/>
                <a:defRPr/>
              </a:pPr>
              <a:t>14</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739775" y="393700"/>
            <a:ext cx="733742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r>
              <a:rPr lang="en-US" sz="3600" b="1" dirty="0" smtClean="0">
                <a:latin typeface="+mj-lt"/>
                <a:cs typeface="+mn-cs"/>
              </a:rPr>
              <a:t>Heat Transfer in Building Envelopes</a:t>
            </a:r>
          </a:p>
          <a:p>
            <a:pPr algn="ctr" eaLnBrk="1" hangingPunct="1">
              <a:defRPr/>
            </a:pPr>
            <a:endParaRPr lang="en-US" sz="3600" b="1" dirty="0" smtClean="0">
              <a:latin typeface="+mj-lt"/>
              <a:cs typeface="+mn-cs"/>
            </a:endParaRPr>
          </a:p>
          <a:p>
            <a:pPr algn="ctr" eaLnBrk="1" hangingPunct="1">
              <a:defRPr/>
            </a:pPr>
            <a:endParaRPr lang="en-US" sz="3600" b="1" dirty="0" smtClean="0">
              <a:latin typeface="+mj-lt"/>
              <a:cs typeface="+mn-cs"/>
            </a:endParaRPr>
          </a:p>
          <a:p>
            <a:pPr eaLnBrk="1" hangingPunct="1">
              <a:defRPr/>
            </a:pPr>
            <a:endParaRPr lang="en-US" sz="2400" dirty="0" smtClean="0">
              <a:cs typeface="+mn-cs"/>
            </a:endParaRPr>
          </a:p>
          <a:p>
            <a:pPr eaLnBrk="1" hangingPunct="1">
              <a:defRPr/>
            </a:pPr>
            <a:r>
              <a:rPr lang="en-US" sz="3200" dirty="0" smtClean="0">
                <a:latin typeface="+mn-lt"/>
                <a:cs typeface="+mn-cs"/>
              </a:rPr>
              <a:t>Types of Heat Transfer:</a:t>
            </a:r>
          </a:p>
          <a:p>
            <a:pPr marL="1200150" lvl="1" indent="-457200" eaLnBrk="1" hangingPunct="1">
              <a:buFont typeface="Arial" pitchFamily="34" charset="0"/>
              <a:buChar char="•"/>
              <a:defRPr/>
            </a:pPr>
            <a:r>
              <a:rPr lang="en-US" sz="2800" dirty="0" smtClean="0">
                <a:latin typeface="+mn-lt"/>
                <a:cs typeface="+mn-cs"/>
              </a:rPr>
              <a:t>Conduction</a:t>
            </a:r>
          </a:p>
          <a:p>
            <a:pPr eaLnBrk="1" hangingPunct="1">
              <a:defRPr/>
            </a:pPr>
            <a:endParaRPr lang="en-US" sz="2800" dirty="0" smtClean="0">
              <a:latin typeface="+mn-lt"/>
              <a:cs typeface="+mn-cs"/>
            </a:endParaRPr>
          </a:p>
          <a:p>
            <a:pPr marL="1200150" lvl="1" indent="-457200" eaLnBrk="1" hangingPunct="1">
              <a:buFont typeface="Arial" pitchFamily="34" charset="0"/>
              <a:buChar char="•"/>
              <a:defRPr/>
            </a:pPr>
            <a:r>
              <a:rPr lang="en-US" sz="2800" dirty="0" smtClean="0">
                <a:latin typeface="+mn-lt"/>
                <a:cs typeface="+mn-cs"/>
              </a:rPr>
              <a:t>Convection</a:t>
            </a:r>
          </a:p>
          <a:p>
            <a:pPr eaLnBrk="1" hangingPunct="1">
              <a:defRPr/>
            </a:pPr>
            <a:endParaRPr lang="en-US" sz="2800" dirty="0" smtClean="0">
              <a:latin typeface="+mn-lt"/>
              <a:cs typeface="+mn-cs"/>
            </a:endParaRPr>
          </a:p>
          <a:p>
            <a:pPr marL="1200150" lvl="1" indent="-457200" eaLnBrk="1" hangingPunct="1">
              <a:buFont typeface="Arial" pitchFamily="34" charset="0"/>
              <a:buChar char="•"/>
              <a:defRPr/>
            </a:pPr>
            <a:r>
              <a:rPr lang="en-US" sz="2800" dirty="0" smtClean="0">
                <a:latin typeface="+mn-lt"/>
                <a:cs typeface="+mn-cs"/>
              </a:rPr>
              <a:t>Radiation</a:t>
            </a:r>
            <a:endParaRPr lang="en-US" sz="2400" i="1" dirty="0" smtClean="0">
              <a:latin typeface="+mn-lt"/>
              <a:cs typeface="+mn-cs"/>
            </a:endParaRPr>
          </a:p>
        </p:txBody>
      </p:sp>
      <p:pic>
        <p:nvPicPr>
          <p:cNvPr id="122883" name="Picture 4" descr="http://www.commercialwindows.org/images/2_06_ConductionConvectionRadi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84425"/>
            <a:ext cx="24225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F0CFCB0-0216-45ED-B27A-4B5FC911F5C3}" type="slidenum">
              <a:rPr lang="en-US" altLang="zh-CN" sz="1200" smtClean="0">
                <a:latin typeface="+mn-lt"/>
              </a:rPr>
              <a:pPr eaLnBrk="1" hangingPunct="1">
                <a:spcBef>
                  <a:spcPct val="0"/>
                </a:spcBef>
                <a:buFontTx/>
                <a:buNone/>
                <a:defRPr/>
              </a:pPr>
              <a:t>15</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0" y="3254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Heat Transfer in Building Envelopes</a:t>
            </a:r>
          </a:p>
        </p:txBody>
      </p:sp>
      <p:sp>
        <p:nvSpPr>
          <p:cNvPr id="5" name="Rectangle 4"/>
          <p:cNvSpPr>
            <a:spLocks noRot="1" noChangeAspect="1" noMove="1" noResize="1" noEditPoints="1" noAdjustHandles="1" noChangeArrowheads="1" noChangeShapeType="1" noTextEdit="1"/>
          </p:cNvSpPr>
          <p:nvPr/>
        </p:nvSpPr>
        <p:spPr>
          <a:xfrm>
            <a:off x="871537" y="1371600"/>
            <a:ext cx="7391400" cy="3622467"/>
          </a:xfrm>
          <a:prstGeom prst="rect">
            <a:avLst/>
          </a:prstGeom>
          <a:blipFill rotWithShape="1">
            <a:blip r:embed="rId3"/>
            <a:stretch>
              <a:fillRect l="-1898" t="-2189" r="-1650"/>
            </a:stretch>
          </a:blipFill>
        </p:spPr>
        <p:txBody>
          <a:bodyPr/>
          <a:lstStyle/>
          <a:p>
            <a:pPr>
              <a:defRPr/>
            </a:pPr>
            <a:r>
              <a:rPr lang="en-US" dirty="0">
                <a:noFill/>
              </a:rPr>
              <a:t> </a:t>
            </a:r>
          </a:p>
        </p:txBody>
      </p:sp>
      <p:pic>
        <p:nvPicPr>
          <p:cNvPr id="1239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748088"/>
            <a:ext cx="1981200" cy="249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5115DBE-8A3E-48D3-A9F1-CF3E34C84BE4}" type="slidenum">
              <a:rPr lang="en-US" altLang="zh-CN" sz="1200" smtClean="0">
                <a:latin typeface="+mn-lt"/>
              </a:rPr>
              <a:pPr eaLnBrk="1" hangingPunct="1">
                <a:spcBef>
                  <a:spcPct val="0"/>
                </a:spcBef>
                <a:buFontTx/>
                <a:buNone/>
                <a:defRPr/>
              </a:pPr>
              <a:t>16</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762000" y="452438"/>
            <a:ext cx="777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Heat Transfer in Building Envelopes</a:t>
            </a:r>
          </a:p>
        </p:txBody>
      </p:sp>
      <p:sp>
        <p:nvSpPr>
          <p:cNvPr id="124931" name="Rectangle 4"/>
          <p:cNvSpPr>
            <a:spLocks noChangeArrowheads="1"/>
          </p:cNvSpPr>
          <p:nvPr/>
        </p:nvSpPr>
        <p:spPr bwMode="auto">
          <a:xfrm>
            <a:off x="1727200" y="1098550"/>
            <a:ext cx="5068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i="1" dirty="0"/>
              <a:t> Common R-Values and U-Factors</a:t>
            </a:r>
          </a:p>
        </p:txBody>
      </p:sp>
      <p:graphicFrame>
        <p:nvGraphicFramePr>
          <p:cNvPr id="11" name="Table 10"/>
          <p:cNvGraphicFramePr>
            <a:graphicFrameLocks noGrp="1"/>
          </p:cNvGraphicFramePr>
          <p:nvPr/>
        </p:nvGraphicFramePr>
        <p:xfrm>
          <a:off x="569913" y="1620838"/>
          <a:ext cx="7964487" cy="4884736"/>
        </p:xfrm>
        <a:graphic>
          <a:graphicData uri="http://schemas.openxmlformats.org/drawingml/2006/table">
            <a:tbl>
              <a:tblPr firstRow="1" bandRow="1">
                <a:tableStyleId>{5C22544A-7EE6-4342-B048-85BDC9FD1C3A}</a:tableStyleId>
              </a:tblPr>
              <a:tblGrid>
                <a:gridCol w="3787988"/>
                <a:gridCol w="2233941"/>
                <a:gridCol w="1942558"/>
              </a:tblGrid>
              <a:tr h="872140">
                <a:tc>
                  <a:txBody>
                    <a:bodyPr/>
                    <a:lstStyle/>
                    <a:p>
                      <a:pPr algn="ctr"/>
                      <a:r>
                        <a:rPr lang="en-US" sz="2000" dirty="0" smtClean="0">
                          <a:solidFill>
                            <a:schemeClr val="tx1"/>
                          </a:solidFill>
                          <a:latin typeface="+mn-lt"/>
                        </a:rPr>
                        <a:t>    </a:t>
                      </a:r>
                      <a:r>
                        <a:rPr lang="en-US" sz="2000" dirty="0" smtClean="0">
                          <a:solidFill>
                            <a:schemeClr val="bg1"/>
                          </a:solidFill>
                          <a:latin typeface="+mn-lt"/>
                        </a:rPr>
                        <a:t>MATERIAL</a:t>
                      </a:r>
                    </a:p>
                    <a:p>
                      <a:pPr algn="ctr"/>
                      <a:r>
                        <a:rPr lang="en-US" sz="2000" dirty="0" smtClean="0">
                          <a:solidFill>
                            <a:schemeClr val="bg1"/>
                          </a:solidFill>
                          <a:latin typeface="+mn-lt"/>
                        </a:rPr>
                        <a:t>(per inch)</a:t>
                      </a:r>
                      <a:endParaRPr lang="en-US" sz="2000" dirty="0">
                        <a:solidFill>
                          <a:schemeClr val="bg1"/>
                        </a:solidFill>
                        <a:latin typeface="+mn-lt"/>
                      </a:endParaRPr>
                    </a:p>
                  </a:txBody>
                  <a:tcPr marL="91431" marR="91431" marT="45727" marB="45727"/>
                </a:tc>
                <a:tc>
                  <a:txBody>
                    <a:bodyPr/>
                    <a:lstStyle/>
                    <a:p>
                      <a:pPr algn="ctr"/>
                      <a:r>
                        <a:rPr lang="en-US" sz="2000" dirty="0" smtClean="0">
                          <a:solidFill>
                            <a:schemeClr val="tx1"/>
                          </a:solidFill>
                          <a:latin typeface="+mn-lt"/>
                        </a:rPr>
                        <a:t> </a:t>
                      </a:r>
                      <a:r>
                        <a:rPr lang="en-US" sz="2000" dirty="0" smtClean="0">
                          <a:solidFill>
                            <a:schemeClr val="bg1"/>
                          </a:solidFill>
                          <a:latin typeface="+mn-lt"/>
                        </a:rPr>
                        <a:t>R-Value</a:t>
                      </a:r>
                    </a:p>
                    <a:p>
                      <a:pPr algn="ctr"/>
                      <a:r>
                        <a:rPr lang="en-US" sz="2000" dirty="0" smtClean="0">
                          <a:solidFill>
                            <a:schemeClr val="bg1"/>
                          </a:solidFill>
                          <a:latin typeface="+mn-lt"/>
                        </a:rPr>
                        <a:t>ft²·°F·h/Btu</a:t>
                      </a:r>
                      <a:endParaRPr lang="en-US" sz="2000" dirty="0">
                        <a:solidFill>
                          <a:schemeClr val="bg1"/>
                        </a:solidFill>
                        <a:latin typeface="+mn-lt"/>
                      </a:endParaRPr>
                    </a:p>
                  </a:txBody>
                  <a:tcPr marL="91431" marR="91431" marT="45727" marB="45727"/>
                </a:tc>
                <a:tc>
                  <a:txBody>
                    <a:bodyPr/>
                    <a:lstStyle/>
                    <a:p>
                      <a:pPr algn="ctr"/>
                      <a:r>
                        <a:rPr lang="en-US" sz="2000" dirty="0" smtClean="0">
                          <a:solidFill>
                            <a:schemeClr val="bg1"/>
                          </a:solidFill>
                          <a:latin typeface="+mn-lt"/>
                        </a:rPr>
                        <a:t>U-Factor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mn-lt"/>
                        </a:rPr>
                        <a:t>Btu/ft²·°F·h</a:t>
                      </a:r>
                    </a:p>
                  </a:txBody>
                  <a:tcPr marL="91431" marR="91431" marT="45727" marB="45727"/>
                </a:tc>
              </a:tr>
              <a:tr h="573228">
                <a:tc>
                  <a:txBody>
                    <a:bodyPr/>
                    <a:lstStyle/>
                    <a:p>
                      <a:r>
                        <a:rPr lang="en-US" sz="2000" dirty="0" smtClean="0">
                          <a:latin typeface="+mn-lt"/>
                        </a:rPr>
                        <a:t> Silica</a:t>
                      </a:r>
                      <a:r>
                        <a:rPr lang="en-US" sz="2000" baseline="0" dirty="0" smtClean="0">
                          <a:latin typeface="+mn-lt"/>
                        </a:rPr>
                        <a:t> Aerogel</a:t>
                      </a:r>
                      <a:endParaRPr lang="en-US" sz="2000" dirty="0">
                        <a:latin typeface="+mn-lt"/>
                      </a:endParaRPr>
                    </a:p>
                  </a:txBody>
                  <a:tcPr marL="91431" marR="91431" marT="45727" marB="45727"/>
                </a:tc>
                <a:tc>
                  <a:txBody>
                    <a:bodyPr/>
                    <a:lstStyle/>
                    <a:p>
                      <a:pPr algn="ctr"/>
                      <a:r>
                        <a:rPr lang="en-US" sz="2000" dirty="0" smtClean="0">
                          <a:solidFill>
                            <a:schemeClr val="tx1"/>
                          </a:solidFill>
                          <a:latin typeface="+mn-lt"/>
                        </a:rPr>
                        <a:t>R-10</a:t>
                      </a:r>
                      <a:endParaRPr lang="en-US" sz="2000" dirty="0">
                        <a:solidFill>
                          <a:schemeClr val="tx1"/>
                        </a:solidFill>
                        <a:latin typeface="+mn-lt"/>
                      </a:endParaRPr>
                    </a:p>
                  </a:txBody>
                  <a:tcPr marL="91431" marR="91431" marT="45727" marB="45727"/>
                </a:tc>
                <a:tc>
                  <a:txBody>
                    <a:bodyPr/>
                    <a:lstStyle/>
                    <a:p>
                      <a:pPr algn="ctr"/>
                      <a:r>
                        <a:rPr lang="en-US" sz="2000" dirty="0" smtClean="0">
                          <a:solidFill>
                            <a:schemeClr val="tx1"/>
                          </a:solidFill>
                          <a:latin typeface="+mn-lt"/>
                        </a:rPr>
                        <a:t>0.1 </a:t>
                      </a:r>
                      <a:endParaRPr lang="en-US" sz="2000" dirty="0">
                        <a:solidFill>
                          <a:schemeClr val="tx1"/>
                        </a:solidFill>
                        <a:latin typeface="+mn-lt"/>
                      </a:endParaRPr>
                    </a:p>
                  </a:txBody>
                  <a:tcPr marL="91431" marR="91431" marT="45727" marB="45727"/>
                </a:tc>
              </a:tr>
              <a:tr h="573228">
                <a:tc>
                  <a:txBody>
                    <a:bodyPr/>
                    <a:lstStyle/>
                    <a:p>
                      <a:r>
                        <a:rPr lang="en-US" sz="2000" dirty="0" smtClean="0">
                          <a:latin typeface="+mn-lt"/>
                        </a:rPr>
                        <a:t> Expanded</a:t>
                      </a:r>
                      <a:r>
                        <a:rPr lang="en-US" sz="2000" baseline="0" dirty="0" smtClean="0">
                          <a:latin typeface="+mn-lt"/>
                        </a:rPr>
                        <a:t> Polystyrene</a:t>
                      </a:r>
                      <a:endParaRPr lang="en-US" sz="2000" dirty="0">
                        <a:latin typeface="+mn-lt"/>
                      </a:endParaRPr>
                    </a:p>
                  </a:txBody>
                  <a:tcPr marL="91431" marR="91431" marT="45727" marB="45727"/>
                </a:tc>
                <a:tc>
                  <a:txBody>
                    <a:bodyPr/>
                    <a:lstStyle/>
                    <a:p>
                      <a:pPr algn="ctr"/>
                      <a:r>
                        <a:rPr lang="en-US" sz="2000" dirty="0" smtClean="0">
                          <a:solidFill>
                            <a:schemeClr val="tx1"/>
                          </a:solidFill>
                          <a:latin typeface="+mn-lt"/>
                        </a:rPr>
                        <a:t>R-3.8 to R-4.2</a:t>
                      </a:r>
                      <a:endParaRPr lang="en-US" sz="2000" dirty="0">
                        <a:solidFill>
                          <a:schemeClr val="tx1"/>
                        </a:solidFill>
                        <a:latin typeface="+mn-lt"/>
                      </a:endParaRPr>
                    </a:p>
                  </a:txBody>
                  <a:tcPr marL="91431" marR="91431" marT="45727" marB="45727"/>
                </a:tc>
                <a:tc>
                  <a:txBody>
                    <a:bodyPr/>
                    <a:lstStyle/>
                    <a:p>
                      <a:pPr algn="ctr"/>
                      <a:r>
                        <a:rPr lang="en-US" sz="2000" dirty="0" smtClean="0">
                          <a:solidFill>
                            <a:schemeClr val="tx1"/>
                          </a:solidFill>
                          <a:latin typeface="+mn-lt"/>
                        </a:rPr>
                        <a:t>0.26 to 0.29</a:t>
                      </a:r>
                      <a:endParaRPr lang="en-US" sz="2000" dirty="0">
                        <a:solidFill>
                          <a:schemeClr val="tx1"/>
                        </a:solidFill>
                        <a:latin typeface="+mn-lt"/>
                      </a:endParaRPr>
                    </a:p>
                  </a:txBody>
                  <a:tcPr marL="91431" marR="91431" marT="45727" marB="45727"/>
                </a:tc>
              </a:tr>
              <a:tr h="573228">
                <a:tc>
                  <a:txBody>
                    <a:bodyPr/>
                    <a:lstStyle/>
                    <a:p>
                      <a:r>
                        <a:rPr lang="en-US" sz="2000" dirty="0" smtClean="0">
                          <a:latin typeface="+mn-lt"/>
                        </a:rPr>
                        <a:t> Cellulose</a:t>
                      </a:r>
                      <a:endParaRPr lang="en-US" sz="2000" dirty="0">
                        <a:latin typeface="+mn-lt"/>
                      </a:endParaRPr>
                    </a:p>
                  </a:txBody>
                  <a:tcPr marL="91431" marR="91431" marT="45727" marB="45727"/>
                </a:tc>
                <a:tc>
                  <a:txBody>
                    <a:bodyPr/>
                    <a:lstStyle/>
                    <a:p>
                      <a:pPr algn="ctr"/>
                      <a:r>
                        <a:rPr lang="en-US" sz="2000" dirty="0" smtClean="0">
                          <a:solidFill>
                            <a:schemeClr val="tx1"/>
                          </a:solidFill>
                          <a:latin typeface="+mn-lt"/>
                        </a:rPr>
                        <a:t>R-3.0</a:t>
                      </a:r>
                      <a:r>
                        <a:rPr lang="en-US" sz="2000" baseline="0" dirty="0" smtClean="0">
                          <a:solidFill>
                            <a:schemeClr val="tx1"/>
                          </a:solidFill>
                          <a:latin typeface="+mn-lt"/>
                        </a:rPr>
                        <a:t> to 3.8</a:t>
                      </a:r>
                      <a:endParaRPr lang="en-US" sz="2000" dirty="0">
                        <a:solidFill>
                          <a:schemeClr val="tx1"/>
                        </a:solidFill>
                        <a:latin typeface="+mn-lt"/>
                      </a:endParaRPr>
                    </a:p>
                  </a:txBody>
                  <a:tcPr marL="91431" marR="91431" marT="45727" marB="45727"/>
                </a:tc>
                <a:tc>
                  <a:txBody>
                    <a:bodyPr/>
                    <a:lstStyle/>
                    <a:p>
                      <a:pPr algn="ctr"/>
                      <a:r>
                        <a:rPr lang="en-US" sz="2000" dirty="0" smtClean="0">
                          <a:solidFill>
                            <a:schemeClr val="tx1"/>
                          </a:solidFill>
                          <a:latin typeface="+mn-lt"/>
                        </a:rPr>
                        <a:t>0.33</a:t>
                      </a:r>
                      <a:r>
                        <a:rPr lang="en-US" sz="2000" baseline="0" dirty="0" smtClean="0">
                          <a:solidFill>
                            <a:schemeClr val="tx1"/>
                          </a:solidFill>
                          <a:latin typeface="+mn-lt"/>
                        </a:rPr>
                        <a:t> </a:t>
                      </a:r>
                      <a:r>
                        <a:rPr lang="en-US" sz="2000" dirty="0" smtClean="0">
                          <a:solidFill>
                            <a:schemeClr val="tx1"/>
                          </a:solidFill>
                          <a:latin typeface="+mn-lt"/>
                        </a:rPr>
                        <a:t>to 0.26</a:t>
                      </a:r>
                      <a:endParaRPr lang="en-US" sz="2000" dirty="0">
                        <a:solidFill>
                          <a:schemeClr val="tx1"/>
                        </a:solidFill>
                        <a:latin typeface="+mn-lt"/>
                      </a:endParaRPr>
                    </a:p>
                  </a:txBody>
                  <a:tcPr marL="91431" marR="91431" marT="45727" marB="45727"/>
                </a:tc>
              </a:tr>
              <a:tr h="573228">
                <a:tc>
                  <a:txBody>
                    <a:bodyPr/>
                    <a:lstStyle/>
                    <a:p>
                      <a:r>
                        <a:rPr lang="en-US" sz="2000" dirty="0" smtClean="0">
                          <a:latin typeface="+mn-lt"/>
                        </a:rPr>
                        <a:t> Hardwood (most)</a:t>
                      </a:r>
                      <a:endParaRPr lang="en-US" sz="2000" dirty="0">
                        <a:latin typeface="+mn-lt"/>
                      </a:endParaRPr>
                    </a:p>
                  </a:txBody>
                  <a:tcPr marL="91431" marR="91431" marT="45727" marB="45727"/>
                </a:tc>
                <a:tc>
                  <a:txBody>
                    <a:bodyPr/>
                    <a:lstStyle/>
                    <a:p>
                      <a:pPr algn="ctr"/>
                      <a:r>
                        <a:rPr lang="en-US" sz="2000" dirty="0" smtClean="0">
                          <a:solidFill>
                            <a:schemeClr val="tx1"/>
                          </a:solidFill>
                          <a:latin typeface="+mn-lt"/>
                        </a:rPr>
                        <a:t>R-0.71</a:t>
                      </a:r>
                      <a:endParaRPr lang="en-US" sz="2000" dirty="0">
                        <a:solidFill>
                          <a:schemeClr val="tx1"/>
                        </a:solidFill>
                        <a:latin typeface="+mn-lt"/>
                      </a:endParaRPr>
                    </a:p>
                  </a:txBody>
                  <a:tcPr marL="91431" marR="91431" marT="45727" marB="45727"/>
                </a:tc>
                <a:tc>
                  <a:txBody>
                    <a:bodyPr/>
                    <a:lstStyle/>
                    <a:p>
                      <a:pPr algn="ctr"/>
                      <a:r>
                        <a:rPr lang="en-US" sz="2000" dirty="0" smtClean="0">
                          <a:solidFill>
                            <a:schemeClr val="tx1"/>
                          </a:solidFill>
                          <a:latin typeface="+mn-lt"/>
                        </a:rPr>
                        <a:t>1.4</a:t>
                      </a:r>
                      <a:endParaRPr lang="en-US" sz="2000" dirty="0">
                        <a:solidFill>
                          <a:schemeClr val="tx1"/>
                        </a:solidFill>
                        <a:latin typeface="+mn-lt"/>
                      </a:endParaRPr>
                    </a:p>
                  </a:txBody>
                  <a:tcPr marL="91431" marR="91431" marT="45727" marB="45727"/>
                </a:tc>
              </a:tr>
              <a:tr h="573228">
                <a:tc>
                  <a:txBody>
                    <a:bodyPr/>
                    <a:lstStyle/>
                    <a:p>
                      <a:r>
                        <a:rPr lang="en-US" sz="2000" dirty="0" smtClean="0">
                          <a:latin typeface="+mn-lt"/>
                        </a:rPr>
                        <a:t> Concrete, normal weight</a:t>
                      </a:r>
                      <a:endParaRPr lang="en-US" sz="2000" dirty="0">
                        <a:latin typeface="+mn-lt"/>
                      </a:endParaRPr>
                    </a:p>
                  </a:txBody>
                  <a:tcPr marL="91431" marR="91431" marT="45727" marB="45727"/>
                </a:tc>
                <a:tc>
                  <a:txBody>
                    <a:bodyPr/>
                    <a:lstStyle/>
                    <a:p>
                      <a:pPr algn="ctr"/>
                      <a:r>
                        <a:rPr lang="en-US" sz="2000" dirty="0" smtClean="0">
                          <a:solidFill>
                            <a:schemeClr val="tx1"/>
                          </a:solidFill>
                          <a:latin typeface="+mn-lt"/>
                        </a:rPr>
                        <a:t>R-0.08</a:t>
                      </a:r>
                      <a:endParaRPr lang="en-US" sz="2000" dirty="0">
                        <a:solidFill>
                          <a:schemeClr val="tx1"/>
                        </a:solidFill>
                        <a:latin typeface="+mn-lt"/>
                      </a:endParaRPr>
                    </a:p>
                  </a:txBody>
                  <a:tcPr marL="91431" marR="91431" marT="45727" marB="45727"/>
                </a:tc>
                <a:tc>
                  <a:txBody>
                    <a:bodyPr/>
                    <a:lstStyle/>
                    <a:p>
                      <a:pPr algn="ctr"/>
                      <a:r>
                        <a:rPr lang="en-US" sz="2000" dirty="0" smtClean="0">
                          <a:solidFill>
                            <a:schemeClr val="tx1"/>
                          </a:solidFill>
                          <a:latin typeface="+mn-lt"/>
                        </a:rPr>
                        <a:t>12</a:t>
                      </a:r>
                      <a:endParaRPr lang="en-US" sz="2000" dirty="0">
                        <a:solidFill>
                          <a:schemeClr val="tx1"/>
                        </a:solidFill>
                        <a:latin typeface="+mn-lt"/>
                      </a:endParaRPr>
                    </a:p>
                  </a:txBody>
                  <a:tcPr marL="91431" marR="91431" marT="45727" marB="45727"/>
                </a:tc>
              </a:tr>
              <a:tr h="573228">
                <a:tc>
                  <a:txBody>
                    <a:bodyPr/>
                    <a:lstStyle/>
                    <a:p>
                      <a:r>
                        <a:rPr lang="en-US" sz="2000" dirty="0" smtClean="0">
                          <a:latin typeface="+mn-lt"/>
                        </a:rPr>
                        <a:t> Stainless</a:t>
                      </a:r>
                      <a:r>
                        <a:rPr lang="en-US" sz="2000" baseline="0" dirty="0" smtClean="0">
                          <a:latin typeface="+mn-lt"/>
                        </a:rPr>
                        <a:t> Steel</a:t>
                      </a:r>
                      <a:endParaRPr lang="en-US" sz="2000" dirty="0">
                        <a:latin typeface="+mn-lt"/>
                      </a:endParaRPr>
                    </a:p>
                  </a:txBody>
                  <a:tcPr marL="91431" marR="91431" marT="45727" marB="45727"/>
                </a:tc>
                <a:tc>
                  <a:txBody>
                    <a:bodyPr/>
                    <a:lstStyle/>
                    <a:p>
                      <a:pPr algn="ctr"/>
                      <a:r>
                        <a:rPr lang="en-US" sz="2000" dirty="0" smtClean="0">
                          <a:solidFill>
                            <a:schemeClr val="tx1"/>
                          </a:solidFill>
                          <a:latin typeface="+mn-lt"/>
                        </a:rPr>
                        <a:t>R-0.009</a:t>
                      </a:r>
                      <a:endParaRPr lang="en-US" sz="2000" dirty="0">
                        <a:solidFill>
                          <a:schemeClr val="tx1"/>
                        </a:solidFill>
                        <a:latin typeface="+mn-lt"/>
                      </a:endParaRPr>
                    </a:p>
                  </a:txBody>
                  <a:tcPr marL="91431" marR="91431" marT="45727" marB="45727"/>
                </a:tc>
                <a:tc>
                  <a:txBody>
                    <a:bodyPr/>
                    <a:lstStyle/>
                    <a:p>
                      <a:pPr algn="ctr"/>
                      <a:r>
                        <a:rPr lang="en-US" sz="2000" dirty="0" smtClean="0">
                          <a:solidFill>
                            <a:schemeClr val="tx1"/>
                          </a:solidFill>
                          <a:latin typeface="+mn-lt"/>
                        </a:rPr>
                        <a:t>110</a:t>
                      </a:r>
                      <a:endParaRPr lang="en-US" sz="2000" dirty="0">
                        <a:solidFill>
                          <a:schemeClr val="tx1"/>
                        </a:solidFill>
                        <a:latin typeface="+mn-lt"/>
                      </a:endParaRPr>
                    </a:p>
                  </a:txBody>
                  <a:tcPr marL="91431" marR="91431" marT="45727" marB="45727"/>
                </a:tc>
              </a:tr>
              <a:tr h="573228">
                <a:tc>
                  <a:txBody>
                    <a:bodyPr/>
                    <a:lstStyle/>
                    <a:p>
                      <a:r>
                        <a:rPr lang="en-US" sz="2000" dirty="0" smtClean="0">
                          <a:latin typeface="+mn-lt"/>
                        </a:rPr>
                        <a:t> Carbon Steel</a:t>
                      </a:r>
                      <a:endParaRPr lang="en-US" sz="2000" dirty="0">
                        <a:latin typeface="+mn-lt"/>
                      </a:endParaRPr>
                    </a:p>
                  </a:txBody>
                  <a:tcPr marL="91431" marR="91431"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mn-lt"/>
                        </a:rPr>
                        <a:t>R-0.0031</a:t>
                      </a:r>
                    </a:p>
                  </a:txBody>
                  <a:tcPr marL="91431" marR="91431" marT="45727" marB="45727"/>
                </a:tc>
                <a:tc>
                  <a:txBody>
                    <a:bodyPr/>
                    <a:lstStyle/>
                    <a:p>
                      <a:pPr algn="ctr"/>
                      <a:r>
                        <a:rPr lang="en-US" sz="2000" dirty="0" smtClean="0">
                          <a:solidFill>
                            <a:schemeClr val="tx1"/>
                          </a:solidFill>
                          <a:latin typeface="+mn-lt"/>
                        </a:rPr>
                        <a:t>320</a:t>
                      </a:r>
                      <a:endParaRPr lang="en-US" sz="2000" dirty="0">
                        <a:solidFill>
                          <a:schemeClr val="tx1"/>
                        </a:solidFill>
                        <a:latin typeface="+mn-lt"/>
                      </a:endParaRPr>
                    </a:p>
                  </a:txBody>
                  <a:tcPr marL="91431" marR="91431" marT="45727" marB="45727"/>
                </a:tc>
              </a:tr>
            </a:tbl>
          </a:graphicData>
        </a:graphic>
      </p:graphicFrame>
      <p:sp>
        <p:nvSpPr>
          <p:cNvPr id="7" name="Slide Number Placeholder 5"/>
          <p:cNvSpPr>
            <a:spLocks noGrp="1"/>
          </p:cNvSpPr>
          <p:nvPr>
            <p:ph type="sldNum" sz="quarter" idx="12"/>
          </p:nvPr>
        </p:nvSpPr>
        <p:spPr bwMode="auto">
          <a:xfrm>
            <a:off x="6926263" y="640080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E30965F-BBF6-4D35-B6D1-820D4ADD705B}" type="slidenum">
              <a:rPr lang="en-US" altLang="zh-CN" sz="1200" smtClean="0">
                <a:latin typeface="+mn-lt"/>
              </a:rPr>
              <a:pPr eaLnBrk="1" hangingPunct="1">
                <a:spcBef>
                  <a:spcPct val="0"/>
                </a:spcBef>
                <a:buFontTx/>
                <a:buNone/>
                <a:defRPr/>
              </a:pPr>
              <a:t>17</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914400" y="533400"/>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Heat Transfer in Building Envelopes</a:t>
            </a:r>
          </a:p>
        </p:txBody>
      </p:sp>
      <p:sp>
        <p:nvSpPr>
          <p:cNvPr id="125955" name="Rectangle 4"/>
          <p:cNvSpPr>
            <a:spLocks noChangeArrowheads="1"/>
          </p:cNvSpPr>
          <p:nvPr/>
        </p:nvSpPr>
        <p:spPr bwMode="auto">
          <a:xfrm>
            <a:off x="952500" y="1931988"/>
            <a:ext cx="73914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olidFill>
                  <a:srgbClr val="FFFFFF"/>
                </a:solidFill>
              </a:rPr>
              <a:t> </a:t>
            </a:r>
            <a:r>
              <a:rPr lang="en-US" altLang="en-US" sz="2800" i="1" dirty="0"/>
              <a:t>- Conductive Heat  Transfer Paths:</a:t>
            </a:r>
          </a:p>
          <a:p>
            <a:pPr eaLnBrk="1" hangingPunct="1">
              <a:spcBef>
                <a:spcPct val="0"/>
              </a:spcBef>
              <a:buFontTx/>
              <a:buNone/>
            </a:pPr>
            <a:r>
              <a:rPr lang="en-US" altLang="en-US" sz="2800" i="1" dirty="0"/>
              <a:t>	- Series  - Add up</a:t>
            </a:r>
          </a:p>
          <a:p>
            <a:pPr eaLnBrk="1" hangingPunct="1">
              <a:spcBef>
                <a:spcPct val="0"/>
              </a:spcBef>
              <a:buFontTx/>
              <a:buNone/>
            </a:pPr>
            <a:r>
              <a:rPr lang="en-US" altLang="en-US" sz="2800" i="1" dirty="0"/>
              <a:t>	  R-values along the</a:t>
            </a:r>
          </a:p>
          <a:p>
            <a:pPr eaLnBrk="1" hangingPunct="1">
              <a:spcBef>
                <a:spcPct val="0"/>
              </a:spcBef>
              <a:buFontTx/>
              <a:buNone/>
            </a:pPr>
            <a:r>
              <a:rPr lang="en-US" altLang="en-US" sz="2800" i="1" dirty="0"/>
              <a:t>	  path of heat flow</a:t>
            </a:r>
          </a:p>
          <a:p>
            <a:pPr eaLnBrk="1" hangingPunct="1">
              <a:spcBef>
                <a:spcPct val="0"/>
              </a:spcBef>
              <a:buFontTx/>
              <a:buNone/>
            </a:pPr>
            <a:endParaRPr lang="en-US" altLang="en-US" sz="2800" i="1" dirty="0"/>
          </a:p>
          <a:p>
            <a:pPr eaLnBrk="1" hangingPunct="1">
              <a:spcBef>
                <a:spcPct val="0"/>
              </a:spcBef>
              <a:buFontTx/>
              <a:buNone/>
            </a:pPr>
            <a:r>
              <a:rPr lang="en-US" altLang="en-US" sz="2800" i="1" dirty="0"/>
              <a:t>	 - Parallel  - Heat</a:t>
            </a:r>
          </a:p>
          <a:p>
            <a:pPr eaLnBrk="1" hangingPunct="1">
              <a:spcBef>
                <a:spcPct val="0"/>
              </a:spcBef>
              <a:buFontTx/>
              <a:buNone/>
            </a:pPr>
            <a:r>
              <a:rPr lang="en-US" altLang="en-US" sz="2800" i="1" dirty="0"/>
              <a:t>	  chooses path of </a:t>
            </a:r>
          </a:p>
          <a:p>
            <a:pPr eaLnBrk="1" hangingPunct="1">
              <a:spcBef>
                <a:spcPct val="0"/>
              </a:spcBef>
              <a:buFontTx/>
              <a:buNone/>
            </a:pPr>
            <a:r>
              <a:rPr lang="en-US" altLang="en-US" sz="2800" i="1" dirty="0"/>
              <a:t>	  least resistance</a:t>
            </a:r>
          </a:p>
        </p:txBody>
      </p:sp>
      <p:pic>
        <p:nvPicPr>
          <p:cNvPr id="1259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2552700"/>
            <a:ext cx="1066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4"/>
          <p:cNvPicPr>
            <a:picLocks noChangeAspect="1" noChangeArrowheads="1"/>
          </p:cNvPicPr>
          <p:nvPr/>
        </p:nvPicPr>
        <p:blipFill>
          <a:blip r:embed="rId4">
            <a:extLst>
              <a:ext uri="{28A0092B-C50C-407E-A947-70E740481C1C}">
                <a14:useLocalDpi xmlns:a14="http://schemas.microsoft.com/office/drawing/2010/main" val="0"/>
              </a:ext>
            </a:extLst>
          </a:blip>
          <a:srcRect t="-3529"/>
          <a:stretch>
            <a:fillRect/>
          </a:stretch>
        </p:blipFill>
        <p:spPr bwMode="auto">
          <a:xfrm>
            <a:off x="7277100" y="41529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Notched Right Arrow 8"/>
          <p:cNvSpPr/>
          <p:nvPr/>
        </p:nvSpPr>
        <p:spPr>
          <a:xfrm>
            <a:off x="6286500" y="2857500"/>
            <a:ext cx="7620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Notched Right Arrow 9"/>
          <p:cNvSpPr/>
          <p:nvPr/>
        </p:nvSpPr>
        <p:spPr>
          <a:xfrm>
            <a:off x="6286500" y="4610100"/>
            <a:ext cx="762000"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B395D1D-722D-4C67-87DF-F465AC949772}" type="slidenum">
              <a:rPr lang="en-US" altLang="zh-CN" sz="1200" smtClean="0">
                <a:latin typeface="+mn-lt"/>
              </a:rPr>
              <a:pPr eaLnBrk="1" hangingPunct="1">
                <a:spcBef>
                  <a:spcPct val="0"/>
                </a:spcBef>
                <a:buFontTx/>
                <a:buNone/>
                <a:defRPr/>
              </a:pPr>
              <a:t>18</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E:\presentations\infrared-imaging-capturing-energy-loss-_Prezi\data\repo\1261933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242411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3" descr="E:\presentations\infrared-imaging-capturing-energy-loss-_Prezi\data\repo\1237235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126365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1"/>
          <p:cNvSpPr txBox="1">
            <a:spLocks noChangeArrowheads="1"/>
          </p:cNvSpPr>
          <p:nvPr/>
        </p:nvSpPr>
        <p:spPr bwMode="auto">
          <a:xfrm>
            <a:off x="2111375" y="315913"/>
            <a:ext cx="5203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Infrared Building Images</a:t>
            </a:r>
            <a:endParaRPr lang="en-US" b="1" i="1" dirty="0">
              <a:latin typeface="+mj-lt"/>
              <a:cs typeface="+mn-cs"/>
            </a:endParaRPr>
          </a:p>
        </p:txBody>
      </p:sp>
      <p:sp>
        <p:nvSpPr>
          <p:cNvPr id="7" name="Slide Number Placeholder 5"/>
          <p:cNvSpPr>
            <a:spLocks noGrp="1"/>
          </p:cNvSpPr>
          <p:nvPr>
            <p:ph type="sldNum" sz="quarter" idx="12"/>
          </p:nvPr>
        </p:nvSpPr>
        <p:spPr bwMode="auto">
          <a:xfrm>
            <a:off x="7010400"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8D824CE8-2309-4AD7-92A5-477EEC9B8E3D}" type="slidenum">
              <a:rPr lang="en-US" altLang="zh-CN" sz="1200" smtClean="0">
                <a:latin typeface="+mn-lt"/>
              </a:rPr>
              <a:pPr eaLnBrk="1" hangingPunct="1">
                <a:spcBef>
                  <a:spcPct val="0"/>
                </a:spcBef>
                <a:buFontTx/>
                <a:buNone/>
                <a:defRPr/>
              </a:pPr>
              <a:t>19</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49EAC63-E731-4894-89BB-43124ED8B724}" type="slidenum">
              <a:rPr lang="en-US" altLang="zh-CN" sz="1200" smtClean="0">
                <a:latin typeface="+mn-lt"/>
              </a:rPr>
              <a:pPr eaLnBrk="1" hangingPunct="1">
                <a:spcBef>
                  <a:spcPct val="0"/>
                </a:spcBef>
                <a:buFontTx/>
                <a:buNone/>
                <a:defRPr/>
              </a:pPr>
              <a:t>2</a:t>
            </a:fld>
            <a:endParaRPr lang="en-US" altLang="zh-CN" sz="1200" dirty="0" smtClean="0">
              <a:latin typeface="+mn-lt"/>
            </a:endParaRPr>
          </a:p>
        </p:txBody>
      </p:sp>
      <p:sp>
        <p:nvSpPr>
          <p:cNvPr id="4098" name="Content Placeholder 2"/>
          <p:cNvSpPr>
            <a:spLocks noGrp="1"/>
          </p:cNvSpPr>
          <p:nvPr>
            <p:ph idx="4294967295"/>
          </p:nvPr>
        </p:nvSpPr>
        <p:spPr>
          <a:xfrm>
            <a:off x="381000" y="1371600"/>
            <a:ext cx="8229600" cy="4419600"/>
          </a:xfrm>
        </p:spPr>
        <p:txBody>
          <a:bodyPr/>
          <a:lstStyle/>
          <a:p>
            <a:pPr marL="0" algn="just" eaLnBrk="1" hangingPunct="1">
              <a:lnSpc>
                <a:spcPct val="95000"/>
              </a:lnSpc>
              <a:spcBef>
                <a:spcPct val="0"/>
              </a:spcBef>
              <a:buFontTx/>
              <a:buNone/>
            </a:pPr>
            <a:r>
              <a:rPr lang="en-US" altLang="zh-CN" sz="1800" dirty="0" smtClean="0">
                <a:ea typeface="Calibri" pitchFamily="34" charset="0"/>
                <a:cs typeface="Times New Roman" pitchFamily="18" charset="0"/>
              </a:rPr>
              <a:t>The information presented in this publication has been prepared in accordance with recognized engineering principles and is for general information only. While it is believed to be accurate, this information should not be used or relied upon for any specific application without competent professional examination and verification of its accuracy, suitability, and applicability by a licensed professional engineer, designer, or architect. The publication of the material contained herein is not intended as a representation or warranty on the part of the American Institute of Steel Construction or of any other person or entity named herein, that this information is suitable for any general or particular use or of freedom from infringement of any patent or patents. Anyone making use of this information assumes all liability arising from such use.</a:t>
            </a:r>
          </a:p>
          <a:p>
            <a:pPr marL="0" algn="just" eaLnBrk="1" hangingPunct="1">
              <a:lnSpc>
                <a:spcPct val="95000"/>
              </a:lnSpc>
              <a:spcBef>
                <a:spcPct val="0"/>
              </a:spcBef>
              <a:buFontTx/>
              <a:buNone/>
            </a:pPr>
            <a:r>
              <a:rPr lang="en-US" altLang="zh-CN" sz="1800" dirty="0" smtClean="0">
                <a:ea typeface="Calibri" pitchFamily="34" charset="0"/>
                <a:cs typeface="Times New Roman" pitchFamily="18" charset="0"/>
              </a:rPr>
              <a:t> </a:t>
            </a:r>
          </a:p>
          <a:p>
            <a:pPr marL="0" algn="just" eaLnBrk="1" hangingPunct="1">
              <a:lnSpc>
                <a:spcPct val="95000"/>
              </a:lnSpc>
              <a:spcBef>
                <a:spcPct val="0"/>
              </a:spcBef>
              <a:buFontTx/>
              <a:buNone/>
            </a:pPr>
            <a:r>
              <a:rPr lang="en-US" altLang="zh-CN" sz="1800" dirty="0" smtClean="0">
                <a:ea typeface="Calibri" pitchFamily="34" charset="0"/>
                <a:cs typeface="Times New Roman" pitchFamily="18" charset="0"/>
              </a:rPr>
              <a:t>Caution must be exercised when relying upon specifications and codes developed by other bodies and incorporated by reference herein since such material may be modified or amended from time to time subsequent to the printing of this edition. The Institute bears no responsibility for such material other than to refer to it and incorporate it by reference at the time of the initial publication of this edition.</a:t>
            </a:r>
          </a:p>
          <a:p>
            <a:pPr marL="0" algn="just" eaLnBrk="1" hangingPunct="1">
              <a:lnSpc>
                <a:spcPct val="80000"/>
              </a:lnSpc>
            </a:pPr>
            <a:endParaRPr lang="en-US" altLang="zh-CN" sz="1500" dirty="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E:\presentations\infrared-imaging-capturing-energy-loss-_Prezi\data\repo\1261935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8578"/>
            <a:ext cx="480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Picture 3" descr="E:\presentations\infrared-imaging-capturing-energy-loss-_Prezi\data\repo\1261934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048578"/>
            <a:ext cx="46101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1"/>
          <p:cNvSpPr txBox="1">
            <a:spLocks noChangeArrowheads="1"/>
          </p:cNvSpPr>
          <p:nvPr/>
        </p:nvSpPr>
        <p:spPr bwMode="auto">
          <a:xfrm>
            <a:off x="2324100" y="325438"/>
            <a:ext cx="4953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Infrared Building Images</a:t>
            </a:r>
            <a:endParaRPr lang="en-US" b="1" i="1" dirty="0">
              <a:latin typeface="+mj-lt"/>
              <a:cs typeface="+mn-cs"/>
            </a:endParaRPr>
          </a:p>
        </p:txBody>
      </p:sp>
      <p:sp>
        <p:nvSpPr>
          <p:cNvPr id="7" name="Slide Number Placeholder 5"/>
          <p:cNvSpPr>
            <a:spLocks noGrp="1"/>
          </p:cNvSpPr>
          <p:nvPr>
            <p:ph type="sldNum" sz="quarter" idx="12"/>
          </p:nvPr>
        </p:nvSpPr>
        <p:spPr bwMode="auto">
          <a:xfrm>
            <a:off x="7010400"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7B110BD-FEF0-4207-8868-F652AC50B6D7}" type="slidenum">
              <a:rPr lang="en-US" altLang="zh-CN" sz="1200" smtClean="0">
                <a:latin typeface="+mn-lt"/>
              </a:rPr>
              <a:pPr eaLnBrk="1" hangingPunct="1">
                <a:spcBef>
                  <a:spcPct val="0"/>
                </a:spcBef>
                <a:buFontTx/>
                <a:buNone/>
                <a:defRPr/>
              </a:pPr>
              <a:t>20</a:t>
            </a:fld>
            <a:endParaRPr lang="en-US" altLang="zh-CN" sz="1200" dirty="0" smtClean="0">
              <a:latin typeface="+mn-lt"/>
            </a:endParaRPr>
          </a:p>
        </p:txBody>
      </p:sp>
      <p:sp>
        <p:nvSpPr>
          <p:cNvPr id="8" name="Text Box 21"/>
          <p:cNvSpPr txBox="1">
            <a:spLocks noChangeArrowheads="1"/>
          </p:cNvSpPr>
          <p:nvPr/>
        </p:nvSpPr>
        <p:spPr bwMode="auto">
          <a:xfrm>
            <a:off x="2324100" y="6244846"/>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dirty="0" smtClean="0">
                <a:latin typeface="+mj-lt"/>
                <a:cs typeface="+mn-cs"/>
              </a:rPr>
              <a:t>The Aqua </a:t>
            </a:r>
            <a:endParaRPr lang="en-US" sz="2800" i="1" dirty="0">
              <a:latin typeface="+mj-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E:\presentations\infrared-imaging-capturing-energy-loss-_Prezi\data\repo\1237235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63" y="24384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3" descr="E:\presentations\infrared-imaging-capturing-energy-loss-_Prezi\data\repo\123725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15240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1"/>
          <p:cNvSpPr txBox="1">
            <a:spLocks noChangeArrowheads="1"/>
          </p:cNvSpPr>
          <p:nvPr/>
        </p:nvSpPr>
        <p:spPr bwMode="auto">
          <a:xfrm>
            <a:off x="2362200" y="476250"/>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Infrared Building Images</a:t>
            </a:r>
            <a:endParaRPr lang="en-US" b="1" i="1" dirty="0">
              <a:latin typeface="+mj-lt"/>
              <a:cs typeface="+mn-cs"/>
            </a:endParaRPr>
          </a:p>
        </p:txBody>
      </p:sp>
      <p:sp>
        <p:nvSpPr>
          <p:cNvPr id="7" name="Slide Number Placeholder 5"/>
          <p:cNvSpPr>
            <a:spLocks noGrp="1"/>
          </p:cNvSpPr>
          <p:nvPr>
            <p:ph type="sldNum" sz="quarter" idx="12"/>
          </p:nvPr>
        </p:nvSpPr>
        <p:spPr bwMode="auto">
          <a:xfrm>
            <a:off x="7010400"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30CCFFF-59C5-4A2D-8EE7-996C55E88002}" type="slidenum">
              <a:rPr lang="en-US" altLang="zh-CN" sz="1200" smtClean="0">
                <a:latin typeface="+mn-lt"/>
              </a:rPr>
              <a:pPr eaLnBrk="1" hangingPunct="1">
                <a:spcBef>
                  <a:spcPct val="0"/>
                </a:spcBef>
                <a:buFontTx/>
                <a:buNone/>
                <a:defRPr/>
              </a:pPr>
              <a:t>21</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838200" y="533400"/>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Other Countries and Thermal Bridging</a:t>
            </a:r>
            <a:r>
              <a:rPr lang="en-US" sz="3600" b="1" i="1" dirty="0" smtClean="0">
                <a:latin typeface="+mj-lt"/>
                <a:cs typeface="+mn-cs"/>
              </a:rPr>
              <a:t> </a:t>
            </a:r>
          </a:p>
        </p:txBody>
      </p:sp>
      <p:pic>
        <p:nvPicPr>
          <p:cNvPr id="130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2209800"/>
            <a:ext cx="20288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1"/>
          <p:cNvSpPr txBox="1">
            <a:spLocks noChangeArrowheads="1"/>
          </p:cNvSpPr>
          <p:nvPr/>
        </p:nvSpPr>
        <p:spPr bwMode="auto">
          <a:xfrm>
            <a:off x="685800" y="1600200"/>
            <a:ext cx="5791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3200" dirty="0" smtClean="0">
                <a:latin typeface="+mn-lt"/>
                <a:cs typeface="+mn-cs"/>
              </a:rPr>
              <a:t>All European Union countries have new energy codes</a:t>
            </a:r>
          </a:p>
          <a:p>
            <a:pPr eaLnBrk="1" hangingPunct="1">
              <a:defRPr/>
            </a:pPr>
            <a:endParaRPr lang="en-US" sz="3200" dirty="0" smtClean="0">
              <a:latin typeface="+mn-lt"/>
              <a:cs typeface="+mn-cs"/>
            </a:endParaRPr>
          </a:p>
          <a:p>
            <a:pPr eaLnBrk="1" hangingPunct="1">
              <a:defRPr/>
            </a:pPr>
            <a:r>
              <a:rPr lang="en-US" sz="3200" dirty="0" smtClean="0">
                <a:latin typeface="+mn-lt"/>
                <a:cs typeface="+mn-cs"/>
              </a:rPr>
              <a:t>Based on limiting carbon emissions of buildings for Kyoto Protocol</a:t>
            </a:r>
          </a:p>
          <a:p>
            <a:pPr eaLnBrk="1" hangingPunct="1">
              <a:defRPr/>
            </a:pPr>
            <a:endParaRPr lang="en-US" sz="3200" dirty="0" smtClean="0">
              <a:latin typeface="+mn-lt"/>
              <a:cs typeface="+mn-cs"/>
            </a:endParaRPr>
          </a:p>
          <a:p>
            <a:pPr eaLnBrk="1" hangingPunct="1">
              <a:defRPr/>
            </a:pPr>
            <a:r>
              <a:rPr lang="en-US" sz="3200" dirty="0" smtClean="0">
                <a:latin typeface="+mn-lt"/>
                <a:cs typeface="+mn-cs"/>
              </a:rPr>
              <a:t>Set limits of thermal bridging, varying with building types</a:t>
            </a:r>
            <a:endParaRPr lang="en-US" sz="3200" i="1" dirty="0" smtClean="0">
              <a:latin typeface="+mn-lt"/>
              <a:cs typeface="+mn-cs"/>
            </a:endParaRP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FC52CB6-68B9-491C-927D-6072460ECC2B}" type="slidenum">
              <a:rPr lang="en-US" altLang="zh-CN" sz="1200" smtClean="0">
                <a:latin typeface="+mn-lt"/>
              </a:rPr>
              <a:pPr eaLnBrk="1" hangingPunct="1">
                <a:spcBef>
                  <a:spcPct val="0"/>
                </a:spcBef>
                <a:buFontTx/>
                <a:buNone/>
                <a:defRPr/>
              </a:pPr>
              <a:t>22</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304800" y="536575"/>
            <a:ext cx="744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r>
              <a:rPr lang="en-US" sz="3600" b="1" dirty="0" smtClean="0">
                <a:latin typeface="+mj-lt"/>
                <a:cs typeface="+mn-cs"/>
              </a:rPr>
              <a:t>Other Countries and Thermal Bridging</a:t>
            </a:r>
            <a:r>
              <a:rPr lang="en-US" sz="3600" b="1" i="1" dirty="0" smtClean="0">
                <a:latin typeface="+mj-lt"/>
                <a:cs typeface="+mn-cs"/>
              </a:rPr>
              <a:t> </a:t>
            </a:r>
          </a:p>
        </p:txBody>
      </p:sp>
      <p:pic>
        <p:nvPicPr>
          <p:cNvPr id="131075" name="Picture 2"/>
          <p:cNvPicPr>
            <a:picLocks noChangeAspect="1" noChangeArrowheads="1"/>
          </p:cNvPicPr>
          <p:nvPr/>
        </p:nvPicPr>
        <p:blipFill>
          <a:blip r:embed="rId3">
            <a:extLst>
              <a:ext uri="{28A0092B-C50C-407E-A947-70E740481C1C}">
                <a14:useLocalDpi xmlns:a14="http://schemas.microsoft.com/office/drawing/2010/main" val="0"/>
              </a:ext>
            </a:extLst>
          </a:blip>
          <a:srcRect t="-4572"/>
          <a:stretch>
            <a:fillRect/>
          </a:stretch>
        </p:blipFill>
        <p:spPr bwMode="auto">
          <a:xfrm>
            <a:off x="4724400" y="3810000"/>
            <a:ext cx="44196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 y="1533525"/>
            <a:ext cx="35052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Box 3"/>
          <p:cNvSpPr txBox="1">
            <a:spLocks noChangeArrowheads="1"/>
          </p:cNvSpPr>
          <p:nvPr/>
        </p:nvSpPr>
        <p:spPr bwMode="auto">
          <a:xfrm>
            <a:off x="4267200" y="1533525"/>
            <a:ext cx="3627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t>European Stainless Steel Relieving Angle Assembly</a:t>
            </a:r>
          </a:p>
        </p:txBody>
      </p:sp>
      <p:sp>
        <p:nvSpPr>
          <p:cNvPr id="131078" name="TextBox 4"/>
          <p:cNvSpPr txBox="1">
            <a:spLocks noChangeArrowheads="1"/>
          </p:cNvSpPr>
          <p:nvPr/>
        </p:nvSpPr>
        <p:spPr bwMode="auto">
          <a:xfrm>
            <a:off x="1481138" y="5329238"/>
            <a:ext cx="3422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t>European Glass Fiber Reinforced Plastic Lintel</a:t>
            </a:r>
          </a:p>
        </p:txBody>
      </p:sp>
      <p:sp>
        <p:nvSpPr>
          <p:cNvPr id="10" name="Slide Number Placeholder 5"/>
          <p:cNvSpPr>
            <a:spLocks noGrp="1"/>
          </p:cNvSpPr>
          <p:nvPr>
            <p:ph type="sldNum" sz="quarter" idx="12"/>
          </p:nvPr>
        </p:nvSpPr>
        <p:spPr bwMode="auto">
          <a:xfrm>
            <a:off x="7010400" y="6483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755044B-BCCC-4730-A6C9-12E5F953022D}" type="slidenum">
              <a:rPr lang="en-US" altLang="zh-CN" sz="1200" smtClean="0">
                <a:latin typeface="+mn-lt"/>
              </a:rPr>
              <a:pPr eaLnBrk="1" hangingPunct="1">
                <a:spcBef>
                  <a:spcPct val="0"/>
                </a:spcBef>
                <a:buFontTx/>
                <a:buNone/>
                <a:defRPr/>
              </a:pPr>
              <a:t>23</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1752600" y="304800"/>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Manufactured Structural Thermal Break Assemblies</a:t>
            </a:r>
            <a:endParaRPr lang="en-US" sz="2000" b="1" i="1" dirty="0" smtClean="0">
              <a:latin typeface="+mj-lt"/>
              <a:cs typeface="+mn-cs"/>
            </a:endParaRPr>
          </a:p>
        </p:txBody>
      </p:sp>
      <p:pic>
        <p:nvPicPr>
          <p:cNvPr id="1320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69" y="4038600"/>
            <a:ext cx="8153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2100" name="Picture 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828800"/>
            <a:ext cx="41719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101" name="Picture 1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28800"/>
            <a:ext cx="21336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p:cNvSpPr>
            <a:spLocks noGrp="1"/>
          </p:cNvSpPr>
          <p:nvPr>
            <p:ph type="sldNum" sz="quarter" idx="12"/>
          </p:nvPr>
        </p:nvSpPr>
        <p:spPr bwMode="auto">
          <a:xfrm>
            <a:off x="7010400"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D53616C3-F2DD-405F-88AC-D9E323B0F906}" type="slidenum">
              <a:rPr lang="en-US" altLang="zh-CN" sz="1200" smtClean="0">
                <a:latin typeface="+mn-lt"/>
              </a:rPr>
              <a:pPr eaLnBrk="1" hangingPunct="1">
                <a:spcBef>
                  <a:spcPct val="0"/>
                </a:spcBef>
                <a:buFontTx/>
                <a:buNone/>
                <a:defRPr/>
              </a:pPr>
              <a:t>24</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685800" y="5334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Manufactured Structural Thermal Break Assemblies</a:t>
            </a:r>
            <a:endParaRPr lang="en-US" sz="2000" b="1" i="1" dirty="0" smtClean="0">
              <a:latin typeface="+mj-lt"/>
              <a:cs typeface="+mn-cs"/>
            </a:endParaRPr>
          </a:p>
        </p:txBody>
      </p:sp>
      <p:graphicFrame>
        <p:nvGraphicFramePr>
          <p:cNvPr id="133123" name="Object 6"/>
          <p:cNvGraphicFramePr>
            <a:graphicFrameLocks noChangeAspect="1"/>
          </p:cNvGraphicFramePr>
          <p:nvPr>
            <p:extLst>
              <p:ext uri="{D42A27DB-BD31-4B8C-83A1-F6EECF244321}">
                <p14:modId xmlns:p14="http://schemas.microsoft.com/office/powerpoint/2010/main" val="980829316"/>
              </p:ext>
            </p:extLst>
          </p:nvPr>
        </p:nvGraphicFramePr>
        <p:xfrm>
          <a:off x="4212102" y="4779962"/>
          <a:ext cx="2433638" cy="1638300"/>
        </p:xfrm>
        <a:graphic>
          <a:graphicData uri="http://schemas.openxmlformats.org/presentationml/2006/ole">
            <mc:AlternateContent xmlns:mc="http://schemas.openxmlformats.org/markup-compatibility/2006">
              <mc:Choice xmlns:v="urn:schemas-microsoft-com:vml" Requires="v">
                <p:oleObj spid="_x0000_s133383" name="Drawing" r:id="rId4" imgW="4352693" imgH="2800633" progId="Presentations.Drawing.13">
                  <p:embed/>
                </p:oleObj>
              </mc:Choice>
              <mc:Fallback>
                <p:oleObj name="Drawing" r:id="rId4" imgW="4352693" imgH="2800633" progId="Presentations.Drawing.1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102" y="4779962"/>
                        <a:ext cx="2433638"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4102" y="4246562"/>
            <a:ext cx="29257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8CD92AFC-F4A8-43F8-A630-BF803D97F426}" type="slidenum">
              <a:rPr lang="en-US" altLang="zh-CN" sz="1200" smtClean="0">
                <a:latin typeface="+mn-lt"/>
              </a:rPr>
              <a:pPr eaLnBrk="1" hangingPunct="1">
                <a:spcBef>
                  <a:spcPct val="0"/>
                </a:spcBef>
                <a:buFontTx/>
                <a:buNone/>
                <a:defRPr/>
              </a:pPr>
              <a:t>25</a:t>
            </a:fld>
            <a:endParaRPr lang="en-US" altLang="zh-CN" sz="1200" dirty="0" smtClean="0">
              <a:latin typeface="+mn-lt"/>
            </a:endParaRPr>
          </a:p>
        </p:txBody>
      </p:sp>
      <p:pic>
        <p:nvPicPr>
          <p:cNvPr id="133142" name="Picture 2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6649" y="1905000"/>
            <a:ext cx="8258175" cy="224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8" y="1447800"/>
            <a:ext cx="91567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1"/>
          <p:cNvSpPr txBox="1">
            <a:spLocks noChangeArrowheads="1"/>
          </p:cNvSpPr>
          <p:nvPr/>
        </p:nvSpPr>
        <p:spPr bwMode="auto">
          <a:xfrm>
            <a:off x="2971800" y="6096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Solution Concepts</a:t>
            </a:r>
            <a:endParaRPr lang="en-US" b="1" i="1" dirty="0">
              <a:latin typeface="+mj-lt"/>
              <a:cs typeface="+mn-cs"/>
            </a:endParaRP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98B38D1-9157-4484-89B8-89531FC7838E}" type="slidenum">
              <a:rPr lang="en-US" altLang="zh-CN" sz="1200" smtClean="0">
                <a:latin typeface="+mn-lt"/>
              </a:rPr>
              <a:pPr eaLnBrk="1" hangingPunct="1">
                <a:spcBef>
                  <a:spcPct val="0"/>
                </a:spcBef>
                <a:buFontTx/>
                <a:buNone/>
                <a:defRPr/>
              </a:pPr>
              <a:t>26</a:t>
            </a:fld>
            <a:endParaRPr lang="en-US" altLang="zh-CN" sz="1200" dirty="0" smtClean="0">
              <a:latin typeface="+mn-lt"/>
            </a:endParaRPr>
          </a:p>
        </p:txBody>
      </p:sp>
      <p:sp>
        <p:nvSpPr>
          <p:cNvPr id="134149" name="TextBox 6"/>
          <p:cNvSpPr txBox="1">
            <a:spLocks noChangeArrowheads="1"/>
          </p:cNvSpPr>
          <p:nvPr/>
        </p:nvSpPr>
        <p:spPr bwMode="auto">
          <a:xfrm>
            <a:off x="446088" y="4267200"/>
            <a:ext cx="8307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So now that we know a little about the problem, let’s look at specific details and some solutions to the more significant problems of thermal steel bridging.</a:t>
            </a:r>
            <a:endParaRPr lang="en-US" alt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3886200"/>
            <a:ext cx="29527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171" name="TextBox 1"/>
          <p:cNvSpPr txBox="1">
            <a:spLocks noChangeArrowheads="1"/>
          </p:cNvSpPr>
          <p:nvPr/>
        </p:nvSpPr>
        <p:spPr bwMode="auto">
          <a:xfrm>
            <a:off x="693738" y="1143000"/>
            <a:ext cx="79930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Chicago:</a:t>
            </a:r>
          </a:p>
          <a:p>
            <a:pPr eaLnBrk="1" hangingPunct="1">
              <a:spcBef>
                <a:spcPct val="0"/>
              </a:spcBef>
              <a:buFontTx/>
              <a:buNone/>
            </a:pPr>
            <a:r>
              <a:rPr lang="en-US" altLang="en-US" sz="2800" dirty="0"/>
              <a:t>$5,092 HVAC + $5,954 other (lighting and plug loads) = $11,885</a:t>
            </a:r>
          </a:p>
          <a:p>
            <a:pPr eaLnBrk="1" hangingPunct="1">
              <a:spcBef>
                <a:spcPct val="0"/>
              </a:spcBef>
              <a:buFontTx/>
              <a:buNone/>
            </a:pPr>
            <a:endParaRPr lang="en-US" altLang="en-US" sz="1800" dirty="0"/>
          </a:p>
          <a:p>
            <a:pPr eaLnBrk="1" hangingPunct="1">
              <a:spcBef>
                <a:spcPct val="0"/>
              </a:spcBef>
              <a:buFontTx/>
              <a:buNone/>
            </a:pPr>
            <a:r>
              <a:rPr lang="en-US" altLang="en-US" sz="2800" dirty="0"/>
              <a:t>Phoenix:</a:t>
            </a:r>
          </a:p>
          <a:p>
            <a:pPr eaLnBrk="1" hangingPunct="1">
              <a:spcBef>
                <a:spcPct val="0"/>
              </a:spcBef>
              <a:buFontTx/>
              <a:buNone/>
            </a:pPr>
            <a:r>
              <a:rPr lang="en-US" altLang="en-US" sz="2800" dirty="0"/>
              <a:t>$10,954 HVAC + $9,972 other = $20,927</a:t>
            </a: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87705CC9-B746-4A2E-AD3D-FF0CD6ABEE9F}" type="slidenum">
              <a:rPr lang="en-US" altLang="zh-CN" sz="1200" smtClean="0">
                <a:latin typeface="+mn-lt"/>
              </a:rPr>
              <a:pPr eaLnBrk="1" hangingPunct="1">
                <a:spcBef>
                  <a:spcPct val="0"/>
                </a:spcBef>
                <a:buFontTx/>
                <a:buNone/>
                <a:defRPr/>
              </a:pPr>
              <a:t>27</a:t>
            </a:fld>
            <a:endParaRPr lang="en-US" altLang="zh-CN" sz="1200" dirty="0" smtClean="0">
              <a:latin typeface="+mn-lt"/>
            </a:endParaRPr>
          </a:p>
        </p:txBody>
      </p:sp>
      <p:sp>
        <p:nvSpPr>
          <p:cNvPr id="3" name="TextBox 2"/>
          <p:cNvSpPr txBox="1"/>
          <p:nvPr/>
        </p:nvSpPr>
        <p:spPr>
          <a:xfrm>
            <a:off x="1828800" y="325438"/>
            <a:ext cx="6088063" cy="646112"/>
          </a:xfrm>
          <a:prstGeom prst="rect">
            <a:avLst/>
          </a:prstGeom>
          <a:noFill/>
        </p:spPr>
        <p:txBody>
          <a:bodyPr>
            <a:spAutoFit/>
          </a:bodyPr>
          <a:lstStyle/>
          <a:p>
            <a:pPr algn="ctr" fontAlgn="auto">
              <a:spcBef>
                <a:spcPts val="0"/>
              </a:spcBef>
              <a:spcAft>
                <a:spcPts val="0"/>
              </a:spcAft>
              <a:defRPr/>
            </a:pPr>
            <a:r>
              <a:rPr lang="en-US" sz="3600" b="1" dirty="0">
                <a:latin typeface="+mj-lt"/>
                <a:cs typeface="+mn-cs"/>
              </a:rPr>
              <a:t>Energy Costs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1750" y="1233488"/>
            <a:ext cx="6577013"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1"/>
          <p:cNvSpPr txBox="1">
            <a:spLocks noChangeArrowheads="1"/>
          </p:cNvSpPr>
          <p:nvPr/>
        </p:nvSpPr>
        <p:spPr bwMode="auto">
          <a:xfrm>
            <a:off x="1581150" y="0"/>
            <a:ext cx="6297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Detail 1: Rooftop Grillage Posts, Non-Conductive Shims</a:t>
            </a:r>
            <a:endParaRPr lang="en-US" sz="3600" b="1" i="1" dirty="0">
              <a:latin typeface="+mj-lt"/>
              <a:cs typeface="+mn-cs"/>
            </a:endParaRPr>
          </a:p>
        </p:txBody>
      </p:sp>
      <p:sp>
        <p:nvSpPr>
          <p:cNvPr id="9" name="Text Box 21"/>
          <p:cNvSpPr txBox="1">
            <a:spLocks noChangeArrowheads="1"/>
          </p:cNvSpPr>
          <p:nvPr/>
        </p:nvSpPr>
        <p:spPr bwMode="auto">
          <a:xfrm>
            <a:off x="7467600" y="5201370"/>
            <a:ext cx="1447800" cy="461665"/>
          </a:xfrm>
          <a:prstGeom prst="rect">
            <a:avLst/>
          </a:prstGeom>
          <a:solidFill>
            <a:schemeClr val="accent1"/>
          </a:solidFill>
          <a:ln>
            <a:noFill/>
          </a:ln>
          <a:scene3d>
            <a:camera prst="orthographicFront">
              <a:rot lat="0" lon="0" rev="1800000"/>
            </a:camera>
            <a:lightRig rig="threePt" dir="t"/>
          </a:scene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solidFill>
                  <a:srgbClr val="FF0000"/>
                </a:solidFill>
                <a:latin typeface="+mn-lt"/>
                <a:cs typeface="+mn-cs"/>
              </a:rPr>
              <a:t>Improved</a:t>
            </a:r>
            <a:endParaRPr lang="en-US" sz="2400" b="1" dirty="0">
              <a:solidFill>
                <a:srgbClr val="FF0000"/>
              </a:solidFill>
              <a:latin typeface="+mn-lt"/>
              <a:cs typeface="+mn-cs"/>
            </a:endParaRPr>
          </a:p>
        </p:txBody>
      </p:sp>
      <p:sp>
        <p:nvSpPr>
          <p:cNvPr id="10" name="Text Box 21"/>
          <p:cNvSpPr txBox="1">
            <a:spLocks noChangeArrowheads="1"/>
          </p:cNvSpPr>
          <p:nvPr/>
        </p:nvSpPr>
        <p:spPr bwMode="auto">
          <a:xfrm>
            <a:off x="304800" y="1461560"/>
            <a:ext cx="1600200" cy="461665"/>
          </a:xfrm>
          <a:prstGeom prst="rect">
            <a:avLst/>
          </a:prstGeom>
          <a:solidFill>
            <a:schemeClr val="accent1"/>
          </a:solidFill>
          <a:ln>
            <a:noFill/>
          </a:ln>
          <a:scene3d>
            <a:camera prst="orthographicFront">
              <a:rot lat="0" lon="0" rev="1800000"/>
            </a:camera>
            <a:lightRig rig="threePt" dir="t"/>
          </a:scene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400" dirty="0" smtClean="0">
                <a:solidFill>
                  <a:schemeClr val="accent1">
                    <a:lumMod val="25000"/>
                  </a:schemeClr>
                </a:solidFill>
                <a:latin typeface="+mn-lt"/>
                <a:cs typeface="+mn-cs"/>
              </a:rPr>
              <a:t>Traditional</a:t>
            </a:r>
            <a:endParaRPr lang="en-US" sz="1200" i="1" dirty="0">
              <a:solidFill>
                <a:schemeClr val="accent1">
                  <a:lumMod val="25000"/>
                </a:schemeClr>
              </a:solidFill>
              <a:latin typeface="+mn-lt"/>
              <a:cs typeface="+mn-cs"/>
            </a:endParaRPr>
          </a:p>
        </p:txBody>
      </p:sp>
      <p:sp>
        <p:nvSpPr>
          <p:cNvPr id="11" name="Oval 10"/>
          <p:cNvSpPr/>
          <p:nvPr/>
        </p:nvSpPr>
        <p:spPr>
          <a:xfrm>
            <a:off x="5024438" y="4970463"/>
            <a:ext cx="979487" cy="731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4B66A83-34E9-412D-9F5E-5C9D1526222F}" type="slidenum">
              <a:rPr lang="en-US" altLang="zh-CN" sz="1200" smtClean="0">
                <a:latin typeface="+mn-lt"/>
              </a:rPr>
              <a:pPr eaLnBrk="1" hangingPunct="1">
                <a:spcBef>
                  <a:spcPct val="0"/>
                </a:spcBef>
                <a:buFontTx/>
                <a:buNone/>
                <a:defRPr/>
              </a:pPr>
              <a:t>28</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788" y="1325563"/>
            <a:ext cx="7886700" cy="539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1"/>
          <p:cNvSpPr txBox="1">
            <a:spLocks noChangeArrowheads="1"/>
          </p:cNvSpPr>
          <p:nvPr/>
        </p:nvSpPr>
        <p:spPr bwMode="auto">
          <a:xfrm>
            <a:off x="1085850" y="0"/>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Detail 2: Roof Edge Angle: </a:t>
            </a:r>
          </a:p>
          <a:p>
            <a:pPr algn="ctr" eaLnBrk="1" hangingPunct="1">
              <a:defRPr/>
            </a:pPr>
            <a:r>
              <a:rPr lang="en-US" sz="3600" b="1" dirty="0" smtClean="0">
                <a:latin typeface="+mj-lt"/>
                <a:cs typeface="+mn-cs"/>
              </a:rPr>
              <a:t>Intermittent Carbon Steel Supports</a:t>
            </a:r>
            <a:endParaRPr lang="en-US" sz="3600" b="1" i="1" dirty="0">
              <a:latin typeface="+mj-lt"/>
              <a:cs typeface="+mn-cs"/>
            </a:endParaRPr>
          </a:p>
        </p:txBody>
      </p:sp>
      <p:sp>
        <p:nvSpPr>
          <p:cNvPr id="2" name="Oval 1"/>
          <p:cNvSpPr/>
          <p:nvPr/>
        </p:nvSpPr>
        <p:spPr>
          <a:xfrm>
            <a:off x="838200" y="1200150"/>
            <a:ext cx="1752600" cy="1009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12"/>
          </p:nvPr>
        </p:nvSpPr>
        <p:spPr bwMode="auto">
          <a:xfrm>
            <a:off x="7010400" y="648493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44F323E-AC0E-4387-863C-DD5E4B90E283}" type="slidenum">
              <a:rPr lang="en-US" altLang="zh-CN" sz="1200" smtClean="0">
                <a:latin typeface="+mn-lt"/>
              </a:rPr>
              <a:pPr eaLnBrk="1" hangingPunct="1">
                <a:spcBef>
                  <a:spcPct val="0"/>
                </a:spcBef>
                <a:buFontTx/>
                <a:buNone/>
                <a:defRPr/>
              </a:pPr>
              <a:t>29</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5123" name="Rectangle 4"/>
          <p:cNvSpPr>
            <a:spLocks noChangeArrowheads="1"/>
          </p:cNvSpPr>
          <p:nvPr/>
        </p:nvSpPr>
        <p:spPr bwMode="auto">
          <a:xfrm>
            <a:off x="0" y="7620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ea typeface="65 Helvetica Medium"/>
                <a:cs typeface="65 Helvetica Medium"/>
              </a:rPr>
              <a:t>Course Description</a:t>
            </a:r>
          </a:p>
        </p:txBody>
      </p:sp>
      <p:sp>
        <p:nvSpPr>
          <p:cNvPr id="5124" name="Rectangle 5"/>
          <p:cNvSpPr>
            <a:spLocks noChangeArrowheads="1"/>
          </p:cNvSpPr>
          <p:nvPr/>
        </p:nvSpPr>
        <p:spPr bwMode="auto">
          <a:xfrm>
            <a:off x="762000" y="1752600"/>
            <a:ext cx="7543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en-US" altLang="en-US" sz="2800" dirty="0"/>
              <a:t>The course </a:t>
            </a:r>
            <a:r>
              <a:rPr lang="en-US" altLang="en-US" sz="2800" dirty="0" smtClean="0"/>
              <a:t>is presented in three parts. Part 1 presents </a:t>
            </a:r>
            <a:r>
              <a:rPr lang="en-US" altLang="en-US" sz="2800" dirty="0"/>
              <a:t>a comprehensive view of the cradle-to-cradle structural steel supply chain from a sustainability perspective</a:t>
            </a:r>
            <a:r>
              <a:rPr lang="en-US" altLang="en-US" sz="2800" dirty="0" smtClean="0"/>
              <a:t>. Part 2 provides an overview of the rating systems, codes and standards related to sustainable design and practice as it relates to structural steel buildings. Part 3 provides a brief introduction to the concepts and details related to thermal bridging for structural steel.</a:t>
            </a:r>
            <a:endParaRPr lang="en-US" altLang="en-US" sz="2800" dirty="0"/>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7C6AD36-07B4-4842-B372-380186870243}" type="slidenum">
              <a:rPr lang="en-US" altLang="zh-CN" sz="1200" smtClean="0">
                <a:latin typeface="+mn-lt"/>
              </a:rPr>
              <a:pPr eaLnBrk="1" hangingPunct="1">
                <a:spcBef>
                  <a:spcPct val="0"/>
                </a:spcBef>
                <a:buFontTx/>
                <a:buNone/>
                <a:defRPr/>
              </a:pPr>
              <a:t>3</a:t>
            </a:fld>
            <a:endParaRPr lang="en-US" altLang="zh-CN" sz="1200" dirty="0" smtClean="0">
              <a:latin typeface="+mn-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524000"/>
            <a:ext cx="5583238"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24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10478"/>
          <a:stretch>
            <a:fillRect/>
          </a:stretch>
        </p:blipFill>
        <p:spPr bwMode="auto">
          <a:xfrm>
            <a:off x="6858000" y="3227388"/>
            <a:ext cx="2011363" cy="317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4"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4475" y="5746750"/>
            <a:ext cx="2462213"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1"/>
          <p:cNvSpPr txBox="1">
            <a:spLocks noChangeArrowheads="1"/>
          </p:cNvSpPr>
          <p:nvPr/>
        </p:nvSpPr>
        <p:spPr bwMode="auto">
          <a:xfrm>
            <a:off x="381000" y="153988"/>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Detail 3: Shelf Angle Support, Unmitigated</a:t>
            </a:r>
            <a:endParaRPr lang="en-US" b="1" i="1" dirty="0">
              <a:latin typeface="+mj-lt"/>
              <a:cs typeface="+mn-cs"/>
            </a:endParaRPr>
          </a:p>
        </p:txBody>
      </p:sp>
      <p:sp>
        <p:nvSpPr>
          <p:cNvPr id="11" name="Text Box 21"/>
          <p:cNvSpPr txBox="1">
            <a:spLocks noChangeArrowheads="1"/>
          </p:cNvSpPr>
          <p:nvPr/>
        </p:nvSpPr>
        <p:spPr bwMode="auto">
          <a:xfrm>
            <a:off x="6680200" y="1687226"/>
            <a:ext cx="1600200" cy="461665"/>
          </a:xfrm>
          <a:prstGeom prst="rect">
            <a:avLst/>
          </a:prstGeom>
          <a:solidFill>
            <a:schemeClr val="accent1"/>
          </a:solidFill>
          <a:ln>
            <a:noFill/>
          </a:ln>
          <a:scene3d>
            <a:camera prst="orthographicFront">
              <a:rot lat="0" lon="0" rev="1800000"/>
            </a:camera>
            <a:lightRig rig="threePt" dir="t"/>
          </a:scene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400" dirty="0" smtClean="0">
                <a:solidFill>
                  <a:schemeClr val="accent1">
                    <a:lumMod val="25000"/>
                  </a:schemeClr>
                </a:solidFill>
                <a:latin typeface="+mn-lt"/>
                <a:cs typeface="+mn-cs"/>
              </a:rPr>
              <a:t>Traditional</a:t>
            </a:r>
            <a:endParaRPr lang="en-US" i="1" dirty="0">
              <a:solidFill>
                <a:schemeClr val="accent1">
                  <a:lumMod val="25000"/>
                </a:schemeClr>
              </a:solidFill>
              <a:latin typeface="+mn-lt"/>
              <a:cs typeface="+mn-cs"/>
            </a:endParaRPr>
          </a:p>
        </p:txBody>
      </p:sp>
      <p:sp>
        <p:nvSpPr>
          <p:cNvPr id="12" name="Oval 11"/>
          <p:cNvSpPr/>
          <p:nvPr/>
        </p:nvSpPr>
        <p:spPr>
          <a:xfrm>
            <a:off x="3113088" y="5281613"/>
            <a:ext cx="1131887" cy="79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A7210F3C-5342-4B0D-BC3B-6479CE031938}" type="slidenum">
              <a:rPr lang="en-US" altLang="zh-CN" sz="1200" smtClean="0">
                <a:latin typeface="+mn-lt"/>
              </a:rPr>
              <a:pPr eaLnBrk="1" hangingPunct="1">
                <a:spcBef>
                  <a:spcPct val="0"/>
                </a:spcBef>
                <a:buFontTx/>
                <a:buNone/>
                <a:defRPr/>
              </a:pPr>
              <a:t>30</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 y="3886200"/>
            <a:ext cx="17907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6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1875" y="1447800"/>
            <a:ext cx="6624638" cy="506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21"/>
          <p:cNvSpPr txBox="1">
            <a:spLocks noChangeArrowheads="1"/>
          </p:cNvSpPr>
          <p:nvPr/>
        </p:nvSpPr>
        <p:spPr bwMode="auto">
          <a:xfrm>
            <a:off x="228600" y="153988"/>
            <a:ext cx="8697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Detail 3: Shelf Angle Support, Intermittent Stainless Steel Supports</a:t>
            </a:r>
            <a:endParaRPr lang="en-US" b="1" i="1" dirty="0">
              <a:latin typeface="+mj-lt"/>
              <a:cs typeface="+mn-cs"/>
            </a:endParaRPr>
          </a:p>
        </p:txBody>
      </p:sp>
      <p:pic>
        <p:nvPicPr>
          <p:cNvPr id="139269"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3025" y="5954713"/>
            <a:ext cx="28194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4800600" y="4273550"/>
            <a:ext cx="979488" cy="731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ext Box 21"/>
          <p:cNvSpPr txBox="1">
            <a:spLocks noChangeArrowheads="1"/>
          </p:cNvSpPr>
          <p:nvPr/>
        </p:nvSpPr>
        <p:spPr bwMode="auto">
          <a:xfrm>
            <a:off x="768569" y="2387267"/>
            <a:ext cx="1514846" cy="461665"/>
          </a:xfrm>
          <a:prstGeom prst="rect">
            <a:avLst/>
          </a:prstGeom>
          <a:solidFill>
            <a:schemeClr val="accent1"/>
          </a:solidFill>
          <a:ln>
            <a:noFill/>
          </a:ln>
          <a:scene3d>
            <a:camera prst="orthographicFront">
              <a:rot lat="0" lon="0" rev="1800000"/>
            </a:camera>
            <a:lightRig rig="threePt" dir="t"/>
          </a:scene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solidFill>
                  <a:srgbClr val="FF0000"/>
                </a:solidFill>
                <a:latin typeface="+mn-lt"/>
                <a:cs typeface="+mn-cs"/>
              </a:rPr>
              <a:t>Improved</a:t>
            </a:r>
            <a:endParaRPr lang="en-US" sz="2400" b="1" dirty="0">
              <a:solidFill>
                <a:srgbClr val="FF0000"/>
              </a:solidFill>
              <a:latin typeface="+mn-lt"/>
              <a:cs typeface="+mn-cs"/>
            </a:endParaRPr>
          </a:p>
        </p:txBody>
      </p:sp>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F8E261A-65DF-4680-B87C-FE4C52021246}" type="slidenum">
              <a:rPr lang="en-US" altLang="zh-CN" sz="1200" smtClean="0">
                <a:latin typeface="+mn-lt"/>
              </a:rPr>
              <a:pPr eaLnBrk="1" hangingPunct="1">
                <a:spcBef>
                  <a:spcPct val="0"/>
                </a:spcBef>
                <a:buFontTx/>
                <a:buNone/>
                <a:defRPr/>
              </a:pPr>
              <a:t>31</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143000"/>
            <a:ext cx="5929313" cy="549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1"/>
          <p:cNvSpPr txBox="1">
            <a:spLocks noChangeArrowheads="1"/>
          </p:cNvSpPr>
          <p:nvPr/>
        </p:nvSpPr>
        <p:spPr bwMode="auto">
          <a:xfrm>
            <a:off x="152400" y="153988"/>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Detail 4: Masonry Lintel, Material Separation</a:t>
            </a:r>
            <a:endParaRPr lang="en-US" b="1" i="1" dirty="0">
              <a:latin typeface="+mj-lt"/>
              <a:cs typeface="+mn-cs"/>
            </a:endParaRPr>
          </a:p>
        </p:txBody>
      </p:sp>
      <p:sp>
        <p:nvSpPr>
          <p:cNvPr id="9" name="Text Box 21"/>
          <p:cNvSpPr txBox="1">
            <a:spLocks noChangeArrowheads="1"/>
          </p:cNvSpPr>
          <p:nvPr/>
        </p:nvSpPr>
        <p:spPr bwMode="auto">
          <a:xfrm>
            <a:off x="6698456" y="1595735"/>
            <a:ext cx="1600200" cy="461665"/>
          </a:xfrm>
          <a:prstGeom prst="rect">
            <a:avLst/>
          </a:prstGeom>
          <a:solidFill>
            <a:schemeClr val="accent1"/>
          </a:solidFill>
          <a:ln>
            <a:noFill/>
          </a:ln>
          <a:scene3d>
            <a:camera prst="orthographicFront">
              <a:rot lat="0" lon="0" rev="1800000"/>
            </a:camera>
            <a:lightRig rig="threePt" dir="t"/>
          </a:scene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400" dirty="0" smtClean="0">
                <a:solidFill>
                  <a:schemeClr val="accent1">
                    <a:lumMod val="25000"/>
                  </a:schemeClr>
                </a:solidFill>
                <a:latin typeface="+mn-lt"/>
                <a:cs typeface="+mn-cs"/>
              </a:rPr>
              <a:t>Traditional</a:t>
            </a:r>
            <a:endParaRPr lang="en-US" sz="1200" i="1" dirty="0">
              <a:solidFill>
                <a:schemeClr val="accent1">
                  <a:lumMod val="25000"/>
                </a:schemeClr>
              </a:solidFill>
              <a:latin typeface="+mn-lt"/>
              <a:cs typeface="+mn-cs"/>
            </a:endParaRP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46470C7-1755-44CB-8E41-7803F8F6850C}" type="slidenum">
              <a:rPr lang="en-US" altLang="zh-CN" sz="1200" smtClean="0">
                <a:latin typeface="+mn-lt"/>
              </a:rPr>
              <a:pPr eaLnBrk="1" hangingPunct="1">
                <a:spcBef>
                  <a:spcPct val="0"/>
                </a:spcBef>
                <a:buFontTx/>
                <a:buNone/>
                <a:defRPr/>
              </a:pPr>
              <a:t>32</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1"/>
          <p:cNvSpPr txBox="1">
            <a:spLocks noChangeArrowheads="1"/>
          </p:cNvSpPr>
          <p:nvPr/>
        </p:nvSpPr>
        <p:spPr bwMode="auto">
          <a:xfrm>
            <a:off x="0" y="30831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latin typeface="+mj-lt"/>
              </a:rPr>
              <a:t>Detail 4: Masonry Lintel, Material Separation</a:t>
            </a:r>
            <a:endParaRPr lang="en-US" altLang="en-US" sz="1800" b="1" i="1" dirty="0">
              <a:latin typeface="+mj-lt"/>
            </a:endParaRPr>
          </a:p>
        </p:txBody>
      </p:sp>
      <p:pic>
        <p:nvPicPr>
          <p:cNvPr id="14131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5550" y="1600200"/>
            <a:ext cx="4456113"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1"/>
          <p:cNvSpPr txBox="1">
            <a:spLocks noChangeArrowheads="1"/>
          </p:cNvSpPr>
          <p:nvPr/>
        </p:nvSpPr>
        <p:spPr bwMode="auto">
          <a:xfrm>
            <a:off x="457200" y="2469654"/>
            <a:ext cx="1476375" cy="461665"/>
          </a:xfrm>
          <a:prstGeom prst="rect">
            <a:avLst/>
          </a:prstGeom>
          <a:solidFill>
            <a:schemeClr val="accent1"/>
          </a:solidFill>
          <a:ln>
            <a:noFill/>
          </a:ln>
          <a:scene3d>
            <a:camera prst="orthographicFront">
              <a:rot lat="0" lon="0" rev="1800000"/>
            </a:camera>
            <a:lightRig rig="threePt" dir="t"/>
          </a:scene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2400" b="1" dirty="0" smtClean="0">
                <a:solidFill>
                  <a:srgbClr val="FF0000"/>
                </a:solidFill>
                <a:latin typeface="+mn-lt"/>
                <a:cs typeface="+mn-cs"/>
              </a:rPr>
              <a:t>Improved</a:t>
            </a:r>
            <a:endParaRPr lang="en-US" sz="2400" b="1" dirty="0">
              <a:solidFill>
                <a:srgbClr val="FF0000"/>
              </a:solidFill>
              <a:latin typeface="+mn-lt"/>
              <a:cs typeface="+mn-cs"/>
            </a:endParaRPr>
          </a:p>
        </p:txBody>
      </p:sp>
      <p:sp>
        <p:nvSpPr>
          <p:cNvPr id="10" name="Oval 9"/>
          <p:cNvSpPr/>
          <p:nvPr/>
        </p:nvSpPr>
        <p:spPr>
          <a:xfrm>
            <a:off x="3733800" y="2565400"/>
            <a:ext cx="979488" cy="731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11D88AE0-1837-4D26-AC10-3AEC8F6926E0}" type="slidenum">
              <a:rPr lang="en-US" altLang="zh-CN" sz="1200" smtClean="0">
                <a:latin typeface="+mn-lt"/>
              </a:rPr>
              <a:pPr eaLnBrk="1" hangingPunct="1">
                <a:spcBef>
                  <a:spcPct val="0"/>
                </a:spcBef>
                <a:buFontTx/>
                <a:buNone/>
                <a:defRPr/>
              </a:pPr>
              <a:t>33</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1216025"/>
            <a:ext cx="8308975" cy="544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659188" y="2452688"/>
            <a:ext cx="1131887" cy="9794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Slide Number Placeholder 5"/>
          <p:cNvSpPr>
            <a:spLocks noGrp="1"/>
          </p:cNvSpPr>
          <p:nvPr>
            <p:ph type="sldNum" sz="quarter" idx="12"/>
          </p:nvPr>
        </p:nvSpPr>
        <p:spPr bwMode="auto">
          <a:xfrm>
            <a:off x="7010400"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90F214D-788C-4DD7-8F0F-E10759EB2DE3}" type="slidenum">
              <a:rPr lang="en-US" altLang="zh-CN" sz="1200" smtClean="0">
                <a:latin typeface="+mn-lt"/>
              </a:rPr>
              <a:pPr eaLnBrk="1" hangingPunct="1">
                <a:spcBef>
                  <a:spcPct val="0"/>
                </a:spcBef>
                <a:buFontTx/>
                <a:buNone/>
                <a:defRPr/>
              </a:pPr>
              <a:t>34</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2" y="0"/>
            <a:ext cx="89916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656388" y="1984375"/>
            <a:ext cx="2209800" cy="1138238"/>
          </a:xfrm>
          <a:prstGeom prst="ellipse">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
          <p:cNvSpPr/>
          <p:nvPr/>
        </p:nvSpPr>
        <p:spPr>
          <a:xfrm>
            <a:off x="0" y="1984375"/>
            <a:ext cx="8991600" cy="121285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33338" y="4660900"/>
            <a:ext cx="8991601" cy="1219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6618288" y="4660900"/>
            <a:ext cx="2209800" cy="1138238"/>
          </a:xfrm>
          <a:prstGeom prst="ellipse">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Oval 2"/>
          <p:cNvSpPr/>
          <p:nvPr/>
        </p:nvSpPr>
        <p:spPr>
          <a:xfrm>
            <a:off x="3086100" y="1897063"/>
            <a:ext cx="2590800" cy="1300162"/>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10"/>
          <p:cNvSpPr/>
          <p:nvPr/>
        </p:nvSpPr>
        <p:spPr>
          <a:xfrm>
            <a:off x="3109913" y="4579938"/>
            <a:ext cx="2590800" cy="1300162"/>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Slide Number Placeholder 5"/>
          <p:cNvSpPr>
            <a:spLocks noGrp="1"/>
          </p:cNvSpPr>
          <p:nvPr>
            <p:ph type="sldNum" sz="quarter" idx="12"/>
          </p:nvPr>
        </p:nvSpPr>
        <p:spPr bwMode="auto">
          <a:xfrm>
            <a:off x="8686800" y="6462713"/>
            <a:ext cx="457200" cy="365125"/>
          </a:xfrm>
          <a:solidFill>
            <a:schemeClr val="bg1"/>
          </a:solidFill>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C9E8619-C8A7-4D31-9F3A-AB0238E94468}" type="slidenum">
              <a:rPr lang="en-US" altLang="zh-CN" sz="1200" smtClean="0">
                <a:latin typeface="+mn-lt"/>
              </a:rPr>
              <a:pPr eaLnBrk="1" hangingPunct="1">
                <a:spcBef>
                  <a:spcPct val="0"/>
                </a:spcBef>
                <a:buFontTx/>
                <a:buNone/>
                <a:defRPr/>
              </a:pPr>
              <a:t>35</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990600" y="457200"/>
            <a:ext cx="7239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Recommendations</a:t>
            </a:r>
          </a:p>
          <a:p>
            <a:pPr algn="ctr" eaLnBrk="1" hangingPunct="1">
              <a:defRPr/>
            </a:pPr>
            <a:r>
              <a:rPr lang="en-US" sz="2800" i="1" dirty="0">
                <a:latin typeface="+mj-lt"/>
                <a:cs typeface="+mn-cs"/>
              </a:rPr>
              <a:t>f</a:t>
            </a:r>
            <a:r>
              <a:rPr lang="en-US" sz="2800" i="1" dirty="0" smtClean="0">
                <a:latin typeface="+mj-lt"/>
                <a:cs typeface="+mn-cs"/>
              </a:rPr>
              <a:t>or improved building envelope performance</a:t>
            </a:r>
          </a:p>
          <a:p>
            <a:pPr eaLnBrk="1" hangingPunct="1">
              <a:defRPr/>
            </a:pPr>
            <a:endParaRPr lang="en-US" sz="2400" i="1" dirty="0" smtClean="0">
              <a:latin typeface="+mn-lt"/>
              <a:cs typeface="+mn-cs"/>
            </a:endParaRPr>
          </a:p>
          <a:p>
            <a:pPr marL="457200" indent="-457200" eaLnBrk="1" hangingPunct="1">
              <a:buFont typeface="Arial" panose="020B0604020202020204" pitchFamily="34" charset="0"/>
              <a:buChar char="•"/>
              <a:defRPr/>
            </a:pPr>
            <a:r>
              <a:rPr lang="en-US" sz="2800" dirty="0" smtClean="0">
                <a:latin typeface="+mn-lt"/>
                <a:cs typeface="+mn-cs"/>
              </a:rPr>
              <a:t>Minimize thickness of bridging elements, where structurally possible</a:t>
            </a:r>
          </a:p>
          <a:p>
            <a:pPr marL="457200" indent="-457200" eaLnBrk="1" hangingPunct="1">
              <a:buFont typeface="Arial" panose="020B0604020202020204" pitchFamily="34" charset="0"/>
              <a:buChar char="•"/>
              <a:defRPr/>
            </a:pPr>
            <a:r>
              <a:rPr lang="en-US" sz="2800" dirty="0" smtClean="0">
                <a:latin typeface="+mn-lt"/>
                <a:cs typeface="+mn-cs"/>
              </a:rPr>
              <a:t>Minimize conditions of continuous bridging, substituting intermittent bridges</a:t>
            </a:r>
          </a:p>
          <a:p>
            <a:pPr marL="457200" indent="-457200" eaLnBrk="1" hangingPunct="1">
              <a:buFont typeface="Arial" panose="020B0604020202020204" pitchFamily="34" charset="0"/>
              <a:buChar char="•"/>
              <a:defRPr/>
            </a:pPr>
            <a:r>
              <a:rPr lang="en-US" sz="2800" dirty="0" smtClean="0">
                <a:latin typeface="+mn-lt"/>
                <a:cs typeface="+mn-cs"/>
              </a:rPr>
              <a:t>Use stainless steel when possible</a:t>
            </a:r>
          </a:p>
          <a:p>
            <a:pPr marL="457200" indent="-457200" eaLnBrk="1" hangingPunct="1">
              <a:buFont typeface="Arial" panose="020B0604020202020204" pitchFamily="34" charset="0"/>
              <a:buChar char="•"/>
              <a:defRPr/>
            </a:pPr>
            <a:r>
              <a:rPr lang="en-US" sz="2800" dirty="0" smtClean="0">
                <a:latin typeface="+mn-lt"/>
                <a:cs typeface="+mn-cs"/>
              </a:rPr>
              <a:t>Work with architects to provide wraparound insulation when possible</a:t>
            </a:r>
          </a:p>
          <a:p>
            <a:pPr marL="457200" indent="-457200" eaLnBrk="1" hangingPunct="1">
              <a:buFont typeface="Arial" panose="020B0604020202020204" pitchFamily="34" charset="0"/>
              <a:buChar char="•"/>
              <a:defRPr/>
            </a:pPr>
            <a:r>
              <a:rPr lang="en-US" sz="2800" dirty="0" smtClean="0">
                <a:latin typeface="+mn-lt"/>
                <a:cs typeface="+mn-cs"/>
              </a:rPr>
              <a:t>Look for new information and research</a:t>
            </a:r>
          </a:p>
        </p:txBody>
      </p:sp>
      <p:sp>
        <p:nvSpPr>
          <p:cNvPr id="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ADF25F4E-0D54-4C23-B6DE-ABBD9266B9D1}" type="slidenum">
              <a:rPr lang="en-US" altLang="zh-CN" sz="1200" smtClean="0">
                <a:latin typeface="+mn-lt"/>
              </a:rPr>
              <a:pPr eaLnBrk="1" hangingPunct="1">
                <a:spcBef>
                  <a:spcPct val="0"/>
                </a:spcBef>
                <a:buFontTx/>
                <a:buNone/>
                <a:defRPr/>
              </a:pPr>
              <a:t>36</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1050925" y="561975"/>
            <a:ext cx="7178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3600" b="1" dirty="0" smtClean="0">
                <a:latin typeface="+mj-lt"/>
                <a:cs typeface="+mn-cs"/>
              </a:rPr>
              <a:t>Codes and Standards</a:t>
            </a:r>
            <a:endParaRPr lang="en-US" sz="2000" b="1" i="1" dirty="0" smtClean="0">
              <a:latin typeface="+mj-lt"/>
              <a:cs typeface="+mn-cs"/>
            </a:endParaRPr>
          </a:p>
        </p:txBody>
      </p:sp>
      <p:sp>
        <p:nvSpPr>
          <p:cNvPr id="10" name="Text Box 21"/>
          <p:cNvSpPr txBox="1">
            <a:spLocks noChangeArrowheads="1"/>
          </p:cNvSpPr>
          <p:nvPr/>
        </p:nvSpPr>
        <p:spPr bwMode="auto">
          <a:xfrm>
            <a:off x="685800" y="2222500"/>
            <a:ext cx="30813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571500" indent="-571500" eaLnBrk="1" hangingPunct="1">
              <a:lnSpc>
                <a:spcPct val="200000"/>
              </a:lnSpc>
              <a:buFont typeface="Arial" pitchFamily="34" charset="0"/>
              <a:buChar char="•"/>
              <a:defRPr/>
            </a:pPr>
            <a:r>
              <a:rPr lang="en-US" sz="2800" dirty="0" smtClean="0">
                <a:latin typeface="+mn-lt"/>
                <a:cs typeface="+mn-cs"/>
              </a:rPr>
              <a:t>IgCC</a:t>
            </a:r>
          </a:p>
          <a:p>
            <a:pPr marL="571500" indent="-571500" eaLnBrk="1" hangingPunct="1">
              <a:lnSpc>
                <a:spcPct val="200000"/>
              </a:lnSpc>
              <a:buFont typeface="Arial" pitchFamily="34" charset="0"/>
              <a:buChar char="•"/>
              <a:defRPr/>
            </a:pPr>
            <a:r>
              <a:rPr lang="en-US" sz="2800" dirty="0" smtClean="0">
                <a:latin typeface="+mn-lt"/>
                <a:cs typeface="+mn-cs"/>
              </a:rPr>
              <a:t>ASHRAE </a:t>
            </a:r>
            <a:endParaRPr lang="en-US" sz="1600" i="1" dirty="0" smtClean="0">
              <a:latin typeface="+mn-lt"/>
              <a:cs typeface="+mn-cs"/>
            </a:endParaRPr>
          </a:p>
        </p:txBody>
      </p:sp>
      <p:pic>
        <p:nvPicPr>
          <p:cNvPr id="145412" name="Picture 2" descr="http://www.buildingagreenmaryland.com/uploads/image/IgCCH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275" y="1981200"/>
            <a:ext cx="25844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4" descr="http://www.madcad.com/dyn-images/770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088" y="1981200"/>
            <a:ext cx="1941512"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6" descr="http://lightingcontrolsassociation.org/wp-content/uploads/2011/01/ashrae-90.1-20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284663"/>
            <a:ext cx="1868488"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8" descr="http://t3.gstatic.com/images?q=tbn:ANd9GcThC--zFKkXcw4JNZUO43oz49_ian7gF6COUi2JCQ8uWFcVuxzAVk4jxVT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567363"/>
            <a:ext cx="48768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308FCEF-AD8B-4164-B1FD-7A128226826E}" type="slidenum">
              <a:rPr lang="en-US" altLang="zh-CN" sz="1200" smtClean="0">
                <a:latin typeface="+mn-lt"/>
              </a:rPr>
              <a:pPr eaLnBrk="1" hangingPunct="1">
                <a:spcBef>
                  <a:spcPct val="0"/>
                </a:spcBef>
                <a:buFontTx/>
                <a:buNone/>
                <a:defRPr/>
              </a:pPr>
              <a:t>37</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1"/>
          <p:cNvSpPr txBox="1">
            <a:spLocks noChangeArrowheads="1"/>
          </p:cNvSpPr>
          <p:nvPr/>
        </p:nvSpPr>
        <p:spPr bwMode="auto">
          <a:xfrm>
            <a:off x="1150938" y="457200"/>
            <a:ext cx="66294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3600" b="1" dirty="0" smtClean="0">
                <a:latin typeface="+mj-lt"/>
                <a:cs typeface="+mn-cs"/>
              </a:rPr>
              <a:t>                 What’s Ahead?</a:t>
            </a:r>
          </a:p>
          <a:p>
            <a:pPr eaLnBrk="1" hangingPunct="1">
              <a:defRPr/>
            </a:pPr>
            <a:endParaRPr lang="en-US" sz="3600" b="1" dirty="0" smtClean="0">
              <a:latin typeface="+mj-lt"/>
              <a:cs typeface="+mn-cs"/>
            </a:endParaRPr>
          </a:p>
          <a:p>
            <a:pPr eaLnBrk="1" hangingPunct="1">
              <a:defRPr/>
            </a:pPr>
            <a:endParaRPr lang="en-US" sz="2400" i="1" dirty="0" smtClean="0">
              <a:latin typeface="+mn-lt"/>
              <a:cs typeface="+mn-cs"/>
            </a:endParaRPr>
          </a:p>
          <a:p>
            <a:pPr eaLnBrk="1" hangingPunct="1">
              <a:defRPr/>
            </a:pPr>
            <a:r>
              <a:rPr lang="en-US" sz="2800" i="1" dirty="0" smtClean="0">
                <a:latin typeface="+mn-lt"/>
                <a:cs typeface="+mn-cs"/>
              </a:rPr>
              <a:t>Steel Connection Assemblies with Fiberglass Reinforced Plastic “Shims”  Research</a:t>
            </a:r>
            <a:endParaRPr lang="en-US" sz="2800" i="1" dirty="0">
              <a:latin typeface="+mn-lt"/>
              <a:cs typeface="+mn-cs"/>
            </a:endParaRPr>
          </a:p>
          <a:p>
            <a:pPr eaLnBrk="1" hangingPunct="1">
              <a:defRPr/>
            </a:pPr>
            <a:endParaRPr lang="en-US" sz="2800" i="1" dirty="0" smtClean="0">
              <a:latin typeface="+mn-lt"/>
              <a:cs typeface="+mn-cs"/>
            </a:endParaRPr>
          </a:p>
          <a:p>
            <a:pPr eaLnBrk="1" hangingPunct="1">
              <a:defRPr/>
            </a:pPr>
            <a:r>
              <a:rPr lang="en-US" sz="2800" i="1" dirty="0" smtClean="0">
                <a:latin typeface="+mn-lt"/>
                <a:cs typeface="+mn-cs"/>
              </a:rPr>
              <a:t>Thermal Bridging Task Committee to Expand Purview to Include Concrete and Masonry</a:t>
            </a:r>
          </a:p>
          <a:p>
            <a:pPr eaLnBrk="1" hangingPunct="1">
              <a:defRPr/>
            </a:pPr>
            <a:endParaRPr lang="en-US" sz="2800" i="1" dirty="0" smtClean="0">
              <a:latin typeface="+mn-lt"/>
              <a:cs typeface="+mn-cs"/>
            </a:endParaRPr>
          </a:p>
          <a:p>
            <a:pPr eaLnBrk="1" hangingPunct="1">
              <a:defRPr/>
            </a:pPr>
            <a:r>
              <a:rPr lang="en-US" sz="2800" i="1" dirty="0" smtClean="0">
                <a:latin typeface="+mn-lt"/>
                <a:cs typeface="+mn-cs"/>
              </a:rPr>
              <a:t>Exploring Improved Energy Modeling and Envelope Requirements</a:t>
            </a:r>
          </a:p>
          <a:p>
            <a:pPr eaLnBrk="1" hangingPunct="1">
              <a:defRPr/>
            </a:pPr>
            <a:endParaRPr lang="en-US" sz="2800" i="1" dirty="0" smtClean="0">
              <a:latin typeface="+mn-lt"/>
              <a:cs typeface="+mn-cs"/>
            </a:endParaRPr>
          </a:p>
          <a:p>
            <a:pPr eaLnBrk="1" hangingPunct="1">
              <a:defRPr/>
            </a:pPr>
            <a:r>
              <a:rPr lang="en-US" sz="2800" i="1" dirty="0" smtClean="0">
                <a:latin typeface="+mn-lt"/>
                <a:cs typeface="+mn-cs"/>
              </a:rPr>
              <a:t>More Practitioner Experience</a:t>
            </a:r>
          </a:p>
        </p:txBody>
      </p:sp>
      <p:sp>
        <p:nvSpPr>
          <p:cNvPr id="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7B0C2B5A-447E-4BCE-AE10-DDBEDB08389A}" type="slidenum">
              <a:rPr lang="en-US" altLang="zh-CN" sz="1200" smtClean="0">
                <a:latin typeface="+mn-lt"/>
              </a:rPr>
              <a:pPr eaLnBrk="1" hangingPunct="1">
                <a:spcBef>
                  <a:spcPct val="0"/>
                </a:spcBef>
                <a:buFontTx/>
                <a:buNone/>
                <a:defRPr/>
              </a:pPr>
              <a:t>38</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551"/>
          <a:stretch>
            <a:fillRect/>
          </a:stretch>
        </p:blipFill>
        <p:spPr bwMode="auto">
          <a:xfrm>
            <a:off x="0" y="1338263"/>
            <a:ext cx="9144000" cy="379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B878264-170C-4EAD-A4C3-7E38494ACFD4}" type="slidenum">
              <a:rPr lang="en-US" altLang="zh-CN" sz="1200" smtClean="0">
                <a:latin typeface="+mn-lt"/>
              </a:rPr>
              <a:pPr eaLnBrk="1" hangingPunct="1">
                <a:spcBef>
                  <a:spcPct val="0"/>
                </a:spcBef>
                <a:buFontTx/>
                <a:buNone/>
                <a:defRPr/>
              </a:pPr>
              <a:t>39</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2367" y="119922"/>
            <a:ext cx="8229600" cy="944381"/>
          </a:xfrm>
        </p:spPr>
        <p:txBody>
          <a:bodyPr/>
          <a:lstStyle/>
          <a:p>
            <a:pPr eaLnBrk="1" hangingPunct="1"/>
            <a:r>
              <a:rPr lang="en-US" altLang="en-US" sz="3600" b="1" dirty="0" smtClean="0">
                <a:ea typeface="宋体" pitchFamily="2" charset="-122"/>
              </a:rPr>
              <a:t>Additional Resources</a:t>
            </a:r>
          </a:p>
        </p:txBody>
      </p:sp>
      <p:sp>
        <p:nvSpPr>
          <p:cNvPr id="9219" name="Content Placeholder 2"/>
          <p:cNvSpPr>
            <a:spLocks noGrp="1"/>
          </p:cNvSpPr>
          <p:nvPr>
            <p:ph idx="1"/>
          </p:nvPr>
        </p:nvSpPr>
        <p:spPr>
          <a:xfrm>
            <a:off x="457200" y="1600201"/>
            <a:ext cx="7957931" cy="2733261"/>
          </a:xfrm>
        </p:spPr>
        <p:txBody>
          <a:bodyPr/>
          <a:lstStyle/>
          <a:p>
            <a:pPr marL="0" indent="0" algn="just" eaLnBrk="1" hangingPunct="1">
              <a:spcBef>
                <a:spcPts val="0"/>
              </a:spcBef>
              <a:buFont typeface="Arial" pitchFamily="34" charset="0"/>
              <a:buNone/>
            </a:pPr>
            <a:r>
              <a:rPr lang="en-US" altLang="en-US" sz="2400" dirty="0" smtClean="0">
                <a:ea typeface="宋体" pitchFamily="2" charset="-122"/>
              </a:rPr>
              <a:t>AISC provides a number of teaching aids for free downloads by students and faculty which provide background on structural steel construction.</a:t>
            </a:r>
          </a:p>
          <a:p>
            <a:pPr marL="0" indent="0" algn="just" eaLnBrk="1" hangingPunct="1">
              <a:spcBef>
                <a:spcPts val="0"/>
              </a:spcBef>
              <a:buFont typeface="Arial" pitchFamily="34" charset="0"/>
              <a:buNone/>
            </a:pPr>
            <a:endParaRPr lang="en-US" altLang="en-US" sz="2400" dirty="0" smtClean="0">
              <a:ea typeface="宋体" pitchFamily="2" charset="-122"/>
            </a:endParaRPr>
          </a:p>
          <a:p>
            <a:pPr marL="0" indent="0" algn="just" eaLnBrk="1" hangingPunct="1">
              <a:buFont typeface="Arial" pitchFamily="34" charset="0"/>
              <a:buNone/>
            </a:pPr>
            <a:r>
              <a:rPr lang="en-US" altLang="en-US" sz="2400" dirty="0" smtClean="0">
                <a:ea typeface="宋体" pitchFamily="2" charset="-122"/>
              </a:rPr>
              <a:t>Visit </a:t>
            </a:r>
            <a:r>
              <a:rPr lang="en-US" altLang="en-US" sz="2400" dirty="0" smtClean="0">
                <a:ea typeface="宋体" pitchFamily="2" charset="-122"/>
                <a:hlinkClick r:id="rId3"/>
              </a:rPr>
              <a:t>www.aisc.org</a:t>
            </a:r>
            <a:r>
              <a:rPr lang="en-US" altLang="en-US" sz="2400" dirty="0" smtClean="0">
                <a:ea typeface="宋体" pitchFamily="2" charset="-122"/>
              </a:rPr>
              <a:t> and </a:t>
            </a:r>
            <a:r>
              <a:rPr lang="en-US" altLang="en-US" sz="2400" dirty="0" smtClean="0">
                <a:ea typeface="宋体" pitchFamily="2" charset="-122"/>
                <a:hlinkClick r:id="rId4"/>
              </a:rPr>
              <a:t>http://www.aisc.org/teachingaids</a:t>
            </a:r>
            <a:r>
              <a:rPr lang="en-US" altLang="en-US" sz="2400" dirty="0" smtClean="0">
                <a:ea typeface="宋体" pitchFamily="2" charset="-122"/>
              </a:rPr>
              <a:t> to view and download these helpful resources.</a:t>
            </a:r>
          </a:p>
          <a:p>
            <a:pPr marL="0" indent="0" algn="just" eaLnBrk="1" hangingPunct="1">
              <a:buFont typeface="Arial" pitchFamily="34" charset="0"/>
              <a:buNone/>
            </a:pPr>
            <a:endParaRPr lang="en-US" altLang="en-US" sz="2800" dirty="0" smtClean="0">
              <a:ea typeface="宋体" pitchFamily="2" charset="-122"/>
            </a:endParaRPr>
          </a:p>
        </p:txBody>
      </p:sp>
      <p:sp>
        <p:nvSpPr>
          <p:cNvPr id="3" name="Slide Number Placeholder 2"/>
          <p:cNvSpPr>
            <a:spLocks noGrp="1"/>
          </p:cNvSpPr>
          <p:nvPr>
            <p:ph type="sldNum" sz="quarter" idx="12"/>
          </p:nvPr>
        </p:nvSpPr>
        <p:spPr/>
        <p:txBody>
          <a:bodyPr/>
          <a:lstStyle/>
          <a:p>
            <a:pPr>
              <a:defRPr/>
            </a:pPr>
            <a:fld id="{E8CC3F56-3E5C-48A7-B0F0-95E2AA5178D3}" type="slidenum">
              <a:rPr lang="en-US" altLang="zh-CN" smtClean="0">
                <a:solidFill>
                  <a:schemeClr val="tx1"/>
                </a:solidFill>
                <a:latin typeface="+mj-lt"/>
              </a:rPr>
              <a:pPr>
                <a:defRPr/>
              </a:pPr>
              <a:t>4</a:t>
            </a:fld>
            <a:endParaRPr lang="en-US" altLang="zh-CN" dirty="0">
              <a:solidFill>
                <a:schemeClr val="tx1"/>
              </a:solidFill>
              <a:latin typeface="+mj-lt"/>
            </a:endParaRPr>
          </a:p>
        </p:txBody>
      </p:sp>
    </p:spTree>
    <p:extLst>
      <p:ext uri="{BB962C8B-B14F-4D97-AF65-F5344CB8AC3E}">
        <p14:creationId xmlns:p14="http://schemas.microsoft.com/office/powerpoint/2010/main" val="3397165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488"/>
          <a:stretch>
            <a:fillRect/>
          </a:stretch>
        </p:blipFill>
        <p:spPr bwMode="auto">
          <a:xfrm>
            <a:off x="152400" y="1193800"/>
            <a:ext cx="8991600" cy="431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7EB4149-0C27-4AC0-A18B-83E841248B5D}" type="slidenum">
              <a:rPr lang="en-US" altLang="zh-CN" sz="1200" smtClean="0">
                <a:latin typeface="+mn-lt"/>
              </a:rPr>
              <a:pPr eaLnBrk="1" hangingPunct="1">
                <a:spcBef>
                  <a:spcPct val="0"/>
                </a:spcBef>
                <a:buFontTx/>
                <a:buNone/>
                <a:defRPr/>
              </a:pPr>
              <a:t>40</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13" y="971550"/>
            <a:ext cx="9155113" cy="499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5C2C6FC2-97F3-43E7-9510-29C7A95AFD32}" type="slidenum">
              <a:rPr lang="en-US" altLang="zh-CN" sz="1200" smtClean="0">
                <a:latin typeface="+mn-lt"/>
              </a:rPr>
              <a:pPr eaLnBrk="1" hangingPunct="1">
                <a:spcBef>
                  <a:spcPct val="0"/>
                </a:spcBef>
                <a:buFontTx/>
                <a:buNone/>
                <a:defRPr/>
              </a:pPr>
              <a:t>41</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2286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What is thermal capacity?</a:t>
            </a:r>
            <a:endParaRPr lang="en-US" sz="3600" b="1" dirty="0">
              <a:latin typeface="+mj-lt"/>
              <a:cs typeface="+mn-cs"/>
            </a:endParaRPr>
          </a:p>
        </p:txBody>
      </p:sp>
      <p:pic>
        <p:nvPicPr>
          <p:cNvPr id="15053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88" y="1525588"/>
            <a:ext cx="26003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32" name="TextBox 5"/>
          <p:cNvSpPr txBox="1">
            <a:spLocks noChangeArrowheads="1"/>
          </p:cNvSpPr>
          <p:nvPr/>
        </p:nvSpPr>
        <p:spPr bwMode="auto">
          <a:xfrm>
            <a:off x="2871788" y="1209675"/>
            <a:ext cx="5568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Thermal capacity is analogous to a flywheel.  It allows a building to store excess thermal energy and then releases it over time. </a:t>
            </a:r>
          </a:p>
        </p:txBody>
      </p:sp>
      <p:pic>
        <p:nvPicPr>
          <p:cNvPr id="150533"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0788" y="3060700"/>
            <a:ext cx="594995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D9266BE4-309B-4F52-B3F7-090D8C1B2391}" type="slidenum">
              <a:rPr lang="en-US" altLang="zh-CN" sz="1200" smtClean="0">
                <a:latin typeface="+mn-lt"/>
              </a:rPr>
              <a:pPr eaLnBrk="1" hangingPunct="1">
                <a:spcBef>
                  <a:spcPct val="0"/>
                </a:spcBef>
                <a:buFontTx/>
                <a:buNone/>
                <a:defRPr/>
              </a:pPr>
              <a:t>42</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37623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Overcoming the Myth of Thermal Mass</a:t>
            </a:r>
            <a:endParaRPr lang="en-US" sz="3600" b="1" dirty="0">
              <a:latin typeface="+mj-lt"/>
              <a:cs typeface="+mn-cs"/>
            </a:endParaRPr>
          </a:p>
        </p:txBody>
      </p:sp>
      <p:sp>
        <p:nvSpPr>
          <p:cNvPr id="151555" name="TextBox 4"/>
          <p:cNvSpPr txBox="1">
            <a:spLocks noChangeArrowheads="1"/>
          </p:cNvSpPr>
          <p:nvPr/>
        </p:nvSpPr>
        <p:spPr bwMode="auto">
          <a:xfrm>
            <a:off x="796925" y="1219200"/>
            <a:ext cx="7204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t>The Myth: The more mass the greater the thermal capacity of the building.</a:t>
            </a:r>
          </a:p>
        </p:txBody>
      </p:sp>
      <p:pic>
        <p:nvPicPr>
          <p:cNvPr id="151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8" y="2327275"/>
            <a:ext cx="300037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7" name="TextBox 7"/>
          <p:cNvSpPr txBox="1">
            <a:spLocks noChangeArrowheads="1"/>
          </p:cNvSpPr>
          <p:nvPr/>
        </p:nvSpPr>
        <p:spPr bwMode="auto">
          <a:xfrm>
            <a:off x="781050" y="5259388"/>
            <a:ext cx="721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t>The Fact:  Mass is only one factor in developing the thermal capacity of a building.</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8D29B5B8-B821-4085-8B1B-A2FBD44558BC}" type="slidenum">
              <a:rPr lang="en-US" altLang="zh-CN" sz="1200" smtClean="0">
                <a:latin typeface="+mn-lt"/>
              </a:rPr>
              <a:pPr eaLnBrk="1" hangingPunct="1">
                <a:spcBef>
                  <a:spcPct val="0"/>
                </a:spcBef>
                <a:buFontTx/>
                <a:buNone/>
                <a:defRPr/>
              </a:pPr>
              <a:t>43</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4572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Mass versus Capacity</a:t>
            </a:r>
            <a:endParaRPr lang="en-US" sz="3600" b="1" dirty="0">
              <a:latin typeface="+mj-lt"/>
              <a:cs typeface="+mn-cs"/>
            </a:endParaRPr>
          </a:p>
        </p:txBody>
      </p:sp>
      <p:sp>
        <p:nvSpPr>
          <p:cNvPr id="152579" name="TextBox 1"/>
          <p:cNvSpPr txBox="1">
            <a:spLocks noChangeArrowheads="1"/>
          </p:cNvSpPr>
          <p:nvPr/>
        </p:nvSpPr>
        <p:spPr bwMode="auto">
          <a:xfrm>
            <a:off x="1371600" y="1536700"/>
            <a:ext cx="7010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t>Thermal Mass or Thermal Capacity?</a:t>
            </a:r>
          </a:p>
          <a:p>
            <a:pPr eaLnBrk="1" hangingPunct="1">
              <a:spcBef>
                <a:spcPct val="0"/>
              </a:spcBef>
              <a:buFontTx/>
              <a:buNone/>
            </a:pPr>
            <a:endParaRPr lang="en-US" altLang="en-US" sz="2400" dirty="0"/>
          </a:p>
          <a:p>
            <a:pPr eaLnBrk="1" hangingPunct="1">
              <a:spcBef>
                <a:spcPct val="0"/>
              </a:spcBef>
              <a:buFontTx/>
              <a:buNone/>
            </a:pPr>
            <a:r>
              <a:rPr lang="en-US" altLang="en-US" sz="2400" dirty="0"/>
              <a:t>The measure of </a:t>
            </a:r>
            <a:r>
              <a:rPr lang="en-US" altLang="en-US" sz="2400" u="sng" dirty="0"/>
              <a:t>thermal mass </a:t>
            </a:r>
            <a:r>
              <a:rPr lang="en-US" altLang="en-US" sz="2400" dirty="0"/>
              <a:t>is a </a:t>
            </a:r>
            <a:r>
              <a:rPr lang="en-US" altLang="en-US" sz="2400" b="1" i="1" dirty="0"/>
              <a:t>material’s</a:t>
            </a:r>
            <a:r>
              <a:rPr lang="en-US" altLang="en-US" sz="2400" i="1" dirty="0"/>
              <a:t> </a:t>
            </a:r>
            <a:r>
              <a:rPr lang="en-US" altLang="en-US" sz="2400" dirty="0"/>
              <a:t>ability to absorb, store and release heat.  It is measured by the amount of thermal energy stored per unit of mass.</a:t>
            </a:r>
          </a:p>
          <a:p>
            <a:pPr eaLnBrk="1" hangingPunct="1">
              <a:spcBef>
                <a:spcPct val="0"/>
              </a:spcBef>
              <a:buFontTx/>
              <a:buNone/>
            </a:pPr>
            <a:endParaRPr lang="en-US" altLang="en-US" sz="2400" dirty="0"/>
          </a:p>
          <a:p>
            <a:pPr eaLnBrk="1" hangingPunct="1">
              <a:spcBef>
                <a:spcPct val="0"/>
              </a:spcBef>
              <a:buFontTx/>
              <a:buNone/>
            </a:pPr>
            <a:r>
              <a:rPr lang="en-US" altLang="en-US" sz="2400" dirty="0"/>
              <a:t>The measure of </a:t>
            </a:r>
            <a:r>
              <a:rPr lang="en-US" altLang="en-US" sz="2400" u="sng" dirty="0"/>
              <a:t>thermal capacity </a:t>
            </a:r>
            <a:r>
              <a:rPr lang="en-US" altLang="en-US" sz="2400" dirty="0"/>
              <a:t>is a </a:t>
            </a:r>
            <a:r>
              <a:rPr lang="en-US" altLang="en-US" sz="2400" b="1" i="1" dirty="0"/>
              <a:t>building’s</a:t>
            </a:r>
            <a:r>
              <a:rPr lang="en-US" altLang="en-US" sz="2400" dirty="0"/>
              <a:t> ability to absorb, store and release heat.  It is measured by the amount of thermal energy stored per unit of building volume.</a:t>
            </a:r>
          </a:p>
        </p:txBody>
      </p:sp>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D5910402-F423-4745-BD15-9B15880703C4}" type="slidenum">
              <a:rPr lang="en-US" altLang="zh-CN" sz="1200" smtClean="0">
                <a:latin typeface="+mn-lt"/>
              </a:rPr>
              <a:pPr eaLnBrk="1" hangingPunct="1">
                <a:spcBef>
                  <a:spcPct val="0"/>
                </a:spcBef>
                <a:buFontTx/>
                <a:buNone/>
                <a:defRPr/>
              </a:pPr>
              <a:t>44</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1792288" y="238125"/>
            <a:ext cx="5638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Why is it important?</a:t>
            </a:r>
            <a:endParaRPr lang="en-US" sz="3600" b="1" dirty="0">
              <a:latin typeface="+mj-lt"/>
              <a:cs typeface="+mn-cs"/>
            </a:endParaRPr>
          </a:p>
        </p:txBody>
      </p:sp>
      <p:sp>
        <p:nvSpPr>
          <p:cNvPr id="153603" name="TextBox 5"/>
          <p:cNvSpPr txBox="1">
            <a:spLocks noChangeArrowheads="1"/>
          </p:cNvSpPr>
          <p:nvPr/>
        </p:nvSpPr>
        <p:spPr bwMode="auto">
          <a:xfrm>
            <a:off x="2813050" y="1106488"/>
            <a:ext cx="55054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Building elements can act as “shock absorbers” to dampen peak heating and cooling demands reducing energy consumption and operational costs. </a:t>
            </a:r>
          </a:p>
        </p:txBody>
      </p:sp>
      <p:pic>
        <p:nvPicPr>
          <p:cNvPr id="15360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0488" y="3352800"/>
            <a:ext cx="5675312"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87912">
            <a:off x="49213" y="2427288"/>
            <a:ext cx="2722562"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8A60617-0AC7-4DA7-B2C6-481539BF807F}" type="slidenum">
              <a:rPr lang="en-US" altLang="zh-CN" sz="1200" smtClean="0">
                <a:latin typeface="+mn-lt"/>
              </a:rPr>
              <a:pPr eaLnBrk="1" hangingPunct="1">
                <a:spcBef>
                  <a:spcPct val="0"/>
                </a:spcBef>
                <a:buFontTx/>
                <a:buNone/>
                <a:defRPr/>
              </a:pPr>
              <a:t>45</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1295400" y="533400"/>
            <a:ext cx="6553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Factors Impacting the Thermal Capacity of a Building</a:t>
            </a:r>
            <a:endParaRPr lang="en-US" sz="3600" b="1" dirty="0">
              <a:latin typeface="+mj-lt"/>
              <a:cs typeface="+mn-cs"/>
            </a:endParaRPr>
          </a:p>
        </p:txBody>
      </p:sp>
      <p:sp>
        <p:nvSpPr>
          <p:cNvPr id="154627" name="TextBox 4"/>
          <p:cNvSpPr txBox="1">
            <a:spLocks noChangeArrowheads="1"/>
          </p:cNvSpPr>
          <p:nvPr/>
        </p:nvSpPr>
        <p:spPr bwMode="auto">
          <a:xfrm>
            <a:off x="952500" y="2209800"/>
            <a:ext cx="7239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2800" dirty="0"/>
              <a:t>The climate zone the building is located in</a:t>
            </a:r>
          </a:p>
          <a:p>
            <a:pPr eaLnBrk="1" hangingPunct="1">
              <a:spcBef>
                <a:spcPct val="0"/>
              </a:spcBef>
            </a:pPr>
            <a:r>
              <a:rPr lang="en-US" altLang="en-US" sz="2800" dirty="0"/>
              <a:t>The occupancy cycle of the building</a:t>
            </a:r>
          </a:p>
          <a:p>
            <a:pPr eaLnBrk="1" hangingPunct="1">
              <a:spcBef>
                <a:spcPct val="0"/>
              </a:spcBef>
            </a:pPr>
            <a:r>
              <a:rPr lang="en-US" altLang="en-US" sz="2800" dirty="0"/>
              <a:t>The selection of building materials</a:t>
            </a:r>
          </a:p>
          <a:p>
            <a:pPr eaLnBrk="1" hangingPunct="1">
              <a:spcBef>
                <a:spcPct val="0"/>
              </a:spcBef>
            </a:pPr>
            <a:r>
              <a:rPr lang="en-US" altLang="en-US" sz="2800" dirty="0"/>
              <a:t>The mass of the material</a:t>
            </a:r>
          </a:p>
          <a:p>
            <a:pPr eaLnBrk="1" hangingPunct="1">
              <a:spcBef>
                <a:spcPct val="0"/>
              </a:spcBef>
            </a:pPr>
            <a:r>
              <a:rPr lang="en-US" altLang="en-US" sz="2800" dirty="0"/>
              <a:t>The thickness of the material</a:t>
            </a:r>
          </a:p>
          <a:p>
            <a:pPr eaLnBrk="1" hangingPunct="1">
              <a:spcBef>
                <a:spcPct val="0"/>
              </a:spcBef>
            </a:pPr>
            <a:r>
              <a:rPr lang="en-US" altLang="en-US" sz="2800" dirty="0"/>
              <a:t>The exposed surface of the material</a:t>
            </a:r>
          </a:p>
          <a:p>
            <a:pPr eaLnBrk="1" hangingPunct="1">
              <a:spcBef>
                <a:spcPct val="0"/>
              </a:spcBef>
            </a:pPr>
            <a:r>
              <a:rPr lang="en-US" altLang="en-US" sz="2800" dirty="0"/>
              <a:t>The placement of the material</a:t>
            </a:r>
          </a:p>
          <a:p>
            <a:pPr eaLnBrk="1" hangingPunct="1">
              <a:spcBef>
                <a:spcPct val="0"/>
              </a:spcBef>
            </a:pPr>
            <a:r>
              <a:rPr lang="en-US" altLang="en-US" sz="2800" dirty="0"/>
              <a:t>The placement of finishes used in the building</a:t>
            </a: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5743DCE-33B5-47ED-B9F7-AD86782A98B2}" type="slidenum">
              <a:rPr lang="en-US" altLang="zh-CN" sz="1200" smtClean="0">
                <a:latin typeface="+mn-lt"/>
              </a:rPr>
              <a:pPr eaLnBrk="1" hangingPunct="1">
                <a:spcBef>
                  <a:spcPct val="0"/>
                </a:spcBef>
                <a:buFontTx/>
                <a:buNone/>
                <a:defRPr/>
              </a:pPr>
              <a:t>46</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1243013" y="360363"/>
            <a:ext cx="6553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The Climate Zone of the Building</a:t>
            </a:r>
            <a:endParaRPr lang="en-US" sz="3600" b="1" dirty="0">
              <a:latin typeface="+mj-lt"/>
              <a:cs typeface="+mn-cs"/>
            </a:endParaRPr>
          </a:p>
        </p:txBody>
      </p:sp>
      <p:pic>
        <p:nvPicPr>
          <p:cNvPr id="1556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8813" y="2312988"/>
            <a:ext cx="518001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2" name="TextBox 1"/>
          <p:cNvSpPr txBox="1">
            <a:spLocks noChangeArrowheads="1"/>
          </p:cNvSpPr>
          <p:nvPr/>
        </p:nvSpPr>
        <p:spPr bwMode="auto">
          <a:xfrm>
            <a:off x="514350" y="4824413"/>
            <a:ext cx="21796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t>Classic use, mitigates hot days and cool nights based on solar gain</a:t>
            </a:r>
          </a:p>
        </p:txBody>
      </p:sp>
      <p:sp>
        <p:nvSpPr>
          <p:cNvPr id="155653" name="TextBox 8"/>
          <p:cNvSpPr txBox="1">
            <a:spLocks noChangeArrowheads="1"/>
          </p:cNvSpPr>
          <p:nvPr/>
        </p:nvSpPr>
        <p:spPr bwMode="auto">
          <a:xfrm>
            <a:off x="4876800" y="54610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t>Most challenging and must be strategically located to prevent overheating</a:t>
            </a:r>
          </a:p>
        </p:txBody>
      </p:sp>
      <p:sp>
        <p:nvSpPr>
          <p:cNvPr id="155654" name="TextBox 9"/>
          <p:cNvSpPr txBox="1">
            <a:spLocks noChangeArrowheads="1"/>
          </p:cNvSpPr>
          <p:nvPr/>
        </p:nvSpPr>
        <p:spPr bwMode="auto">
          <a:xfrm>
            <a:off x="4945063" y="1400175"/>
            <a:ext cx="3255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t>Best use is to flatten the demand curve for mechanical heating and cooling</a:t>
            </a:r>
          </a:p>
        </p:txBody>
      </p:sp>
      <p:sp>
        <p:nvSpPr>
          <p:cNvPr id="155655" name="TextBox 10"/>
          <p:cNvSpPr txBox="1">
            <a:spLocks noChangeArrowheads="1"/>
          </p:cNvSpPr>
          <p:nvPr/>
        </p:nvSpPr>
        <p:spPr bwMode="auto">
          <a:xfrm>
            <a:off x="388938" y="1400175"/>
            <a:ext cx="24304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t>Little value due to limited temperature variation </a:t>
            </a:r>
          </a:p>
        </p:txBody>
      </p:sp>
      <p:sp>
        <p:nvSpPr>
          <p:cNvPr id="155656" name="TextBox 11"/>
          <p:cNvSpPr txBox="1">
            <a:spLocks noChangeArrowheads="1"/>
          </p:cNvSpPr>
          <p:nvPr/>
        </p:nvSpPr>
        <p:spPr bwMode="auto">
          <a:xfrm>
            <a:off x="6162675" y="3905250"/>
            <a:ext cx="2981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t>Summer benefits may be offset by winter losses</a:t>
            </a:r>
          </a:p>
        </p:txBody>
      </p:sp>
      <p:sp>
        <p:nvSpPr>
          <p:cNvPr id="1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62979828-07A3-43C5-A328-8C528B6ACF32}" type="slidenum">
              <a:rPr lang="en-US" altLang="zh-CN" sz="1200" smtClean="0">
                <a:latin typeface="+mn-lt"/>
              </a:rPr>
              <a:pPr eaLnBrk="1" hangingPunct="1">
                <a:spcBef>
                  <a:spcPct val="0"/>
                </a:spcBef>
                <a:buFontTx/>
                <a:buNone/>
                <a:defRPr/>
              </a:pPr>
              <a:t>47</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2157413" y="466725"/>
            <a:ext cx="48466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The Occupancy Cycle</a:t>
            </a:r>
            <a:endParaRPr lang="en-US" sz="3600" b="1" dirty="0">
              <a:latin typeface="+mj-lt"/>
              <a:cs typeface="+mn-cs"/>
            </a:endParaRPr>
          </a:p>
        </p:txBody>
      </p:sp>
      <p:sp>
        <p:nvSpPr>
          <p:cNvPr id="5" name="TextBox 4"/>
          <p:cNvSpPr txBox="1"/>
          <p:nvPr/>
        </p:nvSpPr>
        <p:spPr>
          <a:xfrm>
            <a:off x="1354138" y="1201738"/>
            <a:ext cx="7010400" cy="1754187"/>
          </a:xfrm>
          <a:prstGeom prst="rect">
            <a:avLst/>
          </a:prstGeom>
          <a:noFill/>
        </p:spPr>
        <p:txBody>
          <a:bodyPr>
            <a:spAutoFit/>
          </a:bodyPr>
          <a:lstStyle/>
          <a:p>
            <a:pPr fontAlgn="auto">
              <a:spcBef>
                <a:spcPts val="0"/>
              </a:spcBef>
              <a:spcAft>
                <a:spcPts val="0"/>
              </a:spcAft>
              <a:defRPr/>
            </a:pPr>
            <a:r>
              <a:rPr lang="en-US" sz="2800" dirty="0">
                <a:latin typeface="+mn-lt"/>
                <a:cs typeface="+mn-cs"/>
              </a:rPr>
              <a:t>The closer the occupancy cycle of building follows the temperature cycle of the day, the greater will be the impact of energy savings</a:t>
            </a:r>
          </a:p>
          <a:p>
            <a:pPr marL="342900" indent="-342900" fontAlgn="auto">
              <a:spcBef>
                <a:spcPts val="0"/>
              </a:spcBef>
              <a:spcAft>
                <a:spcPts val="0"/>
              </a:spcAft>
              <a:buFont typeface="Arial" pitchFamily="34" charset="0"/>
              <a:buChar char="•"/>
              <a:defRPr/>
            </a:pPr>
            <a:endParaRPr lang="en-US" sz="2400" dirty="0">
              <a:latin typeface="+mn-lt"/>
              <a:cs typeface="+mn-cs"/>
            </a:endParaRPr>
          </a:p>
        </p:txBody>
      </p:sp>
      <p:pic>
        <p:nvPicPr>
          <p:cNvPr id="15667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0088" y="2955925"/>
            <a:ext cx="5219700" cy="343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88801F1-84F8-4AB2-A3CE-6EC7B9B5EF8D}" type="slidenum">
              <a:rPr lang="en-US" altLang="zh-CN" sz="1200" smtClean="0">
                <a:latin typeface="+mn-lt"/>
              </a:rPr>
              <a:pPr eaLnBrk="1" hangingPunct="1">
                <a:spcBef>
                  <a:spcPct val="0"/>
                </a:spcBef>
                <a:buFontTx/>
                <a:buNone/>
                <a:defRPr/>
              </a:pPr>
              <a:t>48</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895350" y="611188"/>
            <a:ext cx="7391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The Selection of Building Materials</a:t>
            </a:r>
            <a:endParaRPr lang="en-US" sz="3600" b="1" dirty="0">
              <a:latin typeface="+mj-lt"/>
              <a:cs typeface="+mn-cs"/>
            </a:endParaRPr>
          </a:p>
        </p:txBody>
      </p:sp>
      <p:sp>
        <p:nvSpPr>
          <p:cNvPr id="157699" name="TextBox 4"/>
          <p:cNvSpPr txBox="1">
            <a:spLocks noChangeArrowheads="1"/>
          </p:cNvSpPr>
          <p:nvPr/>
        </p:nvSpPr>
        <p:spPr bwMode="auto">
          <a:xfrm>
            <a:off x="895350" y="1752600"/>
            <a:ext cx="75501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2800" dirty="0"/>
              <a:t>Materials with a high density</a:t>
            </a:r>
          </a:p>
          <a:p>
            <a:pPr eaLnBrk="1" hangingPunct="1">
              <a:spcBef>
                <a:spcPct val="0"/>
              </a:spcBef>
            </a:pPr>
            <a:r>
              <a:rPr lang="en-US" altLang="en-US" sz="2800" dirty="0"/>
              <a:t>Materials with a low strength</a:t>
            </a:r>
          </a:p>
          <a:p>
            <a:pPr eaLnBrk="1" hangingPunct="1">
              <a:spcBef>
                <a:spcPct val="0"/>
              </a:spcBef>
            </a:pPr>
            <a:r>
              <a:rPr lang="en-US" altLang="en-US" sz="2800" dirty="0"/>
              <a:t>Materials with a low thermal conductivity</a:t>
            </a:r>
          </a:p>
          <a:p>
            <a:pPr eaLnBrk="1" hangingPunct="1">
              <a:spcBef>
                <a:spcPct val="0"/>
              </a:spcBef>
            </a:pPr>
            <a:r>
              <a:rPr lang="en-US" altLang="en-US" sz="2800" dirty="0"/>
              <a:t>Result favors high mass (not density) materials</a:t>
            </a:r>
          </a:p>
        </p:txBody>
      </p:sp>
      <p:pic>
        <p:nvPicPr>
          <p:cNvPr id="157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850" y="3962400"/>
            <a:ext cx="3810000" cy="2562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1EA8DD26-B12E-4550-9342-52CE96A24A84}" type="slidenum">
              <a:rPr lang="en-US" altLang="zh-CN" sz="1200" smtClean="0">
                <a:latin typeface="+mn-lt"/>
              </a:rPr>
              <a:pPr eaLnBrk="1" hangingPunct="1">
                <a:spcBef>
                  <a:spcPct val="0"/>
                </a:spcBef>
                <a:buFontTx/>
                <a:buNone/>
                <a:defRPr/>
              </a:pPr>
              <a:t>49</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92087" y="208378"/>
            <a:ext cx="6261652" cy="745779"/>
          </a:xfrm>
        </p:spPr>
        <p:txBody>
          <a:bodyPr/>
          <a:lstStyle/>
          <a:p>
            <a:pPr eaLnBrk="1" hangingPunct="1"/>
            <a:r>
              <a:rPr lang="en-US" altLang="en-US" sz="3600" b="1" dirty="0" smtClean="0">
                <a:ea typeface="宋体" pitchFamily="2" charset="-122"/>
              </a:rPr>
              <a:t>Note to Presenter</a:t>
            </a:r>
          </a:p>
        </p:txBody>
      </p:sp>
      <p:sp>
        <p:nvSpPr>
          <p:cNvPr id="10243" name="Content Placeholder 2"/>
          <p:cNvSpPr>
            <a:spLocks noGrp="1"/>
          </p:cNvSpPr>
          <p:nvPr>
            <p:ph idx="1"/>
          </p:nvPr>
        </p:nvSpPr>
        <p:spPr>
          <a:xfrm>
            <a:off x="457200" y="1600202"/>
            <a:ext cx="7957931" cy="3250096"/>
          </a:xfrm>
        </p:spPr>
        <p:txBody>
          <a:bodyPr/>
          <a:lstStyle/>
          <a:p>
            <a:pPr marL="0" indent="0" algn="just" eaLnBrk="1" hangingPunct="1">
              <a:buNone/>
            </a:pPr>
            <a:r>
              <a:rPr lang="en-US" altLang="en-US" sz="2400" dirty="0" smtClean="0">
                <a:ea typeface="宋体" pitchFamily="2" charset="-122"/>
              </a:rPr>
              <a:t>Narrative speaker notes are available for this presentation by clicking on the “Notes Page” icon in the “View” tab.</a:t>
            </a:r>
          </a:p>
          <a:p>
            <a:pPr marL="0" indent="0" algn="just" eaLnBrk="1" hangingPunct="1">
              <a:buNone/>
            </a:pPr>
            <a:r>
              <a:rPr lang="en-US" altLang="en-US" sz="2400" dirty="0" smtClean="0">
                <a:ea typeface="宋体" pitchFamily="2" charset="-122"/>
              </a:rPr>
              <a:t>This symbol </a:t>
            </a:r>
            <a:r>
              <a:rPr lang="en-US" altLang="en-US" sz="3600" b="1" dirty="0" smtClean="0">
                <a:solidFill>
                  <a:srgbClr val="0070C0"/>
                </a:solidFill>
                <a:ea typeface="MS Mincho" pitchFamily="49" charset="-128"/>
              </a:rPr>
              <a:t>☞</a:t>
            </a:r>
            <a:r>
              <a:rPr lang="en-US" altLang="en-US" sz="2800" dirty="0" smtClean="0">
                <a:ea typeface="MS Mincho" pitchFamily="49" charset="-128"/>
              </a:rPr>
              <a:t> </a:t>
            </a:r>
            <a:r>
              <a:rPr lang="en-US" altLang="en-US" sz="2400" dirty="0" smtClean="0">
                <a:ea typeface="宋体" pitchFamily="2" charset="-122"/>
              </a:rPr>
              <a:t>on a slide indicates a note. You can right click your mouse to end a slide  presentation and see the student/faculty notes in the bottom window pane.  You can restart the slides from the current slide to restart the presentation.</a:t>
            </a:r>
          </a:p>
        </p:txBody>
      </p:sp>
      <p:sp>
        <p:nvSpPr>
          <p:cNvPr id="4" name="Slide Number Placeholder 2"/>
          <p:cNvSpPr>
            <a:spLocks noGrp="1"/>
          </p:cNvSpPr>
          <p:nvPr>
            <p:ph type="sldNum" sz="quarter" idx="12"/>
          </p:nvPr>
        </p:nvSpPr>
        <p:spPr>
          <a:xfrm>
            <a:off x="6553200" y="6356351"/>
            <a:ext cx="2133600" cy="365125"/>
          </a:xfrm>
        </p:spPr>
        <p:txBody>
          <a:bodyPr/>
          <a:lstStyle/>
          <a:p>
            <a:pPr>
              <a:defRPr/>
            </a:pPr>
            <a:fld id="{E8CC3F56-3E5C-48A7-B0F0-95E2AA5178D3}" type="slidenum">
              <a:rPr lang="en-US" altLang="zh-CN" smtClean="0">
                <a:solidFill>
                  <a:schemeClr val="tx1"/>
                </a:solidFill>
                <a:latin typeface="+mj-lt"/>
              </a:rPr>
              <a:pPr>
                <a:defRPr/>
              </a:pPr>
              <a:t>5</a:t>
            </a:fld>
            <a:endParaRPr lang="en-US" altLang="zh-CN" dirty="0">
              <a:solidFill>
                <a:schemeClr val="tx1"/>
              </a:solidFill>
              <a:latin typeface="+mj-lt"/>
            </a:endParaRPr>
          </a:p>
        </p:txBody>
      </p:sp>
    </p:spTree>
    <p:extLst>
      <p:ext uri="{BB962C8B-B14F-4D97-AF65-F5344CB8AC3E}">
        <p14:creationId xmlns:p14="http://schemas.microsoft.com/office/powerpoint/2010/main" val="2999973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1752600" y="533400"/>
            <a:ext cx="5638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The Mass of the Material</a:t>
            </a:r>
            <a:endParaRPr lang="en-US" sz="3600" b="1" dirty="0">
              <a:latin typeface="+mj-lt"/>
              <a:cs typeface="+mn-cs"/>
            </a:endParaRPr>
          </a:p>
        </p:txBody>
      </p:sp>
      <p:sp>
        <p:nvSpPr>
          <p:cNvPr id="6" name="TextBox 5"/>
          <p:cNvSpPr txBox="1"/>
          <p:nvPr/>
        </p:nvSpPr>
        <p:spPr>
          <a:xfrm>
            <a:off x="1354138" y="1600200"/>
            <a:ext cx="7010400" cy="830263"/>
          </a:xfrm>
          <a:prstGeom prst="rect">
            <a:avLst/>
          </a:prstGeom>
          <a:noFill/>
        </p:spPr>
        <p:txBody>
          <a:bodyPr>
            <a:spAutoFit/>
          </a:bodyPr>
          <a:lstStyle/>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Arial" pitchFamily="34" charset="0"/>
              <a:buChar char="•"/>
              <a:defRPr/>
            </a:pPr>
            <a:endParaRPr lang="en-US" sz="2400" dirty="0">
              <a:latin typeface="+mn-lt"/>
              <a:cs typeface="+mn-cs"/>
            </a:endParaRPr>
          </a:p>
        </p:txBody>
      </p:sp>
      <p:sp>
        <p:nvSpPr>
          <p:cNvPr id="158724" name="TextBox 7"/>
          <p:cNvSpPr txBox="1">
            <a:spLocks noChangeArrowheads="1"/>
          </p:cNvSpPr>
          <p:nvPr/>
        </p:nvSpPr>
        <p:spPr bwMode="auto">
          <a:xfrm>
            <a:off x="749300" y="1371600"/>
            <a:ext cx="7645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t>The more mass the more thermal energy a material can store.</a:t>
            </a:r>
          </a:p>
          <a:p>
            <a:pPr eaLnBrk="1" hangingPunct="1">
              <a:spcBef>
                <a:spcPct val="0"/>
              </a:spcBef>
              <a:buFontTx/>
              <a:buNone/>
            </a:pPr>
            <a:endParaRPr lang="en-US" altLang="en-US" sz="2800" dirty="0"/>
          </a:p>
          <a:p>
            <a:pPr algn="ctr" eaLnBrk="1" hangingPunct="1">
              <a:spcBef>
                <a:spcPct val="0"/>
              </a:spcBef>
              <a:buFontTx/>
              <a:buNone/>
            </a:pPr>
            <a:r>
              <a:rPr lang="en-US" altLang="en-US" sz="2800" dirty="0"/>
              <a:t>Q = mC</a:t>
            </a:r>
            <a:r>
              <a:rPr lang="en-US" altLang="en-US" sz="2800" baseline="-25000" dirty="0"/>
              <a:t>p</a:t>
            </a:r>
            <a:r>
              <a:rPr lang="en-US" altLang="en-US" sz="2800" dirty="0"/>
              <a:t>∆</a:t>
            </a:r>
            <a:r>
              <a:rPr lang="en-US" altLang="en-US" sz="2800" i="1" dirty="0"/>
              <a:t>T</a:t>
            </a:r>
            <a:r>
              <a:rPr lang="en-US" altLang="en-US" sz="2800" dirty="0"/>
              <a:t> </a:t>
            </a:r>
          </a:p>
          <a:p>
            <a:pPr algn="ctr" eaLnBrk="1" hangingPunct="1">
              <a:spcBef>
                <a:spcPct val="0"/>
              </a:spcBef>
              <a:buFontTx/>
              <a:buNone/>
            </a:pPr>
            <a:endParaRPr lang="en-US" altLang="en-US" sz="2800" dirty="0"/>
          </a:p>
          <a:p>
            <a:pPr eaLnBrk="1" hangingPunct="1">
              <a:spcBef>
                <a:spcPct val="0"/>
              </a:spcBef>
              <a:buFontTx/>
              <a:buNone/>
            </a:pPr>
            <a:r>
              <a:rPr lang="en-US" altLang="en-US" sz="2800" dirty="0"/>
              <a:t>where:</a:t>
            </a:r>
          </a:p>
          <a:p>
            <a:pPr eaLnBrk="1" hangingPunct="1">
              <a:spcBef>
                <a:spcPct val="0"/>
              </a:spcBef>
              <a:buFontTx/>
              <a:buNone/>
            </a:pPr>
            <a:r>
              <a:rPr lang="en-US" altLang="en-US" sz="2800" dirty="0"/>
              <a:t>	Q = thermal energy transferred</a:t>
            </a:r>
          </a:p>
          <a:p>
            <a:pPr eaLnBrk="1" hangingPunct="1">
              <a:spcBef>
                <a:spcPct val="0"/>
              </a:spcBef>
              <a:buFontTx/>
              <a:buNone/>
            </a:pPr>
            <a:r>
              <a:rPr lang="en-US" altLang="en-US" sz="2800" dirty="0"/>
              <a:t>	m = mass of the body</a:t>
            </a:r>
          </a:p>
          <a:p>
            <a:pPr eaLnBrk="1" hangingPunct="1">
              <a:spcBef>
                <a:spcPct val="0"/>
              </a:spcBef>
              <a:buFontTx/>
              <a:buNone/>
            </a:pPr>
            <a:r>
              <a:rPr lang="en-US" altLang="en-US" sz="2800" dirty="0"/>
              <a:t>	C</a:t>
            </a:r>
            <a:r>
              <a:rPr lang="en-US" altLang="en-US" sz="2800" baseline="-25000" dirty="0"/>
              <a:t>p </a:t>
            </a:r>
            <a:r>
              <a:rPr lang="en-US" altLang="en-US" sz="2800" dirty="0"/>
              <a:t>= the isobaric heat capacity of the material</a:t>
            </a:r>
          </a:p>
          <a:p>
            <a:pPr eaLnBrk="1" hangingPunct="1">
              <a:spcBef>
                <a:spcPct val="0"/>
              </a:spcBef>
              <a:buFontTx/>
              <a:buNone/>
            </a:pPr>
            <a:r>
              <a:rPr lang="en-US" altLang="en-US" sz="2800" dirty="0"/>
              <a:t>	∆</a:t>
            </a:r>
            <a:r>
              <a:rPr lang="en-US" altLang="en-US" sz="2800" i="1" dirty="0"/>
              <a:t>T </a:t>
            </a:r>
            <a:r>
              <a:rPr lang="en-US" altLang="en-US" sz="2800" dirty="0"/>
              <a:t>= change in temperature</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C0B8CBB-A0C5-448B-9324-E45B2C81ED99}" type="slidenum">
              <a:rPr lang="en-US" altLang="zh-CN" sz="1200" smtClean="0">
                <a:latin typeface="+mn-lt"/>
              </a:rPr>
              <a:pPr eaLnBrk="1" hangingPunct="1">
                <a:spcBef>
                  <a:spcPct val="0"/>
                </a:spcBef>
                <a:buFontTx/>
                <a:buNone/>
                <a:defRPr/>
              </a:pPr>
              <a:t>50</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1066800" y="642938"/>
            <a:ext cx="70643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The Placement of the Material</a:t>
            </a:r>
            <a:endParaRPr lang="en-US" sz="3600" b="1" dirty="0">
              <a:latin typeface="+mj-lt"/>
              <a:cs typeface="+mn-cs"/>
            </a:endParaRPr>
          </a:p>
        </p:txBody>
      </p:sp>
      <p:sp>
        <p:nvSpPr>
          <p:cNvPr id="159747" name="TextBox 4"/>
          <p:cNvSpPr txBox="1">
            <a:spLocks noChangeArrowheads="1"/>
          </p:cNvSpPr>
          <p:nvPr/>
        </p:nvSpPr>
        <p:spPr bwMode="auto">
          <a:xfrm>
            <a:off x="1320800" y="1498600"/>
            <a:ext cx="7289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2800" dirty="0"/>
              <a:t>Exposure to solar heat sources, air movement and internal spaces is critical</a:t>
            </a:r>
          </a:p>
          <a:p>
            <a:pPr eaLnBrk="1" hangingPunct="1">
              <a:spcBef>
                <a:spcPct val="0"/>
              </a:spcBef>
            </a:pPr>
            <a:r>
              <a:rPr lang="en-US" altLang="en-US" sz="2800" dirty="0"/>
              <a:t>Materials located outside the insulated envelope of the building do not contribute to the thermal capacity of the building</a:t>
            </a:r>
          </a:p>
        </p:txBody>
      </p:sp>
      <p:pic>
        <p:nvPicPr>
          <p:cNvPr id="159748" name="Picture 2"/>
          <p:cNvPicPr>
            <a:picLocks noChangeAspect="1" noChangeArrowheads="1"/>
          </p:cNvPicPr>
          <p:nvPr/>
        </p:nvPicPr>
        <p:blipFill>
          <a:blip r:embed="rId3">
            <a:clrChange>
              <a:clrFrom>
                <a:srgbClr val="CFCED4"/>
              </a:clrFrom>
              <a:clrTo>
                <a:srgbClr val="CFCED4">
                  <a:alpha val="0"/>
                </a:srgbClr>
              </a:clrTo>
            </a:clrChange>
            <a:extLst>
              <a:ext uri="{28A0092B-C50C-407E-A947-70E740481C1C}">
                <a14:useLocalDpi xmlns:a14="http://schemas.microsoft.com/office/drawing/2010/main" val="0"/>
              </a:ext>
            </a:extLst>
          </a:blip>
          <a:srcRect/>
          <a:stretch>
            <a:fillRect/>
          </a:stretch>
        </p:blipFill>
        <p:spPr bwMode="auto">
          <a:xfrm>
            <a:off x="2389188" y="3802063"/>
            <a:ext cx="4419600" cy="281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1264AF0C-CC34-4343-827E-F956B02E9E17}" type="slidenum">
              <a:rPr lang="en-US" altLang="zh-CN" sz="1200" smtClean="0">
                <a:latin typeface="+mn-lt"/>
              </a:rPr>
              <a:pPr eaLnBrk="1" hangingPunct="1">
                <a:spcBef>
                  <a:spcPct val="0"/>
                </a:spcBef>
                <a:buFontTx/>
                <a:buNone/>
                <a:defRPr/>
              </a:pPr>
              <a:t>51</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304800" y="415925"/>
            <a:ext cx="8458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The Exposed Surface of the Material</a:t>
            </a:r>
            <a:endParaRPr lang="en-US" sz="3600" b="1" dirty="0">
              <a:latin typeface="+mj-lt"/>
              <a:cs typeface="+mn-cs"/>
            </a:endParaRPr>
          </a:p>
        </p:txBody>
      </p:sp>
      <p:sp>
        <p:nvSpPr>
          <p:cNvPr id="160771" name="TextBox 4"/>
          <p:cNvSpPr txBox="1">
            <a:spLocks noChangeArrowheads="1"/>
          </p:cNvSpPr>
          <p:nvPr/>
        </p:nvSpPr>
        <p:spPr bwMode="auto">
          <a:xfrm>
            <a:off x="723900" y="1123950"/>
            <a:ext cx="71247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800100" indent="-34290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Isolating the surface of material with thermally resistive materials significantly limits the exchange of thermal energy.  Avoid the use of:</a:t>
            </a:r>
          </a:p>
          <a:p>
            <a:pPr lvl="1" eaLnBrk="1" hangingPunct="1">
              <a:spcBef>
                <a:spcPct val="0"/>
              </a:spcBef>
              <a:buFont typeface="Arial" pitchFamily="34" charset="0"/>
              <a:buChar char="•"/>
            </a:pPr>
            <a:r>
              <a:rPr lang="en-US" altLang="en-US" dirty="0"/>
              <a:t>Carpeting</a:t>
            </a:r>
          </a:p>
          <a:p>
            <a:pPr lvl="1" eaLnBrk="1" hangingPunct="1">
              <a:spcBef>
                <a:spcPct val="0"/>
              </a:spcBef>
              <a:buFont typeface="Arial" pitchFamily="34" charset="0"/>
              <a:buChar char="•"/>
            </a:pPr>
            <a:r>
              <a:rPr lang="en-US" altLang="en-US" dirty="0"/>
              <a:t>Dropped ceilings with no free air flow (15% minimum openness recommended)</a:t>
            </a:r>
          </a:p>
          <a:p>
            <a:pPr lvl="1" eaLnBrk="1" hangingPunct="1">
              <a:spcBef>
                <a:spcPct val="0"/>
              </a:spcBef>
              <a:buFont typeface="Arial" pitchFamily="34" charset="0"/>
              <a:buChar char="•"/>
            </a:pPr>
            <a:r>
              <a:rPr lang="en-US" altLang="en-US" dirty="0"/>
              <a:t>Plastered walls</a:t>
            </a:r>
          </a:p>
          <a:p>
            <a:pPr lvl="1" eaLnBrk="1" hangingPunct="1">
              <a:spcBef>
                <a:spcPct val="0"/>
              </a:spcBef>
              <a:buFont typeface="Arial" pitchFamily="34" charset="0"/>
              <a:buChar char="•"/>
            </a:pPr>
            <a:r>
              <a:rPr lang="en-US" altLang="en-US" dirty="0"/>
              <a:t>Gypsum wall linings</a:t>
            </a:r>
          </a:p>
          <a:p>
            <a:pPr lvl="1" eaLnBrk="1" hangingPunct="1">
              <a:spcBef>
                <a:spcPct val="0"/>
              </a:spcBef>
              <a:buFont typeface="Arial" pitchFamily="34" charset="0"/>
              <a:buChar char="•"/>
            </a:pPr>
            <a:r>
              <a:rPr lang="en-US" altLang="en-US" dirty="0"/>
              <a:t>False floors</a:t>
            </a:r>
          </a:p>
          <a:p>
            <a:pPr algn="ctr" eaLnBrk="1" hangingPunct="1">
              <a:spcBef>
                <a:spcPct val="0"/>
              </a:spcBef>
              <a:buFontTx/>
              <a:buNone/>
            </a:pPr>
            <a:endParaRPr lang="en-US" altLang="en-US" sz="2800" dirty="0"/>
          </a:p>
          <a:p>
            <a:pPr algn="ctr" eaLnBrk="1" hangingPunct="1">
              <a:spcBef>
                <a:spcPct val="0"/>
              </a:spcBef>
              <a:buFontTx/>
              <a:buNone/>
            </a:pPr>
            <a:r>
              <a:rPr lang="en-US" altLang="en-US" sz="2800" dirty="0"/>
              <a:t>Ensuring thermal connectivity to air flow (convection) is critical.  </a:t>
            </a: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2ACA609-5FE8-4826-8243-2C82596603FC}" type="slidenum">
              <a:rPr lang="en-US" altLang="zh-CN" sz="1200" smtClean="0">
                <a:latin typeface="+mn-lt"/>
              </a:rPr>
              <a:pPr eaLnBrk="1" hangingPunct="1">
                <a:spcBef>
                  <a:spcPct val="0"/>
                </a:spcBef>
                <a:buFontTx/>
                <a:buNone/>
                <a:defRPr/>
              </a:pPr>
              <a:t>52</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45720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How Much Mass Is Required?</a:t>
            </a:r>
            <a:endParaRPr lang="en-US" sz="3600" b="1" dirty="0">
              <a:latin typeface="+mj-lt"/>
              <a:cs typeface="+mn-cs"/>
            </a:endParaRPr>
          </a:p>
        </p:txBody>
      </p:sp>
      <p:sp>
        <p:nvSpPr>
          <p:cNvPr id="161795" name="TextBox 4"/>
          <p:cNvSpPr txBox="1">
            <a:spLocks noChangeArrowheads="1"/>
          </p:cNvSpPr>
          <p:nvPr/>
        </p:nvSpPr>
        <p:spPr bwMode="auto">
          <a:xfrm>
            <a:off x="1143000" y="1524000"/>
            <a:ext cx="716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t>Typically the mass of concrete in the floor and wall systems are adequate to develop the necessary thermal capacity of the building</a:t>
            </a:r>
            <a:endParaRPr lang="en-US" altLang="en-US" sz="2400" dirty="0"/>
          </a:p>
        </p:txBody>
      </p:sp>
      <p:pic>
        <p:nvPicPr>
          <p:cNvPr id="161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075" y="3094038"/>
            <a:ext cx="3929063"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797" name="TextBox 7"/>
          <p:cNvSpPr txBox="1">
            <a:spLocks noChangeArrowheads="1"/>
          </p:cNvSpPr>
          <p:nvPr/>
        </p:nvSpPr>
        <p:spPr bwMode="auto">
          <a:xfrm>
            <a:off x="1295400" y="5715000"/>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t>National Renewable Energy Laboratory</a:t>
            </a:r>
          </a:p>
          <a:p>
            <a:pPr algn="ctr" eaLnBrk="1" hangingPunct="1">
              <a:spcBef>
                <a:spcPct val="0"/>
              </a:spcBef>
              <a:buFontTx/>
              <a:buNone/>
            </a:pPr>
            <a:r>
              <a:rPr lang="en-US" altLang="en-US" sz="2400" dirty="0"/>
              <a:t>Golden, Colorado</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2E6C2D8-C2D6-440B-8310-76F8DD8F8B59}" type="slidenum">
              <a:rPr lang="en-US" altLang="zh-CN" sz="1200" smtClean="0">
                <a:latin typeface="+mn-lt"/>
              </a:rPr>
              <a:pPr eaLnBrk="1" hangingPunct="1">
                <a:spcBef>
                  <a:spcPct val="0"/>
                </a:spcBef>
                <a:buFontTx/>
                <a:buNone/>
                <a:defRPr/>
              </a:pPr>
              <a:t>53</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173038"/>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The Thickness of the Material</a:t>
            </a:r>
            <a:endParaRPr lang="en-US" sz="3600" b="1" dirty="0">
              <a:latin typeface="+mj-lt"/>
              <a:cs typeface="+mn-cs"/>
            </a:endParaRPr>
          </a:p>
        </p:txBody>
      </p:sp>
      <p:sp>
        <p:nvSpPr>
          <p:cNvPr id="6" name="TextBox 5"/>
          <p:cNvSpPr txBox="1"/>
          <p:nvPr/>
        </p:nvSpPr>
        <p:spPr>
          <a:xfrm>
            <a:off x="712788" y="1009650"/>
            <a:ext cx="7010400" cy="831850"/>
          </a:xfrm>
          <a:prstGeom prst="rect">
            <a:avLst/>
          </a:prstGeom>
          <a:noFill/>
        </p:spPr>
        <p:txBody>
          <a:bodyPr>
            <a:spAutoFit/>
          </a:bodyPr>
          <a:lstStyle/>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Arial" pitchFamily="34" charset="0"/>
              <a:buChar char="•"/>
              <a:defRPr/>
            </a:pPr>
            <a:endParaRPr lang="en-US" sz="2400" dirty="0">
              <a:latin typeface="+mn-lt"/>
              <a:cs typeface="+mn-cs"/>
            </a:endParaRPr>
          </a:p>
        </p:txBody>
      </p:sp>
      <p:sp>
        <p:nvSpPr>
          <p:cNvPr id="162820" name="TextBox 7"/>
          <p:cNvSpPr txBox="1">
            <a:spLocks noChangeArrowheads="1"/>
          </p:cNvSpPr>
          <p:nvPr/>
        </p:nvSpPr>
        <p:spPr bwMode="auto">
          <a:xfrm>
            <a:off x="533400" y="920750"/>
            <a:ext cx="8458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The absorption and release of heat energy takes place on a cyclical rather than absolute basis.  The rate of heat energy penetration into the material is just as important as the mass of the material.  The effective thermal mass of a material is limited by the depth to which the thermal energy can penetrate the material in a typical 24 hour cycle.</a:t>
            </a:r>
          </a:p>
          <a:p>
            <a:pPr eaLnBrk="1" hangingPunct="1">
              <a:spcBef>
                <a:spcPct val="0"/>
              </a:spcBef>
              <a:buFontTx/>
              <a:buNone/>
            </a:pPr>
            <a:endParaRPr lang="en-US" altLang="en-US" sz="2800" dirty="0"/>
          </a:p>
          <a:p>
            <a:pPr eaLnBrk="1" hangingPunct="1">
              <a:spcBef>
                <a:spcPct val="0"/>
              </a:spcBef>
              <a:buFontTx/>
              <a:buNone/>
            </a:pPr>
            <a:r>
              <a:rPr lang="en-US" altLang="en-US" sz="2800" dirty="0"/>
              <a:t>For concrete the limiting thickness is </a:t>
            </a:r>
            <a:r>
              <a:rPr lang="en-US" altLang="en-US" sz="2800" u="sng" dirty="0"/>
              <a:t>4 inches</a:t>
            </a:r>
            <a:r>
              <a:rPr lang="en-US" altLang="en-US" sz="2800" dirty="0"/>
              <a:t> from the exposed surface. </a:t>
            </a:r>
          </a:p>
        </p:txBody>
      </p:sp>
      <p:sp>
        <p:nvSpPr>
          <p:cNvPr id="162821" name="Rectangle 9"/>
          <p:cNvSpPr>
            <a:spLocks noChangeArrowheads="1"/>
          </p:cNvSpPr>
          <p:nvPr/>
        </p:nvSpPr>
        <p:spPr bwMode="auto">
          <a:xfrm>
            <a:off x="2078038" y="5643563"/>
            <a:ext cx="4572000" cy="304800"/>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Tx/>
              <a:buNone/>
            </a:pPr>
            <a:endParaRPr kumimoji="1" lang="en-US" altLang="en-US" sz="2400" i="1" dirty="0">
              <a:latin typeface="Arial" pitchFamily="34" charset="0"/>
            </a:endParaRPr>
          </a:p>
        </p:txBody>
      </p:sp>
      <p:sp>
        <p:nvSpPr>
          <p:cNvPr id="162822" name="Rectangle 12"/>
          <p:cNvSpPr>
            <a:spLocks noChangeArrowheads="1"/>
          </p:cNvSpPr>
          <p:nvPr/>
        </p:nvSpPr>
        <p:spPr bwMode="auto">
          <a:xfrm>
            <a:off x="2078038" y="5948363"/>
            <a:ext cx="4572000" cy="304800"/>
          </a:xfrm>
          <a:prstGeom prst="rect">
            <a:avLst/>
          </a:prstGeom>
          <a:solidFill>
            <a:srgbClr val="FFAFAF"/>
          </a:solidFill>
          <a:ln w="9525" algn="ctr">
            <a:solidFill>
              <a:schemeClr val="tx1"/>
            </a:solidFill>
            <a:round/>
            <a:headEnd/>
            <a:tailEnd/>
          </a:ln>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Tx/>
              <a:buNone/>
            </a:pPr>
            <a:endParaRPr kumimoji="1" lang="en-US" altLang="en-US" sz="2400" i="1" dirty="0">
              <a:latin typeface="Arial" pitchFamily="34" charset="0"/>
            </a:endParaRPr>
          </a:p>
        </p:txBody>
      </p:sp>
      <p:sp>
        <p:nvSpPr>
          <p:cNvPr id="162823" name="Rectangle 13"/>
          <p:cNvSpPr>
            <a:spLocks noChangeArrowheads="1"/>
          </p:cNvSpPr>
          <p:nvPr/>
        </p:nvSpPr>
        <p:spPr bwMode="auto">
          <a:xfrm>
            <a:off x="2078038" y="5341938"/>
            <a:ext cx="4572000" cy="304800"/>
          </a:xfrm>
          <a:prstGeom prst="rect">
            <a:avLst/>
          </a:prstGeom>
          <a:solidFill>
            <a:srgbClr val="FFAFAF"/>
          </a:solidFill>
          <a:ln w="9525" algn="ctr">
            <a:solidFill>
              <a:schemeClr val="tx1"/>
            </a:solidFill>
            <a:round/>
            <a:headEnd/>
            <a:tailEnd/>
          </a:ln>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Tx/>
              <a:buNone/>
            </a:pPr>
            <a:endParaRPr kumimoji="1" lang="en-US" altLang="en-US" sz="2400" i="1" dirty="0">
              <a:latin typeface="Arial" pitchFamily="34" charset="0"/>
            </a:endParaRPr>
          </a:p>
        </p:txBody>
      </p:sp>
      <p:cxnSp>
        <p:nvCxnSpPr>
          <p:cNvPr id="162824" name="Straight Arrow Connector 11"/>
          <p:cNvCxnSpPr>
            <a:cxnSpLocks noChangeShapeType="1"/>
            <a:endCxn id="162823" idx="0"/>
          </p:cNvCxnSpPr>
          <p:nvPr/>
        </p:nvCxnSpPr>
        <p:spPr bwMode="auto">
          <a:xfrm>
            <a:off x="4364038" y="4960938"/>
            <a:ext cx="0" cy="381000"/>
          </a:xfrm>
          <a:prstGeom prst="straightConnector1">
            <a:avLst/>
          </a:prstGeom>
          <a:noFill/>
          <a:ln w="25400" algn="ctr">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825" name="Straight Arrow Connector 17"/>
          <p:cNvCxnSpPr>
            <a:cxnSpLocks noChangeShapeType="1"/>
          </p:cNvCxnSpPr>
          <p:nvPr/>
        </p:nvCxnSpPr>
        <p:spPr bwMode="auto">
          <a:xfrm>
            <a:off x="4364038" y="6284913"/>
            <a:ext cx="0" cy="503237"/>
          </a:xfrm>
          <a:prstGeom prst="straightConnector1">
            <a:avLst/>
          </a:prstGeom>
          <a:noFill/>
          <a:ln w="25400" algn="ctr">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826" name="TextBox 15"/>
          <p:cNvSpPr txBox="1">
            <a:spLocks noChangeArrowheads="1"/>
          </p:cNvSpPr>
          <p:nvPr/>
        </p:nvSpPr>
        <p:spPr bwMode="auto">
          <a:xfrm>
            <a:off x="731838" y="5481638"/>
            <a:ext cx="1173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12 inch</a:t>
            </a:r>
          </a:p>
          <a:p>
            <a:pPr eaLnBrk="1" hangingPunct="1">
              <a:spcBef>
                <a:spcPct val="0"/>
              </a:spcBef>
              <a:buFontTx/>
              <a:buNone/>
            </a:pPr>
            <a:r>
              <a:rPr lang="en-US" altLang="en-US" sz="2000" dirty="0"/>
              <a:t>thickness</a:t>
            </a:r>
          </a:p>
        </p:txBody>
      </p:sp>
      <p:sp>
        <p:nvSpPr>
          <p:cNvPr id="162827" name="TextBox 19"/>
          <p:cNvSpPr txBox="1">
            <a:spLocks noChangeArrowheads="1"/>
          </p:cNvSpPr>
          <p:nvPr/>
        </p:nvSpPr>
        <p:spPr bwMode="auto">
          <a:xfrm>
            <a:off x="5249863" y="5310188"/>
            <a:ext cx="140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4 inches</a:t>
            </a:r>
          </a:p>
        </p:txBody>
      </p:sp>
      <p:sp>
        <p:nvSpPr>
          <p:cNvPr id="162828" name="TextBox 20"/>
          <p:cNvSpPr txBox="1">
            <a:spLocks noChangeArrowheads="1"/>
          </p:cNvSpPr>
          <p:nvPr/>
        </p:nvSpPr>
        <p:spPr bwMode="auto">
          <a:xfrm>
            <a:off x="5249863" y="5610225"/>
            <a:ext cx="140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4 inches</a:t>
            </a:r>
          </a:p>
        </p:txBody>
      </p:sp>
      <p:sp>
        <p:nvSpPr>
          <p:cNvPr id="162829" name="TextBox 21"/>
          <p:cNvSpPr txBox="1">
            <a:spLocks noChangeArrowheads="1"/>
          </p:cNvSpPr>
          <p:nvPr/>
        </p:nvSpPr>
        <p:spPr bwMode="auto">
          <a:xfrm>
            <a:off x="5253038" y="5915025"/>
            <a:ext cx="140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4 inches</a:t>
            </a:r>
          </a:p>
        </p:txBody>
      </p:sp>
      <p:sp>
        <p:nvSpPr>
          <p:cNvPr id="162830" name="TextBox 22"/>
          <p:cNvSpPr txBox="1">
            <a:spLocks noChangeArrowheads="1"/>
          </p:cNvSpPr>
          <p:nvPr/>
        </p:nvSpPr>
        <p:spPr bwMode="auto">
          <a:xfrm>
            <a:off x="6834188" y="5472113"/>
            <a:ext cx="140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t>8 inches effective</a:t>
            </a:r>
          </a:p>
        </p:txBody>
      </p:sp>
      <p:sp>
        <p:nvSpPr>
          <p:cNvPr id="1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D5DE78B-D7DA-44AF-8F1C-424AA0F8D350}" type="slidenum">
              <a:rPr lang="en-US" altLang="zh-CN" sz="1200" smtClean="0">
                <a:latin typeface="+mn-lt"/>
              </a:rPr>
              <a:pPr eaLnBrk="1" hangingPunct="1">
                <a:spcBef>
                  <a:spcPct val="0"/>
                </a:spcBef>
                <a:buFontTx/>
                <a:buNone/>
                <a:defRPr/>
              </a:pPr>
              <a:t>54</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0" y="334963"/>
            <a:ext cx="9144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The Exposed Surface of the Material</a:t>
            </a:r>
            <a:endParaRPr lang="en-US" sz="3600" b="1" dirty="0">
              <a:latin typeface="+mj-lt"/>
              <a:cs typeface="+mn-cs"/>
            </a:endParaRPr>
          </a:p>
        </p:txBody>
      </p:sp>
      <p:sp>
        <p:nvSpPr>
          <p:cNvPr id="6" name="TextBox 5"/>
          <p:cNvSpPr txBox="1"/>
          <p:nvPr/>
        </p:nvSpPr>
        <p:spPr>
          <a:xfrm>
            <a:off x="530225" y="1254125"/>
            <a:ext cx="7010400" cy="830263"/>
          </a:xfrm>
          <a:prstGeom prst="rect">
            <a:avLst/>
          </a:prstGeom>
          <a:noFill/>
        </p:spPr>
        <p:txBody>
          <a:bodyPr>
            <a:spAutoFit/>
          </a:bodyPr>
          <a:lstStyle/>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Font typeface="Arial" pitchFamily="34" charset="0"/>
              <a:buChar char="•"/>
              <a:defRPr/>
            </a:pPr>
            <a:endParaRPr lang="en-US" sz="2400" dirty="0">
              <a:latin typeface="+mn-lt"/>
              <a:cs typeface="+mn-cs"/>
            </a:endParaRPr>
          </a:p>
        </p:txBody>
      </p:sp>
      <p:sp>
        <p:nvSpPr>
          <p:cNvPr id="163844" name="TextBox 7"/>
          <p:cNvSpPr txBox="1">
            <a:spLocks noChangeArrowheads="1"/>
          </p:cNvSpPr>
          <p:nvPr/>
        </p:nvSpPr>
        <p:spPr bwMode="auto">
          <a:xfrm>
            <a:off x="682625" y="1101725"/>
            <a:ext cx="7485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t>The corollary is that increasing the exposed surface area increases the thermal efficiency of the material.</a:t>
            </a:r>
          </a:p>
        </p:txBody>
      </p:sp>
      <p:pic>
        <p:nvPicPr>
          <p:cNvPr id="16384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7838" y="2119313"/>
            <a:ext cx="2814637"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46" name="TextBox 23"/>
          <p:cNvSpPr txBox="1">
            <a:spLocks noChangeArrowheads="1"/>
          </p:cNvSpPr>
          <p:nvPr/>
        </p:nvSpPr>
        <p:spPr bwMode="auto">
          <a:xfrm>
            <a:off x="842963" y="5292725"/>
            <a:ext cx="7483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t>Steel decking has a high rate of thermal transmission and does not adversely impact the energy transfer.</a:t>
            </a:r>
          </a:p>
        </p:txBody>
      </p:sp>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696A5BAE-ABDA-40A2-B6BF-DCB692603A8F}" type="slidenum">
              <a:rPr lang="en-US" altLang="zh-CN" sz="1200" smtClean="0">
                <a:latin typeface="+mn-lt"/>
              </a:rPr>
              <a:pPr eaLnBrk="1" hangingPunct="1">
                <a:spcBef>
                  <a:spcPct val="0"/>
                </a:spcBef>
                <a:buFontTx/>
                <a:buNone/>
                <a:defRPr/>
              </a:pPr>
              <a:t>55</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4"/>
          <p:cNvSpPr txBox="1">
            <a:spLocks noChangeArrowheads="1"/>
          </p:cNvSpPr>
          <p:nvPr/>
        </p:nvSpPr>
        <p:spPr bwMode="auto">
          <a:xfrm>
            <a:off x="198438" y="360363"/>
            <a:ext cx="8763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3600" b="1" dirty="0" smtClean="0">
                <a:latin typeface="+mj-lt"/>
                <a:cs typeface="+mn-cs"/>
              </a:rPr>
              <a:t>Taking Advantage of Thermal Capacity</a:t>
            </a:r>
            <a:endParaRPr lang="en-US" sz="3600" b="1" dirty="0">
              <a:latin typeface="+mj-lt"/>
              <a:cs typeface="+mn-cs"/>
            </a:endParaRPr>
          </a:p>
        </p:txBody>
      </p:sp>
      <p:sp>
        <p:nvSpPr>
          <p:cNvPr id="164867" name="TextBox 4"/>
          <p:cNvSpPr txBox="1">
            <a:spLocks noChangeArrowheads="1"/>
          </p:cNvSpPr>
          <p:nvPr/>
        </p:nvSpPr>
        <p:spPr bwMode="auto">
          <a:xfrm>
            <a:off x="838200" y="1143000"/>
            <a:ext cx="74834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800100" indent="-34290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2800" dirty="0"/>
              <a:t>Optimized design requires significant modeling and specialized passive systems if the goal is eliminate mechanical heating systems</a:t>
            </a:r>
          </a:p>
          <a:p>
            <a:pPr eaLnBrk="1" hangingPunct="1">
              <a:spcBef>
                <a:spcPct val="0"/>
              </a:spcBef>
            </a:pPr>
            <a:r>
              <a:rPr lang="en-US" altLang="en-US" sz="2800" dirty="0"/>
              <a:t>Improved building efficiency can be accomplished through design decisions:</a:t>
            </a:r>
          </a:p>
          <a:p>
            <a:pPr lvl="1" eaLnBrk="1" hangingPunct="1">
              <a:spcBef>
                <a:spcPct val="0"/>
              </a:spcBef>
              <a:buFont typeface="Arial" pitchFamily="34" charset="0"/>
              <a:buChar char="•"/>
            </a:pPr>
            <a:r>
              <a:rPr lang="en-US" altLang="en-US" dirty="0"/>
              <a:t>Consider the climate zone</a:t>
            </a:r>
          </a:p>
          <a:p>
            <a:pPr lvl="1" eaLnBrk="1" hangingPunct="1">
              <a:spcBef>
                <a:spcPct val="0"/>
              </a:spcBef>
              <a:buFont typeface="Arial" pitchFamily="34" charset="0"/>
              <a:buChar char="•"/>
            </a:pPr>
            <a:r>
              <a:rPr lang="en-US" altLang="en-US" dirty="0"/>
              <a:t>Evaluate the occupancy cycle </a:t>
            </a:r>
          </a:p>
          <a:p>
            <a:pPr lvl="1" eaLnBrk="1" hangingPunct="1">
              <a:spcBef>
                <a:spcPct val="0"/>
              </a:spcBef>
              <a:buFont typeface="Arial" pitchFamily="34" charset="0"/>
              <a:buChar char="•"/>
            </a:pPr>
            <a:r>
              <a:rPr lang="en-US" altLang="en-US" dirty="0"/>
              <a:t>Don’t needlessly increase building mass</a:t>
            </a:r>
          </a:p>
          <a:p>
            <a:pPr lvl="1" eaLnBrk="1" hangingPunct="1">
              <a:spcBef>
                <a:spcPct val="0"/>
              </a:spcBef>
              <a:buFont typeface="Arial" pitchFamily="34" charset="0"/>
              <a:buChar char="•"/>
            </a:pPr>
            <a:r>
              <a:rPr lang="en-US" altLang="en-US" dirty="0"/>
              <a:t>4 inch thickness per exposed side </a:t>
            </a:r>
          </a:p>
          <a:p>
            <a:pPr lvl="1" eaLnBrk="1" hangingPunct="1">
              <a:spcBef>
                <a:spcPct val="0"/>
              </a:spcBef>
              <a:buFont typeface="Arial" pitchFamily="34" charset="0"/>
              <a:buChar char="•"/>
            </a:pPr>
            <a:r>
              <a:rPr lang="en-US" altLang="en-US" dirty="0"/>
              <a:t>Increase surface area</a:t>
            </a:r>
          </a:p>
          <a:p>
            <a:pPr lvl="1" eaLnBrk="1" hangingPunct="1">
              <a:spcBef>
                <a:spcPct val="0"/>
              </a:spcBef>
              <a:buFont typeface="Arial" pitchFamily="34" charset="0"/>
              <a:buChar char="•"/>
            </a:pPr>
            <a:r>
              <a:rPr lang="en-US" altLang="en-US" dirty="0"/>
              <a:t>Don’t isolate or insulate the concrete surfaces</a:t>
            </a: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1C3B994-21C6-4FD3-86C0-D414C11AD077}" type="slidenum">
              <a:rPr lang="en-US" altLang="zh-CN" sz="1200" smtClean="0">
                <a:latin typeface="+mn-lt"/>
              </a:rPr>
              <a:pPr eaLnBrk="1" hangingPunct="1">
                <a:spcBef>
                  <a:spcPct val="0"/>
                </a:spcBef>
                <a:buFontTx/>
                <a:buNone/>
                <a:defRPr/>
              </a:pPr>
              <a:t>56</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5181600" y="2128838"/>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Clr>
                <a:schemeClr val="accent1"/>
              </a:buClr>
              <a:buSzPct val="90000"/>
              <a:buFont typeface="Arial Narrow" pitchFamily="34" charset="0"/>
              <a:buChar char="4"/>
            </a:pPr>
            <a:r>
              <a:rPr kumimoji="1" lang="en-US" altLang="en-US" sz="1600" dirty="0">
                <a:solidFill>
                  <a:schemeClr val="bg1"/>
                </a:solidFill>
                <a:latin typeface="Arial" pitchFamily="34" charset="0"/>
              </a:rPr>
              <a:t>A second option for the location of the “branding title.”</a:t>
            </a:r>
            <a:endParaRPr kumimoji="1" lang="en-US" altLang="en-US" sz="1600" dirty="0">
              <a:solidFill>
                <a:srgbClr val="FF9900"/>
              </a:solidFill>
              <a:latin typeface="Arial" pitchFamily="34" charset="0"/>
            </a:endParaRPr>
          </a:p>
        </p:txBody>
      </p:sp>
      <p:sp>
        <p:nvSpPr>
          <p:cNvPr id="165891" name="Text Box 3"/>
          <p:cNvSpPr txBox="1">
            <a:spLocks noChangeArrowheads="1"/>
          </p:cNvSpPr>
          <p:nvPr/>
        </p:nvSpPr>
        <p:spPr bwMode="auto">
          <a:xfrm>
            <a:off x="5334000" y="2281238"/>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Clr>
                <a:schemeClr val="accent1"/>
              </a:buClr>
              <a:buSzPct val="90000"/>
              <a:buFont typeface="Arial Narrow" pitchFamily="34" charset="0"/>
              <a:buChar char="4"/>
            </a:pPr>
            <a:r>
              <a:rPr kumimoji="1" lang="en-US" altLang="en-US" sz="1600" dirty="0">
                <a:solidFill>
                  <a:schemeClr val="bg1"/>
                </a:solidFill>
                <a:latin typeface="Arial" pitchFamily="34" charset="0"/>
              </a:rPr>
              <a:t>A second option for the location of the “branding title.”</a:t>
            </a:r>
          </a:p>
        </p:txBody>
      </p:sp>
      <p:sp>
        <p:nvSpPr>
          <p:cNvPr id="150535" name="TextBox 16"/>
          <p:cNvSpPr txBox="1">
            <a:spLocks noChangeArrowheads="1"/>
          </p:cNvSpPr>
          <p:nvPr/>
        </p:nvSpPr>
        <p:spPr bwMode="auto">
          <a:xfrm>
            <a:off x="354013" y="300038"/>
            <a:ext cx="6923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kumimoji="1" lang="en-US" sz="3600" b="1" u="sng" dirty="0" smtClean="0">
                <a:latin typeface="+mj-lt"/>
                <a:cs typeface="+mn-cs"/>
              </a:rPr>
              <a:t>www.aisc.org/sustainability</a:t>
            </a:r>
            <a:endParaRPr kumimoji="1" lang="en-US" sz="3600" b="1" u="sng" dirty="0">
              <a:latin typeface="+mj-lt"/>
              <a:cs typeface="+mn-cs"/>
            </a:endParaRPr>
          </a:p>
        </p:txBody>
      </p:sp>
      <p:pic>
        <p:nvPicPr>
          <p:cNvPr id="165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120775"/>
            <a:ext cx="5133975"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1903" y="1905000"/>
            <a:ext cx="2637097" cy="3662362"/>
          </a:xfrm>
          <a:prstGeom prst="rect">
            <a:avLst/>
          </a:prstGeom>
          <a:noFill/>
          <a:ln>
            <a:noFill/>
          </a:ln>
          <a:effectLst/>
          <a:scene3d>
            <a:camera prst="orthographicFront">
              <a:rot lat="0" lon="0" rev="1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5"/>
          <p:cNvSpPr>
            <a:spLocks noGrp="1"/>
          </p:cNvSpPr>
          <p:nvPr>
            <p:ph type="sldNum" sz="quarter" idx="12"/>
          </p:nvPr>
        </p:nvSpPr>
        <p:spPr bwMode="auto">
          <a:xfrm>
            <a:off x="6967538" y="64738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10D8EC2-A990-4485-B2FB-C8D3203BA5DE}" type="slidenum">
              <a:rPr lang="en-US" altLang="zh-CN" sz="1200" smtClean="0">
                <a:latin typeface="+mn-lt"/>
              </a:rPr>
              <a:pPr eaLnBrk="1" hangingPunct="1">
                <a:spcBef>
                  <a:spcPct val="0"/>
                </a:spcBef>
                <a:buFontTx/>
                <a:buNone/>
                <a:defRPr/>
              </a:pPr>
              <a:t>57</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10D8EC2-A990-4485-B2FB-C8D3203BA5DE}" type="slidenum">
              <a:rPr lang="en-US" altLang="zh-CN" sz="1200" smtClean="0">
                <a:latin typeface="+mn-lt"/>
              </a:rPr>
              <a:pPr eaLnBrk="1" hangingPunct="1">
                <a:spcBef>
                  <a:spcPct val="0"/>
                </a:spcBef>
                <a:buFontTx/>
                <a:buNone/>
                <a:defRPr/>
              </a:pPr>
              <a:t>58</a:t>
            </a:fld>
            <a:endParaRPr lang="en-US" altLang="zh-CN" sz="1200" dirty="0" smtClean="0">
              <a:latin typeface="+mn-lt"/>
            </a:endParaRPr>
          </a:p>
        </p:txBody>
      </p:sp>
      <p:sp>
        <p:nvSpPr>
          <p:cNvPr id="2" name="Title 1"/>
          <p:cNvSpPr>
            <a:spLocks noGrp="1"/>
          </p:cNvSpPr>
          <p:nvPr>
            <p:ph type="title" idx="4294967295"/>
          </p:nvPr>
        </p:nvSpPr>
        <p:spPr>
          <a:xfrm>
            <a:off x="0" y="0"/>
            <a:ext cx="8229600" cy="838200"/>
          </a:xfrm>
        </p:spPr>
        <p:txBody>
          <a:bodyPr/>
          <a:lstStyle/>
          <a:p>
            <a:r>
              <a:rPr lang="en-US" dirty="0" smtClean="0"/>
              <a:t>Resources</a:t>
            </a:r>
            <a:endParaRPr lang="en-US" dirty="0"/>
          </a:p>
        </p:txBody>
      </p:sp>
      <p:sp>
        <p:nvSpPr>
          <p:cNvPr id="4" name="Rectangle 3"/>
          <p:cNvSpPr/>
          <p:nvPr/>
        </p:nvSpPr>
        <p:spPr>
          <a:xfrm>
            <a:off x="182880" y="990600"/>
            <a:ext cx="8610600" cy="5509200"/>
          </a:xfrm>
          <a:prstGeom prst="rect">
            <a:avLst/>
          </a:prstGeom>
        </p:spPr>
        <p:txBody>
          <a:bodyPr wrap="square">
            <a:spAutoFit/>
          </a:bodyPr>
          <a:lstStyle/>
          <a:p>
            <a:pPr>
              <a:defRPr/>
            </a:pPr>
            <a:endParaRPr lang="en-US" altLang="en-US" sz="1600" dirty="0"/>
          </a:p>
          <a:p>
            <a:pPr>
              <a:defRPr/>
            </a:pPr>
            <a:r>
              <a:rPr lang="en-US" sz="1600" dirty="0" smtClean="0"/>
              <a:t>“</a:t>
            </a:r>
            <a:r>
              <a:rPr lang="en-US" sz="1600" dirty="0"/>
              <a:t>A Complete Fabrication,” </a:t>
            </a:r>
            <a:r>
              <a:rPr lang="en-US" altLang="en-US" sz="1600" dirty="0"/>
              <a:t>Modern Steel Construction March 2008 Issue.</a:t>
            </a:r>
            <a:endParaRPr lang="en-US" sz="1600" dirty="0"/>
          </a:p>
          <a:p>
            <a:pPr>
              <a:defRPr/>
            </a:pPr>
            <a:r>
              <a:rPr lang="en-US" altLang="en-US" sz="1600" dirty="0"/>
              <a:t>(</a:t>
            </a:r>
            <a:r>
              <a:rPr lang="en-US" altLang="en-US" sz="1600" dirty="0">
                <a:hlinkClick r:id="rId2"/>
              </a:rPr>
              <a:t>http://www.modernsteel.com/Uploads/Issues/March_2008/032008_30775_cives_web.pdf</a:t>
            </a:r>
            <a:r>
              <a:rPr lang="en-US" altLang="en-US" sz="1600" dirty="0"/>
              <a:t>)</a:t>
            </a:r>
          </a:p>
          <a:p>
            <a:pPr>
              <a:defRPr/>
            </a:pPr>
            <a:endParaRPr lang="en-US" altLang="en-US" sz="1600" dirty="0"/>
          </a:p>
          <a:p>
            <a:pPr>
              <a:defRPr/>
            </a:pPr>
            <a:r>
              <a:rPr lang="en-US" altLang="en-US" sz="1600" dirty="0"/>
              <a:t>“A Model Approach,” Modern Steel Construction July 2012 Issue. (</a:t>
            </a:r>
            <a:r>
              <a:rPr lang="en-US" altLang="en-US" sz="1600" dirty="0">
                <a:hlinkClick r:id="rId3"/>
              </a:rPr>
              <a:t>http://www.modernsteel.com/Uploads/Issues/July_2012/072012_model.pdf</a:t>
            </a:r>
            <a:r>
              <a:rPr lang="en-US" altLang="en-US" sz="1600" dirty="0"/>
              <a:t>)</a:t>
            </a:r>
          </a:p>
          <a:p>
            <a:pPr>
              <a:defRPr/>
            </a:pPr>
            <a:endParaRPr lang="en-US" altLang="en-US" sz="1600" dirty="0"/>
          </a:p>
          <a:p>
            <a:pPr>
              <a:defRPr/>
            </a:pPr>
            <a:r>
              <a:rPr lang="en-US" sz="1600" dirty="0" smtClean="0"/>
              <a:t>AISC Sustainability website </a:t>
            </a:r>
            <a:r>
              <a:rPr lang="en-US" sz="1600" u="sng" dirty="0" smtClean="0">
                <a:hlinkClick r:id="rId4"/>
              </a:rPr>
              <a:t>www.aisc.org/sustainability</a:t>
            </a:r>
            <a:endParaRPr lang="en-US" sz="1600" u="sng" dirty="0" smtClean="0"/>
          </a:p>
          <a:p>
            <a:pPr>
              <a:defRPr/>
            </a:pPr>
            <a:endParaRPr lang="en-US" sz="1600" u="sng" dirty="0"/>
          </a:p>
          <a:p>
            <a:pPr>
              <a:defRPr/>
            </a:pPr>
            <a:r>
              <a:rPr lang="en-US" sz="1600" i="1" dirty="0"/>
              <a:t>ANSI/GBI 01-2010: Green Building Assessment Protocol for Commercial Buildings</a:t>
            </a:r>
            <a:r>
              <a:rPr lang="en-US" sz="1600" dirty="0"/>
              <a:t> (</a:t>
            </a:r>
            <a:r>
              <a:rPr lang="en-US" sz="1600" dirty="0">
                <a:hlinkClick r:id="rId5"/>
              </a:rPr>
              <a:t>http://www.thegbi.org/about-gbi/ANSI-GBI-standards-document.shtml</a:t>
            </a:r>
            <a:r>
              <a:rPr lang="en-US" sz="1600" dirty="0"/>
              <a:t>)</a:t>
            </a:r>
            <a:endParaRPr lang="en-US" altLang="en-US" sz="1600" dirty="0"/>
          </a:p>
          <a:p>
            <a:pPr>
              <a:defRPr/>
            </a:pPr>
            <a:endParaRPr lang="en-US" altLang="en-US" sz="1600" dirty="0"/>
          </a:p>
          <a:p>
            <a:pPr>
              <a:defRPr/>
            </a:pPr>
            <a:r>
              <a:rPr lang="en-US" sz="1600" cap="all" dirty="0" smtClean="0"/>
              <a:t>“</a:t>
            </a:r>
            <a:r>
              <a:rPr lang="en-US" sz="1600" cap="all" dirty="0"/>
              <a:t>AT YOUR SERVICE,” </a:t>
            </a:r>
            <a:r>
              <a:rPr lang="en-US" altLang="en-US" sz="1600" dirty="0"/>
              <a:t>Modern Steel Construction August 2006 Issue.</a:t>
            </a:r>
            <a:endParaRPr lang="en-US" sz="1600" cap="all" dirty="0"/>
          </a:p>
          <a:p>
            <a:pPr>
              <a:defRPr/>
            </a:pPr>
            <a:r>
              <a:rPr lang="en-US" altLang="en-US" sz="1600" cap="all" dirty="0"/>
              <a:t>(</a:t>
            </a:r>
            <a:r>
              <a:rPr lang="en-US" altLang="en-US" sz="1600" dirty="0">
                <a:hlinkClick r:id="rId6"/>
              </a:rPr>
              <a:t>http://msc.aisc.org/globalassets/modern-steel/archives/2006/08/2006v08_at_your_service.pdf</a:t>
            </a:r>
            <a:r>
              <a:rPr lang="en-US" altLang="en-US" sz="1600" cap="all" dirty="0"/>
              <a:t>)</a:t>
            </a:r>
            <a:endParaRPr lang="en-US" altLang="en-US" sz="1600" dirty="0"/>
          </a:p>
          <a:p>
            <a:pPr>
              <a:defRPr/>
            </a:pPr>
            <a:endParaRPr lang="en-US" altLang="en-US" sz="1600" u="sng" dirty="0"/>
          </a:p>
          <a:p>
            <a:pPr>
              <a:defRPr/>
            </a:pPr>
            <a:r>
              <a:rPr lang="en-US" sz="1600" dirty="0"/>
              <a:t>Cross, John, “Job Creation in the Fabricated Structural Steel Industry,” AISC White paper</a:t>
            </a:r>
          </a:p>
          <a:p>
            <a:pPr>
              <a:defRPr/>
            </a:pPr>
            <a:r>
              <a:rPr lang="en-US" sz="1600" dirty="0"/>
              <a:t>(</a:t>
            </a:r>
            <a:r>
              <a:rPr lang="en-US" sz="1600" dirty="0">
                <a:hlinkClick r:id="rId7"/>
              </a:rPr>
              <a:t>http://www.aisc.org/WorkArea/linkit.aspx?LinkIdentifier=id&amp;ItemID=33666</a:t>
            </a:r>
            <a:r>
              <a:rPr lang="en-US" sz="1600" dirty="0"/>
              <a:t>)</a:t>
            </a:r>
          </a:p>
          <a:p>
            <a:pPr>
              <a:defRPr/>
            </a:pPr>
            <a:endParaRPr lang="en-US" altLang="en-US" sz="1600" u="sng" dirty="0"/>
          </a:p>
          <a:p>
            <a:pPr>
              <a:defRPr/>
            </a:pPr>
            <a:r>
              <a:rPr lang="en-US" sz="1600" dirty="0" smtClean="0"/>
              <a:t>“Design </a:t>
            </a:r>
            <a:r>
              <a:rPr lang="en-US" sz="1600" dirty="0"/>
              <a:t>for </a:t>
            </a:r>
            <a:r>
              <a:rPr lang="en-US" sz="1600" dirty="0" smtClean="0"/>
              <a:t>Deconstruction,” </a:t>
            </a:r>
            <a:r>
              <a:rPr lang="en-US" altLang="en-US" sz="1600" dirty="0"/>
              <a:t>Modern Steel Construction </a:t>
            </a:r>
            <a:r>
              <a:rPr lang="en-US" altLang="en-US" sz="1600" dirty="0" smtClean="0"/>
              <a:t>June 2004 Issue.</a:t>
            </a:r>
            <a:r>
              <a:rPr lang="en-US" sz="1600" dirty="0" smtClean="0">
                <a:hlinkClick r:id="rId8"/>
              </a:rPr>
              <a:t> </a:t>
            </a:r>
            <a:r>
              <a:rPr lang="en-US" sz="1600" dirty="0"/>
              <a:t>(</a:t>
            </a:r>
            <a:r>
              <a:rPr lang="en-US" altLang="en-US" sz="1600" dirty="0">
                <a:hlinkClick r:id="rId8"/>
              </a:rPr>
              <a:t>http://www.modernsteel.com/Uploads/Issues/June_2004/30730_dfd.pdf</a:t>
            </a:r>
            <a:r>
              <a:rPr lang="en-US" altLang="en-US" sz="1600" dirty="0"/>
              <a:t>)</a:t>
            </a:r>
            <a:endParaRPr lang="en-US" sz="1600" u="sng" dirty="0" smtClean="0"/>
          </a:p>
          <a:p>
            <a:pPr>
              <a:defRPr/>
            </a:pPr>
            <a:endParaRPr lang="en-US" altLang="en-US" sz="1600" dirty="0"/>
          </a:p>
          <a:p>
            <a:pPr>
              <a:defRPr/>
            </a:pPr>
            <a:endParaRPr lang="en-US" altLang="en-US" sz="1600" dirty="0"/>
          </a:p>
        </p:txBody>
      </p:sp>
    </p:spTree>
    <p:extLst>
      <p:ext uri="{BB962C8B-B14F-4D97-AF65-F5344CB8AC3E}">
        <p14:creationId xmlns:p14="http://schemas.microsoft.com/office/powerpoint/2010/main" val="39997270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10D8EC2-A990-4485-B2FB-C8D3203BA5DE}" type="slidenum">
              <a:rPr lang="en-US" altLang="zh-CN" sz="1200" smtClean="0">
                <a:latin typeface="+mn-lt"/>
              </a:rPr>
              <a:pPr eaLnBrk="1" hangingPunct="1">
                <a:spcBef>
                  <a:spcPct val="0"/>
                </a:spcBef>
                <a:buFontTx/>
                <a:buNone/>
                <a:defRPr/>
              </a:pPr>
              <a:t>59</a:t>
            </a:fld>
            <a:endParaRPr lang="en-US" altLang="zh-CN" sz="1200" dirty="0" smtClean="0">
              <a:latin typeface="+mn-lt"/>
            </a:endParaRPr>
          </a:p>
        </p:txBody>
      </p:sp>
      <p:sp>
        <p:nvSpPr>
          <p:cNvPr id="2" name="Title 1"/>
          <p:cNvSpPr>
            <a:spLocks noGrp="1"/>
          </p:cNvSpPr>
          <p:nvPr>
            <p:ph type="title" idx="4294967295"/>
          </p:nvPr>
        </p:nvSpPr>
        <p:spPr>
          <a:xfrm>
            <a:off x="0" y="0"/>
            <a:ext cx="8229600" cy="838200"/>
          </a:xfrm>
        </p:spPr>
        <p:txBody>
          <a:bodyPr/>
          <a:lstStyle/>
          <a:p>
            <a:r>
              <a:rPr lang="en-US" dirty="0" smtClean="0"/>
              <a:t>Resources</a:t>
            </a:r>
            <a:endParaRPr lang="en-US" dirty="0"/>
          </a:p>
        </p:txBody>
      </p:sp>
      <p:sp>
        <p:nvSpPr>
          <p:cNvPr id="4" name="Rectangle 3"/>
          <p:cNvSpPr/>
          <p:nvPr/>
        </p:nvSpPr>
        <p:spPr>
          <a:xfrm>
            <a:off x="182880" y="1066800"/>
            <a:ext cx="8610600" cy="5016758"/>
          </a:xfrm>
          <a:prstGeom prst="rect">
            <a:avLst/>
          </a:prstGeom>
        </p:spPr>
        <p:txBody>
          <a:bodyPr wrap="square">
            <a:spAutoFit/>
          </a:bodyPr>
          <a:lstStyle/>
          <a:p>
            <a:pPr>
              <a:defRPr/>
            </a:pPr>
            <a:r>
              <a:rPr lang="en-US" sz="1600" dirty="0" smtClean="0"/>
              <a:t>"</a:t>
            </a:r>
            <a:r>
              <a:rPr lang="en-US" sz="1600" i="1" dirty="0"/>
              <a:t>Green Building Systems: A Comparison of the LEED and Green Globes Systems in the U.S.</a:t>
            </a:r>
            <a:r>
              <a:rPr lang="en-US" sz="1600" dirty="0"/>
              <a:t>" (</a:t>
            </a:r>
            <a:r>
              <a:rPr lang="en-US" sz="1600" dirty="0">
                <a:hlinkClick r:id="rId2"/>
              </a:rPr>
              <a:t>http://www.thegbi.org/gbi/Green_Building_Rating_UofM.pdf</a:t>
            </a:r>
            <a:r>
              <a:rPr lang="en-US" sz="1600" dirty="0"/>
              <a:t>)</a:t>
            </a:r>
            <a:endParaRPr lang="en-US" altLang="en-US" sz="1600" dirty="0"/>
          </a:p>
          <a:p>
            <a:pPr>
              <a:defRPr/>
            </a:pPr>
            <a:endParaRPr lang="en-US" sz="1600" dirty="0"/>
          </a:p>
          <a:p>
            <a:pPr>
              <a:defRPr/>
            </a:pPr>
            <a:r>
              <a:rPr lang="en-US" sz="1600" dirty="0" smtClean="0"/>
              <a:t>“Keep </a:t>
            </a:r>
            <a:r>
              <a:rPr lang="en-US" sz="1600" dirty="0"/>
              <a:t>on </a:t>
            </a:r>
            <a:r>
              <a:rPr lang="en-US" sz="1600" dirty="0" smtClean="0"/>
              <a:t>Rolling,” </a:t>
            </a:r>
            <a:r>
              <a:rPr lang="en-US" altLang="en-US" sz="1600" dirty="0"/>
              <a:t>Modern Steel Construction </a:t>
            </a:r>
            <a:r>
              <a:rPr lang="en-US" sz="1600" dirty="0" smtClean="0"/>
              <a:t>February 2014 Issue.</a:t>
            </a:r>
          </a:p>
          <a:p>
            <a:pPr>
              <a:defRPr/>
            </a:pPr>
            <a:r>
              <a:rPr lang="en-US" altLang="en-US" sz="1600" dirty="0" smtClean="0"/>
              <a:t>(</a:t>
            </a:r>
            <a:r>
              <a:rPr lang="en-US" altLang="en-US" sz="1600" dirty="0" smtClean="0">
                <a:hlinkClick r:id="rId3"/>
              </a:rPr>
              <a:t>http</a:t>
            </a:r>
            <a:r>
              <a:rPr lang="en-US" altLang="en-US" sz="1600" dirty="0">
                <a:hlinkClick r:id="rId3"/>
              </a:rPr>
              <a:t>://</a:t>
            </a:r>
            <a:r>
              <a:rPr lang="en-US" altLang="en-US" sz="1600" dirty="0" smtClean="0">
                <a:hlinkClick r:id="rId3"/>
              </a:rPr>
              <a:t>www.modernsteel.com/Uploads/Issues/February_2014/022014_Keep_on.pdf</a:t>
            </a:r>
            <a:r>
              <a:rPr lang="en-US" altLang="en-US" sz="1600" dirty="0" smtClean="0"/>
              <a:t>)</a:t>
            </a:r>
          </a:p>
          <a:p>
            <a:pPr>
              <a:defRPr/>
            </a:pPr>
            <a:endParaRPr lang="en-US" altLang="en-US" sz="1600" dirty="0" smtClean="0"/>
          </a:p>
          <a:p>
            <a:pPr>
              <a:defRPr/>
            </a:pPr>
            <a:r>
              <a:rPr lang="en-US" sz="1600" dirty="0">
                <a:hlinkClick r:id="rId4" tooltip="Steel takes LEED Nov 2009"/>
              </a:rPr>
              <a:t>Steel Takes LEED with Recycled </a:t>
            </a:r>
            <a:r>
              <a:rPr lang="en-US" sz="1600" dirty="0" smtClean="0">
                <a:hlinkClick r:id="rId4" tooltip="Steel takes LEED Nov 2009"/>
              </a:rPr>
              <a:t>Content</a:t>
            </a:r>
            <a:endParaRPr lang="en-US" sz="1600" dirty="0" smtClean="0"/>
          </a:p>
          <a:p>
            <a:pPr>
              <a:defRPr/>
            </a:pPr>
            <a:endParaRPr lang="en-US" altLang="en-US" sz="1600" dirty="0" smtClean="0"/>
          </a:p>
          <a:p>
            <a:pPr>
              <a:defRPr/>
            </a:pPr>
            <a:r>
              <a:rPr lang="en-US" altLang="en-US" sz="1600" dirty="0" smtClean="0"/>
              <a:t>“</a:t>
            </a:r>
            <a:r>
              <a:rPr lang="en-US" altLang="en-US" sz="1600" dirty="0"/>
              <a:t>The Fabricator </a:t>
            </a:r>
            <a:r>
              <a:rPr lang="en-US" altLang="en-US" sz="1600" dirty="0" smtClean="0"/>
              <a:t>Factor,” </a:t>
            </a:r>
            <a:r>
              <a:rPr lang="en-US" altLang="en-US" sz="1600" dirty="0"/>
              <a:t>Modern Steel Construction </a:t>
            </a:r>
            <a:r>
              <a:rPr lang="en-US" altLang="en-US" sz="1600" dirty="0" smtClean="0"/>
              <a:t>July 2010 </a:t>
            </a:r>
            <a:r>
              <a:rPr lang="en-US" altLang="en-US" sz="1600" dirty="0"/>
              <a:t>Issue</a:t>
            </a:r>
            <a:r>
              <a:rPr lang="en-US" altLang="en-US" sz="1600" dirty="0" smtClean="0"/>
              <a:t>.  </a:t>
            </a:r>
            <a:r>
              <a:rPr lang="en-US" altLang="en-US" sz="1600" dirty="0"/>
              <a:t>(</a:t>
            </a:r>
            <a:r>
              <a:rPr lang="en-US" altLang="en-US" sz="1600" dirty="0">
                <a:hlinkClick r:id="rId5"/>
              </a:rPr>
              <a:t>http://www.modernsteel.com/Uploads/Issues/July_2010/072010_sustainability_web.pdf</a:t>
            </a:r>
            <a:r>
              <a:rPr lang="en-US" altLang="en-US" sz="1600" dirty="0" smtClean="0"/>
              <a:t>)</a:t>
            </a:r>
          </a:p>
          <a:p>
            <a:pPr>
              <a:defRPr/>
            </a:pPr>
            <a:endParaRPr lang="en-US" altLang="en-US" sz="1600" dirty="0"/>
          </a:p>
          <a:p>
            <a:pPr>
              <a:defRPr/>
            </a:pPr>
            <a:r>
              <a:rPr lang="en-US" altLang="en-US" sz="1600" dirty="0" smtClean="0"/>
              <a:t>“</a:t>
            </a:r>
            <a:r>
              <a:rPr lang="en-US" altLang="en-US" sz="1600" dirty="0"/>
              <a:t>Thermal Bridging Solutions,” Modern Steel Construction March 2012 Issue. (</a:t>
            </a:r>
            <a:r>
              <a:rPr lang="en-US" altLang="en-US" sz="1600" dirty="0">
                <a:hlinkClick r:id="rId6"/>
              </a:rPr>
              <a:t>www.modernsteel.com/Uploads/Issues/March_2012/032012_thermal_bridging_March_insert</a:t>
            </a:r>
            <a:r>
              <a:rPr lang="en-US" altLang="en-US" sz="1600" dirty="0"/>
              <a:t>)</a:t>
            </a:r>
          </a:p>
          <a:p>
            <a:pPr>
              <a:defRPr/>
            </a:pPr>
            <a:endParaRPr lang="en-US" altLang="en-US" sz="1600" u="sng" dirty="0" smtClean="0"/>
          </a:p>
          <a:p>
            <a:pPr>
              <a:defRPr/>
            </a:pPr>
            <a:r>
              <a:rPr lang="en-US" sz="1600" dirty="0"/>
              <a:t>Weisenberger, </a:t>
            </a:r>
            <a:r>
              <a:rPr lang="en-US" sz="1600" dirty="0" smtClean="0"/>
              <a:t>Geoff, </a:t>
            </a:r>
            <a:r>
              <a:rPr lang="en-US" altLang="en-US" sz="1600" dirty="0"/>
              <a:t>“</a:t>
            </a:r>
            <a:r>
              <a:rPr lang="en-US" sz="1600" dirty="0"/>
              <a:t>Steel's sustainability stance” </a:t>
            </a:r>
            <a:r>
              <a:rPr lang="en-US" altLang="en-US" sz="1600" dirty="0"/>
              <a:t>Civil Engineering, March 2012. (</a:t>
            </a:r>
            <a:r>
              <a:rPr lang="en-US" altLang="en-US" sz="1600" dirty="0">
                <a:hlinkClick r:id="rId7"/>
              </a:rPr>
              <a:t>http://cenews.com/article/8772/steels-sustainability-stance</a:t>
            </a:r>
            <a:r>
              <a:rPr lang="en-US" altLang="en-US" sz="1600" dirty="0"/>
              <a:t>)</a:t>
            </a:r>
          </a:p>
          <a:p>
            <a:pPr>
              <a:defRPr/>
            </a:pPr>
            <a:endParaRPr lang="en-US" altLang="en-US" sz="1600" dirty="0"/>
          </a:p>
          <a:p>
            <a:pPr>
              <a:defRPr/>
            </a:pPr>
            <a:endParaRPr lang="en-US" altLang="en-US" sz="1600" u="sng" dirty="0"/>
          </a:p>
          <a:p>
            <a:pPr>
              <a:defRPr/>
            </a:pPr>
            <a:endParaRPr lang="en-US" altLang="en-US" sz="1600" dirty="0"/>
          </a:p>
          <a:p>
            <a:pPr>
              <a:defRPr/>
            </a:pPr>
            <a:endParaRPr lang="en-US" altLang="en-US" sz="1600" dirty="0"/>
          </a:p>
        </p:txBody>
      </p:sp>
    </p:spTree>
    <p:extLst>
      <p:ext uri="{BB962C8B-B14F-4D97-AF65-F5344CB8AC3E}">
        <p14:creationId xmlns:p14="http://schemas.microsoft.com/office/powerpoint/2010/main" val="2674574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0800" y="304800"/>
            <a:ext cx="8128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ea typeface="65 Helvetica Medium"/>
                <a:cs typeface="65 Helvetica Medium"/>
              </a:rPr>
              <a:t>Structural Steel &amp; Sustainability</a:t>
            </a:r>
          </a:p>
        </p:txBody>
      </p:sp>
      <p:sp>
        <p:nvSpPr>
          <p:cNvPr id="3" name="TextBox 2"/>
          <p:cNvSpPr txBox="1"/>
          <p:nvPr/>
        </p:nvSpPr>
        <p:spPr>
          <a:xfrm>
            <a:off x="444500" y="1143000"/>
            <a:ext cx="8077200" cy="5262979"/>
          </a:xfrm>
          <a:prstGeom prst="rect">
            <a:avLst/>
          </a:prstGeom>
          <a:noFill/>
        </p:spPr>
        <p:txBody>
          <a:bodyPr wrap="square" rtlCol="0">
            <a:spAutoFit/>
          </a:bodyPr>
          <a:lstStyle/>
          <a:p>
            <a:pPr algn="just" fontAlgn="auto">
              <a:spcBef>
                <a:spcPts val="0"/>
              </a:spcBef>
              <a:spcAft>
                <a:spcPts val="0"/>
              </a:spcAft>
              <a:defRPr/>
            </a:pPr>
            <a:r>
              <a:rPr lang="en-US" sz="2800" dirty="0" smtClean="0"/>
              <a:t>This presentation is Part 3 of 3 on Structural Steel &amp; </a:t>
            </a:r>
            <a:r>
              <a:rPr lang="en-US" sz="2800" dirty="0"/>
              <a:t>Sustainability </a:t>
            </a:r>
            <a:r>
              <a:rPr lang="en-US" sz="2800" dirty="0" smtClean="0"/>
              <a:t>titled Structural </a:t>
            </a:r>
            <a:r>
              <a:rPr lang="en-US" sz="2800" dirty="0"/>
              <a:t>Steel &amp; Sustainability 301: Structural Steel &amp; Thermal Considerations. </a:t>
            </a:r>
            <a:r>
              <a:rPr lang="en-US" sz="2800" dirty="0" smtClean="0"/>
              <a:t>Parts 1 and 2 of the presentation are covered in the following separate presentations on the AISC Teaching Aids website:</a:t>
            </a:r>
          </a:p>
          <a:p>
            <a:pPr lvl="1" algn="just" fontAlgn="auto">
              <a:spcBef>
                <a:spcPts val="0"/>
              </a:spcBef>
              <a:spcAft>
                <a:spcPts val="0"/>
              </a:spcAft>
              <a:defRPr/>
            </a:pPr>
            <a:endParaRPr lang="en-US" sz="2800" dirty="0"/>
          </a:p>
          <a:p>
            <a:pPr algn="just" fontAlgn="auto">
              <a:spcBef>
                <a:spcPts val="0"/>
              </a:spcBef>
              <a:spcAft>
                <a:spcPts val="0"/>
              </a:spcAft>
              <a:defRPr/>
            </a:pPr>
            <a:r>
              <a:rPr lang="en-US" sz="2800" dirty="0"/>
              <a:t>Part 1 of 3 - Structural Steel &amp; Sustainability 101: Introduction to Sustainability and Structural </a:t>
            </a:r>
            <a:r>
              <a:rPr lang="en-US" sz="2800" dirty="0" smtClean="0"/>
              <a:t>Steel</a:t>
            </a:r>
          </a:p>
          <a:p>
            <a:pPr algn="just" fontAlgn="auto">
              <a:spcBef>
                <a:spcPts val="0"/>
              </a:spcBef>
              <a:spcAft>
                <a:spcPts val="0"/>
              </a:spcAft>
              <a:defRPr/>
            </a:pPr>
            <a:endParaRPr lang="en-US" sz="2800" dirty="0"/>
          </a:p>
          <a:p>
            <a:pPr algn="just" fontAlgn="auto">
              <a:spcBef>
                <a:spcPts val="0"/>
              </a:spcBef>
              <a:spcAft>
                <a:spcPts val="0"/>
              </a:spcAft>
              <a:defRPr/>
            </a:pPr>
            <a:r>
              <a:rPr lang="en-US" sz="2800" dirty="0" smtClean="0"/>
              <a:t>Part 2 of 3 - Structural </a:t>
            </a:r>
            <a:r>
              <a:rPr lang="en-US" sz="2800" dirty="0"/>
              <a:t>Steel &amp; Sustainability </a:t>
            </a:r>
            <a:r>
              <a:rPr lang="en-US" sz="2800" dirty="0" smtClean="0"/>
              <a:t>201: Codes</a:t>
            </a:r>
            <a:r>
              <a:rPr lang="en-US" sz="2800" dirty="0"/>
              <a:t>, Standards &amp; Rating </a:t>
            </a:r>
            <a:r>
              <a:rPr lang="en-US" sz="2800" dirty="0" smtClean="0"/>
              <a:t>Systems</a:t>
            </a:r>
            <a:endParaRPr lang="en-US" sz="2800" dirty="0"/>
          </a:p>
        </p:txBody>
      </p:sp>
      <p:sp>
        <p:nvSpPr>
          <p:cNvPr id="4" name="Slide Number Placeholder 5"/>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9809ADE-89C7-42F1-9B61-0E1FAC19CFFE}" type="slidenum">
              <a:rPr lang="en-US" altLang="zh-CN" sz="1200" smtClean="0">
                <a:latin typeface="+mn-lt"/>
              </a:rPr>
              <a:pPr eaLnBrk="1" hangingPunct="1">
                <a:spcBef>
                  <a:spcPct val="0"/>
                </a:spcBef>
                <a:buFontTx/>
                <a:buNone/>
                <a:defRPr/>
              </a:pPr>
              <a:t>6</a:t>
            </a:fld>
            <a:endParaRPr lang="en-US" altLang="zh-CN" sz="1200" dirty="0" smtClean="0">
              <a:latin typeface="+mn-lt"/>
            </a:endParaRPr>
          </a:p>
        </p:txBody>
      </p:sp>
    </p:spTree>
    <p:extLst>
      <p:ext uri="{BB962C8B-B14F-4D97-AF65-F5344CB8AC3E}">
        <p14:creationId xmlns:p14="http://schemas.microsoft.com/office/powerpoint/2010/main" val="424720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13" descr="DSC_35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13"/>
          <p:cNvSpPr>
            <a:spLocks noChangeArrowheads="1"/>
          </p:cNvSpPr>
          <p:nvPr/>
        </p:nvSpPr>
        <p:spPr bwMode="auto">
          <a:xfrm>
            <a:off x="-66675" y="-57117"/>
            <a:ext cx="9220200" cy="7021286"/>
          </a:xfrm>
          <a:prstGeom prst="rect">
            <a:avLst/>
          </a:prstGeom>
          <a:solidFill>
            <a:srgbClr val="0058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7D00679D-5A04-4B6F-9ABA-FF8E8975D83B}" type="slidenum">
              <a:rPr lang="en-US" altLang="zh-CN" sz="1200" smtClean="0">
                <a:solidFill>
                  <a:schemeClr val="bg1"/>
                </a:solidFill>
                <a:latin typeface="+mn-lt"/>
              </a:rPr>
              <a:pPr eaLnBrk="1" hangingPunct="1">
                <a:spcBef>
                  <a:spcPct val="0"/>
                </a:spcBef>
                <a:buFontTx/>
                <a:buNone/>
                <a:defRPr/>
              </a:pPr>
              <a:t>7</a:t>
            </a:fld>
            <a:endParaRPr lang="en-US" altLang="zh-CN" sz="1200" dirty="0" smtClean="0">
              <a:solidFill>
                <a:schemeClr val="bg1"/>
              </a:solidFill>
              <a:latin typeface="+mn-lt"/>
            </a:endParaRPr>
          </a:p>
        </p:txBody>
      </p:sp>
      <p:sp>
        <p:nvSpPr>
          <p:cNvPr id="8" name="TextBox 4"/>
          <p:cNvSpPr txBox="1">
            <a:spLocks noChangeArrowheads="1"/>
          </p:cNvSpPr>
          <p:nvPr/>
        </p:nvSpPr>
        <p:spPr bwMode="auto">
          <a:xfrm>
            <a:off x="198438" y="554038"/>
            <a:ext cx="6735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600" b="1" dirty="0" smtClean="0">
                <a:solidFill>
                  <a:schemeClr val="bg1"/>
                </a:solidFill>
                <a:latin typeface="+mn-lt"/>
              </a:rPr>
              <a:t>Structural Steel &amp; Sustainability</a:t>
            </a:r>
            <a:endParaRPr lang="en-US" sz="2800" b="1" dirty="0">
              <a:solidFill>
                <a:schemeClr val="bg1"/>
              </a:solidFill>
              <a:latin typeface="+mn-lt"/>
            </a:endParaRPr>
          </a:p>
        </p:txBody>
      </p:sp>
      <p:sp>
        <p:nvSpPr>
          <p:cNvPr id="9" name="TextBox 4"/>
          <p:cNvSpPr txBox="1">
            <a:spLocks noChangeArrowheads="1"/>
          </p:cNvSpPr>
          <p:nvPr/>
        </p:nvSpPr>
        <p:spPr bwMode="auto">
          <a:xfrm>
            <a:off x="198438" y="1200150"/>
            <a:ext cx="2619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200" dirty="0" smtClean="0">
                <a:solidFill>
                  <a:schemeClr val="bg1"/>
                </a:solidFill>
                <a:latin typeface="+mn-lt"/>
              </a:rPr>
              <a:t>Part 3 of 3</a:t>
            </a:r>
            <a:endParaRPr lang="en-US" sz="2400" dirty="0">
              <a:solidFill>
                <a:schemeClr val="bg1"/>
              </a:solidFill>
              <a:latin typeface="+mn-lt"/>
            </a:endParaRPr>
          </a:p>
        </p:txBody>
      </p:sp>
      <p:sp>
        <p:nvSpPr>
          <p:cNvPr id="11" name="TextBox 4"/>
          <p:cNvSpPr txBox="1">
            <a:spLocks noChangeArrowheads="1"/>
          </p:cNvSpPr>
          <p:nvPr/>
        </p:nvSpPr>
        <p:spPr bwMode="auto">
          <a:xfrm>
            <a:off x="271462" y="23789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600" b="1" dirty="0" smtClean="0">
                <a:solidFill>
                  <a:schemeClr val="bg1"/>
                </a:solidFill>
                <a:latin typeface="+mn-lt"/>
              </a:rPr>
              <a:t>Structural Steel &amp; Thermal Considerations</a:t>
            </a:r>
            <a:endParaRPr lang="en-US" sz="2800" b="1" dirty="0">
              <a:solidFill>
                <a:schemeClr val="bg1"/>
              </a:solidFill>
              <a:latin typeface="+mn-lt"/>
            </a:endParaRPr>
          </a:p>
        </p:txBody>
      </p:sp>
      <p:sp>
        <p:nvSpPr>
          <p:cNvPr id="10" name="TextBox 10"/>
          <p:cNvSpPr txBox="1">
            <a:spLocks noChangeArrowheads="1"/>
          </p:cNvSpPr>
          <p:nvPr/>
        </p:nvSpPr>
        <p:spPr bwMode="auto">
          <a:xfrm>
            <a:off x="271462" y="4047204"/>
            <a:ext cx="393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fontAlgn="auto" hangingPunct="1">
              <a:spcBef>
                <a:spcPts val="0"/>
              </a:spcBef>
              <a:spcAft>
                <a:spcPts val="0"/>
              </a:spcAft>
              <a:buFontTx/>
              <a:buNone/>
              <a:defRPr/>
            </a:pPr>
            <a:r>
              <a:rPr lang="en-US" altLang="zh-CN" sz="1800" dirty="0">
                <a:solidFill>
                  <a:schemeClr val="bg1"/>
                </a:solidFill>
                <a:latin typeface="+mn-lt"/>
              </a:rPr>
              <a:t>Prepared by</a:t>
            </a:r>
            <a:r>
              <a:rPr lang="en-US" altLang="zh-CN" sz="1800" dirty="0" smtClean="0">
                <a:solidFill>
                  <a:schemeClr val="bg1"/>
                </a:solidFill>
                <a:latin typeface="+mn-lt"/>
              </a:rPr>
              <a:t>:</a:t>
            </a:r>
          </a:p>
          <a:p>
            <a:pPr fontAlgn="auto">
              <a:spcBef>
                <a:spcPts val="0"/>
              </a:spcBef>
              <a:spcAft>
                <a:spcPts val="0"/>
              </a:spcAft>
              <a:buFont typeface="Arial" pitchFamily="34" charset="0"/>
              <a:buNone/>
              <a:defRPr/>
            </a:pPr>
            <a:r>
              <a:rPr lang="en-US" altLang="zh-CN" sz="1800" dirty="0" smtClean="0">
                <a:solidFill>
                  <a:schemeClr val="bg1"/>
                </a:solidFill>
                <a:latin typeface="+mn-lt"/>
              </a:rPr>
              <a:t>John Cross</a:t>
            </a:r>
            <a:r>
              <a:rPr lang="en-US" sz="1800" dirty="0">
                <a:solidFill>
                  <a:schemeClr val="bg1"/>
                </a:solidFill>
                <a:latin typeface="+mn-lt"/>
                <a:cs typeface="+mn-cs"/>
              </a:rPr>
              <a:t>, </a:t>
            </a:r>
            <a:r>
              <a:rPr lang="en-US" sz="1800" dirty="0" smtClean="0">
                <a:solidFill>
                  <a:schemeClr val="bg1"/>
                </a:solidFill>
                <a:latin typeface="+mn-lt"/>
                <a:cs typeface="+mn-cs"/>
              </a:rPr>
              <a:t>PE, LEED AP </a:t>
            </a:r>
          </a:p>
          <a:p>
            <a:pPr fontAlgn="auto">
              <a:spcBef>
                <a:spcPts val="0"/>
              </a:spcBef>
              <a:spcAft>
                <a:spcPts val="0"/>
              </a:spcAft>
              <a:buFont typeface="Arial" pitchFamily="34" charset="0"/>
              <a:buNone/>
              <a:defRPr/>
            </a:pPr>
            <a:r>
              <a:rPr lang="en-US" sz="1800" dirty="0" smtClean="0">
                <a:solidFill>
                  <a:schemeClr val="bg1"/>
                </a:solidFill>
                <a:latin typeface="+mn-lt"/>
                <a:cs typeface="+mn-cs"/>
              </a:rPr>
              <a:t>Vice </a:t>
            </a:r>
            <a:r>
              <a:rPr lang="en-US" sz="1800" dirty="0">
                <a:solidFill>
                  <a:schemeClr val="bg1"/>
                </a:solidFill>
                <a:latin typeface="+mn-lt"/>
                <a:cs typeface="+mn-cs"/>
              </a:rPr>
              <a:t>President</a:t>
            </a:r>
          </a:p>
          <a:p>
            <a:pPr eaLnBrk="1" fontAlgn="auto" hangingPunct="1">
              <a:spcBef>
                <a:spcPts val="0"/>
              </a:spcBef>
              <a:spcAft>
                <a:spcPts val="0"/>
              </a:spcAft>
              <a:buNone/>
              <a:defRPr/>
            </a:pPr>
            <a:r>
              <a:rPr lang="en-US" altLang="zh-CN" sz="1800" dirty="0" smtClean="0">
                <a:solidFill>
                  <a:schemeClr val="bg1"/>
                </a:solidFill>
                <a:latin typeface="+mn-lt"/>
              </a:rPr>
              <a:t>American Institute of Steel Construction</a:t>
            </a:r>
          </a:p>
          <a:p>
            <a:pPr eaLnBrk="1" fontAlgn="auto" hangingPunct="1">
              <a:spcBef>
                <a:spcPts val="0"/>
              </a:spcBef>
              <a:spcAft>
                <a:spcPts val="0"/>
              </a:spcAft>
              <a:buNone/>
              <a:defRPr/>
            </a:pPr>
            <a:endParaRPr lang="en-US" sz="1800" dirty="0">
              <a:solidFill>
                <a:schemeClr val="bg1"/>
              </a:solidFill>
              <a:latin typeface="+mn-lt"/>
              <a:cs typeface="+mn-cs"/>
            </a:endParaRPr>
          </a:p>
          <a:p>
            <a:pPr eaLnBrk="1" fontAlgn="auto" hangingPunct="1">
              <a:spcBef>
                <a:spcPts val="0"/>
              </a:spcBef>
              <a:spcAft>
                <a:spcPts val="0"/>
              </a:spcAft>
              <a:buNone/>
              <a:defRPr/>
            </a:pPr>
            <a:r>
              <a:rPr lang="en-US" sz="1800" dirty="0" smtClean="0">
                <a:solidFill>
                  <a:schemeClr val="bg1"/>
                </a:solidFill>
                <a:latin typeface="+mn-lt"/>
                <a:cs typeface="+mn-cs"/>
              </a:rPr>
              <a:t>Tabitha Stine, S.E., LEED AP</a:t>
            </a:r>
          </a:p>
          <a:p>
            <a:pPr eaLnBrk="1" fontAlgn="auto" hangingPunct="1">
              <a:spcBef>
                <a:spcPts val="0"/>
              </a:spcBef>
              <a:spcAft>
                <a:spcPts val="0"/>
              </a:spcAft>
              <a:buNone/>
              <a:defRPr/>
            </a:pPr>
            <a:r>
              <a:rPr lang="en-US" sz="1800" dirty="0" smtClean="0">
                <a:solidFill>
                  <a:schemeClr val="bg1"/>
                </a:solidFill>
                <a:latin typeface="+mn-lt"/>
                <a:cs typeface="+mn-cs"/>
              </a:rPr>
              <a:t>Director of Technical Marketing</a:t>
            </a:r>
          </a:p>
          <a:p>
            <a:pPr eaLnBrk="1" fontAlgn="auto" hangingPunct="1">
              <a:spcBef>
                <a:spcPts val="0"/>
              </a:spcBef>
              <a:spcAft>
                <a:spcPts val="0"/>
              </a:spcAft>
              <a:buNone/>
              <a:defRPr/>
            </a:pPr>
            <a:r>
              <a:rPr lang="en-US" altLang="zh-CN" sz="1800" dirty="0" smtClean="0">
                <a:solidFill>
                  <a:schemeClr val="bg1"/>
                </a:solidFill>
              </a:rPr>
              <a:t>American </a:t>
            </a:r>
            <a:r>
              <a:rPr lang="en-US" altLang="zh-CN" sz="1800" dirty="0">
                <a:solidFill>
                  <a:schemeClr val="bg1"/>
                </a:solidFill>
              </a:rPr>
              <a:t>Institute of Steel </a:t>
            </a:r>
            <a:r>
              <a:rPr lang="en-US" altLang="zh-CN" sz="1800" dirty="0" smtClean="0">
                <a:solidFill>
                  <a:schemeClr val="bg1"/>
                </a:solidFill>
              </a:rPr>
              <a:t>Construction</a:t>
            </a:r>
            <a:endParaRPr lang="en-US" altLang="zh-CN" sz="1800" dirty="0" smtClean="0">
              <a:solidFill>
                <a:schemeClr val="bg1"/>
              </a:solidFill>
              <a:latin typeface="+mn-lt"/>
            </a:endParaRPr>
          </a:p>
        </p:txBody>
      </p:sp>
      <p:pic>
        <p:nvPicPr>
          <p:cNvPr id="12" name="Picture 6" descr="AISC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6376" y="14288"/>
            <a:ext cx="12192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ChangeArrowheads="1"/>
          </p:cNvSpPr>
          <p:nvPr/>
        </p:nvSpPr>
        <p:spPr bwMode="auto">
          <a:xfrm>
            <a:off x="685800" y="1676400"/>
            <a:ext cx="73596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en-US" altLang="en-US" sz="2800" dirty="0"/>
              <a:t>The course explores the issues of thermal bridging and thermal capacity as they relate to structural steel framed buildings.</a:t>
            </a:r>
          </a:p>
        </p:txBody>
      </p:sp>
      <p:sp>
        <p:nvSpPr>
          <p:cNvPr id="115715" name="Rectangle 4"/>
          <p:cNvSpPr>
            <a:spLocks noChangeArrowheads="1"/>
          </p:cNvSpPr>
          <p:nvPr/>
        </p:nvSpPr>
        <p:spPr bwMode="auto">
          <a:xfrm>
            <a:off x="0" y="7620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ea typeface="65 Helvetica Medium"/>
                <a:cs typeface="65 Helvetica Medium"/>
              </a:rPr>
              <a:t>Course Description</a:t>
            </a:r>
          </a:p>
        </p:txBody>
      </p:sp>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17E94FF-3819-4F69-A18E-13AB2E48D107}" type="slidenum">
              <a:rPr lang="en-US" altLang="zh-CN" sz="1200" smtClean="0">
                <a:latin typeface="+mn-lt"/>
              </a:rPr>
              <a:pPr eaLnBrk="1" hangingPunct="1">
                <a:spcBef>
                  <a:spcPct val="0"/>
                </a:spcBef>
                <a:buFontTx/>
                <a:buNone/>
                <a:defRPr/>
              </a:pPr>
              <a:t>8</a:t>
            </a:fld>
            <a:endParaRPr lang="en-US" altLang="zh-CN" sz="1200" dirty="0" smtClean="0">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2"/>
          <p:cNvSpPr txBox="1">
            <a:spLocks noChangeArrowheads="1"/>
          </p:cNvSpPr>
          <p:nvPr/>
        </p:nvSpPr>
        <p:spPr bwMode="auto">
          <a:xfrm>
            <a:off x="622300" y="2154238"/>
            <a:ext cx="8137525"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Calibri" pitchFamily="34" charset="0"/>
              <a:buAutoNum type="arabicPeriod"/>
            </a:pPr>
            <a:r>
              <a:rPr lang="en-US" altLang="en-US" sz="2000" dirty="0"/>
              <a:t>List the different types of heat transfer through Building Envelopes</a:t>
            </a:r>
          </a:p>
          <a:p>
            <a:pPr eaLnBrk="1" hangingPunct="1">
              <a:spcBef>
                <a:spcPct val="0"/>
              </a:spcBef>
              <a:buFont typeface="Calibri" pitchFamily="34" charset="0"/>
              <a:buAutoNum type="arabicPeriod"/>
            </a:pPr>
            <a:r>
              <a:rPr lang="en-US" altLang="en-US" sz="2000" dirty="0"/>
              <a:t>Explain the difference between "R-Values" and "U-Values" in regards to construction materials</a:t>
            </a:r>
          </a:p>
          <a:p>
            <a:pPr eaLnBrk="1" hangingPunct="1">
              <a:spcBef>
                <a:spcPct val="0"/>
              </a:spcBef>
              <a:buFont typeface="Calibri" pitchFamily="34" charset="0"/>
              <a:buAutoNum type="arabicPeriod"/>
            </a:pPr>
            <a:r>
              <a:rPr lang="en-US" altLang="en-US" sz="2000" dirty="0"/>
              <a:t>Identify areas of typical building construction in which the five details presented would be good substitutes</a:t>
            </a:r>
          </a:p>
          <a:p>
            <a:pPr eaLnBrk="1" hangingPunct="1">
              <a:spcBef>
                <a:spcPct val="0"/>
              </a:spcBef>
              <a:buFont typeface="Calibri" pitchFamily="34" charset="0"/>
              <a:buAutoNum type="arabicPeriod"/>
            </a:pPr>
            <a:r>
              <a:rPr lang="en-US" altLang="en-US" sz="2000" dirty="0"/>
              <a:t>Describe how improperly addressed thermal bridging problem areas can lead to areas of concern with a building's longevity and occupant comfort and health</a:t>
            </a:r>
          </a:p>
          <a:p>
            <a:pPr eaLnBrk="1" hangingPunct="1">
              <a:spcBef>
                <a:spcPct val="0"/>
              </a:spcBef>
              <a:buFont typeface="Calibri" pitchFamily="34" charset="0"/>
              <a:buAutoNum type="arabicPeriod"/>
            </a:pPr>
            <a:r>
              <a:rPr lang="en-US" altLang="en-US" sz="2000" dirty="0"/>
              <a:t>Articulate how stainless steel, wood, and manufactured thermal breaks can be incorporated into building envelope details to mitigate effects of thermal steel bridging</a:t>
            </a:r>
          </a:p>
          <a:p>
            <a:pPr eaLnBrk="1" hangingPunct="1">
              <a:spcBef>
                <a:spcPct val="0"/>
              </a:spcBef>
              <a:buFont typeface="Calibri" pitchFamily="34" charset="0"/>
              <a:buAutoNum type="arabicPeriod"/>
            </a:pPr>
            <a:r>
              <a:rPr lang="en-US" altLang="en-US" sz="2000" dirty="0"/>
              <a:t>Explain how thickness, material selection, finish placement, occupancy cycle, and exposed surface area of a typical floor slab affect the building's thermal capacity</a:t>
            </a:r>
            <a:endParaRPr lang="en-US" altLang="en-US" sz="1800" dirty="0"/>
          </a:p>
        </p:txBody>
      </p:sp>
      <p:sp>
        <p:nvSpPr>
          <p:cNvPr id="116739" name="Rectangle 4"/>
          <p:cNvSpPr>
            <a:spLocks noChangeArrowheads="1"/>
          </p:cNvSpPr>
          <p:nvPr/>
        </p:nvSpPr>
        <p:spPr bwMode="auto">
          <a:xfrm>
            <a:off x="0" y="3810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ea typeface="65 Helvetica Medium"/>
                <a:cs typeface="65 Helvetica Medium"/>
              </a:rPr>
              <a:t>Learning Objectives</a:t>
            </a:r>
          </a:p>
        </p:txBody>
      </p:sp>
      <p:sp>
        <p:nvSpPr>
          <p:cNvPr id="6" name="TextBox 11"/>
          <p:cNvSpPr txBox="1">
            <a:spLocks noChangeArrowheads="1"/>
          </p:cNvSpPr>
          <p:nvPr/>
        </p:nvSpPr>
        <p:spPr bwMode="auto">
          <a:xfrm>
            <a:off x="622300" y="1179513"/>
            <a:ext cx="7362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800" dirty="0" smtClean="0">
                <a:latin typeface="+mn-lt"/>
                <a:ea typeface="Arial Unicode MS" pitchFamily="34" charset="-128"/>
                <a:cs typeface="65 Helvetica Medium"/>
              </a:rPr>
              <a:t>At the end of the this course, participants will be able to:</a:t>
            </a:r>
          </a:p>
        </p:txBody>
      </p:sp>
      <p:sp>
        <p:nvSpPr>
          <p:cNvPr id="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AA32D31-A429-403E-A90E-645A9B9FCC05}" type="slidenum">
              <a:rPr lang="en-US" altLang="zh-CN" sz="1200" smtClean="0">
                <a:latin typeface="+mn-lt"/>
              </a:rPr>
              <a:pPr eaLnBrk="1" hangingPunct="1">
                <a:spcBef>
                  <a:spcPct val="0"/>
                </a:spcBef>
                <a:buFontTx/>
                <a:buNone/>
                <a:defRPr/>
              </a:pPr>
              <a:t>9</a:t>
            </a:fld>
            <a:endParaRPr lang="en-US" altLang="zh-CN" sz="1200" dirty="0" smtClean="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5710</TotalTime>
  <Words>5005</Words>
  <Application>Microsoft Office PowerPoint</Application>
  <PresentationFormat>On-screen Show (4:3)</PresentationFormat>
  <Paragraphs>515</Paragraphs>
  <Slides>59</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Drawing</vt:lpstr>
      <vt:lpstr>PowerPoint Presentation</vt:lpstr>
      <vt:lpstr>PowerPoint Presentation</vt:lpstr>
      <vt:lpstr>PowerPoint Presentation</vt:lpstr>
      <vt:lpstr>Additional Resources</vt:lpstr>
      <vt:lpstr>Note to Presenter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Resources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Weisenberger</dc:creator>
  <cp:lastModifiedBy>Criste, Erin</cp:lastModifiedBy>
  <cp:revision>452</cp:revision>
  <cp:lastPrinted>2012-05-14T14:12:21Z</cp:lastPrinted>
  <dcterms:created xsi:type="dcterms:W3CDTF">2012-04-13T18:19:28Z</dcterms:created>
  <dcterms:modified xsi:type="dcterms:W3CDTF">2015-03-16T14:33:02Z</dcterms:modified>
</cp:coreProperties>
</file>